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colors1.xml" ContentType="application/vnd.openxmlformats-officedocument.drawingml.diagramColors+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sldIdLst>
    <p:sldId id="256" r:id="rId2"/>
    <p:sldId id="257" r:id="rId3"/>
    <p:sldId id="258" r:id="rId4"/>
    <p:sldId id="259" r:id="rId5"/>
    <p:sldId id="272" r:id="rId6"/>
    <p:sldId id="260" r:id="rId7"/>
    <p:sldId id="261" r:id="rId8"/>
    <p:sldId id="262" r:id="rId9"/>
    <p:sldId id="263" r:id="rId10"/>
    <p:sldId id="264" r:id="rId11"/>
    <p:sldId id="265" r:id="rId12"/>
    <p:sldId id="266" r:id="rId13"/>
    <p:sldId id="267" r:id="rId14"/>
    <p:sldId id="268" r:id="rId15"/>
    <p:sldId id="269" r:id="rId16"/>
    <p:sldId id="271" r:id="rId17"/>
    <p:sldId id="270" r:id="rId18"/>
  </p:sldIdLst>
  <p:sldSz cx="18288000" cy="10287000"/>
  <p:notesSz cx="6858000" cy="9144000"/>
  <p:embeddedFontLst>
    <p:embeddedFont>
      <p:font typeface="Arial MT Pro Bold" panose="020B0604020202020204" charset="0"/>
      <p:regular r:id="rId20"/>
    </p:embeddedFont>
    <p:embeddedFont>
      <p:font typeface="Montserrat" panose="00000500000000000000" pitchFamily="2" charset="0"/>
      <p:regular r:id="rId21"/>
      <p:bold r:id="rId22"/>
      <p:italic r:id="rId23"/>
      <p:boldItalic r:id="rId24"/>
    </p:embeddedFont>
    <p:embeddedFont>
      <p:font typeface="Prachason Neue" panose="020B0604020202020204" charset="-34"/>
      <p:regular r:id="rId25"/>
    </p:embeddedFont>
    <p:embeddedFont>
      <p:font typeface="Tex Gyre Termes" panose="020B0604020202020204" charset="0"/>
      <p:regular r:id="rId26"/>
    </p:embeddedFont>
    <p:embeddedFont>
      <p:font typeface="Tex Gyre Termes Bold"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5901" autoAdjust="0"/>
  </p:normalViewPr>
  <p:slideViewPr>
    <p:cSldViewPr>
      <p:cViewPr varScale="1">
        <p:scale>
          <a:sx n="51" d="100"/>
          <a:sy n="51" d="100"/>
        </p:scale>
        <p:origin x="67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91E4E1-86B8-4C28-B133-27A3C9E5A154}"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MY"/>
        </a:p>
      </dgm:t>
    </dgm:pt>
    <dgm:pt modelId="{170AFD17-A6AA-4B52-81D4-F8D46E2BE8B3}">
      <dgm:prSet phldrT="[Text]"/>
      <dgm:spPr/>
      <dgm:t>
        <a:bodyPr/>
        <a:lstStyle/>
        <a:p>
          <a:pPr>
            <a:buFont typeface="Arial"/>
            <a:buChar char="•"/>
          </a:pPr>
          <a:r>
            <a:rPr lang="en-US" dirty="0">
              <a:solidFill>
                <a:srgbClr val="000000"/>
              </a:solidFill>
              <a:latin typeface="Tex Gyre Termes"/>
              <a:ea typeface="Tex Gyre Termes"/>
              <a:cs typeface="Tex Gyre Termes"/>
              <a:sym typeface="Tex Gyre Termes"/>
            </a:rPr>
            <a:t>In 2023, the former Minister of Natural Resources and Environmental Sustainability has considered “a coal carbon reduction </a:t>
          </a:r>
          <a:r>
            <a:rPr lang="en-US" dirty="0" err="1">
              <a:solidFill>
                <a:srgbClr val="000000"/>
              </a:solidFill>
              <a:latin typeface="Tex Gyre Termes"/>
              <a:ea typeface="Tex Gyre Termes"/>
              <a:cs typeface="Tex Gyre Termes"/>
              <a:sym typeface="Tex Gyre Termes"/>
            </a:rPr>
            <a:t>programme</a:t>
          </a:r>
          <a:r>
            <a:rPr lang="en-US" dirty="0">
              <a:solidFill>
                <a:srgbClr val="000000"/>
              </a:solidFill>
              <a:latin typeface="Tex Gyre Termes"/>
              <a:ea typeface="Tex Gyre Termes"/>
              <a:cs typeface="Tex Gyre Termes"/>
              <a:sym typeface="Tex Gyre Termes"/>
            </a:rPr>
            <a:t> by launching a request for information to explore early retirement, mothballing, co-firing or brown to green swaps at COP28, but no further details followed.</a:t>
          </a:r>
          <a:endParaRPr lang="en-MY" dirty="0"/>
        </a:p>
      </dgm:t>
    </dgm:pt>
    <dgm:pt modelId="{4E0621D4-8FE3-4480-AEA1-9B3BF32663B4}" type="parTrans" cxnId="{97F3F583-35FB-494E-B640-6FB01CB51E44}">
      <dgm:prSet/>
      <dgm:spPr/>
      <dgm:t>
        <a:bodyPr/>
        <a:lstStyle/>
        <a:p>
          <a:endParaRPr lang="en-MY"/>
        </a:p>
      </dgm:t>
    </dgm:pt>
    <dgm:pt modelId="{1530DD3A-4FB5-45C4-B1B2-FE22812ABCF4}" type="sibTrans" cxnId="{97F3F583-35FB-494E-B640-6FB01CB51E44}">
      <dgm:prSet/>
      <dgm:spPr/>
      <dgm:t>
        <a:bodyPr/>
        <a:lstStyle/>
        <a:p>
          <a:endParaRPr lang="en-MY"/>
        </a:p>
      </dgm:t>
    </dgm:pt>
    <dgm:pt modelId="{0091F658-F642-4A83-A1A5-FDBBF09D2969}">
      <dgm:prSet phldrT="[Text]"/>
      <dgm:spPr/>
      <dgm:t>
        <a:bodyPr/>
        <a:lstStyle/>
        <a:p>
          <a:pPr>
            <a:buFont typeface="Arial"/>
            <a:buChar char="•"/>
          </a:pPr>
          <a:r>
            <a:rPr lang="en-US" dirty="0">
              <a:solidFill>
                <a:srgbClr val="000000"/>
              </a:solidFill>
              <a:latin typeface="Tex Gyre Termes"/>
              <a:ea typeface="Tex Gyre Termes"/>
              <a:cs typeface="Tex Gyre Termes"/>
              <a:sym typeface="Tex Gyre Termes"/>
            </a:rPr>
            <a:t>The former minister of economy said that early retirement was considered impractical without clear solutions on costs and energy reliability.</a:t>
          </a:r>
          <a:endParaRPr lang="en-MY" dirty="0"/>
        </a:p>
      </dgm:t>
    </dgm:pt>
    <dgm:pt modelId="{DA78F56D-C92D-40AA-8A07-8CD4D99EA9B2}" type="parTrans" cxnId="{2331EF62-94AD-42AA-9763-7DBBE08A7CE0}">
      <dgm:prSet/>
      <dgm:spPr/>
      <dgm:t>
        <a:bodyPr/>
        <a:lstStyle/>
        <a:p>
          <a:endParaRPr lang="en-MY"/>
        </a:p>
      </dgm:t>
    </dgm:pt>
    <dgm:pt modelId="{14868527-8C2D-46A1-8506-D5C68E5AEA2E}" type="sibTrans" cxnId="{2331EF62-94AD-42AA-9763-7DBBE08A7CE0}">
      <dgm:prSet/>
      <dgm:spPr/>
      <dgm:t>
        <a:bodyPr/>
        <a:lstStyle/>
        <a:p>
          <a:endParaRPr lang="en-MY"/>
        </a:p>
      </dgm:t>
    </dgm:pt>
    <dgm:pt modelId="{E0D82171-B385-43B2-8E44-AE8C9A2D9300}">
      <dgm:prSet phldrT="[Text]"/>
      <dgm:spPr/>
      <dgm:t>
        <a:bodyPr/>
        <a:lstStyle/>
        <a:p>
          <a:pPr>
            <a:buNone/>
          </a:pPr>
          <a:r>
            <a:rPr lang="en-US" b="0" i="0" dirty="0">
              <a:solidFill>
                <a:schemeClr val="tx1"/>
              </a:solidFill>
              <a:latin typeface="Tex Gyre Termes" panose="020B0604020202020204" charset="0"/>
            </a:rPr>
            <a:t>Coal generation capacity is tied to long term Power Purchase Agreements (PPAs) and so early coal retirement cannot take place unless those PPAs are renegotiated/compensated. </a:t>
          </a:r>
          <a:endParaRPr lang="en-MY" dirty="0">
            <a:solidFill>
              <a:schemeClr val="tx1"/>
            </a:solidFill>
            <a:latin typeface="Tex Gyre Termes" panose="020B0604020202020204" charset="0"/>
          </a:endParaRPr>
        </a:p>
      </dgm:t>
    </dgm:pt>
    <dgm:pt modelId="{624359DF-3FC5-4175-9893-17ECD2BB562F}" type="parTrans" cxnId="{6E4CEC5C-4144-4E74-95C7-78A06E7EFF14}">
      <dgm:prSet/>
      <dgm:spPr/>
      <dgm:t>
        <a:bodyPr/>
        <a:lstStyle/>
        <a:p>
          <a:endParaRPr lang="en-MY"/>
        </a:p>
      </dgm:t>
    </dgm:pt>
    <dgm:pt modelId="{AD1BE25C-A4CD-4644-B05C-627C087012B0}" type="sibTrans" cxnId="{6E4CEC5C-4144-4E74-95C7-78A06E7EFF14}">
      <dgm:prSet/>
      <dgm:spPr/>
      <dgm:t>
        <a:bodyPr/>
        <a:lstStyle/>
        <a:p>
          <a:endParaRPr lang="en-MY"/>
        </a:p>
      </dgm:t>
    </dgm:pt>
    <dgm:pt modelId="{68E282A6-100F-4FED-976E-CE3E39B2856A}">
      <dgm:prSet phldrT="[Text]"/>
      <dgm:spPr/>
      <dgm:t>
        <a:bodyPr/>
        <a:lstStyle/>
        <a:p>
          <a:pPr>
            <a:buNone/>
          </a:pPr>
          <a:r>
            <a:rPr lang="en-US" b="0" i="0" dirty="0">
              <a:solidFill>
                <a:schemeClr val="tx1"/>
              </a:solidFill>
              <a:latin typeface="Tex Gyre Termes" panose="020B0604020202020204" charset="0"/>
            </a:rPr>
            <a:t>Early coal power phase-out in Malaysia could cost USD 1.43 billion (approximately RM 6 billion) to renegotiate PPAs. This is just the buy-out cost, does not include other major costs on replacement capacity, grid upgrade costs or other costs from a just transition perspective. </a:t>
          </a:r>
          <a:endParaRPr lang="en-MY" dirty="0">
            <a:solidFill>
              <a:schemeClr val="tx1"/>
            </a:solidFill>
            <a:latin typeface="Tex Gyre Termes" panose="020B0604020202020204" charset="0"/>
          </a:endParaRPr>
        </a:p>
      </dgm:t>
    </dgm:pt>
    <dgm:pt modelId="{E916EDC0-D879-4B3B-B6D0-57917DBAF9EA}" type="parTrans" cxnId="{DA998F5D-ABFA-47A5-8A8B-D8D60C98FF44}">
      <dgm:prSet/>
      <dgm:spPr/>
      <dgm:t>
        <a:bodyPr/>
        <a:lstStyle/>
        <a:p>
          <a:endParaRPr lang="en-MY"/>
        </a:p>
      </dgm:t>
    </dgm:pt>
    <dgm:pt modelId="{3E4AE954-68AA-48BB-A030-845EE91D7A2D}" type="sibTrans" cxnId="{DA998F5D-ABFA-47A5-8A8B-D8D60C98FF44}">
      <dgm:prSet/>
      <dgm:spPr/>
      <dgm:t>
        <a:bodyPr/>
        <a:lstStyle/>
        <a:p>
          <a:endParaRPr lang="en-MY"/>
        </a:p>
      </dgm:t>
    </dgm:pt>
    <dgm:pt modelId="{2C517547-56BA-4A17-8CF4-7F3ACBB7C9C7}" type="pres">
      <dgm:prSet presAssocID="{9C91E4E1-86B8-4C28-B133-27A3C9E5A154}" presName="diagram" presStyleCnt="0">
        <dgm:presLayoutVars>
          <dgm:dir/>
          <dgm:resizeHandles val="exact"/>
        </dgm:presLayoutVars>
      </dgm:prSet>
      <dgm:spPr/>
    </dgm:pt>
    <dgm:pt modelId="{FB25C0ED-1893-46A5-A3FD-BC15556A8CBB}" type="pres">
      <dgm:prSet presAssocID="{170AFD17-A6AA-4B52-81D4-F8D46E2BE8B3}" presName="node" presStyleLbl="node1" presStyleIdx="0" presStyleCnt="4">
        <dgm:presLayoutVars>
          <dgm:bulletEnabled val="1"/>
        </dgm:presLayoutVars>
      </dgm:prSet>
      <dgm:spPr/>
    </dgm:pt>
    <dgm:pt modelId="{7F4C42AD-F897-40BF-A9BA-402BFCE29B64}" type="pres">
      <dgm:prSet presAssocID="{1530DD3A-4FB5-45C4-B1B2-FE22812ABCF4}" presName="sibTrans" presStyleCnt="0"/>
      <dgm:spPr/>
    </dgm:pt>
    <dgm:pt modelId="{FE19D5BA-34DF-4C81-B224-93C2C5A3DF94}" type="pres">
      <dgm:prSet presAssocID="{0091F658-F642-4A83-A1A5-FDBBF09D2969}" presName="node" presStyleLbl="node1" presStyleIdx="1" presStyleCnt="4">
        <dgm:presLayoutVars>
          <dgm:bulletEnabled val="1"/>
        </dgm:presLayoutVars>
      </dgm:prSet>
      <dgm:spPr/>
    </dgm:pt>
    <dgm:pt modelId="{E205FCA5-62F7-429F-9A2B-41814D64229A}" type="pres">
      <dgm:prSet presAssocID="{14868527-8C2D-46A1-8506-D5C68E5AEA2E}" presName="sibTrans" presStyleCnt="0"/>
      <dgm:spPr/>
    </dgm:pt>
    <dgm:pt modelId="{82837BC8-3A25-4019-8944-17107712A6EF}" type="pres">
      <dgm:prSet presAssocID="{E0D82171-B385-43B2-8E44-AE8C9A2D9300}" presName="node" presStyleLbl="node1" presStyleIdx="2" presStyleCnt="4">
        <dgm:presLayoutVars>
          <dgm:bulletEnabled val="1"/>
        </dgm:presLayoutVars>
      </dgm:prSet>
      <dgm:spPr/>
    </dgm:pt>
    <dgm:pt modelId="{DB850DAD-C887-46F3-88DE-00C802A8DDD5}" type="pres">
      <dgm:prSet presAssocID="{AD1BE25C-A4CD-4644-B05C-627C087012B0}" presName="sibTrans" presStyleCnt="0"/>
      <dgm:spPr/>
    </dgm:pt>
    <dgm:pt modelId="{BBB7B744-0BE2-4442-89FB-2692F2504071}" type="pres">
      <dgm:prSet presAssocID="{68E282A6-100F-4FED-976E-CE3E39B2856A}" presName="node" presStyleLbl="node1" presStyleIdx="3" presStyleCnt="4">
        <dgm:presLayoutVars>
          <dgm:bulletEnabled val="1"/>
        </dgm:presLayoutVars>
      </dgm:prSet>
      <dgm:spPr/>
    </dgm:pt>
  </dgm:ptLst>
  <dgm:cxnLst>
    <dgm:cxn modelId="{E951292A-3FEA-4EA1-B28B-3027778DAF97}" type="presOf" srcId="{170AFD17-A6AA-4B52-81D4-F8D46E2BE8B3}" destId="{FB25C0ED-1893-46A5-A3FD-BC15556A8CBB}" srcOrd="0" destOrd="0" presId="urn:microsoft.com/office/officeart/2005/8/layout/default"/>
    <dgm:cxn modelId="{6E4CEC5C-4144-4E74-95C7-78A06E7EFF14}" srcId="{9C91E4E1-86B8-4C28-B133-27A3C9E5A154}" destId="{E0D82171-B385-43B2-8E44-AE8C9A2D9300}" srcOrd="2" destOrd="0" parTransId="{624359DF-3FC5-4175-9893-17ECD2BB562F}" sibTransId="{AD1BE25C-A4CD-4644-B05C-627C087012B0}"/>
    <dgm:cxn modelId="{DA998F5D-ABFA-47A5-8A8B-D8D60C98FF44}" srcId="{9C91E4E1-86B8-4C28-B133-27A3C9E5A154}" destId="{68E282A6-100F-4FED-976E-CE3E39B2856A}" srcOrd="3" destOrd="0" parTransId="{E916EDC0-D879-4B3B-B6D0-57917DBAF9EA}" sibTransId="{3E4AE954-68AA-48BB-A030-845EE91D7A2D}"/>
    <dgm:cxn modelId="{2331EF62-94AD-42AA-9763-7DBBE08A7CE0}" srcId="{9C91E4E1-86B8-4C28-B133-27A3C9E5A154}" destId="{0091F658-F642-4A83-A1A5-FDBBF09D2969}" srcOrd="1" destOrd="0" parTransId="{DA78F56D-C92D-40AA-8A07-8CD4D99EA9B2}" sibTransId="{14868527-8C2D-46A1-8506-D5C68E5AEA2E}"/>
    <dgm:cxn modelId="{87DE606B-797B-476F-8698-916EA41AECA3}" type="presOf" srcId="{9C91E4E1-86B8-4C28-B133-27A3C9E5A154}" destId="{2C517547-56BA-4A17-8CF4-7F3ACBB7C9C7}" srcOrd="0" destOrd="0" presId="urn:microsoft.com/office/officeart/2005/8/layout/default"/>
    <dgm:cxn modelId="{97F3F583-35FB-494E-B640-6FB01CB51E44}" srcId="{9C91E4E1-86B8-4C28-B133-27A3C9E5A154}" destId="{170AFD17-A6AA-4B52-81D4-F8D46E2BE8B3}" srcOrd="0" destOrd="0" parTransId="{4E0621D4-8FE3-4480-AEA1-9B3BF32663B4}" sibTransId="{1530DD3A-4FB5-45C4-B1B2-FE22812ABCF4}"/>
    <dgm:cxn modelId="{D23742C5-D0F8-4D96-AFD4-7B7CF4931FF1}" type="presOf" srcId="{E0D82171-B385-43B2-8E44-AE8C9A2D9300}" destId="{82837BC8-3A25-4019-8944-17107712A6EF}" srcOrd="0" destOrd="0" presId="urn:microsoft.com/office/officeart/2005/8/layout/default"/>
    <dgm:cxn modelId="{5D89E1DE-C105-42C0-ADB1-A8497A8B18BA}" type="presOf" srcId="{68E282A6-100F-4FED-976E-CE3E39B2856A}" destId="{BBB7B744-0BE2-4442-89FB-2692F2504071}" srcOrd="0" destOrd="0" presId="urn:microsoft.com/office/officeart/2005/8/layout/default"/>
    <dgm:cxn modelId="{B63111FF-92A8-464A-AC51-3EAC3B993DF2}" type="presOf" srcId="{0091F658-F642-4A83-A1A5-FDBBF09D2969}" destId="{FE19D5BA-34DF-4C81-B224-93C2C5A3DF94}" srcOrd="0" destOrd="0" presId="urn:microsoft.com/office/officeart/2005/8/layout/default"/>
    <dgm:cxn modelId="{5B1F038C-3BA5-49C0-A06F-10D1415A42F2}" type="presParOf" srcId="{2C517547-56BA-4A17-8CF4-7F3ACBB7C9C7}" destId="{FB25C0ED-1893-46A5-A3FD-BC15556A8CBB}" srcOrd="0" destOrd="0" presId="urn:microsoft.com/office/officeart/2005/8/layout/default"/>
    <dgm:cxn modelId="{71355005-EE15-4440-AD0F-40185146166B}" type="presParOf" srcId="{2C517547-56BA-4A17-8CF4-7F3ACBB7C9C7}" destId="{7F4C42AD-F897-40BF-A9BA-402BFCE29B64}" srcOrd="1" destOrd="0" presId="urn:microsoft.com/office/officeart/2005/8/layout/default"/>
    <dgm:cxn modelId="{14715B6F-CDFF-41FE-9ACC-B9C386DBA5E5}" type="presParOf" srcId="{2C517547-56BA-4A17-8CF4-7F3ACBB7C9C7}" destId="{FE19D5BA-34DF-4C81-B224-93C2C5A3DF94}" srcOrd="2" destOrd="0" presId="urn:microsoft.com/office/officeart/2005/8/layout/default"/>
    <dgm:cxn modelId="{03268CD7-F2E5-4390-9C9C-0BCC0BDD3B45}" type="presParOf" srcId="{2C517547-56BA-4A17-8CF4-7F3ACBB7C9C7}" destId="{E205FCA5-62F7-429F-9A2B-41814D64229A}" srcOrd="3" destOrd="0" presId="urn:microsoft.com/office/officeart/2005/8/layout/default"/>
    <dgm:cxn modelId="{4E4C2EDB-0BF6-4C66-9466-CF140F2F9008}" type="presParOf" srcId="{2C517547-56BA-4A17-8CF4-7F3ACBB7C9C7}" destId="{82837BC8-3A25-4019-8944-17107712A6EF}" srcOrd="4" destOrd="0" presId="urn:microsoft.com/office/officeart/2005/8/layout/default"/>
    <dgm:cxn modelId="{FE612C28-378F-4E04-9B6A-1A95031C13BC}" type="presParOf" srcId="{2C517547-56BA-4A17-8CF4-7F3ACBB7C9C7}" destId="{DB850DAD-C887-46F3-88DE-00C802A8DDD5}" srcOrd="5" destOrd="0" presId="urn:microsoft.com/office/officeart/2005/8/layout/default"/>
    <dgm:cxn modelId="{71A9CFEF-AF52-4CA9-BB4A-43F3DA572304}" type="presParOf" srcId="{2C517547-56BA-4A17-8CF4-7F3ACBB7C9C7}" destId="{BBB7B744-0BE2-4442-89FB-2692F2504071}"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5C0ED-1893-46A5-A3FD-BC15556A8CBB}">
      <dsp:nvSpPr>
        <dsp:cNvPr id="0" name=""/>
        <dsp:cNvSpPr/>
      </dsp:nvSpPr>
      <dsp:spPr>
        <a:xfrm>
          <a:off x="4911" y="964807"/>
          <a:ext cx="3896320" cy="23377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Arial"/>
            <a:buNone/>
          </a:pPr>
          <a:r>
            <a:rPr lang="en-US" sz="1800" kern="1200" dirty="0">
              <a:solidFill>
                <a:srgbClr val="000000"/>
              </a:solidFill>
              <a:latin typeface="Tex Gyre Termes"/>
              <a:ea typeface="Tex Gyre Termes"/>
              <a:cs typeface="Tex Gyre Termes"/>
              <a:sym typeface="Tex Gyre Termes"/>
            </a:rPr>
            <a:t>In 2023, the former Minister of Natural Resources and Environmental Sustainability has considered “a coal carbon reduction </a:t>
          </a:r>
          <a:r>
            <a:rPr lang="en-US" sz="1800" kern="1200" dirty="0" err="1">
              <a:solidFill>
                <a:srgbClr val="000000"/>
              </a:solidFill>
              <a:latin typeface="Tex Gyre Termes"/>
              <a:ea typeface="Tex Gyre Termes"/>
              <a:cs typeface="Tex Gyre Termes"/>
              <a:sym typeface="Tex Gyre Termes"/>
            </a:rPr>
            <a:t>programme</a:t>
          </a:r>
          <a:r>
            <a:rPr lang="en-US" sz="1800" kern="1200" dirty="0">
              <a:solidFill>
                <a:srgbClr val="000000"/>
              </a:solidFill>
              <a:latin typeface="Tex Gyre Termes"/>
              <a:ea typeface="Tex Gyre Termes"/>
              <a:cs typeface="Tex Gyre Termes"/>
              <a:sym typeface="Tex Gyre Termes"/>
            </a:rPr>
            <a:t> by launching a request for information to explore early retirement, mothballing, co-firing or brown to green swaps at COP28, but no further details followed.</a:t>
          </a:r>
          <a:endParaRPr lang="en-MY" sz="1800" kern="1200" dirty="0"/>
        </a:p>
      </dsp:txBody>
      <dsp:txXfrm>
        <a:off x="4911" y="964807"/>
        <a:ext cx="3896320" cy="2337792"/>
      </dsp:txXfrm>
    </dsp:sp>
    <dsp:sp modelId="{FE19D5BA-34DF-4C81-B224-93C2C5A3DF94}">
      <dsp:nvSpPr>
        <dsp:cNvPr id="0" name=""/>
        <dsp:cNvSpPr/>
      </dsp:nvSpPr>
      <dsp:spPr>
        <a:xfrm>
          <a:off x="4290863" y="964807"/>
          <a:ext cx="3896320" cy="2337792"/>
        </a:xfrm>
        <a:prstGeom prst="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Arial"/>
            <a:buNone/>
          </a:pPr>
          <a:r>
            <a:rPr lang="en-US" sz="1800" kern="1200" dirty="0">
              <a:solidFill>
                <a:srgbClr val="000000"/>
              </a:solidFill>
              <a:latin typeface="Tex Gyre Termes"/>
              <a:ea typeface="Tex Gyre Termes"/>
              <a:cs typeface="Tex Gyre Termes"/>
              <a:sym typeface="Tex Gyre Termes"/>
            </a:rPr>
            <a:t>The former minister of economy said that early retirement was considered impractical without clear solutions on costs and energy reliability.</a:t>
          </a:r>
          <a:endParaRPr lang="en-MY" sz="1800" kern="1200" dirty="0"/>
        </a:p>
      </dsp:txBody>
      <dsp:txXfrm>
        <a:off x="4290863" y="964807"/>
        <a:ext cx="3896320" cy="2337792"/>
      </dsp:txXfrm>
    </dsp:sp>
    <dsp:sp modelId="{82837BC8-3A25-4019-8944-17107712A6EF}">
      <dsp:nvSpPr>
        <dsp:cNvPr id="0" name=""/>
        <dsp:cNvSpPr/>
      </dsp:nvSpPr>
      <dsp:spPr>
        <a:xfrm>
          <a:off x="8576816" y="964807"/>
          <a:ext cx="3896320" cy="2337792"/>
        </a:xfrm>
        <a:prstGeom prst="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i="0" kern="1200" dirty="0">
              <a:solidFill>
                <a:schemeClr val="tx1"/>
              </a:solidFill>
              <a:latin typeface="Tex Gyre Termes" panose="020B0604020202020204" charset="0"/>
            </a:rPr>
            <a:t>Coal generation capacity is tied to long term Power Purchase Agreements (PPAs) and so early coal retirement cannot take place unless those PPAs are renegotiated/compensated. </a:t>
          </a:r>
          <a:endParaRPr lang="en-MY" sz="1800" kern="1200" dirty="0">
            <a:solidFill>
              <a:schemeClr val="tx1"/>
            </a:solidFill>
            <a:latin typeface="Tex Gyre Termes" panose="020B0604020202020204" charset="0"/>
          </a:endParaRPr>
        </a:p>
      </dsp:txBody>
      <dsp:txXfrm>
        <a:off x="8576816" y="964807"/>
        <a:ext cx="3896320" cy="2337792"/>
      </dsp:txXfrm>
    </dsp:sp>
    <dsp:sp modelId="{BBB7B744-0BE2-4442-89FB-2692F2504071}">
      <dsp:nvSpPr>
        <dsp:cNvPr id="0" name=""/>
        <dsp:cNvSpPr/>
      </dsp:nvSpPr>
      <dsp:spPr>
        <a:xfrm>
          <a:off x="12862768" y="964807"/>
          <a:ext cx="3896320" cy="2337792"/>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i="0" kern="1200" dirty="0">
              <a:solidFill>
                <a:schemeClr val="tx1"/>
              </a:solidFill>
              <a:latin typeface="Tex Gyre Termes" panose="020B0604020202020204" charset="0"/>
            </a:rPr>
            <a:t>Early coal power phase-out in Malaysia could cost USD 1.43 billion (approximately RM 6 billion) to renegotiate PPAs. This is just the buy-out cost, does not include other major costs on replacement capacity, grid upgrade costs or other costs from a just transition perspective. </a:t>
          </a:r>
          <a:endParaRPr lang="en-MY" sz="1800" kern="1200" dirty="0">
            <a:solidFill>
              <a:schemeClr val="tx1"/>
            </a:solidFill>
            <a:latin typeface="Tex Gyre Termes" panose="020B0604020202020204" charset="0"/>
          </a:endParaRPr>
        </a:p>
      </dsp:txBody>
      <dsp:txXfrm>
        <a:off x="12862768" y="964807"/>
        <a:ext cx="3896320" cy="233779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10.02.2026</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FFFFF"/>
                </a:solidFill>
                <a:latin typeface="Tex Gyre Termes Bold"/>
                <a:ea typeface="Tex Gyre Termes Bold"/>
                <a:cs typeface="Tex Gyre Termes Bold"/>
                <a:sym typeface="Tex Gyre Termes Bold"/>
              </a:rPr>
              <a:t>One of the most pressing challenges facing developing countries today is pursuing climate-resilient development amid shifting geopolitical dynamics.</a:t>
            </a:r>
          </a:p>
          <a:p>
            <a:endParaRPr lang="en-MY" dirty="0"/>
          </a:p>
        </p:txBody>
      </p:sp>
      <p:sp>
        <p:nvSpPr>
          <p:cNvPr id="4" name="Slide Number Placeholder 3"/>
          <p:cNvSpPr>
            <a:spLocks noGrp="1"/>
          </p:cNvSpPr>
          <p:nvPr>
            <p:ph type="sldNum" sz="quarter" idx="5"/>
          </p:nvPr>
        </p:nvSpPr>
        <p:spPr/>
        <p:txBody>
          <a:bodyPr/>
          <a:lstStyle/>
          <a:p>
            <a:fld id="{871B2431-D351-4C6E-A3CF-9DFAC0E3E050}" type="slidenum">
              <a:rPr lang="cs-CZ" smtClean="0"/>
              <a:t>1</a:t>
            </a:fld>
            <a:endParaRPr lang="cs-CZ"/>
          </a:p>
        </p:txBody>
      </p:sp>
    </p:spTree>
    <p:extLst>
      <p:ext uri="{BB962C8B-B14F-4D97-AF65-F5344CB8AC3E}">
        <p14:creationId xmlns:p14="http://schemas.microsoft.com/office/powerpoint/2010/main" val="1893909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Severe restrictions on energy consumption in the Global South will allow for continued higher per capita fossil fuel use in the Global North until 2050. This is made possible by carbon offsetting through high level of Carbon Dioxide Removal (CDR) technologies deployment in developing countries. Some examples of CDR are Direct Air Carbon Capture and Storage (DACCS) and Bioenergy with Carbon Capture and Storage (BECCS).</a:t>
            </a:r>
          </a:p>
          <a:p>
            <a:r>
              <a:rPr lang="en-US"/>
              <a:t>Based on another paper by Jayaraman and Kanitkar (2023), global mitigation targets like the target of 43% reduction in greenhouse gas (GHG) emissions below 2019 levels by 2030, which was adopted at COP27 and later in the Global Stocktake at COP28, indeed assumes high level of mitigation and carbon dioxide removal (CDR) technologies in developing countries, largely from Asia and Sub-Saharan Africa.</a:t>
            </a:r>
          </a:p>
          <a:p>
            <a:r>
              <a:rPr lang="en-US"/>
              <a:t>Under the most stringent 1.5 °C scenarios, the number of people at risk of hunger is going to increase because of land use conversion from food crops to energy crops (land-based mitigation that is assumed in these scenarios including carbon dioxide removal through BECCS). All of this risks undermining the sustainable development in the country.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Toucan,  a crypto carbon company, transferred 21 million retired carbon offsets from Verra to the blockchain in the name of helping to clean up all the cheapest, lowest-quality credits, thus preventing heavy carbon polluters like oil companies from purchasing meaningless offsets – a process the crypto community called “sweeping the floor”. ,   This is especially controversial because carbon offsets, once retired, should be taken off the market forever and never be traded or swamped again. This is to prevent the polluter from claiming that it has offset emissions while reselling the credit for profit. – renewed demand for lowest quality credits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b="0" i="0" dirty="0">
                <a:effectLst/>
              </a:rPr>
              <a:t>The current policy responses to climate change, especially the carbon market, carry significant financial stability risks that need to be looked into. These risks have not </a:t>
            </a:r>
            <a:r>
              <a:rPr lang="en-US" b="0" i="0" dirty="0" err="1">
                <a:effectLst/>
              </a:rPr>
              <a:t>materialised</a:t>
            </a:r>
            <a:r>
              <a:rPr lang="en-US" b="0" i="0" dirty="0">
                <a:effectLst/>
              </a:rPr>
              <a:t> so far due to the limited size and lack of real functioning of carbon markets in the past. But today, ETSs are proliferating around the world, with 25 ETSs currently in force, nine under development and 14 under consideration.</a:t>
            </a:r>
            <a:endParaRPr lang="en-US" dirty="0"/>
          </a:p>
          <a:p>
            <a:r>
              <a:rPr lang="en-US" b="0" i="0" dirty="0">
                <a:effectLst/>
              </a:rPr>
              <a:t>According to South Pole, a Swiss carbon finance consultancy, the demand for VCM has risen from 12 million </a:t>
            </a:r>
            <a:r>
              <a:rPr lang="en-US" b="0" i="0" dirty="0" err="1">
                <a:effectLst/>
              </a:rPr>
              <a:t>tonnes</a:t>
            </a:r>
            <a:r>
              <a:rPr lang="en-US" b="0" i="0" dirty="0">
                <a:effectLst/>
              </a:rPr>
              <a:t> in 2011 to 216 million </a:t>
            </a:r>
            <a:r>
              <a:rPr lang="en-US" b="0" i="0" dirty="0" err="1">
                <a:effectLst/>
              </a:rPr>
              <a:t>tonnes</a:t>
            </a:r>
            <a:r>
              <a:rPr lang="en-US" b="0" i="0" dirty="0">
                <a:effectLst/>
              </a:rPr>
              <a:t> in 2021. The Ecosystem Marketplace’s State of the Voluntary Carbon Markets report stated that the VCM increased fourfold towards $2 billion in 2021 compared with 2020. Trafigura, a top oil trader, even predicted that the carbon market could become 10 times bigger than the global crude oil market, as reported by Bloomberg.</a:t>
            </a:r>
            <a:endParaRPr lang="en-US" dirty="0"/>
          </a:p>
          <a:p>
            <a:r>
              <a:rPr lang="en-US" b="0" i="0" dirty="0">
                <a:effectLst/>
              </a:rPr>
              <a:t>The Taskforce on Scaling Voluntary Carbon Markets (TSVCM) estimates that demand for carbon credits could increase by a factor of 15 or more by 2030 and by a factor of up to 100 by 2050.[8] Overall, the TSVCM expects the market for carbon credits could be worth upward of $50 billion in 2030.</a:t>
            </a:r>
            <a:endParaRPr lang="en-US" dirty="0"/>
          </a:p>
          <a:p>
            <a:r>
              <a:rPr lang="en-US" b="0" i="0" dirty="0">
                <a:effectLst/>
              </a:rPr>
              <a:t>Clearly, there is an increase in scale and scope of the financial stability risks associated with carbon markets today.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MY" dirty="0"/>
          </a:p>
        </p:txBody>
      </p:sp>
      <p:sp>
        <p:nvSpPr>
          <p:cNvPr id="4" name="Slide Number Placeholder 3"/>
          <p:cNvSpPr>
            <a:spLocks noGrp="1"/>
          </p:cNvSpPr>
          <p:nvPr>
            <p:ph type="sldNum" sz="quarter" idx="5"/>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239810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5D330CF-2025-4057-A5DA-405D52AB56C9}" type="datetime1">
              <a:rPr lang="en-US" smtClean="0"/>
              <a:t>2/10/2026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EE1E2A9-02BC-4C03-B1F0-BDE861F34772}" type="datetime1">
              <a:rPr lang="en-US" smtClean="0"/>
              <a:t>2/10/2026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E218F5-5B81-49F9-A47B-ED8FACD3A221}" type="datetime1">
              <a:rPr lang="en-US" smtClean="0"/>
              <a:t>2/10/2026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9AEFC2-3702-4722-A6E2-3C4D915FDD7D}" type="datetime1">
              <a:rPr lang="en-US" smtClean="0"/>
              <a:t>2/10/2026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0CB5CA-C27D-4701-8716-29837D0500D9}" type="datetime1">
              <a:rPr lang="en-US" smtClean="0"/>
              <a:t>2/10/2026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42647C-8D6E-4D42-9608-4FC3A1E9939D}" type="datetime1">
              <a:rPr lang="en-US" smtClean="0"/>
              <a:t>2/10/2026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9A0CB99-F8FD-4871-8633-0E0D425D3FEE}" type="datetime1">
              <a:rPr lang="en-US" smtClean="0"/>
              <a:t>2/10/2026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AA1683-94AB-4BAF-91CF-EC4C6ADDD308}" type="datetime1">
              <a:rPr lang="en-US" smtClean="0"/>
              <a:t>2/10/2026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B1F6E-5ABB-403C-82BB-B6336BF909D8}" type="datetime1">
              <a:rPr lang="en-US" smtClean="0"/>
              <a:t>2/10/2026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ACC7B3-222C-49A3-89FE-EF3BA0E717B6}" type="datetime1">
              <a:rPr lang="en-US" smtClean="0"/>
              <a:t>2/10/2026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B324670-7AE7-4BF1-9329-3AFA73CBC5B8}" type="datetime1">
              <a:rPr lang="en-US" smtClean="0"/>
              <a:t>2/10/2026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1BA620-61A5-455E-B93F-D7B04A4FFC12}" type="datetime1">
              <a:rPr lang="en-US" smtClean="0"/>
              <a:t>2/10/2026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theedgemalaysia.com/node/792140" TargetMode="External"/><Relationship Id="rId5" Type="http://schemas.openxmlformats.org/officeDocument/2006/relationships/image" Target="../media/image5.sv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hyperlink" Target="https://doi.org/10.3389/fclim.2021.664130" TargetMode="External"/><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hyperlink" Target="https://foe-malaysia.org/" TargetMode="Externa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svg"/><Relationship Id="rId7" Type="http://schemas.openxmlformats.org/officeDocument/2006/relationships/diagramLayout" Target="../diagrams/layout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Data" Target="../diagrams/data1.xml"/><Relationship Id="rId5" Type="http://schemas.openxmlformats.org/officeDocument/2006/relationships/image" Target="../media/image5.svg"/><Relationship Id="rId10" Type="http://schemas.microsoft.com/office/2007/relationships/diagramDrawing" Target="../diagrams/drawing1.xml"/><Relationship Id="rId4" Type="http://schemas.openxmlformats.org/officeDocument/2006/relationships/image" Target="../media/image4.png"/><Relationship Id="rId9" Type="http://schemas.openxmlformats.org/officeDocument/2006/relationships/diagramColors" Target="../diagrams/colors1.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5.sv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grpSp>
        <p:nvGrpSpPr>
          <p:cNvPr id="4" name="Group 4"/>
          <p:cNvGrpSpPr/>
          <p:nvPr/>
        </p:nvGrpSpPr>
        <p:grpSpPr>
          <a:xfrm>
            <a:off x="-872054" y="2523061"/>
            <a:ext cx="12499306" cy="5232999"/>
            <a:chOff x="0" y="0"/>
            <a:chExt cx="3177574" cy="1162356"/>
          </a:xfrm>
        </p:grpSpPr>
        <p:sp>
          <p:nvSpPr>
            <p:cNvPr id="5" name="Freeform 5"/>
            <p:cNvSpPr/>
            <p:nvPr/>
          </p:nvSpPr>
          <p:spPr>
            <a:xfrm>
              <a:off x="0" y="0"/>
              <a:ext cx="3177573" cy="1162356"/>
            </a:xfrm>
            <a:custGeom>
              <a:avLst/>
              <a:gdLst/>
              <a:ahLst/>
              <a:cxnLst/>
              <a:rect l="l" t="t" r="r" b="b"/>
              <a:pathLst>
                <a:path w="3177573" h="1162356">
                  <a:moveTo>
                    <a:pt x="203200" y="0"/>
                  </a:moveTo>
                  <a:lnTo>
                    <a:pt x="3177573" y="0"/>
                  </a:lnTo>
                  <a:lnTo>
                    <a:pt x="2974373" y="1162356"/>
                  </a:lnTo>
                  <a:lnTo>
                    <a:pt x="0" y="1162356"/>
                  </a:lnTo>
                  <a:lnTo>
                    <a:pt x="203200" y="0"/>
                  </a:lnTo>
                  <a:close/>
                </a:path>
              </a:pathLst>
            </a:custGeom>
            <a:solidFill>
              <a:srgbClr val="0A396D"/>
            </a:solidFill>
          </p:spPr>
        </p:sp>
        <p:sp>
          <p:nvSpPr>
            <p:cNvPr id="6" name="TextBox 6"/>
            <p:cNvSpPr txBox="1"/>
            <p:nvPr/>
          </p:nvSpPr>
          <p:spPr>
            <a:xfrm>
              <a:off x="101600" y="-57150"/>
              <a:ext cx="2974374" cy="1219506"/>
            </a:xfrm>
            <a:prstGeom prst="rect">
              <a:avLst/>
            </a:prstGeom>
          </p:spPr>
          <p:txBody>
            <a:bodyPr lIns="50800" tIns="50800" rIns="50800" bIns="50800" rtlCol="0" anchor="ctr"/>
            <a:lstStyle/>
            <a:p>
              <a:pPr algn="ctr">
                <a:lnSpc>
                  <a:spcPts val="3000"/>
                </a:lnSpc>
              </a:pPr>
              <a:endParaRPr/>
            </a:p>
          </p:txBody>
        </p:sp>
      </p:grpSp>
      <p:sp>
        <p:nvSpPr>
          <p:cNvPr id="7" name="Freeform 7"/>
          <p:cNvSpPr/>
          <p:nvPr/>
        </p:nvSpPr>
        <p:spPr>
          <a:xfrm>
            <a:off x="-320346" y="2974955"/>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3">
              <a:alphaModFix amt="20999"/>
              <a:extLst>
                <a:ext uri="{96DAC541-7B7A-43D3-8B79-37D633B846F1}">
                  <asvg:svgBlip xmlns:asvg="http://schemas.microsoft.com/office/drawing/2016/SVG/main" r:embed="rId4"/>
                </a:ext>
              </a:extLst>
            </a:blip>
            <a:stretch>
              <a:fillRect/>
            </a:stretch>
          </a:blipFill>
        </p:spPr>
      </p:sp>
      <p:sp>
        <p:nvSpPr>
          <p:cNvPr id="8" name="TextBox 8"/>
          <p:cNvSpPr txBox="1"/>
          <p:nvPr/>
        </p:nvSpPr>
        <p:spPr>
          <a:xfrm>
            <a:off x="782825" y="2929124"/>
            <a:ext cx="10844427" cy="3511550"/>
          </a:xfrm>
          <a:prstGeom prst="rect">
            <a:avLst/>
          </a:prstGeom>
        </p:spPr>
        <p:txBody>
          <a:bodyPr lIns="0" tIns="0" rIns="0" bIns="0" rtlCol="0" anchor="t">
            <a:spAutoFit/>
          </a:bodyPr>
          <a:lstStyle/>
          <a:p>
            <a:pPr algn="l">
              <a:lnSpc>
                <a:spcPts val="7000"/>
              </a:lnSpc>
            </a:pPr>
            <a:r>
              <a:rPr lang="en-US" sz="5000" b="1" dirty="0">
                <a:solidFill>
                  <a:srgbClr val="FFFFFF"/>
                </a:solidFill>
                <a:latin typeface="Tex Gyre Termes Bold"/>
                <a:ea typeface="Tex Gyre Termes Bold"/>
                <a:cs typeface="Tex Gyre Termes Bold"/>
                <a:sym typeface="Tex Gyre Termes Bold"/>
              </a:rPr>
              <a:t>Challenges and constraints for a just energy transition within the</a:t>
            </a:r>
          </a:p>
          <a:p>
            <a:pPr algn="l">
              <a:lnSpc>
                <a:spcPts val="7000"/>
              </a:lnSpc>
              <a:spcBef>
                <a:spcPct val="0"/>
              </a:spcBef>
            </a:pPr>
            <a:r>
              <a:rPr lang="en-US" sz="5000" b="1" dirty="0">
                <a:solidFill>
                  <a:srgbClr val="FFFFFF"/>
                </a:solidFill>
                <a:latin typeface="Tex Gyre Termes Bold"/>
                <a:ea typeface="Tex Gyre Termes Bold"/>
                <a:cs typeface="Tex Gyre Termes Bold"/>
                <a:sym typeface="Tex Gyre Termes Bold"/>
              </a:rPr>
              <a:t>context of Malaysia and the broader global policy and legal developments</a:t>
            </a:r>
          </a:p>
        </p:txBody>
      </p:sp>
      <p:sp>
        <p:nvSpPr>
          <p:cNvPr id="9" name="Slide Number Placeholder 8">
            <a:extLst>
              <a:ext uri="{FF2B5EF4-FFF2-40B4-BE49-F238E27FC236}">
                <a16:creationId xmlns:a16="http://schemas.microsoft.com/office/drawing/2014/main" id="{97AEAE8E-9ED3-FC65-EF06-7768AB12336C}"/>
              </a:ext>
            </a:extLst>
          </p:cNvPr>
          <p:cNvSpPr>
            <a:spLocks noGrp="1"/>
          </p:cNvSpPr>
          <p:nvPr>
            <p:ph type="sldNum" sz="quarter" idx="12"/>
          </p:nvPr>
        </p:nvSpPr>
        <p:spPr>
          <a:xfrm>
            <a:off x="15392400" y="9639300"/>
            <a:ext cx="2133600" cy="365125"/>
          </a:xfrm>
        </p:spPr>
        <p:txBody>
          <a:bodyPr/>
          <a:lstStyle/>
          <a:p>
            <a:fld id="{B6F15528-21DE-4FAA-801E-634DDDAF4B2B}" type="slidenum">
              <a:rPr lang="en-US" smtClean="0"/>
              <a:pPr/>
              <a:t>1</a:t>
            </a:fld>
            <a:endParaRPr lang="en-US" dirty="0"/>
          </a:p>
        </p:txBody>
      </p:sp>
      <p:grpSp>
        <p:nvGrpSpPr>
          <p:cNvPr id="2" name="Group 2"/>
          <p:cNvGrpSpPr/>
          <p:nvPr/>
        </p:nvGrpSpPr>
        <p:grpSpPr>
          <a:xfrm>
            <a:off x="9906000" y="-7752"/>
            <a:ext cx="8382000" cy="10294752"/>
            <a:chOff x="0" y="0"/>
            <a:chExt cx="8603361" cy="10524845"/>
          </a:xfrm>
        </p:grpSpPr>
        <p:sp>
          <p:nvSpPr>
            <p:cNvPr id="3" name="Freeform 3"/>
            <p:cNvSpPr/>
            <p:nvPr/>
          </p:nvSpPr>
          <p:spPr>
            <a:xfrm>
              <a:off x="-50" y="-127"/>
              <a:ext cx="8603411" cy="10524971"/>
            </a:xfrm>
            <a:custGeom>
              <a:avLst/>
              <a:gdLst/>
              <a:ahLst/>
              <a:cxnLst/>
              <a:rect l="l" t="t" r="r" b="b"/>
              <a:pathLst>
                <a:path w="8603411" h="10524971">
                  <a:moveTo>
                    <a:pt x="8603411" y="10488719"/>
                  </a:moveTo>
                  <a:cubicBezTo>
                    <a:pt x="8603411" y="10522633"/>
                    <a:pt x="8592743" y="10524971"/>
                    <a:pt x="8564930" y="10524971"/>
                  </a:cubicBezTo>
                  <a:cubicBezTo>
                    <a:pt x="5710351" y="10524322"/>
                    <a:pt x="2855899" y="10524322"/>
                    <a:pt x="1320" y="10524322"/>
                  </a:cubicBezTo>
                  <a:cubicBezTo>
                    <a:pt x="-2744" y="10510159"/>
                    <a:pt x="3606" y="10497295"/>
                    <a:pt x="6527" y="10484172"/>
                  </a:cubicBezTo>
                  <a:cubicBezTo>
                    <a:pt x="132003" y="9909578"/>
                    <a:pt x="257606" y="9335115"/>
                    <a:pt x="383463" y="8760653"/>
                  </a:cubicBezTo>
                  <a:cubicBezTo>
                    <a:pt x="562914" y="7941643"/>
                    <a:pt x="742746" y="7122764"/>
                    <a:pt x="922070" y="6303755"/>
                  </a:cubicBezTo>
                  <a:cubicBezTo>
                    <a:pt x="1143558" y="5292306"/>
                    <a:pt x="1364538" y="4280856"/>
                    <a:pt x="1585899" y="3269536"/>
                  </a:cubicBezTo>
                  <a:cubicBezTo>
                    <a:pt x="1810816" y="2242104"/>
                    <a:pt x="2035860" y="1214802"/>
                    <a:pt x="2261412" y="187500"/>
                  </a:cubicBezTo>
                  <a:cubicBezTo>
                    <a:pt x="2275128" y="124999"/>
                    <a:pt x="2283891" y="61069"/>
                    <a:pt x="2306116" y="647"/>
                  </a:cubicBezTo>
                  <a:cubicBezTo>
                    <a:pt x="4392472" y="647"/>
                    <a:pt x="6478828" y="647"/>
                    <a:pt x="8565184" y="0"/>
                  </a:cubicBezTo>
                  <a:cubicBezTo>
                    <a:pt x="8593505" y="0"/>
                    <a:pt x="8603157" y="3505"/>
                    <a:pt x="8603157" y="36640"/>
                  </a:cubicBezTo>
                  <a:cubicBezTo>
                    <a:pt x="8602395" y="3520710"/>
                    <a:pt x="8602395" y="7004779"/>
                    <a:pt x="8603411" y="10488719"/>
                  </a:cubicBezTo>
                  <a:close/>
                </a:path>
              </a:pathLst>
            </a:custGeom>
            <a:blipFill>
              <a:blip r:embed="rId5"/>
              <a:stretch>
                <a:fillRect l="-31655" r="-31655"/>
              </a:stretch>
            </a:blipFill>
          </p:spPr>
        </p:sp>
      </p:grpSp>
      <p:sp>
        <p:nvSpPr>
          <p:cNvPr id="11" name="TextBox 10">
            <a:extLst>
              <a:ext uri="{FF2B5EF4-FFF2-40B4-BE49-F238E27FC236}">
                <a16:creationId xmlns:a16="http://schemas.microsoft.com/office/drawing/2014/main" id="{E920B7C2-C05E-1B8C-252E-BD93F3C2C07D}"/>
              </a:ext>
            </a:extLst>
          </p:cNvPr>
          <p:cNvSpPr txBox="1"/>
          <p:nvPr/>
        </p:nvSpPr>
        <p:spPr>
          <a:xfrm>
            <a:off x="752108" y="8331234"/>
            <a:ext cx="9144000" cy="1292662"/>
          </a:xfrm>
          <a:prstGeom prst="rect">
            <a:avLst/>
          </a:prstGeom>
          <a:noFill/>
        </p:spPr>
        <p:txBody>
          <a:bodyPr wrap="square">
            <a:spAutoFit/>
          </a:bodyPr>
          <a:lstStyle/>
          <a:p>
            <a:endParaRPr lang="en-US" sz="1600" b="1" dirty="0">
              <a:solidFill>
                <a:srgbClr val="000000"/>
              </a:solidFill>
              <a:latin typeface="Arial" panose="020B0604020202020204" pitchFamily="34" charset="0"/>
              <a:ea typeface="Tex Gyre Termes Bold"/>
              <a:cs typeface="Arial" panose="020B0604020202020204" pitchFamily="34" charset="0"/>
              <a:sym typeface="Tex Gyre Termes Bold"/>
            </a:endParaRPr>
          </a:p>
          <a:p>
            <a:endParaRPr lang="en-US" sz="1600" b="1" dirty="0">
              <a:solidFill>
                <a:srgbClr val="000000"/>
              </a:solidFill>
              <a:latin typeface="Arial" panose="020B0604020202020204" pitchFamily="34" charset="0"/>
              <a:cs typeface="Arial" panose="020B0604020202020204" pitchFamily="34" charset="0"/>
              <a:sym typeface="Tex Gyre Termes Bold"/>
            </a:endParaRPr>
          </a:p>
          <a:p>
            <a:r>
              <a:rPr lang="en-US" sz="1600" b="1" dirty="0">
                <a:solidFill>
                  <a:srgbClr val="000000"/>
                </a:solidFill>
                <a:latin typeface="Arial" panose="020B0604020202020204" pitchFamily="34" charset="0"/>
                <a:ea typeface="Tex Gyre Termes Bold"/>
                <a:cs typeface="Arial" panose="020B0604020202020204" pitchFamily="34" charset="0"/>
                <a:sym typeface="Tex Gyre Termes Bold"/>
              </a:rPr>
              <a:t>Hilary Kung</a:t>
            </a:r>
          </a:p>
          <a:p>
            <a:r>
              <a:rPr lang="en-US" sz="1600" b="1" dirty="0">
                <a:solidFill>
                  <a:srgbClr val="000000"/>
                </a:solidFill>
                <a:latin typeface="Arial" panose="020B0604020202020204" pitchFamily="34" charset="0"/>
                <a:ea typeface="Tex Gyre Termes Bold"/>
                <a:cs typeface="Arial" panose="020B0604020202020204" pitchFamily="34" charset="0"/>
                <a:sym typeface="Tex Gyre Termes Bold"/>
              </a:rPr>
              <a:t>Third World Network/ </a:t>
            </a:r>
            <a:r>
              <a:rPr lang="en-US" sz="1600" b="1" dirty="0" err="1">
                <a:solidFill>
                  <a:srgbClr val="000000"/>
                </a:solidFill>
                <a:latin typeface="Arial" panose="020B0604020202020204" pitchFamily="34" charset="0"/>
                <a:ea typeface="Tex Gyre Termes Bold"/>
                <a:cs typeface="Arial" panose="020B0604020202020204" pitchFamily="34" charset="0"/>
                <a:sym typeface="Tex Gyre Termes Bold"/>
              </a:rPr>
              <a:t>FoE</a:t>
            </a:r>
            <a:r>
              <a:rPr lang="en-US" sz="1600" b="1" dirty="0">
                <a:solidFill>
                  <a:srgbClr val="000000"/>
                </a:solidFill>
                <a:latin typeface="Arial" panose="020B0604020202020204" pitchFamily="34" charset="0"/>
                <a:ea typeface="Tex Gyre Termes Bold"/>
                <a:cs typeface="Arial" panose="020B0604020202020204" pitchFamily="34" charset="0"/>
                <a:sym typeface="Tex Gyre Termes Bold"/>
              </a:rPr>
              <a:t> Malaysia</a:t>
            </a:r>
          </a:p>
          <a:p>
            <a:endParaRPr lang="en-MY" sz="1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E37B86DF-C313-7004-1D51-C0904C5C52A6}"/>
              </a:ext>
            </a:extLst>
          </p:cNvPr>
          <p:cNvSpPr txBox="1"/>
          <p:nvPr/>
        </p:nvSpPr>
        <p:spPr>
          <a:xfrm>
            <a:off x="534191" y="205616"/>
            <a:ext cx="9579834" cy="923330"/>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Workshop on Advancing Just and Equitable Energy Transitions: Legal, Policy, and Financial Dimensions for Developing Countries, Jakarta</a:t>
            </a:r>
          </a:p>
          <a:p>
            <a:r>
              <a:rPr lang="en-US" b="1" dirty="0">
                <a:latin typeface="Arial" panose="020B0604020202020204" pitchFamily="34" charset="0"/>
                <a:cs typeface="Arial" panose="020B0604020202020204" pitchFamily="34" charset="0"/>
              </a:rPr>
              <a:t>10 February 2026</a:t>
            </a:r>
            <a:endParaRPr lang="en-US" sz="1800" b="1"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465234" y="7875109"/>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028701" y="952501"/>
            <a:ext cx="10325099" cy="8997656"/>
          </a:xfrm>
          <a:prstGeom prst="rect">
            <a:avLst/>
          </a:prstGeom>
        </p:spPr>
        <p:txBody>
          <a:bodyPr wrap="square" lIns="0" tIns="0" rIns="0" bIns="0" rtlCol="0" anchor="t">
            <a:spAutoFit/>
          </a:bodyPr>
          <a:lstStyle/>
          <a:p>
            <a:pPr marL="421004" lvl="1" algn="l">
              <a:lnSpc>
                <a:spcPts val="5459"/>
              </a:lnSpc>
            </a:pPr>
            <a:r>
              <a:rPr lang="en-US" sz="3899" b="1" dirty="0">
                <a:solidFill>
                  <a:srgbClr val="000000"/>
                </a:solidFill>
                <a:latin typeface="Tex Gyre Termes Bold"/>
                <a:ea typeface="Tex Gyre Termes Bold"/>
                <a:cs typeface="Tex Gyre Termes Bold"/>
                <a:sym typeface="Tex Gyre Termes Bold"/>
              </a:rPr>
              <a:t>4. Data </a:t>
            </a:r>
            <a:r>
              <a:rPr lang="en-US" sz="3899" b="1" dirty="0" err="1">
                <a:solidFill>
                  <a:srgbClr val="000000"/>
                </a:solidFill>
                <a:latin typeface="Tex Gyre Termes Bold"/>
                <a:ea typeface="Tex Gyre Termes Bold"/>
                <a:cs typeface="Tex Gyre Termes Bold"/>
                <a:sym typeface="Tex Gyre Termes Bold"/>
              </a:rPr>
              <a:t>centres</a:t>
            </a:r>
            <a:r>
              <a:rPr lang="en-US" sz="3899" b="1" dirty="0">
                <a:solidFill>
                  <a:srgbClr val="000000"/>
                </a:solidFill>
                <a:latin typeface="Tex Gyre Termes Bold"/>
                <a:ea typeface="Tex Gyre Termes Bold"/>
                <a:cs typeface="Tex Gyre Termes Bold"/>
                <a:sym typeface="Tex Gyre Termes Bold"/>
              </a:rPr>
              <a:t> boom </a:t>
            </a:r>
          </a:p>
          <a:p>
            <a:pPr marL="878204" lvl="1" indent="-457200" algn="just">
              <a:buFont typeface="Arial" panose="020B0604020202020204" pitchFamily="34" charset="0"/>
              <a:buChar char="•"/>
            </a:pPr>
            <a:r>
              <a:rPr lang="en-US" sz="2800" dirty="0">
                <a:solidFill>
                  <a:srgbClr val="000000"/>
                </a:solidFill>
                <a:latin typeface="Tex Gyre Termes"/>
                <a:ea typeface="Tex Gyre Termes"/>
                <a:cs typeface="Tex Gyre Termes"/>
                <a:sym typeface="Tex Gyre Termes"/>
              </a:rPr>
              <a:t>Hyperscale DCs: 100-300 MW each, 24/7 power + cooling demand (big energy and water guzzlers), low employment density.</a:t>
            </a:r>
          </a:p>
          <a:p>
            <a:pPr marL="345441" lvl="1" algn="just"/>
            <a:endParaRPr lang="en-US" sz="2800" dirty="0">
              <a:solidFill>
                <a:srgbClr val="000000"/>
              </a:solidFill>
              <a:latin typeface="Tex Gyre Termes"/>
              <a:ea typeface="Tex Gyre Termes"/>
              <a:cs typeface="Tex Gyre Termes"/>
              <a:sym typeface="Tex Gyre Termes"/>
            </a:endParaRPr>
          </a:p>
          <a:p>
            <a:pPr marL="690882" lvl="1" indent="-345441" algn="just">
              <a:buFont typeface="Arial"/>
              <a:buChar char="•"/>
            </a:pPr>
            <a:r>
              <a:rPr lang="en-US" sz="2800" dirty="0">
                <a:solidFill>
                  <a:srgbClr val="000000"/>
                </a:solidFill>
                <a:latin typeface="Tex Gyre Termes"/>
                <a:ea typeface="Tex Gyre Termes"/>
                <a:cs typeface="Tex Gyre Termes"/>
                <a:sym typeface="Tex Gyre Termes"/>
              </a:rPr>
              <a:t>There are 22 operational DCs, 43 approved projects, 6,400 MW requested capacity - mostly concentrated in Johor: spillover from Singapore, land + grid access; Selangor/Cyberjaya: legacy cluster, now water-constrained and Penang: manufacturing-linked DC demand</a:t>
            </a:r>
          </a:p>
          <a:p>
            <a:pPr marL="345441" lvl="1" algn="just"/>
            <a:endParaRPr lang="en-US" sz="2800" dirty="0">
              <a:solidFill>
                <a:srgbClr val="000000"/>
              </a:solidFill>
              <a:latin typeface="Tex Gyre Termes"/>
              <a:ea typeface="Tex Gyre Termes"/>
              <a:cs typeface="Tex Gyre Termes"/>
              <a:sym typeface="Tex Gyre Termes"/>
            </a:endParaRPr>
          </a:p>
          <a:p>
            <a:pPr marL="690882" lvl="1" indent="-345441" algn="just">
              <a:buFont typeface="Arial"/>
              <a:buChar char="•"/>
            </a:pPr>
            <a:r>
              <a:rPr lang="en-US" sz="2800" dirty="0">
                <a:solidFill>
                  <a:srgbClr val="000000"/>
                </a:solidFill>
                <a:latin typeface="Tex Gyre Termes"/>
                <a:ea typeface="Tex Gyre Termes"/>
                <a:cs typeface="Tex Gyre Termes"/>
                <a:sym typeface="Tex Gyre Termes"/>
              </a:rPr>
              <a:t>Challenges: New DCs lock into fossil-heavy electricity, </a:t>
            </a:r>
            <a:r>
              <a:rPr lang="en-US" sz="2800" dirty="0">
                <a:solidFill>
                  <a:srgbClr val="000000"/>
                </a:solidFill>
                <a:latin typeface="Tex Gyre Termes Bold"/>
                <a:ea typeface="Tex Gyre Termes Bold"/>
                <a:cs typeface="Tex Gyre Termes Bold"/>
                <a:sym typeface="Tex Gyre Termes Bold"/>
              </a:rPr>
              <a:t>risk undermining the energy transition effort in Malaysia and deepening inequality;</a:t>
            </a:r>
            <a:r>
              <a:rPr lang="en-US" sz="2800" b="1" dirty="0">
                <a:solidFill>
                  <a:srgbClr val="000000"/>
                </a:solidFill>
                <a:latin typeface="Tex Gyre Termes Bold"/>
                <a:ea typeface="Tex Gyre Termes Bold"/>
                <a:cs typeface="Tex Gyre Termes Bold"/>
                <a:sym typeface="Tex Gyre Termes Bold"/>
              </a:rPr>
              <a:t> </a:t>
            </a:r>
            <a:r>
              <a:rPr lang="en-US" sz="2800" dirty="0">
                <a:solidFill>
                  <a:srgbClr val="000000"/>
                </a:solidFill>
                <a:latin typeface="Tex Gyre Termes"/>
                <a:ea typeface="Tex Gyre Termes"/>
                <a:cs typeface="Tex Gyre Termes"/>
                <a:sym typeface="Tex Gyre Termes"/>
              </a:rPr>
              <a:t>no binding requirement on Power Usage Effectiveness (PUE) limits, Water Usage Effectiveness (WUE) limits, cooling technology requirements, nuclear re-entered the debate, driven by the data </a:t>
            </a:r>
            <a:r>
              <a:rPr lang="en-US" sz="2800" dirty="0" err="1">
                <a:solidFill>
                  <a:srgbClr val="000000"/>
                </a:solidFill>
                <a:latin typeface="Tex Gyre Termes"/>
                <a:ea typeface="Tex Gyre Termes"/>
                <a:cs typeface="Tex Gyre Termes"/>
                <a:sym typeface="Tex Gyre Termes"/>
              </a:rPr>
              <a:t>centres</a:t>
            </a:r>
            <a:r>
              <a:rPr lang="en-US" sz="2800" dirty="0">
                <a:solidFill>
                  <a:srgbClr val="000000"/>
                </a:solidFill>
                <a:latin typeface="Tex Gyre Termes"/>
                <a:ea typeface="Tex Gyre Termes"/>
                <a:cs typeface="Tex Gyre Termes"/>
                <a:sym typeface="Tex Gyre Termes"/>
              </a:rPr>
              <a:t> boom, and climate impacts of the data </a:t>
            </a:r>
            <a:r>
              <a:rPr lang="en-US" sz="2800" dirty="0" err="1">
                <a:solidFill>
                  <a:srgbClr val="000000"/>
                </a:solidFill>
                <a:latin typeface="Tex Gyre Termes"/>
                <a:ea typeface="Tex Gyre Termes"/>
                <a:cs typeface="Tex Gyre Termes"/>
                <a:sym typeface="Tex Gyre Termes"/>
              </a:rPr>
              <a:t>centre</a:t>
            </a:r>
            <a:r>
              <a:rPr lang="en-US" sz="2800" dirty="0">
                <a:solidFill>
                  <a:srgbClr val="000000"/>
                </a:solidFill>
                <a:latin typeface="Tex Gyre Termes"/>
                <a:ea typeface="Tex Gyre Termes"/>
                <a:cs typeface="Tex Gyre Termes"/>
                <a:sym typeface="Tex Gyre Termes"/>
              </a:rPr>
              <a:t> boom are not factored into Malaysia’s long-term climate commitment </a:t>
            </a:r>
          </a:p>
          <a:p>
            <a:pPr algn="l">
              <a:lnSpc>
                <a:spcPts val="4480"/>
              </a:lnSpc>
            </a:pPr>
            <a:endParaRPr lang="en-US" sz="3200" dirty="0">
              <a:solidFill>
                <a:srgbClr val="000000"/>
              </a:solidFill>
              <a:latin typeface="Tex Gyre Termes"/>
              <a:ea typeface="Tex Gyre Termes"/>
              <a:cs typeface="Tex Gyre Termes"/>
              <a:sym typeface="Tex Gyre Termes"/>
            </a:endParaRPr>
          </a:p>
        </p:txBody>
      </p:sp>
      <p:sp>
        <p:nvSpPr>
          <p:cNvPr id="8" name="Right Triangle 7">
            <a:extLst>
              <a:ext uri="{FF2B5EF4-FFF2-40B4-BE49-F238E27FC236}">
                <a16:creationId xmlns:a16="http://schemas.microsoft.com/office/drawing/2014/main" id="{AB947AB1-E853-A390-B950-B875C33CAF28}"/>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TextBox 9">
            <a:extLst>
              <a:ext uri="{FF2B5EF4-FFF2-40B4-BE49-F238E27FC236}">
                <a16:creationId xmlns:a16="http://schemas.microsoft.com/office/drawing/2014/main" id="{8E908A9C-BBE2-D646-88CB-C0B624E4BE03}"/>
              </a:ext>
            </a:extLst>
          </p:cNvPr>
          <p:cNvSpPr txBox="1"/>
          <p:nvPr/>
        </p:nvSpPr>
        <p:spPr>
          <a:xfrm>
            <a:off x="4343400" y="9486900"/>
            <a:ext cx="9378616" cy="369332"/>
          </a:xfrm>
          <a:prstGeom prst="rect">
            <a:avLst/>
          </a:prstGeom>
          <a:noFill/>
        </p:spPr>
        <p:txBody>
          <a:bodyPr wrap="square">
            <a:spAutoFit/>
          </a:bodyPr>
          <a:lstStyle/>
          <a:p>
            <a:r>
              <a:rPr lang="en-US" dirty="0">
                <a:solidFill>
                  <a:srgbClr val="000000"/>
                </a:solidFill>
                <a:latin typeface="Tex Gyre Termes"/>
                <a:ea typeface="Tex Gyre Termes"/>
                <a:cs typeface="Tex Gyre Termes"/>
                <a:sym typeface="Tex Gyre Termes"/>
              </a:rPr>
              <a:t>Source: </a:t>
            </a:r>
            <a:r>
              <a:rPr lang="en-US" sz="1800" dirty="0">
                <a:solidFill>
                  <a:srgbClr val="000000"/>
                </a:solidFill>
                <a:latin typeface="Tex Gyre Termes"/>
                <a:ea typeface="Tex Gyre Termes"/>
                <a:cs typeface="Tex Gyre Termes"/>
                <a:sym typeface="Tex Gyre Termes"/>
              </a:rPr>
              <a:t>Monitoring Sustainability of </a:t>
            </a:r>
            <a:r>
              <a:rPr lang="en-US" sz="1800" dirty="0" err="1">
                <a:solidFill>
                  <a:srgbClr val="000000"/>
                </a:solidFill>
                <a:latin typeface="Tex Gyre Termes"/>
                <a:ea typeface="Tex Gyre Termes"/>
                <a:cs typeface="Tex Gyre Termes"/>
                <a:sym typeface="Tex Gyre Termes"/>
              </a:rPr>
              <a:t>Globalisation</a:t>
            </a:r>
            <a:r>
              <a:rPr lang="en-US" sz="1800" dirty="0">
                <a:solidFill>
                  <a:srgbClr val="000000"/>
                </a:solidFill>
                <a:latin typeface="Tex Gyre Termes"/>
                <a:ea typeface="Tex Gyre Termes"/>
                <a:cs typeface="Tex Gyre Termes"/>
                <a:sym typeface="Tex Gyre Termes"/>
              </a:rPr>
              <a:t> (MSN) (Dec 2025) </a:t>
            </a:r>
            <a:endParaRPr lang="en-MY" dirty="0"/>
          </a:p>
        </p:txBody>
      </p:sp>
      <p:sp>
        <p:nvSpPr>
          <p:cNvPr id="2" name="Slide Number Placeholder 1">
            <a:extLst>
              <a:ext uri="{FF2B5EF4-FFF2-40B4-BE49-F238E27FC236}">
                <a16:creationId xmlns:a16="http://schemas.microsoft.com/office/drawing/2014/main" id="{54CE5BB5-2DCD-883E-242D-D8C7E5C975A7}"/>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
        <p:nvSpPr>
          <p:cNvPr id="11" name="TextBox 10">
            <a:extLst>
              <a:ext uri="{FF2B5EF4-FFF2-40B4-BE49-F238E27FC236}">
                <a16:creationId xmlns:a16="http://schemas.microsoft.com/office/drawing/2014/main" id="{F39C76E6-4B6E-BA6A-E5AE-27DACF65D689}"/>
              </a:ext>
            </a:extLst>
          </p:cNvPr>
          <p:cNvSpPr txBox="1"/>
          <p:nvPr/>
        </p:nvSpPr>
        <p:spPr>
          <a:xfrm>
            <a:off x="11658600" y="8882124"/>
            <a:ext cx="9755818" cy="369332"/>
          </a:xfrm>
          <a:prstGeom prst="rect">
            <a:avLst/>
          </a:prstGeom>
          <a:noFill/>
        </p:spPr>
        <p:txBody>
          <a:bodyPr wrap="square">
            <a:spAutoFit/>
          </a:bodyPr>
          <a:lstStyle/>
          <a:p>
            <a:r>
              <a:rPr lang="en-US" dirty="0">
                <a:hlinkClick r:id="rId6"/>
              </a:rPr>
              <a:t>Source: Malaysia draws first data </a:t>
            </a:r>
            <a:r>
              <a:rPr lang="en-US" dirty="0" err="1">
                <a:hlinkClick r:id="rId6"/>
              </a:rPr>
              <a:t>centre</a:t>
            </a:r>
            <a:r>
              <a:rPr lang="en-US" dirty="0">
                <a:hlinkClick r:id="rId6"/>
              </a:rPr>
              <a:t> protest over pollution, water</a:t>
            </a:r>
            <a:endParaRPr lang="en-MY" dirty="0"/>
          </a:p>
        </p:txBody>
      </p:sp>
      <p:pic>
        <p:nvPicPr>
          <p:cNvPr id="13" name="Picture 12">
            <a:extLst>
              <a:ext uri="{FF2B5EF4-FFF2-40B4-BE49-F238E27FC236}">
                <a16:creationId xmlns:a16="http://schemas.microsoft.com/office/drawing/2014/main" id="{3E76496B-8CC0-6844-DA1F-67DEE51130B3}"/>
              </a:ext>
            </a:extLst>
          </p:cNvPr>
          <p:cNvPicPr>
            <a:picLocks noChangeAspect="1"/>
          </p:cNvPicPr>
          <p:nvPr/>
        </p:nvPicPr>
        <p:blipFill>
          <a:blip r:embed="rId7"/>
          <a:srcRect l="27314" t="19630" r="39352" b="12963"/>
          <a:stretch>
            <a:fillRect/>
          </a:stretch>
        </p:blipFill>
        <p:spPr>
          <a:xfrm>
            <a:off x="11762542" y="1712480"/>
            <a:ext cx="5486400" cy="6934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465234" y="7875109"/>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Freeform 7"/>
          <p:cNvSpPr/>
          <p:nvPr/>
        </p:nvSpPr>
        <p:spPr>
          <a:xfrm>
            <a:off x="11734800" y="1287251"/>
            <a:ext cx="6431128" cy="6240031"/>
          </a:xfrm>
          <a:custGeom>
            <a:avLst/>
            <a:gdLst/>
            <a:ahLst/>
            <a:cxnLst/>
            <a:rect l="l" t="t" r="r" b="b"/>
            <a:pathLst>
              <a:path w="6431128" h="6240031">
                <a:moveTo>
                  <a:pt x="0" y="0"/>
                </a:moveTo>
                <a:lnTo>
                  <a:pt x="6431128" y="0"/>
                </a:lnTo>
                <a:lnTo>
                  <a:pt x="6431128" y="6240032"/>
                </a:lnTo>
                <a:lnTo>
                  <a:pt x="0" y="6240032"/>
                </a:lnTo>
                <a:lnTo>
                  <a:pt x="0" y="0"/>
                </a:lnTo>
                <a:close/>
              </a:path>
            </a:pathLst>
          </a:custGeom>
          <a:blipFill>
            <a:blip r:embed="rId6"/>
            <a:stretch>
              <a:fillRect l="-45094" t="-25881" r="-78491" b="-125982"/>
            </a:stretch>
          </a:blipFill>
        </p:spPr>
      </p:sp>
      <p:sp>
        <p:nvSpPr>
          <p:cNvPr id="8" name="TextBox 8"/>
          <p:cNvSpPr txBox="1"/>
          <p:nvPr/>
        </p:nvSpPr>
        <p:spPr>
          <a:xfrm>
            <a:off x="1028700" y="952500"/>
            <a:ext cx="10172700" cy="7740324"/>
          </a:xfrm>
          <a:prstGeom prst="rect">
            <a:avLst/>
          </a:prstGeom>
        </p:spPr>
        <p:txBody>
          <a:bodyPr wrap="square" lIns="0" tIns="0" rIns="0" bIns="0" rtlCol="0" anchor="t">
            <a:spAutoFit/>
          </a:bodyPr>
          <a:lstStyle/>
          <a:p>
            <a:pPr marL="421004" lvl="1" algn="l"/>
            <a:r>
              <a:rPr lang="en-US" sz="3899" b="1" dirty="0">
                <a:solidFill>
                  <a:srgbClr val="000000"/>
                </a:solidFill>
                <a:latin typeface="Tex Gyre Termes Bold"/>
                <a:ea typeface="Tex Gyre Termes Bold"/>
                <a:cs typeface="Tex Gyre Termes Bold"/>
                <a:sym typeface="Tex Gyre Termes Bold"/>
              </a:rPr>
              <a:t>5. Transition minerals - Rare Earth Elements </a:t>
            </a:r>
          </a:p>
          <a:p>
            <a:pPr marL="421004" lvl="1" algn="l"/>
            <a:endParaRPr lang="en-US" sz="3899" b="1" dirty="0">
              <a:solidFill>
                <a:srgbClr val="000000"/>
              </a:solidFill>
              <a:latin typeface="Tex Gyre Termes Bold"/>
              <a:ea typeface="Tex Gyre Termes Bold"/>
              <a:cs typeface="Tex Gyre Termes Bold"/>
              <a:sym typeface="Tex Gyre Termes Bold"/>
            </a:endParaRPr>
          </a:p>
          <a:p>
            <a:pPr marL="669293" lvl="1" indent="-334646" algn="l">
              <a:lnSpc>
                <a:spcPts val="3000"/>
              </a:lnSpc>
              <a:buFont typeface="Arial"/>
              <a:buChar char="•"/>
            </a:pPr>
            <a:r>
              <a:rPr lang="en-US" sz="2800" dirty="0">
                <a:solidFill>
                  <a:srgbClr val="000000"/>
                </a:solidFill>
                <a:latin typeface="Tex Gyre Termes"/>
                <a:ea typeface="Tex Gyre Termes"/>
                <a:cs typeface="Tex Gyre Termes"/>
                <a:sym typeface="Tex Gyre Termes"/>
              </a:rPr>
              <a:t>Transition minerals are the engine of the energy transition — justice in JET determines whether that engine lifts people up or runs them over.</a:t>
            </a:r>
          </a:p>
          <a:p>
            <a:pPr marL="334647" lvl="1" algn="l">
              <a:lnSpc>
                <a:spcPts val="3000"/>
              </a:lnSpc>
            </a:pPr>
            <a:endParaRPr lang="en-US" sz="2800" dirty="0">
              <a:solidFill>
                <a:srgbClr val="000000"/>
              </a:solidFill>
              <a:latin typeface="Tex Gyre Termes"/>
              <a:ea typeface="Tex Gyre Termes"/>
              <a:cs typeface="Tex Gyre Termes"/>
              <a:sym typeface="Tex Gyre Termes"/>
            </a:endParaRPr>
          </a:p>
          <a:p>
            <a:pPr marL="669293" lvl="1" indent="-334646" algn="just">
              <a:lnSpc>
                <a:spcPts val="3000"/>
              </a:lnSpc>
              <a:buFont typeface="Arial"/>
              <a:buChar char="•"/>
            </a:pPr>
            <a:r>
              <a:rPr lang="en-US" sz="2800" dirty="0">
                <a:solidFill>
                  <a:srgbClr val="000000"/>
                </a:solidFill>
                <a:latin typeface="Tex Gyre Termes"/>
                <a:ea typeface="Tex Gyre Termes"/>
                <a:cs typeface="Tex Gyre Termes"/>
                <a:sym typeface="Tex Gyre Termes"/>
              </a:rPr>
              <a:t>A real concern is when REE resources are located in Environmentally Sensitive Areas (ESAs), and whether the government can forgo/avoid mining in these areas and </a:t>
            </a:r>
            <a:r>
              <a:rPr lang="en-US" sz="2800" dirty="0" err="1">
                <a:solidFill>
                  <a:srgbClr val="000000"/>
                </a:solidFill>
                <a:latin typeface="Tex Gyre Termes"/>
                <a:ea typeface="Tex Gyre Termes"/>
                <a:cs typeface="Tex Gyre Termes"/>
                <a:sym typeface="Tex Gyre Termes"/>
              </a:rPr>
              <a:t>recognise</a:t>
            </a:r>
            <a:r>
              <a:rPr lang="en-US" sz="2800" dirty="0">
                <a:solidFill>
                  <a:srgbClr val="000000"/>
                </a:solidFill>
                <a:latin typeface="Tex Gyre Termes"/>
                <a:ea typeface="Tex Gyre Termes"/>
                <a:cs typeface="Tex Gyre Termes"/>
                <a:sym typeface="Tex Gyre Termes"/>
              </a:rPr>
              <a:t> indigenous sovereignty and land rights. Also, there should be no biodiversity offset in a genuine just energy transition.</a:t>
            </a:r>
          </a:p>
          <a:p>
            <a:pPr marL="334647" lvl="1" algn="l">
              <a:lnSpc>
                <a:spcPts val="3000"/>
              </a:lnSpc>
            </a:pPr>
            <a:endParaRPr lang="en-US" sz="2800" dirty="0">
              <a:solidFill>
                <a:srgbClr val="000000"/>
              </a:solidFill>
              <a:latin typeface="Tex Gyre Termes"/>
              <a:ea typeface="Tex Gyre Termes"/>
              <a:cs typeface="Tex Gyre Termes"/>
              <a:sym typeface="Tex Gyre Termes"/>
            </a:endParaRPr>
          </a:p>
          <a:p>
            <a:pPr marL="669293" lvl="1" indent="-334646" algn="just">
              <a:lnSpc>
                <a:spcPts val="3000"/>
              </a:lnSpc>
              <a:buFont typeface="Arial"/>
              <a:buChar char="•"/>
            </a:pPr>
            <a:r>
              <a:rPr lang="en-US" sz="2800" dirty="0">
                <a:solidFill>
                  <a:srgbClr val="000000"/>
                </a:solidFill>
                <a:latin typeface="Tex Gyre Termes"/>
                <a:ea typeface="Tex Gyre Termes"/>
                <a:cs typeface="Tex Gyre Termes"/>
                <a:sym typeface="Tex Gyre Termes"/>
              </a:rPr>
              <a:t>Like other developing countries with transition mineral reserves, Malaysia also bans the export of REE to safeguard the resources’ value chain to build midstream and downstream industries, but the US-Malaysia Agreement on Reciprocal Trade constrains Malaysia from banning critical mineral exports to the United States and requires Malaysia to eliminate any rare earth element export quotas to the United States, among others. </a:t>
            </a:r>
          </a:p>
        </p:txBody>
      </p:sp>
      <p:sp>
        <p:nvSpPr>
          <p:cNvPr id="9" name="Right Triangle 8">
            <a:extLst>
              <a:ext uri="{FF2B5EF4-FFF2-40B4-BE49-F238E27FC236}">
                <a16:creationId xmlns:a16="http://schemas.microsoft.com/office/drawing/2014/main" id="{519D600D-C232-7F1C-8BCB-3C7FBC3B4C57}"/>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3" name="TextBox 2">
            <a:extLst>
              <a:ext uri="{FF2B5EF4-FFF2-40B4-BE49-F238E27FC236}">
                <a16:creationId xmlns:a16="http://schemas.microsoft.com/office/drawing/2014/main" id="{C18F4B88-6725-5DFC-4E17-49CCE105D422}"/>
              </a:ext>
            </a:extLst>
          </p:cNvPr>
          <p:cNvSpPr txBox="1"/>
          <p:nvPr/>
        </p:nvSpPr>
        <p:spPr>
          <a:xfrm>
            <a:off x="11734800" y="7658100"/>
            <a:ext cx="6324600" cy="1200329"/>
          </a:xfrm>
          <a:prstGeom prst="rect">
            <a:avLst/>
          </a:prstGeom>
          <a:noFill/>
        </p:spPr>
        <p:txBody>
          <a:bodyPr wrap="square">
            <a:spAutoFit/>
          </a:bodyPr>
          <a:lstStyle/>
          <a:p>
            <a:r>
              <a:rPr lang="en-MY" dirty="0"/>
              <a:t>First Mining And Beneficiation Of Lanthanide Element Ion-adsorption Deposit In Mukim </a:t>
            </a:r>
            <a:r>
              <a:rPr lang="en-MY" dirty="0" err="1"/>
              <a:t>Kenering</a:t>
            </a:r>
            <a:r>
              <a:rPr lang="en-MY" dirty="0"/>
              <a:t>, Daerah Hulu Perak</a:t>
            </a:r>
          </a:p>
          <a:p>
            <a:r>
              <a:rPr lang="en-MY" dirty="0"/>
              <a:t>https://foe-malaysia.org/wp-content/uploads/2022/09/220904-Kenering-Briefing-Booklet.pdf</a:t>
            </a:r>
          </a:p>
        </p:txBody>
      </p:sp>
      <p:sp>
        <p:nvSpPr>
          <p:cNvPr id="2" name="Slide Number Placeholder 1">
            <a:extLst>
              <a:ext uri="{FF2B5EF4-FFF2-40B4-BE49-F238E27FC236}">
                <a16:creationId xmlns:a16="http://schemas.microsoft.com/office/drawing/2014/main" id="{01782CC4-244C-5CAC-E79D-136436C71504}"/>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472958" y="-419100"/>
            <a:ext cx="3429000" cy="2971800"/>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3">
              <a:alphaModFix amt="20999"/>
              <a:extLst>
                <a:ext uri="{96DAC541-7B7A-43D3-8B79-37D633B846F1}">
                  <asvg:svgBlip xmlns:asvg="http://schemas.microsoft.com/office/drawing/2016/SVG/main" r:embed="rId4"/>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TextBox 7"/>
          <p:cNvSpPr txBox="1"/>
          <p:nvPr/>
        </p:nvSpPr>
        <p:spPr>
          <a:xfrm>
            <a:off x="1028700" y="776727"/>
            <a:ext cx="16230600" cy="8733545"/>
          </a:xfrm>
          <a:prstGeom prst="rect">
            <a:avLst/>
          </a:prstGeom>
        </p:spPr>
        <p:txBody>
          <a:bodyPr lIns="0" tIns="0" rIns="0" bIns="0" rtlCol="0" anchor="t">
            <a:spAutoFit/>
          </a:bodyPr>
          <a:lstStyle/>
          <a:p>
            <a:pPr marL="421004" lvl="1" algn="l">
              <a:lnSpc>
                <a:spcPts val="5459"/>
              </a:lnSpc>
            </a:pPr>
            <a:r>
              <a:rPr lang="en-US" sz="3899" b="1" dirty="0">
                <a:solidFill>
                  <a:srgbClr val="000000"/>
                </a:solidFill>
                <a:latin typeface="Tex Gyre Termes Bold"/>
                <a:ea typeface="Tex Gyre Termes Bold"/>
                <a:cs typeface="Tex Gyre Termes Bold"/>
                <a:sym typeface="Tex Gyre Termes Bold"/>
              </a:rPr>
              <a:t>6. Carbon capture and storage (CCS), Carbon Dioxide Removal (CDR) Technologies, and Hydrogen delay/hinder a just energy transition</a:t>
            </a:r>
            <a:endParaRPr lang="en-US" sz="1050" b="1" dirty="0">
              <a:solidFill>
                <a:srgbClr val="000000"/>
              </a:solidFill>
              <a:latin typeface="Tex Gyre Termes Bold"/>
              <a:ea typeface="Tex Gyre Termes Bold"/>
              <a:cs typeface="Tex Gyre Termes Bold"/>
              <a:sym typeface="Tex Gyre Termes Bold"/>
            </a:endParaRPr>
          </a:p>
          <a:p>
            <a:pPr marL="604519" lvl="1" indent="-302260" algn="l">
              <a:buFont typeface="Arial"/>
              <a:buChar char="•"/>
            </a:pPr>
            <a:r>
              <a:rPr lang="en-US" sz="2799" dirty="0">
                <a:solidFill>
                  <a:srgbClr val="000000"/>
                </a:solidFill>
                <a:latin typeface="Tex Gyre Termes"/>
                <a:ea typeface="Tex Gyre Termes"/>
                <a:cs typeface="Tex Gyre Termes"/>
                <a:sym typeface="Tex Gyre Termes"/>
              </a:rPr>
              <a:t>A just energy transition is about phasing out fossil fuels and phasing in RE, while protecting people and communities, but CCS, CDR, or hydrogen are used to delay that phase-out and do the opposite.</a:t>
            </a:r>
          </a:p>
          <a:p>
            <a:pPr marL="302259" lvl="1" algn="l"/>
            <a:endParaRPr lang="en-US" sz="2799" dirty="0">
              <a:solidFill>
                <a:srgbClr val="000000"/>
              </a:solidFill>
              <a:latin typeface="Tex Gyre Termes"/>
              <a:ea typeface="Tex Gyre Termes"/>
              <a:cs typeface="Tex Gyre Termes"/>
              <a:sym typeface="Tex Gyre Termes"/>
            </a:endParaRPr>
          </a:p>
          <a:p>
            <a:pPr marL="604519" lvl="1" indent="-302260" algn="l">
              <a:buFont typeface="Arial"/>
              <a:buChar char="•"/>
            </a:pPr>
            <a:r>
              <a:rPr lang="en-US" sz="2799" dirty="0">
                <a:solidFill>
                  <a:srgbClr val="000000"/>
                </a:solidFill>
                <a:latin typeface="Tex Gyre Termes"/>
                <a:ea typeface="Tex Gyre Termes"/>
                <a:cs typeface="Tex Gyre Termes"/>
                <a:sym typeface="Tex Gyre Termes"/>
              </a:rPr>
              <a:t>CCS: Real-world examples call into question Malaysia’s CCS aspiration, but the most controversial is the cross-border "dumping of" carbon from developed countries like South Korea and Japan in the CCS facility in developing countries like Malaysia. The NETR estimated the cost for CCS implementation to be RM170 billion (13.1% of the total investment needs) to deliver a mere 5% emissions reduction in the energy sector by 2050. </a:t>
            </a:r>
          </a:p>
          <a:p>
            <a:pPr marL="302259" lvl="1" algn="l"/>
            <a:endParaRPr lang="en-US" sz="2799" dirty="0">
              <a:solidFill>
                <a:srgbClr val="000000"/>
              </a:solidFill>
              <a:latin typeface="Tex Gyre Termes"/>
              <a:ea typeface="Tex Gyre Termes"/>
              <a:cs typeface="Tex Gyre Termes"/>
              <a:sym typeface="Tex Gyre Termes"/>
            </a:endParaRPr>
          </a:p>
          <a:p>
            <a:pPr marL="604519" lvl="1" indent="-302260" algn="l">
              <a:buFont typeface="Arial"/>
              <a:buChar char="•"/>
            </a:pPr>
            <a:r>
              <a:rPr lang="en-US" sz="2799" dirty="0">
                <a:solidFill>
                  <a:srgbClr val="000000"/>
                </a:solidFill>
                <a:latin typeface="Tex Gyre Termes"/>
                <a:ea typeface="Tex Gyre Termes"/>
                <a:cs typeface="Tex Gyre Termes"/>
                <a:sym typeface="Tex Gyre Termes"/>
              </a:rPr>
              <a:t>CDR technologies like BECCS, DACCS: The true energy transition challenge is revealed by considering the sustainability impacts of CDR technologies. The core issue is who controls it, who benefits, and what it delays.</a:t>
            </a:r>
          </a:p>
          <a:p>
            <a:pPr marL="302259" lvl="1" algn="l"/>
            <a:endParaRPr lang="en-US" sz="2799" dirty="0">
              <a:solidFill>
                <a:srgbClr val="000000"/>
              </a:solidFill>
              <a:latin typeface="Tex Gyre Termes"/>
              <a:ea typeface="Tex Gyre Termes"/>
              <a:cs typeface="Tex Gyre Termes"/>
              <a:sym typeface="Tex Gyre Termes"/>
            </a:endParaRPr>
          </a:p>
          <a:p>
            <a:pPr marL="604519" lvl="1" indent="-302260" algn="l">
              <a:buFont typeface="Arial"/>
              <a:buChar char="•"/>
            </a:pPr>
            <a:r>
              <a:rPr lang="en-US" sz="2799" dirty="0">
                <a:solidFill>
                  <a:srgbClr val="000000"/>
                </a:solidFill>
                <a:latin typeface="Tex Gyre Termes"/>
                <a:ea typeface="Tex Gyre Termes"/>
                <a:cs typeface="Tex Gyre Termes"/>
                <a:sym typeface="Tex Gyre Termes"/>
              </a:rPr>
              <a:t>The NETR projects that Malaysia will rely on grey hydrogen until 2050 and hydrogen co-firing with coal or co-firing of hydrogen and ammonia. Grey hydrogen is produced from the fossil fuel industry, and hydrogen contributes to climate change by emitting high levels of methane. Methane is a potent greenhouse gas, 86 times more powerful than carbon dioxide. Hydrogen, as currently promoted, prolongs the gas industry.</a:t>
            </a:r>
          </a:p>
        </p:txBody>
      </p:sp>
      <p:sp>
        <p:nvSpPr>
          <p:cNvPr id="8" name="Right Triangle 7">
            <a:extLst>
              <a:ext uri="{FF2B5EF4-FFF2-40B4-BE49-F238E27FC236}">
                <a16:creationId xmlns:a16="http://schemas.microsoft.com/office/drawing/2014/main" id="{D5518868-26DA-428B-E762-76F42BFC6CBA}"/>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F969DB30-9AD3-A36B-14DA-A1AC7420591B}"/>
              </a:ext>
            </a:extLst>
          </p:cNvPr>
          <p:cNvSpPr>
            <a:spLocks noGrp="1"/>
          </p:cNvSpPr>
          <p:nvPr>
            <p:ph type="sldNum" sz="quarter" idx="12"/>
          </p:nvPr>
        </p:nvSpPr>
        <p:spPr>
          <a:xfrm>
            <a:off x="15392400" y="9367784"/>
            <a:ext cx="2133600" cy="365125"/>
          </a:xfrm>
        </p:spPr>
        <p:txBody>
          <a:bodyPr/>
          <a:lstStyle/>
          <a:p>
            <a:fld id="{B6F15528-21DE-4FAA-801E-634DDDAF4B2B}"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A396D"/>
        </a:solidFill>
        <a:effectLst/>
      </p:bgPr>
    </p:bg>
    <p:spTree>
      <p:nvGrpSpPr>
        <p:cNvPr id="1" name=""/>
        <p:cNvGrpSpPr/>
        <p:nvPr/>
      </p:nvGrpSpPr>
      <p:grpSpPr>
        <a:xfrm>
          <a:off x="0" y="0"/>
          <a:ext cx="0" cy="0"/>
          <a:chOff x="0" y="0"/>
          <a:chExt cx="0" cy="0"/>
        </a:xfrm>
      </p:grpSpPr>
      <p:sp>
        <p:nvSpPr>
          <p:cNvPr id="2" name="TextBox 2"/>
          <p:cNvSpPr txBox="1"/>
          <p:nvPr/>
        </p:nvSpPr>
        <p:spPr>
          <a:xfrm>
            <a:off x="1028700" y="952500"/>
            <a:ext cx="16268700" cy="1661993"/>
          </a:xfrm>
          <a:prstGeom prst="rect">
            <a:avLst/>
          </a:prstGeom>
        </p:spPr>
        <p:txBody>
          <a:bodyPr wrap="square" lIns="0" tIns="0" rIns="0" bIns="0" rtlCol="0" anchor="t">
            <a:spAutoFit/>
          </a:bodyPr>
          <a:lstStyle/>
          <a:p>
            <a:pPr>
              <a:spcBef>
                <a:spcPct val="0"/>
              </a:spcBef>
            </a:pPr>
            <a:r>
              <a:rPr lang="en-US" sz="3600" b="1" dirty="0">
                <a:solidFill>
                  <a:srgbClr val="FFFFFF"/>
                </a:solidFill>
                <a:latin typeface="Tex Gyre Termes Bold"/>
                <a:ea typeface="Tex Gyre Termes Bold"/>
                <a:cs typeface="Tex Gyre Termes Bold"/>
                <a:sym typeface="Tex Gyre Termes Bold"/>
              </a:rPr>
              <a:t>Global mitigation pathways in IPCC 6th Assessment report projected high level of CDR technologies deployment in developing countries to enable continued higher per capita fossil fuel use in developed countries </a:t>
            </a:r>
          </a:p>
        </p:txBody>
      </p:sp>
      <p:sp>
        <p:nvSpPr>
          <p:cNvPr id="3" name="Freeform 3"/>
          <p:cNvSpPr/>
          <p:nvPr/>
        </p:nvSpPr>
        <p:spPr>
          <a:xfrm flipH="1" flipV="1">
            <a:off x="14669406" y="7301660"/>
            <a:ext cx="3618594" cy="2985340"/>
          </a:xfrm>
          <a:custGeom>
            <a:avLst/>
            <a:gdLst/>
            <a:ahLst/>
            <a:cxnLst/>
            <a:rect l="l" t="t" r="r" b="b"/>
            <a:pathLst>
              <a:path w="3618594" h="2985340">
                <a:moveTo>
                  <a:pt x="3618594" y="2985340"/>
                </a:moveTo>
                <a:lnTo>
                  <a:pt x="0" y="2985340"/>
                </a:lnTo>
                <a:lnTo>
                  <a:pt x="0" y="0"/>
                </a:lnTo>
                <a:lnTo>
                  <a:pt x="3618594" y="0"/>
                </a:lnTo>
                <a:lnTo>
                  <a:pt x="3618594" y="298534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4" name="Freeform 4"/>
          <p:cNvSpPr/>
          <p:nvPr/>
        </p:nvSpPr>
        <p:spPr>
          <a:xfrm>
            <a:off x="-415816" y="-303075"/>
            <a:ext cx="3618594" cy="2985340"/>
          </a:xfrm>
          <a:custGeom>
            <a:avLst/>
            <a:gdLst/>
            <a:ahLst/>
            <a:cxnLst/>
            <a:rect l="l" t="t" r="r" b="b"/>
            <a:pathLst>
              <a:path w="3618594" h="2985340">
                <a:moveTo>
                  <a:pt x="0" y="0"/>
                </a:moveTo>
                <a:lnTo>
                  <a:pt x="3618595" y="0"/>
                </a:lnTo>
                <a:lnTo>
                  <a:pt x="3618595" y="2985340"/>
                </a:lnTo>
                <a:lnTo>
                  <a:pt x="0" y="2985340"/>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5" name="TextBox 5"/>
          <p:cNvSpPr txBox="1"/>
          <p:nvPr/>
        </p:nvSpPr>
        <p:spPr>
          <a:xfrm>
            <a:off x="762000" y="3124597"/>
            <a:ext cx="11049000" cy="6722866"/>
          </a:xfrm>
          <a:prstGeom prst="rect">
            <a:avLst/>
          </a:prstGeom>
        </p:spPr>
        <p:txBody>
          <a:bodyPr wrap="square" lIns="0" tIns="0" rIns="0" bIns="0" rtlCol="0" anchor="t">
            <a:spAutoFit/>
          </a:bodyPr>
          <a:lstStyle/>
          <a:p>
            <a:pPr marL="558801" lvl="1" indent="-342900" algn="just">
              <a:buFont typeface="Arial" panose="020B0604020202020204" pitchFamily="34" charset="0"/>
              <a:buChar char="•"/>
            </a:pPr>
            <a:r>
              <a:rPr lang="en-US" sz="2400" dirty="0">
                <a:solidFill>
                  <a:srgbClr val="FFFFFF"/>
                </a:solidFill>
                <a:latin typeface="Tex Gyre Termes" panose="020B0604020202020204" charset="0"/>
                <a:ea typeface="Montserrat"/>
                <a:cs typeface="Montserrat"/>
                <a:sym typeface="Montserrat"/>
              </a:rPr>
              <a:t>The IPCC scenarios projects that the continued higher per capita fossil fuel use in the Global North until 2050 is enabled by carbon offsetting through high level of Carbon Dioxide Removal (CDR) technologies deployment in developing countries. </a:t>
            </a:r>
          </a:p>
          <a:p>
            <a:pPr marL="558801" lvl="1" indent="-342900" algn="just">
              <a:buFont typeface="Arial" panose="020B0604020202020204" pitchFamily="34" charset="0"/>
              <a:buChar char="•"/>
            </a:pPr>
            <a:r>
              <a:rPr lang="en-US" sz="2400" dirty="0">
                <a:solidFill>
                  <a:srgbClr val="FFFFFF"/>
                </a:solidFill>
                <a:latin typeface="Tex Gyre Termes" panose="020B0604020202020204" charset="0"/>
                <a:ea typeface="Montserrat"/>
                <a:cs typeface="Montserrat"/>
                <a:sym typeface="Montserrat"/>
              </a:rPr>
              <a:t>Further, another paper finds that global mitigation targets like the target of 43% reduction in greenhouse gas (GHG) emissions below 2019 levels by 2030, which was adopted at COP27 and later in the Global </a:t>
            </a:r>
            <a:r>
              <a:rPr lang="en-US" sz="2400" dirty="0" err="1">
                <a:solidFill>
                  <a:srgbClr val="FFFFFF"/>
                </a:solidFill>
                <a:latin typeface="Tex Gyre Termes" panose="020B0604020202020204" charset="0"/>
                <a:ea typeface="Montserrat"/>
                <a:cs typeface="Montserrat"/>
                <a:sym typeface="Montserrat"/>
              </a:rPr>
              <a:t>Stocktake</a:t>
            </a:r>
            <a:r>
              <a:rPr lang="en-US" sz="2400" dirty="0">
                <a:solidFill>
                  <a:srgbClr val="FFFFFF"/>
                </a:solidFill>
                <a:latin typeface="Tex Gyre Termes" panose="020B0604020202020204" charset="0"/>
                <a:ea typeface="Montserrat"/>
                <a:cs typeface="Montserrat"/>
                <a:sym typeface="Montserrat"/>
              </a:rPr>
              <a:t> at COP28, assumes high level of mitigation and carbon dioxide removal (CDR) technologies in developing countries, largely from Asia and Sub-Saharan Africa. </a:t>
            </a:r>
          </a:p>
          <a:p>
            <a:pPr marL="558801" lvl="1" indent="-342900" algn="just">
              <a:buFont typeface="Arial" panose="020B0604020202020204" pitchFamily="34" charset="0"/>
              <a:buChar char="•"/>
            </a:pPr>
            <a:r>
              <a:rPr lang="en-US" sz="2400" dirty="0">
                <a:solidFill>
                  <a:srgbClr val="FFFFFF"/>
                </a:solidFill>
                <a:latin typeface="Tex Gyre Termes" panose="020B0604020202020204" charset="0"/>
                <a:ea typeface="Montserrat"/>
                <a:cs typeface="Montserrat"/>
                <a:sym typeface="Montserrat"/>
              </a:rPr>
              <a:t>Under the most stringent 1.5 °C scenarios, the number of people at risk of hunger is going to increase because of land use conversion from food crops to energy crops (land-based mitigation that is assumed in these scenarios including carbon dioxide removal through BECCS). All of this risks undermining the sustainable development in the country.</a:t>
            </a:r>
          </a:p>
          <a:p>
            <a:pPr marL="518158" lvl="1" indent="-259079" algn="just">
              <a:buFont typeface="Arial"/>
              <a:buChar char="•"/>
            </a:pPr>
            <a:r>
              <a:rPr lang="en-US" sz="2400" dirty="0">
                <a:solidFill>
                  <a:srgbClr val="FFFFFF"/>
                </a:solidFill>
                <a:latin typeface="Tex Gyre Termes" panose="020B0604020202020204" charset="0"/>
                <a:ea typeface="Montserrat"/>
                <a:cs typeface="Montserrat"/>
                <a:sym typeface="Montserrat"/>
              </a:rPr>
              <a:t>The IPCC scenarios project a highly unequal world with enduring levels of poverty across major parts of the developing regions and remaining carbon budget is disproportionately consumed by developed countries.</a:t>
            </a:r>
          </a:p>
          <a:p>
            <a:pPr marL="518158" lvl="1" indent="-259079" algn="just">
              <a:lnSpc>
                <a:spcPts val="3599"/>
              </a:lnSpc>
              <a:buFont typeface="Arial"/>
              <a:buChar char="•"/>
            </a:pPr>
            <a:endParaRPr lang="en-US" sz="2000" dirty="0">
              <a:solidFill>
                <a:srgbClr val="FFFFFF"/>
              </a:solidFill>
              <a:latin typeface="Montserrat"/>
              <a:ea typeface="Montserrat"/>
              <a:cs typeface="Montserrat"/>
              <a:sym typeface="Montserrat"/>
            </a:endParaRPr>
          </a:p>
          <a:p>
            <a:pPr algn="just">
              <a:lnSpc>
                <a:spcPts val="3000"/>
              </a:lnSpc>
              <a:spcBef>
                <a:spcPct val="0"/>
              </a:spcBef>
            </a:pPr>
            <a:endParaRPr lang="en-US" sz="2000" dirty="0">
              <a:solidFill>
                <a:srgbClr val="FFFFFF"/>
              </a:solidFill>
              <a:latin typeface="Montserrat"/>
              <a:ea typeface="Montserrat"/>
              <a:cs typeface="Montserrat"/>
              <a:sym typeface="Montserrat"/>
            </a:endParaRPr>
          </a:p>
        </p:txBody>
      </p:sp>
      <p:sp>
        <p:nvSpPr>
          <p:cNvPr id="6" name="Freeform 6"/>
          <p:cNvSpPr/>
          <p:nvPr/>
        </p:nvSpPr>
        <p:spPr>
          <a:xfrm>
            <a:off x="12268200" y="3086497"/>
            <a:ext cx="5712940" cy="3504803"/>
          </a:xfrm>
          <a:custGeom>
            <a:avLst/>
            <a:gdLst/>
            <a:ahLst/>
            <a:cxnLst/>
            <a:rect l="l" t="t" r="r" b="b"/>
            <a:pathLst>
              <a:path w="5712940" h="3504803">
                <a:moveTo>
                  <a:pt x="0" y="0"/>
                </a:moveTo>
                <a:lnTo>
                  <a:pt x="5712940" y="0"/>
                </a:lnTo>
                <a:lnTo>
                  <a:pt x="5712940" y="3504803"/>
                </a:lnTo>
                <a:lnTo>
                  <a:pt x="0" y="3504803"/>
                </a:lnTo>
                <a:lnTo>
                  <a:pt x="0" y="0"/>
                </a:lnTo>
                <a:close/>
              </a:path>
            </a:pathLst>
          </a:custGeom>
          <a:blipFill>
            <a:blip r:embed="rId4"/>
            <a:stretch>
              <a:fillRect l="-24882" t="-43678" r="-26413" b="-10456"/>
            </a:stretch>
          </a:blipFill>
        </p:spPr>
      </p:sp>
      <p:sp>
        <p:nvSpPr>
          <p:cNvPr id="7" name="TextBox 7"/>
          <p:cNvSpPr txBox="1"/>
          <p:nvPr/>
        </p:nvSpPr>
        <p:spPr>
          <a:xfrm>
            <a:off x="12521582" y="6591300"/>
            <a:ext cx="4407696" cy="2327560"/>
          </a:xfrm>
          <a:prstGeom prst="rect">
            <a:avLst/>
          </a:prstGeom>
        </p:spPr>
        <p:txBody>
          <a:bodyPr lIns="0" tIns="0" rIns="0" bIns="0" rtlCol="0" anchor="t">
            <a:spAutoFit/>
          </a:bodyPr>
          <a:lstStyle/>
          <a:p>
            <a:pPr algn="just">
              <a:lnSpc>
                <a:spcPts val="2562"/>
              </a:lnSpc>
              <a:spcBef>
                <a:spcPct val="0"/>
              </a:spcBef>
            </a:pPr>
            <a:r>
              <a:rPr lang="en-US" sz="2000" dirty="0">
                <a:solidFill>
                  <a:srgbClr val="FFFFFF"/>
                </a:solidFill>
                <a:latin typeface="Prachason Neue"/>
                <a:ea typeface="Prachason Neue"/>
                <a:cs typeface="Prachason Neue"/>
                <a:sym typeface="Prachason Neue"/>
              </a:rPr>
              <a:t>Kanitkar, T., Mythri, A., &amp; Jayaraman, T. (2024). Equity assessment of global mitigation pathways in the IPCC Sixth Assessment Report. Climate Policy, 24(8), 1129–1148. https://doi.org/10.1080/14693062.2024.2319029</a:t>
            </a:r>
          </a:p>
        </p:txBody>
      </p:sp>
      <p:sp>
        <p:nvSpPr>
          <p:cNvPr id="8" name="Slide Number Placeholder 7">
            <a:extLst>
              <a:ext uri="{FF2B5EF4-FFF2-40B4-BE49-F238E27FC236}">
                <a16:creationId xmlns:a16="http://schemas.microsoft.com/office/drawing/2014/main" id="{8B7C808F-5DDE-8713-4C39-FE3CBBA86EC2}"/>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15316200" y="114300"/>
            <a:ext cx="3200400" cy="31055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3">
              <a:alphaModFix amt="20999"/>
              <a:extLst>
                <a:ext uri="{96DAC541-7B7A-43D3-8B79-37D633B846F1}">
                  <asvg:svgBlip xmlns:asvg="http://schemas.microsoft.com/office/drawing/2016/SVG/main" r:embed="rId4"/>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Right Triangle 6">
            <a:extLst>
              <a:ext uri="{FF2B5EF4-FFF2-40B4-BE49-F238E27FC236}">
                <a16:creationId xmlns:a16="http://schemas.microsoft.com/office/drawing/2014/main" id="{6E497B5C-251E-400B-E981-481C5F4FCCC6}"/>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TextBox 7">
            <a:extLst>
              <a:ext uri="{FF2B5EF4-FFF2-40B4-BE49-F238E27FC236}">
                <a16:creationId xmlns:a16="http://schemas.microsoft.com/office/drawing/2014/main" id="{D481CBBA-381A-8AC5-C27F-A3BA555A8FDC}"/>
              </a:ext>
            </a:extLst>
          </p:cNvPr>
          <p:cNvSpPr txBox="1"/>
          <p:nvPr/>
        </p:nvSpPr>
        <p:spPr>
          <a:xfrm>
            <a:off x="1028700" y="952500"/>
            <a:ext cx="15491171" cy="984885"/>
          </a:xfrm>
          <a:prstGeom prst="rect">
            <a:avLst/>
          </a:prstGeom>
        </p:spPr>
        <p:txBody>
          <a:bodyPr lIns="0" tIns="0" rIns="0" bIns="0" rtlCol="0" anchor="t">
            <a:spAutoFit/>
          </a:bodyPr>
          <a:lstStyle/>
          <a:p>
            <a:pPr marL="421004" lvl="1">
              <a:spcBef>
                <a:spcPct val="0"/>
              </a:spcBef>
            </a:pPr>
            <a:r>
              <a:rPr lang="en-US" sz="3200" b="1" dirty="0">
                <a:solidFill>
                  <a:srgbClr val="000000"/>
                </a:solidFill>
                <a:latin typeface="Tex Gyre Termes" panose="020B0604020202020204" charset="0"/>
                <a:sym typeface="Tex Gyre Termes Bold"/>
              </a:rPr>
              <a:t>7. </a:t>
            </a:r>
            <a:r>
              <a:rPr lang="en-US" sz="3200" b="1" dirty="0">
                <a:latin typeface="Tex Gyre Termes" panose="020B0604020202020204" charset="0"/>
              </a:rPr>
              <a:t>By allowing polluters to buy offsets instead of cutting emissions, carbon markets undermine a just energy transition and fuel land grabs that harm Indigenous peoples</a:t>
            </a:r>
            <a:r>
              <a:rPr lang="en-US" sz="3200" dirty="0"/>
              <a:t>.</a:t>
            </a:r>
            <a:endParaRPr lang="en-US" sz="3200" b="1" dirty="0">
              <a:solidFill>
                <a:srgbClr val="000000"/>
              </a:solidFill>
              <a:latin typeface="Tex Gyre Termes" panose="020B0604020202020204" charset="0"/>
              <a:ea typeface="Tex Gyre Termes Bold"/>
              <a:cs typeface="Tex Gyre Termes Bold"/>
              <a:sym typeface="Tex Gyre Termes Bold"/>
            </a:endParaRPr>
          </a:p>
        </p:txBody>
      </p:sp>
      <p:sp>
        <p:nvSpPr>
          <p:cNvPr id="11" name="Rectangle 1">
            <a:extLst>
              <a:ext uri="{FF2B5EF4-FFF2-40B4-BE49-F238E27FC236}">
                <a16:creationId xmlns:a16="http://schemas.microsoft.com/office/drawing/2014/main" id="{92F6DB63-9A8D-2651-B0E6-2F9F82180BD0}"/>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pic>
        <p:nvPicPr>
          <p:cNvPr id="13" name="Picture 12">
            <a:extLst>
              <a:ext uri="{FF2B5EF4-FFF2-40B4-BE49-F238E27FC236}">
                <a16:creationId xmlns:a16="http://schemas.microsoft.com/office/drawing/2014/main" id="{40B0364A-CF61-5E00-D443-D24AB8BF4FF5}"/>
              </a:ext>
            </a:extLst>
          </p:cNvPr>
          <p:cNvPicPr>
            <a:picLocks noChangeAspect="1"/>
          </p:cNvPicPr>
          <p:nvPr/>
        </p:nvPicPr>
        <p:blipFill>
          <a:blip r:embed="rId7"/>
          <a:srcRect l="24537" t="32411" r="18518" b="16666"/>
          <a:stretch>
            <a:fillRect/>
          </a:stretch>
        </p:blipFill>
        <p:spPr>
          <a:xfrm>
            <a:off x="805747" y="2247900"/>
            <a:ext cx="11179830" cy="6248397"/>
          </a:xfrm>
          <a:prstGeom prst="rect">
            <a:avLst/>
          </a:prstGeom>
        </p:spPr>
      </p:pic>
      <p:sp>
        <p:nvSpPr>
          <p:cNvPr id="2" name="Slide Number Placeholder 1">
            <a:extLst>
              <a:ext uri="{FF2B5EF4-FFF2-40B4-BE49-F238E27FC236}">
                <a16:creationId xmlns:a16="http://schemas.microsoft.com/office/drawing/2014/main" id="{33D21A2B-A317-8C81-7B16-355D0DE02823}"/>
              </a:ext>
            </a:extLst>
          </p:cNvPr>
          <p:cNvSpPr>
            <a:spLocks noGrp="1"/>
          </p:cNvSpPr>
          <p:nvPr>
            <p:ph type="sldNum" sz="quarter" idx="12"/>
          </p:nvPr>
        </p:nvSpPr>
        <p:spPr/>
        <p:txBody>
          <a:bodyPr/>
          <a:lstStyle/>
          <a:p>
            <a:fld id="{B6F15528-21DE-4FAA-801E-634DDDAF4B2B}" type="slidenum">
              <a:rPr lang="en-US" smtClean="0"/>
              <a:pPr/>
              <a:t>14</a:t>
            </a:fld>
            <a:endParaRPr lang="en-US"/>
          </a:p>
        </p:txBody>
      </p:sp>
      <p:sp>
        <p:nvSpPr>
          <p:cNvPr id="4" name="TextBox 3">
            <a:extLst>
              <a:ext uri="{FF2B5EF4-FFF2-40B4-BE49-F238E27FC236}">
                <a16:creationId xmlns:a16="http://schemas.microsoft.com/office/drawing/2014/main" id="{0D3D0994-7484-CFB8-8CA8-88EB67E82F41}"/>
              </a:ext>
            </a:extLst>
          </p:cNvPr>
          <p:cNvSpPr txBox="1"/>
          <p:nvPr/>
        </p:nvSpPr>
        <p:spPr>
          <a:xfrm>
            <a:off x="11947870" y="2775585"/>
            <a:ext cx="4572001" cy="4832092"/>
          </a:xfrm>
          <a:prstGeom prst="rect">
            <a:avLst/>
          </a:prstGeom>
          <a:noFill/>
        </p:spPr>
        <p:txBody>
          <a:bodyPr wrap="square">
            <a:spAutoFit/>
          </a:bodyPr>
          <a:lstStyle/>
          <a:p>
            <a:pPr marL="285750" indent="-285750">
              <a:buFont typeface="Arial" panose="020B0604020202020204" pitchFamily="34" charset="0"/>
              <a:buChar char="•"/>
            </a:pPr>
            <a:r>
              <a:rPr lang="en-US" sz="2800" i="0" dirty="0">
                <a:effectLst/>
              </a:rPr>
              <a:t>Unresolvable conceptual issues with carbon markets</a:t>
            </a:r>
            <a:r>
              <a:rPr lang="en-US" sz="2800" dirty="0"/>
              <a:t> - </a:t>
            </a:r>
            <a:r>
              <a:rPr lang="en-US" sz="2800" i="0" dirty="0">
                <a:effectLst/>
                <a:latin typeface="YAFcfoaHu-s_0"/>
              </a:rPr>
              <a:t>Carbon offsets are not based on science </a:t>
            </a:r>
          </a:p>
          <a:p>
            <a:pPr marL="285750" indent="-285750">
              <a:buFont typeface="Arial" panose="020B0604020202020204" pitchFamily="34" charset="0"/>
              <a:buChar char="•"/>
            </a:pPr>
            <a:r>
              <a:rPr lang="en-US" sz="2800" dirty="0"/>
              <a:t>Subprime/ Junk carbon, carbon bubble and financial stability risk</a:t>
            </a:r>
          </a:p>
          <a:p>
            <a:pPr marL="285750" indent="-285750">
              <a:buFont typeface="Arial" panose="020B0604020202020204" pitchFamily="34" charset="0"/>
              <a:buChar char="•"/>
            </a:pPr>
            <a:r>
              <a:rPr lang="en-US" sz="2800" dirty="0"/>
              <a:t>Cryptocurrencies like bitcoin and non-fungible tokens (NFTs) in the carbon markets</a:t>
            </a:r>
          </a:p>
        </p:txBody>
      </p:sp>
      <p:sp>
        <p:nvSpPr>
          <p:cNvPr id="10" name="TextBox 9">
            <a:extLst>
              <a:ext uri="{FF2B5EF4-FFF2-40B4-BE49-F238E27FC236}">
                <a16:creationId xmlns:a16="http://schemas.microsoft.com/office/drawing/2014/main" id="{6B04EA29-7C4F-445B-82B7-B853D7ECF538}"/>
              </a:ext>
            </a:extLst>
          </p:cNvPr>
          <p:cNvSpPr txBox="1"/>
          <p:nvPr/>
        </p:nvSpPr>
        <p:spPr>
          <a:xfrm>
            <a:off x="11734800" y="8325951"/>
            <a:ext cx="5987040" cy="1600438"/>
          </a:xfrm>
          <a:prstGeom prst="rect">
            <a:avLst/>
          </a:prstGeom>
          <a:noFill/>
        </p:spPr>
        <p:txBody>
          <a:bodyPr wrap="square">
            <a:spAutoFit/>
          </a:bodyPr>
          <a:lstStyle/>
          <a:p>
            <a:r>
              <a:rPr lang="en-US" sz="1400" i="0" dirty="0">
                <a:effectLst/>
              </a:rPr>
              <a:t>Source: (1) 0  Wim Carton, Jens Friis Lund, and Kate Dooley, “Undoing Equivalence: Rethinking Carbon Accounting for Just Carbon Removal,” Frontiers in Climate 3 (April 16, 2021): 664130, </a:t>
            </a:r>
            <a:r>
              <a:rPr lang="en-US" sz="1400" i="0" dirty="0">
                <a:effectLst/>
                <a:hlinkClick r:id="rId8"/>
              </a:rPr>
              <a:t>https://doi.org/10.3389/fclim.2021.664130</a:t>
            </a:r>
            <a:endParaRPr lang="en-US" sz="1400" i="0" dirty="0">
              <a:effectLst/>
            </a:endParaRPr>
          </a:p>
          <a:p>
            <a:r>
              <a:rPr lang="en-MY" sz="1400" dirty="0"/>
              <a:t>(2) </a:t>
            </a:r>
            <a:r>
              <a:rPr lang="en-MY" sz="1400" dirty="0" err="1"/>
              <a:t>Sahabat</a:t>
            </a:r>
            <a:r>
              <a:rPr lang="en-MY" sz="1400" dirty="0"/>
              <a:t> Alam Malaysia, “Addressing Climate Change in Malaysia: A critical perspective on carbon pricing,2023,  https://www.twn.my/title2/climate/series/cc07.pdf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TextBox 8"/>
          <p:cNvSpPr txBox="1"/>
          <p:nvPr/>
        </p:nvSpPr>
        <p:spPr>
          <a:xfrm>
            <a:off x="1094973" y="2141219"/>
            <a:ext cx="15749080" cy="982981"/>
          </a:xfrm>
          <a:prstGeom prst="rect">
            <a:avLst/>
          </a:prstGeom>
        </p:spPr>
        <p:txBody>
          <a:bodyPr lIns="0" tIns="0" rIns="0" bIns="0" rtlCol="0" anchor="t">
            <a:spAutoFit/>
          </a:bodyPr>
          <a:lstStyle/>
          <a:p>
            <a:pPr marL="582927" lvl="1" indent="-291463" algn="l">
              <a:lnSpc>
                <a:spcPts val="4049"/>
              </a:lnSpc>
              <a:buFont typeface="Arial"/>
              <a:buChar char="•"/>
            </a:pPr>
            <a:endParaRPr/>
          </a:p>
          <a:p>
            <a:pPr marL="582927" lvl="1" indent="-291463" algn="l">
              <a:lnSpc>
                <a:spcPts val="4049"/>
              </a:lnSpc>
              <a:buFont typeface="Arial"/>
              <a:buChar char="•"/>
            </a:pPr>
            <a:endParaRPr/>
          </a:p>
        </p:txBody>
      </p:sp>
      <p:pic>
        <p:nvPicPr>
          <p:cNvPr id="3" name="Picture 2">
            <a:extLst>
              <a:ext uri="{FF2B5EF4-FFF2-40B4-BE49-F238E27FC236}">
                <a16:creationId xmlns:a16="http://schemas.microsoft.com/office/drawing/2014/main" id="{DDAB9B6E-3A02-E072-E9C7-5748947C25CF}"/>
              </a:ext>
            </a:extLst>
          </p:cNvPr>
          <p:cNvPicPr>
            <a:picLocks noChangeAspect="1"/>
          </p:cNvPicPr>
          <p:nvPr/>
        </p:nvPicPr>
        <p:blipFill>
          <a:blip r:embed="rId4"/>
          <a:srcRect l="1852" t="12222" r="5556" b="20815"/>
          <a:stretch>
            <a:fillRect/>
          </a:stretch>
        </p:blipFill>
        <p:spPr>
          <a:xfrm>
            <a:off x="1349513" y="1148387"/>
            <a:ext cx="15240000" cy="6888481"/>
          </a:xfrm>
          <a:prstGeom prst="rect">
            <a:avLst/>
          </a:prstGeom>
        </p:spPr>
      </p:pic>
      <p:sp>
        <p:nvSpPr>
          <p:cNvPr id="4" name="Right Triangle 3">
            <a:extLst>
              <a:ext uri="{FF2B5EF4-FFF2-40B4-BE49-F238E27FC236}">
                <a16:creationId xmlns:a16="http://schemas.microsoft.com/office/drawing/2014/main" id="{034E8A84-BAEE-C6BF-E2EC-11D35EC65D7B}"/>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11B58FA3-E1A1-F5B1-9FA5-05F9FF3A2FAE}"/>
              </a:ext>
            </a:extLst>
          </p:cNvPr>
          <p:cNvSpPr>
            <a:spLocks noGrp="1"/>
          </p:cNvSpPr>
          <p:nvPr>
            <p:ph type="sldNum" sz="quarter" idx="12"/>
          </p:nvPr>
        </p:nvSpPr>
        <p:spPr/>
        <p:txBody>
          <a:bodyPr/>
          <a:lstStyle/>
          <a:p>
            <a:fld id="{B6F15528-21DE-4FAA-801E-634DDDAF4B2B}" type="slidenum">
              <a:rPr lang="en-US" smtClean="0"/>
              <a:pPr/>
              <a:t>15</a:t>
            </a:fld>
            <a:endParaRPr lang="en-US"/>
          </a:p>
        </p:txBody>
      </p:sp>
      <p:sp>
        <p:nvSpPr>
          <p:cNvPr id="7" name="TextBox 6">
            <a:extLst>
              <a:ext uri="{FF2B5EF4-FFF2-40B4-BE49-F238E27FC236}">
                <a16:creationId xmlns:a16="http://schemas.microsoft.com/office/drawing/2014/main" id="{F47BA922-015B-BC9C-A3AE-D8F78045D7CD}"/>
              </a:ext>
            </a:extLst>
          </p:cNvPr>
          <p:cNvSpPr txBox="1"/>
          <p:nvPr/>
        </p:nvSpPr>
        <p:spPr>
          <a:xfrm>
            <a:off x="1447800" y="8216389"/>
            <a:ext cx="9148272" cy="369332"/>
          </a:xfrm>
          <a:prstGeom prst="rect">
            <a:avLst/>
          </a:prstGeom>
          <a:noFill/>
        </p:spPr>
        <p:txBody>
          <a:bodyPr wrap="square">
            <a:spAutoFit/>
          </a:bodyPr>
          <a:lstStyle/>
          <a:p>
            <a:r>
              <a:rPr lang="fr-FR" dirty="0" err="1">
                <a:hlinkClick r:id="rId5"/>
              </a:rPr>
              <a:t>Sahabat</a:t>
            </a:r>
            <a:r>
              <a:rPr lang="fr-FR" dirty="0">
                <a:hlinkClick r:id="rId5"/>
              </a:rPr>
              <a:t> Alam Malaysia - </a:t>
            </a:r>
            <a:r>
              <a:rPr lang="fr-FR" dirty="0" err="1">
                <a:hlinkClick r:id="rId5"/>
              </a:rPr>
              <a:t>Towards</a:t>
            </a:r>
            <a:r>
              <a:rPr lang="fr-FR" dirty="0">
                <a:hlinkClick r:id="rId5"/>
              </a:rPr>
              <a:t> </a:t>
            </a:r>
            <a:r>
              <a:rPr lang="fr-FR" dirty="0" err="1">
                <a:hlinkClick r:id="rId5"/>
              </a:rPr>
              <a:t>Environmental</a:t>
            </a:r>
            <a:r>
              <a:rPr lang="fr-FR" dirty="0">
                <a:hlinkClick r:id="rId5"/>
              </a:rPr>
              <a:t> Justice</a:t>
            </a:r>
            <a:endParaRPr lang="en-MY"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38A53C-97F3-AAA0-0062-106CD5B79951}"/>
              </a:ext>
            </a:extLst>
          </p:cNvPr>
          <p:cNvSpPr txBox="1"/>
          <p:nvPr/>
        </p:nvSpPr>
        <p:spPr>
          <a:xfrm>
            <a:off x="990600" y="1943100"/>
            <a:ext cx="7239000" cy="3385542"/>
          </a:xfrm>
          <a:prstGeom prst="rect">
            <a:avLst/>
          </a:prstGeom>
          <a:noFill/>
        </p:spPr>
        <p:txBody>
          <a:bodyPr wrap="square">
            <a:spAutoFit/>
          </a:bodyPr>
          <a:lstStyle/>
          <a:p>
            <a:r>
              <a:rPr lang="en-US" sz="2800" b="1" i="0" dirty="0">
                <a:effectLst/>
                <a:latin typeface="Tex Gyre Termes" panose="020B0604020202020204" charset="0"/>
              </a:rPr>
              <a:t>Sarawak’s plan to build 3 more hydroelectric dams based on cascading design</a:t>
            </a:r>
          </a:p>
          <a:p>
            <a:pPr marL="457200" indent="-457200">
              <a:buFont typeface="Arial" panose="020B0604020202020204" pitchFamily="34" charset="0"/>
              <a:buChar char="•"/>
            </a:pPr>
            <a:r>
              <a:rPr lang="en-US" sz="2800" dirty="0">
                <a:latin typeface="Tex Gyre Termes" panose="020B0604020202020204" charset="0"/>
              </a:rPr>
              <a:t>The 3 proposed new dams are at Sungai Gaat at Kapit district (in central Sarawak), Sungai </a:t>
            </a:r>
            <a:r>
              <a:rPr lang="en-US" sz="2800" dirty="0" err="1">
                <a:latin typeface="Tex Gyre Termes" panose="020B0604020202020204" charset="0"/>
              </a:rPr>
              <a:t>Tutoh</a:t>
            </a:r>
            <a:r>
              <a:rPr lang="en-US" sz="2800" dirty="0">
                <a:latin typeface="Tex Gyre Termes" panose="020B0604020202020204" charset="0"/>
              </a:rPr>
              <a:t> at Baram district (in northern Sarawak), and Sungai Belaga at Belaga district (central Sarawak).</a:t>
            </a:r>
          </a:p>
          <a:p>
            <a:endParaRPr lang="en-MY" dirty="0"/>
          </a:p>
        </p:txBody>
      </p:sp>
      <p:sp>
        <p:nvSpPr>
          <p:cNvPr id="5" name="TextBox 4">
            <a:extLst>
              <a:ext uri="{FF2B5EF4-FFF2-40B4-BE49-F238E27FC236}">
                <a16:creationId xmlns:a16="http://schemas.microsoft.com/office/drawing/2014/main" id="{F05E74D8-7CDD-60BC-D577-C3C21DD83236}"/>
              </a:ext>
            </a:extLst>
          </p:cNvPr>
          <p:cNvSpPr txBox="1"/>
          <p:nvPr/>
        </p:nvSpPr>
        <p:spPr>
          <a:xfrm>
            <a:off x="8458200" y="8938504"/>
            <a:ext cx="9144000" cy="923330"/>
          </a:xfrm>
          <a:prstGeom prst="rect">
            <a:avLst/>
          </a:prstGeom>
          <a:noFill/>
        </p:spPr>
        <p:txBody>
          <a:bodyPr wrap="square">
            <a:spAutoFit/>
          </a:bodyPr>
          <a:lstStyle/>
          <a:p>
            <a:r>
              <a:rPr lang="en-US" dirty="0"/>
              <a:t>PRESS STATEMENT: 650 Signatures Collected against </a:t>
            </a:r>
            <a:r>
              <a:rPr lang="en-US" dirty="0" err="1"/>
              <a:t>Tutoh</a:t>
            </a:r>
            <a:r>
              <a:rPr lang="en-US" dirty="0"/>
              <a:t>/</a:t>
            </a:r>
            <a:r>
              <a:rPr lang="en-US" dirty="0" err="1"/>
              <a:t>Apoh</a:t>
            </a:r>
            <a:r>
              <a:rPr lang="en-US" dirty="0"/>
              <a:t> Cascading Dam – SAVE Rivers</a:t>
            </a:r>
          </a:p>
          <a:p>
            <a:r>
              <a:rPr lang="en-US" dirty="0"/>
              <a:t>https://saverivers.org/2024/02/08/press-statement-650-signatures-collected-against-tutoh-apoh-cascading-dam/</a:t>
            </a:r>
          </a:p>
        </p:txBody>
      </p:sp>
      <p:pic>
        <p:nvPicPr>
          <p:cNvPr id="7" name="Picture 6">
            <a:extLst>
              <a:ext uri="{FF2B5EF4-FFF2-40B4-BE49-F238E27FC236}">
                <a16:creationId xmlns:a16="http://schemas.microsoft.com/office/drawing/2014/main" id="{971C0AE8-6299-9D15-A25A-001FA0DB42EF}"/>
              </a:ext>
            </a:extLst>
          </p:cNvPr>
          <p:cNvPicPr>
            <a:picLocks noChangeAspect="1"/>
          </p:cNvPicPr>
          <p:nvPr/>
        </p:nvPicPr>
        <p:blipFill>
          <a:blip r:embed="rId2"/>
          <a:srcRect l="34819" t="33704" r="29629" b="21112"/>
          <a:stretch>
            <a:fillRect/>
          </a:stretch>
        </p:blipFill>
        <p:spPr>
          <a:xfrm>
            <a:off x="8458200" y="1336746"/>
            <a:ext cx="9584233" cy="7613508"/>
          </a:xfrm>
          <a:prstGeom prst="rect">
            <a:avLst/>
          </a:prstGeom>
        </p:spPr>
      </p:pic>
      <p:sp>
        <p:nvSpPr>
          <p:cNvPr id="11" name="TextBox 10">
            <a:extLst>
              <a:ext uri="{FF2B5EF4-FFF2-40B4-BE49-F238E27FC236}">
                <a16:creationId xmlns:a16="http://schemas.microsoft.com/office/drawing/2014/main" id="{59BA3FA3-4029-0411-E0F3-8AE34C35A992}"/>
              </a:ext>
            </a:extLst>
          </p:cNvPr>
          <p:cNvSpPr txBox="1"/>
          <p:nvPr/>
        </p:nvSpPr>
        <p:spPr>
          <a:xfrm>
            <a:off x="990600" y="888751"/>
            <a:ext cx="16002000" cy="646331"/>
          </a:xfrm>
          <a:prstGeom prst="rect">
            <a:avLst/>
          </a:prstGeom>
          <a:noFill/>
        </p:spPr>
        <p:txBody>
          <a:bodyPr wrap="square">
            <a:spAutoFit/>
          </a:bodyPr>
          <a:lstStyle/>
          <a:p>
            <a:r>
              <a:rPr lang="en-US" sz="3600" dirty="0">
                <a:latin typeface="Tex Gyre Termes" panose="020B0604020202020204" charset="0"/>
              </a:rPr>
              <a:t>8. </a:t>
            </a:r>
            <a:r>
              <a:rPr lang="en-US" sz="3600" b="1" dirty="0">
                <a:latin typeface="Tex Gyre Termes" panose="020B0604020202020204" charset="0"/>
              </a:rPr>
              <a:t>Large hydro dams risk turning the energy transition into an unjust transition</a:t>
            </a:r>
            <a:endParaRPr lang="en-MY" sz="3600" b="1" dirty="0">
              <a:latin typeface="Tex Gyre Termes" panose="020B0604020202020204" charset="0"/>
            </a:endParaRPr>
          </a:p>
        </p:txBody>
      </p:sp>
      <p:sp>
        <p:nvSpPr>
          <p:cNvPr id="12" name="TextBox 11">
            <a:extLst>
              <a:ext uri="{FF2B5EF4-FFF2-40B4-BE49-F238E27FC236}">
                <a16:creationId xmlns:a16="http://schemas.microsoft.com/office/drawing/2014/main" id="{19A14008-8237-7907-F8A7-F0CEFB543BCF}"/>
              </a:ext>
            </a:extLst>
          </p:cNvPr>
          <p:cNvSpPr txBox="1"/>
          <p:nvPr/>
        </p:nvSpPr>
        <p:spPr>
          <a:xfrm>
            <a:off x="1143000" y="5341817"/>
            <a:ext cx="7086600" cy="427809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n-US" sz="1600" dirty="0"/>
              <a:t>Shift the burden onto vulnerable communities and displace Indigenous peoples and rural communities.</a:t>
            </a:r>
          </a:p>
          <a:p>
            <a:pPr marL="285750" indent="-285750">
              <a:buFont typeface="Arial" panose="020B0604020202020204" pitchFamily="34" charset="0"/>
              <a:buChar char="•"/>
            </a:pPr>
            <a:r>
              <a:rPr lang="en-US" sz="1600" dirty="0"/>
              <a:t>Reproduce colonial and unequal power dynamics. </a:t>
            </a:r>
          </a:p>
          <a:p>
            <a:pPr marL="285750" indent="-285750">
              <a:buFont typeface="Arial" panose="020B0604020202020204" pitchFamily="34" charset="0"/>
              <a:buChar char="•"/>
            </a:pPr>
            <a:r>
              <a:rPr lang="en-US" sz="1600" dirty="0"/>
              <a:t>Deliver false climate benefits. Methane and CO₂ emissions from reservoirs—especially in tropical regions—undercut claims that large hydropower is clean energy. Locking in high-impact infrastructure diverts resources from truly low-impact renewables.</a:t>
            </a:r>
          </a:p>
          <a:p>
            <a:pPr marL="285750" indent="-285750">
              <a:buFont typeface="Arial" panose="020B0604020202020204" pitchFamily="34" charset="0"/>
              <a:buChar char="•"/>
            </a:pPr>
            <a:r>
              <a:rPr lang="en-US" sz="1600" dirty="0"/>
              <a:t>Damage ecosystems that support climate resilience. By fragmenting rivers and destroying freshwater biodiversity, dams weaken natural systems that communities rely on for food, water security, and adaptation to climate change.</a:t>
            </a:r>
          </a:p>
          <a:p>
            <a:pPr marL="285750" indent="-285750">
              <a:buFont typeface="Arial" panose="020B0604020202020204" pitchFamily="34" charset="0"/>
              <a:buChar char="•"/>
            </a:pPr>
            <a:r>
              <a:rPr lang="en-US" sz="1600" dirty="0"/>
              <a:t>Entrench inequality in energy access. Power generated by large dams often feeds national grids, export markets, or energy-intensive industries, while displaced communities may lack reliable or affordable electricity themselves.</a:t>
            </a:r>
          </a:p>
          <a:p>
            <a:pPr marL="285750" indent="-285750">
              <a:buFont typeface="Arial" panose="020B0604020202020204" pitchFamily="34" charset="0"/>
              <a:buChar char="•"/>
            </a:pPr>
            <a:r>
              <a:rPr lang="en-US" sz="1600" dirty="0"/>
              <a:t>Crowd out better alternatives. Massive hydro projects absorb public finance and political attention that could support decentralized renewables like solar, wind, micro-hydro, and community-owned energy—options that create local jobs and spread benefits more equitably.</a:t>
            </a:r>
          </a:p>
        </p:txBody>
      </p:sp>
      <p:sp>
        <p:nvSpPr>
          <p:cNvPr id="2" name="Slide Number Placeholder 1">
            <a:extLst>
              <a:ext uri="{FF2B5EF4-FFF2-40B4-BE49-F238E27FC236}">
                <a16:creationId xmlns:a16="http://schemas.microsoft.com/office/drawing/2014/main" id="{27E22CF1-D11C-4E9A-8690-F1B637A93F00}"/>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703010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A396D"/>
        </a:solidFill>
        <a:effectLst/>
      </p:bgPr>
    </p:bg>
    <p:spTree>
      <p:nvGrpSpPr>
        <p:cNvPr id="1" name=""/>
        <p:cNvGrpSpPr/>
        <p:nvPr/>
      </p:nvGrpSpPr>
      <p:grpSpPr>
        <a:xfrm>
          <a:off x="0" y="0"/>
          <a:ext cx="0" cy="0"/>
          <a:chOff x="0" y="0"/>
          <a:chExt cx="0" cy="0"/>
        </a:xfrm>
      </p:grpSpPr>
      <p:sp>
        <p:nvSpPr>
          <p:cNvPr id="3" name="Freeform 3"/>
          <p:cNvSpPr/>
          <p:nvPr/>
        </p:nvSpPr>
        <p:spPr>
          <a:xfrm flipH="1" flipV="1">
            <a:off x="14657137" y="7301660"/>
            <a:ext cx="3618594" cy="2985340"/>
          </a:xfrm>
          <a:custGeom>
            <a:avLst/>
            <a:gdLst/>
            <a:ahLst/>
            <a:cxnLst/>
            <a:rect l="l" t="t" r="r" b="b"/>
            <a:pathLst>
              <a:path w="3618594" h="2985340">
                <a:moveTo>
                  <a:pt x="3618594" y="2985340"/>
                </a:moveTo>
                <a:lnTo>
                  <a:pt x="0" y="2985340"/>
                </a:lnTo>
                <a:lnTo>
                  <a:pt x="0" y="0"/>
                </a:lnTo>
                <a:lnTo>
                  <a:pt x="3618594" y="0"/>
                </a:lnTo>
                <a:lnTo>
                  <a:pt x="3618594" y="298534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4" name="Freeform 4"/>
          <p:cNvSpPr/>
          <p:nvPr/>
        </p:nvSpPr>
        <p:spPr>
          <a:xfrm>
            <a:off x="-415816" y="-303075"/>
            <a:ext cx="3618594" cy="2985340"/>
          </a:xfrm>
          <a:custGeom>
            <a:avLst/>
            <a:gdLst/>
            <a:ahLst/>
            <a:cxnLst/>
            <a:rect l="l" t="t" r="r" b="b"/>
            <a:pathLst>
              <a:path w="3618594" h="2985340">
                <a:moveTo>
                  <a:pt x="0" y="0"/>
                </a:moveTo>
                <a:lnTo>
                  <a:pt x="3618595" y="0"/>
                </a:lnTo>
                <a:lnTo>
                  <a:pt x="3618595" y="2985340"/>
                </a:lnTo>
                <a:lnTo>
                  <a:pt x="0" y="2985340"/>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5" name="Slide Number Placeholder 4">
            <a:extLst>
              <a:ext uri="{FF2B5EF4-FFF2-40B4-BE49-F238E27FC236}">
                <a16:creationId xmlns:a16="http://schemas.microsoft.com/office/drawing/2014/main" id="{D772B0ED-D503-7873-BF97-F99EED9D2C88}"/>
              </a:ext>
            </a:extLst>
          </p:cNvPr>
          <p:cNvSpPr>
            <a:spLocks noGrp="1"/>
          </p:cNvSpPr>
          <p:nvPr>
            <p:ph type="sldNum" sz="quarter" idx="12"/>
          </p:nvPr>
        </p:nvSpPr>
        <p:spPr>
          <a:xfrm>
            <a:off x="14782800" y="9105900"/>
            <a:ext cx="2133600" cy="365125"/>
          </a:xfrm>
        </p:spPr>
        <p:txBody>
          <a:bodyPr/>
          <a:lstStyle/>
          <a:p>
            <a:fld id="{B6F15528-21DE-4FAA-801E-634DDDAF4B2B}" type="slidenum">
              <a:rPr lang="en-US" smtClean="0"/>
              <a:pPr/>
              <a:t>17</a:t>
            </a:fld>
            <a:endParaRPr lang="en-US" dirty="0"/>
          </a:p>
        </p:txBody>
      </p:sp>
      <p:sp>
        <p:nvSpPr>
          <p:cNvPr id="6" name="TextBox 2">
            <a:extLst>
              <a:ext uri="{FF2B5EF4-FFF2-40B4-BE49-F238E27FC236}">
                <a16:creationId xmlns:a16="http://schemas.microsoft.com/office/drawing/2014/main" id="{5C6DB5BF-E3F2-0ED0-3EF7-8F6295FD3AF5}"/>
              </a:ext>
            </a:extLst>
          </p:cNvPr>
          <p:cNvSpPr txBox="1"/>
          <p:nvPr/>
        </p:nvSpPr>
        <p:spPr>
          <a:xfrm>
            <a:off x="3199217" y="4000500"/>
            <a:ext cx="11201400" cy="830997"/>
          </a:xfrm>
          <a:prstGeom prst="rect">
            <a:avLst/>
          </a:prstGeom>
        </p:spPr>
        <p:txBody>
          <a:bodyPr wrap="square" lIns="0" tIns="0" rIns="0" bIns="0" rtlCol="0" anchor="t">
            <a:spAutoFit/>
          </a:bodyPr>
          <a:lstStyle/>
          <a:p>
            <a:pPr algn="ctr">
              <a:spcBef>
                <a:spcPct val="0"/>
              </a:spcBef>
            </a:pPr>
            <a:r>
              <a:rPr lang="en-US" sz="5400" b="1" dirty="0">
                <a:solidFill>
                  <a:srgbClr val="FFFFFF"/>
                </a:solidFill>
                <a:latin typeface="Tex Gyre Termes Bold"/>
                <a:ea typeface="Tex Gyre Termes Bold"/>
                <a:cs typeface="Tex Gyre Termes Bold"/>
                <a:sym typeface="Tex Gyre Termes Bold"/>
              </a:rPr>
              <a:t>Thank you</a:t>
            </a:r>
          </a:p>
        </p:txBody>
      </p:sp>
      <p:sp>
        <p:nvSpPr>
          <p:cNvPr id="7" name="TextBox 2">
            <a:extLst>
              <a:ext uri="{FF2B5EF4-FFF2-40B4-BE49-F238E27FC236}">
                <a16:creationId xmlns:a16="http://schemas.microsoft.com/office/drawing/2014/main" id="{95BE5E84-52A4-D1FB-5603-AE1F87FD6DCB}"/>
              </a:ext>
            </a:extLst>
          </p:cNvPr>
          <p:cNvSpPr txBox="1"/>
          <p:nvPr/>
        </p:nvSpPr>
        <p:spPr>
          <a:xfrm>
            <a:off x="3276600" y="6286500"/>
            <a:ext cx="11201400" cy="553998"/>
          </a:xfrm>
          <a:prstGeom prst="rect">
            <a:avLst/>
          </a:prstGeom>
        </p:spPr>
        <p:txBody>
          <a:bodyPr wrap="square" lIns="0" tIns="0" rIns="0" bIns="0" rtlCol="0" anchor="t">
            <a:spAutoFit/>
          </a:bodyPr>
          <a:lstStyle/>
          <a:p>
            <a:pPr algn="ctr">
              <a:spcBef>
                <a:spcPct val="0"/>
              </a:spcBef>
            </a:pPr>
            <a:r>
              <a:rPr lang="en-US" b="1" dirty="0">
                <a:solidFill>
                  <a:srgbClr val="FFFFFF"/>
                </a:solidFill>
                <a:latin typeface="Tex Gyre Termes Bold"/>
                <a:ea typeface="Tex Gyre Termes Bold"/>
                <a:cs typeface="Tex Gyre Termes Bold"/>
                <a:sym typeface="Tex Gyre Termes Bold"/>
              </a:rPr>
              <a:t>Hilary Kung</a:t>
            </a:r>
          </a:p>
          <a:p>
            <a:pPr algn="ctr">
              <a:spcBef>
                <a:spcPct val="0"/>
              </a:spcBef>
            </a:pPr>
            <a:r>
              <a:rPr lang="en-US" b="1" dirty="0">
                <a:solidFill>
                  <a:srgbClr val="FFFFFF"/>
                </a:solidFill>
                <a:latin typeface="Tex Gyre Termes Bold"/>
                <a:ea typeface="Tex Gyre Termes Bold"/>
                <a:cs typeface="Tex Gyre Termes Bold"/>
                <a:sym typeface="Tex Gyre Termes Bold"/>
              </a:rPr>
              <a:t>hilarykung@twnetwork.org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79550" y="21363"/>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Freeform 7"/>
          <p:cNvSpPr/>
          <p:nvPr/>
        </p:nvSpPr>
        <p:spPr>
          <a:xfrm>
            <a:off x="1128937" y="2431747"/>
            <a:ext cx="14721581" cy="6569026"/>
          </a:xfrm>
          <a:custGeom>
            <a:avLst/>
            <a:gdLst/>
            <a:ahLst/>
            <a:cxnLst/>
            <a:rect l="l" t="t" r="r" b="b"/>
            <a:pathLst>
              <a:path w="14721581" h="6569026">
                <a:moveTo>
                  <a:pt x="0" y="0"/>
                </a:moveTo>
                <a:lnTo>
                  <a:pt x="14721581" y="0"/>
                </a:lnTo>
                <a:lnTo>
                  <a:pt x="14721581" y="6569026"/>
                </a:lnTo>
                <a:lnTo>
                  <a:pt x="0" y="6569026"/>
                </a:lnTo>
                <a:lnTo>
                  <a:pt x="0" y="0"/>
                </a:lnTo>
                <a:close/>
              </a:path>
            </a:pathLst>
          </a:custGeom>
          <a:blipFill>
            <a:blip r:embed="rId6"/>
            <a:stretch>
              <a:fillRect l="-59309" t="-55274" r="-20606" b="-96727"/>
            </a:stretch>
          </a:blipFill>
        </p:spPr>
      </p:sp>
      <p:sp>
        <p:nvSpPr>
          <p:cNvPr id="8" name="TextBox 8"/>
          <p:cNvSpPr txBox="1"/>
          <p:nvPr/>
        </p:nvSpPr>
        <p:spPr>
          <a:xfrm>
            <a:off x="11216641" y="1121107"/>
            <a:ext cx="5583027" cy="2573655"/>
          </a:xfrm>
          <a:prstGeom prst="rect">
            <a:avLst/>
          </a:prstGeom>
        </p:spPr>
        <p:txBody>
          <a:bodyPr lIns="0" tIns="0" rIns="0" bIns="0" rtlCol="0" anchor="t">
            <a:spAutoFit/>
          </a:bodyPr>
          <a:lstStyle/>
          <a:p>
            <a:pPr marL="367032" lvl="1" indent="-183516" algn="l">
              <a:lnSpc>
                <a:spcPts val="2550"/>
              </a:lnSpc>
              <a:spcBef>
                <a:spcPct val="0"/>
              </a:spcBef>
              <a:buFont typeface="Arial"/>
              <a:buChar char="•"/>
            </a:pPr>
            <a:r>
              <a:rPr lang="en-US" sz="1700">
                <a:solidFill>
                  <a:srgbClr val="000000"/>
                </a:solidFill>
                <a:latin typeface="Montserrat"/>
                <a:ea typeface="Montserrat"/>
                <a:cs typeface="Montserrat"/>
                <a:sym typeface="Montserrat"/>
              </a:rPr>
              <a:t>Natural gas is set to be not only a transitional fuel, but also the primary contributor to TPES (56%) in 2050. </a:t>
            </a:r>
          </a:p>
          <a:p>
            <a:pPr marL="367032" lvl="1" indent="-183516" algn="l">
              <a:lnSpc>
                <a:spcPts val="2550"/>
              </a:lnSpc>
              <a:spcBef>
                <a:spcPct val="0"/>
              </a:spcBef>
              <a:buFont typeface="Arial"/>
              <a:buChar char="•"/>
            </a:pPr>
            <a:r>
              <a:rPr lang="en-US" sz="1700">
                <a:solidFill>
                  <a:srgbClr val="000000"/>
                </a:solidFill>
                <a:latin typeface="Montserrat"/>
                <a:ea typeface="Montserrat"/>
                <a:cs typeface="Montserrat"/>
                <a:sym typeface="Montserrat"/>
              </a:rPr>
              <a:t>Only 17% of energy sources are projected to come from renewable energy by 2050.</a:t>
            </a:r>
          </a:p>
          <a:p>
            <a:pPr marL="367032" lvl="1" indent="-183516" algn="l">
              <a:lnSpc>
                <a:spcPts val="2550"/>
              </a:lnSpc>
              <a:spcBef>
                <a:spcPct val="0"/>
              </a:spcBef>
              <a:buFont typeface="Arial"/>
              <a:buChar char="•"/>
            </a:pPr>
            <a:r>
              <a:rPr lang="en-US" sz="1700">
                <a:solidFill>
                  <a:srgbClr val="000000"/>
                </a:solidFill>
                <a:latin typeface="Montserrat"/>
                <a:ea typeface="Montserrat"/>
                <a:cs typeface="Montserrat"/>
                <a:sym typeface="Montserrat"/>
              </a:rPr>
              <a:t>Near-complete coal phase‑out by about 2045, driven by natural retirement of existing plants and absence of new coal generation.</a:t>
            </a:r>
          </a:p>
        </p:txBody>
      </p:sp>
      <p:sp>
        <p:nvSpPr>
          <p:cNvPr id="9" name="TextBox 9"/>
          <p:cNvSpPr txBox="1"/>
          <p:nvPr/>
        </p:nvSpPr>
        <p:spPr>
          <a:xfrm>
            <a:off x="9466828" y="9210675"/>
            <a:ext cx="6436630" cy="306705"/>
          </a:xfrm>
          <a:prstGeom prst="rect">
            <a:avLst/>
          </a:prstGeom>
        </p:spPr>
        <p:txBody>
          <a:bodyPr lIns="0" tIns="0" rIns="0" bIns="0" rtlCol="0" anchor="t">
            <a:spAutoFit/>
          </a:bodyPr>
          <a:lstStyle/>
          <a:p>
            <a:pPr algn="l">
              <a:lnSpc>
                <a:spcPts val="2550"/>
              </a:lnSpc>
              <a:spcBef>
                <a:spcPct val="0"/>
              </a:spcBef>
            </a:pPr>
            <a:r>
              <a:rPr lang="en-US" sz="1700">
                <a:solidFill>
                  <a:srgbClr val="000000"/>
                </a:solidFill>
                <a:latin typeface="Montserrat"/>
                <a:ea typeface="Montserrat"/>
                <a:cs typeface="Montserrat"/>
                <a:sym typeface="Montserrat"/>
              </a:rPr>
              <a:t>Source: National Energy Transition Roadmap, 2023, P24</a:t>
            </a:r>
          </a:p>
        </p:txBody>
      </p:sp>
      <p:sp>
        <p:nvSpPr>
          <p:cNvPr id="10" name="TextBox 10"/>
          <p:cNvSpPr txBox="1"/>
          <p:nvPr/>
        </p:nvSpPr>
        <p:spPr>
          <a:xfrm>
            <a:off x="1028700" y="1066800"/>
            <a:ext cx="10829186" cy="1097280"/>
          </a:xfrm>
          <a:prstGeom prst="rect">
            <a:avLst/>
          </a:prstGeom>
        </p:spPr>
        <p:txBody>
          <a:bodyPr lIns="0" tIns="0" rIns="0" bIns="0" rtlCol="0" anchor="t">
            <a:spAutoFit/>
          </a:bodyPr>
          <a:lstStyle/>
          <a:p>
            <a:pPr algn="l">
              <a:lnSpc>
                <a:spcPts val="4289"/>
              </a:lnSpc>
            </a:pPr>
            <a:r>
              <a:rPr lang="en-US" sz="3899" b="1" dirty="0">
                <a:solidFill>
                  <a:srgbClr val="000000"/>
                </a:solidFill>
                <a:latin typeface="Tex Gyre Termes Bold"/>
                <a:ea typeface="Tex Gyre Termes Bold"/>
                <a:cs typeface="Tex Gyre Termes Bold"/>
                <a:sym typeface="Tex Gyre Termes Bold"/>
              </a:rPr>
              <a:t>How has the government considered the energy transition in Malaysia? </a:t>
            </a:r>
          </a:p>
        </p:txBody>
      </p:sp>
      <p:sp>
        <p:nvSpPr>
          <p:cNvPr id="12" name="Right Triangle 11">
            <a:extLst>
              <a:ext uri="{FF2B5EF4-FFF2-40B4-BE49-F238E27FC236}">
                <a16:creationId xmlns:a16="http://schemas.microsoft.com/office/drawing/2014/main" id="{C8F67001-01CB-CD72-72B4-7ECCD7E225F4}"/>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D201A423-378F-36F6-D230-7CC96986E63A}"/>
              </a:ext>
            </a:extLst>
          </p:cNvPr>
          <p:cNvSpPr>
            <a:spLocks noGrp="1"/>
          </p:cNvSpPr>
          <p:nvPr>
            <p:ph type="sldNum" sz="quarter" idx="12"/>
          </p:nvPr>
        </p:nvSpPr>
        <p:spPr>
          <a:xfrm>
            <a:off x="15732868" y="9544719"/>
            <a:ext cx="2133600" cy="365125"/>
          </a:xfrm>
        </p:spPr>
        <p:txBody>
          <a:bodyPr/>
          <a:lstStyle/>
          <a:p>
            <a:fld id="{B6F15528-21DE-4FAA-801E-634DDDAF4B2B}"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32084" y="0"/>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Freeform 7"/>
          <p:cNvSpPr/>
          <p:nvPr/>
        </p:nvSpPr>
        <p:spPr>
          <a:xfrm>
            <a:off x="12876273" y="6464115"/>
            <a:ext cx="1982727" cy="2717985"/>
          </a:xfrm>
          <a:custGeom>
            <a:avLst/>
            <a:gdLst/>
            <a:ahLst/>
            <a:cxnLst/>
            <a:rect l="l" t="t" r="r" b="b"/>
            <a:pathLst>
              <a:path w="3225751" h="4546809">
                <a:moveTo>
                  <a:pt x="0" y="0"/>
                </a:moveTo>
                <a:lnTo>
                  <a:pt x="3225752" y="0"/>
                </a:lnTo>
                <a:lnTo>
                  <a:pt x="3225752" y="4546808"/>
                </a:lnTo>
                <a:lnTo>
                  <a:pt x="0" y="4546808"/>
                </a:lnTo>
                <a:lnTo>
                  <a:pt x="0" y="0"/>
                </a:lnTo>
                <a:close/>
              </a:path>
            </a:pathLst>
          </a:custGeom>
          <a:blipFill>
            <a:blip r:embed="rId6"/>
            <a:stretch>
              <a:fillRect l="-92278" t="-19255" r="-92956" b="-7220"/>
            </a:stretch>
          </a:blipFill>
        </p:spPr>
      </p:sp>
      <p:sp>
        <p:nvSpPr>
          <p:cNvPr id="8" name="Freeform 8"/>
          <p:cNvSpPr/>
          <p:nvPr/>
        </p:nvSpPr>
        <p:spPr>
          <a:xfrm>
            <a:off x="1206119" y="1998037"/>
            <a:ext cx="11683685" cy="7253419"/>
          </a:xfrm>
          <a:custGeom>
            <a:avLst/>
            <a:gdLst/>
            <a:ahLst/>
            <a:cxnLst/>
            <a:rect l="l" t="t" r="r" b="b"/>
            <a:pathLst>
              <a:path w="11683685" h="7253419">
                <a:moveTo>
                  <a:pt x="0" y="0"/>
                </a:moveTo>
                <a:lnTo>
                  <a:pt x="11683685" y="0"/>
                </a:lnTo>
                <a:lnTo>
                  <a:pt x="11683685" y="7253419"/>
                </a:lnTo>
                <a:lnTo>
                  <a:pt x="0" y="7253419"/>
                </a:lnTo>
                <a:lnTo>
                  <a:pt x="0" y="0"/>
                </a:lnTo>
                <a:close/>
              </a:path>
            </a:pathLst>
          </a:custGeom>
          <a:blipFill>
            <a:blip r:embed="rId7"/>
            <a:stretch>
              <a:fillRect l="-83009" t="-66855" r="-98406" b="-116457"/>
            </a:stretch>
          </a:blipFill>
        </p:spPr>
      </p:sp>
      <p:sp>
        <p:nvSpPr>
          <p:cNvPr id="9" name="TextBox 9"/>
          <p:cNvSpPr txBox="1"/>
          <p:nvPr/>
        </p:nvSpPr>
        <p:spPr>
          <a:xfrm>
            <a:off x="1028700" y="962025"/>
            <a:ext cx="15491171" cy="613410"/>
          </a:xfrm>
          <a:prstGeom prst="rect">
            <a:avLst/>
          </a:prstGeom>
        </p:spPr>
        <p:txBody>
          <a:bodyPr lIns="0" tIns="0" rIns="0" bIns="0" rtlCol="0" anchor="t">
            <a:spAutoFit/>
          </a:bodyPr>
          <a:lstStyle/>
          <a:p>
            <a:pPr algn="l">
              <a:lnSpc>
                <a:spcPts val="5040"/>
              </a:lnSpc>
              <a:spcBef>
                <a:spcPct val="0"/>
              </a:spcBef>
            </a:pPr>
            <a:r>
              <a:rPr lang="en-US" sz="3600" b="1">
                <a:solidFill>
                  <a:srgbClr val="000000"/>
                </a:solidFill>
                <a:latin typeface="Tex Gyre Termes Bold"/>
                <a:ea typeface="Tex Gyre Termes Bold"/>
                <a:cs typeface="Tex Gyre Termes Bold"/>
                <a:sym typeface="Tex Gyre Termes Bold"/>
              </a:rPr>
              <a:t>How has the government considered the energy transition in Malaysia? cont’d</a:t>
            </a:r>
          </a:p>
        </p:txBody>
      </p:sp>
      <p:sp>
        <p:nvSpPr>
          <p:cNvPr id="10" name="Right Triangle 9">
            <a:extLst>
              <a:ext uri="{FF2B5EF4-FFF2-40B4-BE49-F238E27FC236}">
                <a16:creationId xmlns:a16="http://schemas.microsoft.com/office/drawing/2014/main" id="{FB87ACC2-C8B3-6B0E-2DAC-334F9384E190}"/>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2" name="TextBox 11">
            <a:extLst>
              <a:ext uri="{FF2B5EF4-FFF2-40B4-BE49-F238E27FC236}">
                <a16:creationId xmlns:a16="http://schemas.microsoft.com/office/drawing/2014/main" id="{CEC2471E-8730-A4B0-0BEF-3D8A135D75BA}"/>
              </a:ext>
            </a:extLst>
          </p:cNvPr>
          <p:cNvSpPr txBox="1"/>
          <p:nvPr/>
        </p:nvSpPr>
        <p:spPr>
          <a:xfrm>
            <a:off x="12268200" y="2200482"/>
            <a:ext cx="5096375" cy="4154984"/>
          </a:xfrm>
          <a:prstGeom prst="rect">
            <a:avLst/>
          </a:prstGeom>
          <a:noFill/>
        </p:spPr>
        <p:txBody>
          <a:bodyPr wrap="square">
            <a:spAutoFit/>
          </a:bodyPr>
          <a:lstStyle/>
          <a:p>
            <a:pPr marL="321780" lvl="1" algn="just"/>
            <a:r>
              <a:rPr lang="en-US" sz="2400" dirty="0">
                <a:solidFill>
                  <a:srgbClr val="000000"/>
                </a:solidFill>
                <a:latin typeface="Tex Gyre Termes"/>
                <a:ea typeface="Tex Gyre Termes"/>
                <a:cs typeface="Tex Gyre Termes"/>
                <a:sym typeface="Tex Gyre Termes"/>
              </a:rPr>
              <a:t>The NETR anticipates an investment of RM1.2 trillion to RM1.3 trillion by 2050 (but this figure does not account for the cost of mitigating the transition's impact on affected groups, nor for the broader social and environmental implications or expenses associated with enhancing adaptative capacity of communities and economies &amp; addressing losses and damages. </a:t>
            </a:r>
          </a:p>
        </p:txBody>
      </p:sp>
      <p:sp>
        <p:nvSpPr>
          <p:cNvPr id="2" name="Slide Number Placeholder 1">
            <a:extLst>
              <a:ext uri="{FF2B5EF4-FFF2-40B4-BE49-F238E27FC236}">
                <a16:creationId xmlns:a16="http://schemas.microsoft.com/office/drawing/2014/main" id="{ACC7772C-17DB-01DD-5977-361DBCBE5473}"/>
              </a:ext>
            </a:extLst>
          </p:cNvPr>
          <p:cNvSpPr>
            <a:spLocks noGrp="1"/>
          </p:cNvSpPr>
          <p:nvPr>
            <p:ph type="sldNum" sz="quarter" idx="12"/>
          </p:nvPr>
        </p:nvSpPr>
        <p:spPr>
          <a:xfrm>
            <a:off x="15316200" y="9486900"/>
            <a:ext cx="2133600" cy="365125"/>
          </a:xfrm>
        </p:spPr>
        <p:txBody>
          <a:bodyPr/>
          <a:lstStyle/>
          <a:p>
            <a:fld id="{B6F15528-21DE-4FAA-801E-634DDDAF4B2B}"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76200" y="-26068"/>
            <a:ext cx="3581400" cy="2314386"/>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112760" y="1866900"/>
            <a:ext cx="15731931" cy="11567526"/>
          </a:xfrm>
          <a:prstGeom prst="rect">
            <a:avLst/>
          </a:prstGeom>
        </p:spPr>
        <p:txBody>
          <a:bodyPr lIns="0" tIns="0" rIns="0" bIns="0" rtlCol="0" anchor="t">
            <a:spAutoFit/>
          </a:bodyPr>
          <a:lstStyle/>
          <a:p>
            <a:pPr marL="643560" lvl="1" indent="-321780" algn="l">
              <a:lnSpc>
                <a:spcPts val="4173"/>
              </a:lnSpc>
              <a:buFont typeface="Arial"/>
              <a:buChar char="•"/>
            </a:pPr>
            <a:r>
              <a:rPr lang="en-US" sz="3200" dirty="0">
                <a:solidFill>
                  <a:srgbClr val="000000"/>
                </a:solidFill>
                <a:latin typeface="Tex Gyre Termes"/>
                <a:ea typeface="Tex Gyre Termes"/>
                <a:cs typeface="Tex Gyre Termes"/>
                <a:sym typeface="Tex Gyre Termes"/>
              </a:rPr>
              <a:t>National climate change policy 2.0</a:t>
            </a:r>
          </a:p>
          <a:p>
            <a:pPr marL="643560" lvl="1" indent="-321780" algn="l">
              <a:lnSpc>
                <a:spcPts val="4173"/>
              </a:lnSpc>
              <a:buFont typeface="Arial"/>
              <a:buChar char="•"/>
            </a:pPr>
            <a:r>
              <a:rPr lang="en-US" sz="3200" dirty="0">
                <a:solidFill>
                  <a:srgbClr val="000000"/>
                </a:solidFill>
                <a:latin typeface="Tex Gyre Termes"/>
                <a:ea typeface="Tex Gyre Termes"/>
                <a:cs typeface="Tex Gyre Termes"/>
                <a:sym typeface="Tex Gyre Termes"/>
              </a:rPr>
              <a:t>The government of Malaysia has embraced carbon pricing in response to the EU’s Carbon Border Adjustment Mechanism (CBAM):</a:t>
            </a:r>
          </a:p>
          <a:p>
            <a:pPr marL="321780" lvl="1" algn="l">
              <a:lnSpc>
                <a:spcPts val="4173"/>
              </a:lnSpc>
            </a:pPr>
            <a:r>
              <a:rPr lang="en-US" sz="3200" dirty="0">
                <a:solidFill>
                  <a:srgbClr val="000000"/>
                </a:solidFill>
                <a:latin typeface="Tex Gyre Termes"/>
                <a:ea typeface="Tex Gyre Termes"/>
                <a:cs typeface="Tex Gyre Termes"/>
                <a:sym typeface="Tex Gyre Termes"/>
              </a:rPr>
              <a:t>		(a) Carbon tax to be introduced in 2026 on the iron, steel, and energy sectors</a:t>
            </a:r>
          </a:p>
          <a:p>
            <a:pPr marL="321780" lvl="1" algn="l">
              <a:lnSpc>
                <a:spcPts val="4173"/>
              </a:lnSpc>
            </a:pPr>
            <a:r>
              <a:rPr lang="en-US" sz="3200" dirty="0">
                <a:solidFill>
                  <a:srgbClr val="000000"/>
                </a:solidFill>
                <a:latin typeface="Tex Gyre Termes"/>
                <a:ea typeface="Tex Gyre Termes"/>
                <a:cs typeface="Tex Gyre Termes"/>
                <a:sym typeface="Tex Gyre Termes"/>
              </a:rPr>
              <a:t>		(b) Emission trading scheme in the upcoming climate bill</a:t>
            </a:r>
          </a:p>
          <a:p>
            <a:pPr marL="321780" lvl="1" algn="l">
              <a:lnSpc>
                <a:spcPts val="4173"/>
              </a:lnSpc>
            </a:pPr>
            <a:r>
              <a:rPr lang="en-US" sz="3200" dirty="0">
                <a:solidFill>
                  <a:srgbClr val="000000"/>
                </a:solidFill>
                <a:latin typeface="Tex Gyre Termes"/>
                <a:ea typeface="Tex Gyre Termes"/>
                <a:cs typeface="Tex Gyre Termes"/>
                <a:sym typeface="Tex Gyre Termes"/>
              </a:rPr>
              <a:t>		(c) Voluntary carbon market</a:t>
            </a:r>
          </a:p>
          <a:p>
            <a:pPr marL="778980" lvl="1" indent="-457200" algn="l">
              <a:lnSpc>
                <a:spcPts val="4173"/>
              </a:lnSpc>
              <a:buFont typeface="Arial" panose="020B0604020202020204" pitchFamily="34" charset="0"/>
              <a:buChar char="•"/>
            </a:pPr>
            <a:r>
              <a:rPr lang="en-US" sz="3200" dirty="0">
                <a:solidFill>
                  <a:srgbClr val="000000"/>
                </a:solidFill>
                <a:latin typeface="Tex Gyre Termes"/>
                <a:ea typeface="Tex Gyre Termes"/>
                <a:cs typeface="Tex Gyre Termes"/>
                <a:sym typeface="Tex Gyre Termes"/>
              </a:rPr>
              <a:t>Carbon Capture, </a:t>
            </a:r>
            <a:r>
              <a:rPr lang="en-US" sz="3200" dirty="0" err="1">
                <a:solidFill>
                  <a:srgbClr val="000000"/>
                </a:solidFill>
                <a:latin typeface="Tex Gyre Termes"/>
                <a:ea typeface="Tex Gyre Termes"/>
                <a:cs typeface="Tex Gyre Termes"/>
                <a:sym typeface="Tex Gyre Termes"/>
              </a:rPr>
              <a:t>Utilisation</a:t>
            </a:r>
            <a:r>
              <a:rPr lang="en-US" sz="3200" dirty="0">
                <a:solidFill>
                  <a:srgbClr val="000000"/>
                </a:solidFill>
                <a:latin typeface="Tex Gyre Termes"/>
                <a:ea typeface="Tex Gyre Termes"/>
                <a:cs typeface="Tex Gyre Termes"/>
                <a:sym typeface="Tex Gyre Termes"/>
              </a:rPr>
              <a:t> and Storage Act 2025</a:t>
            </a:r>
          </a:p>
          <a:p>
            <a:pPr marL="778980" lvl="1" indent="-457200" algn="l">
              <a:lnSpc>
                <a:spcPts val="4173"/>
              </a:lnSpc>
              <a:buFont typeface="Arial" panose="020B0604020202020204" pitchFamily="34" charset="0"/>
              <a:buChar char="•"/>
            </a:pPr>
            <a:r>
              <a:rPr lang="en-US" sz="3200" dirty="0">
                <a:solidFill>
                  <a:srgbClr val="000000"/>
                </a:solidFill>
                <a:latin typeface="Tex Gyre Termes"/>
                <a:ea typeface="Tex Gyre Termes"/>
                <a:cs typeface="Tex Gyre Termes"/>
                <a:sym typeface="Tex Gyre Termes"/>
              </a:rPr>
              <a:t>The government is also developing 3 action plans: Gender, Just Transition and Financing, but not much information is available as only one inception workshop took place right after COP30.</a:t>
            </a:r>
          </a:p>
          <a:p>
            <a:pPr marL="778980" lvl="1" indent="-457200" algn="l">
              <a:lnSpc>
                <a:spcPts val="4173"/>
              </a:lnSpc>
              <a:buFont typeface="Arial" panose="020B0604020202020204" pitchFamily="34" charset="0"/>
              <a:buChar char="•"/>
            </a:pPr>
            <a:r>
              <a:rPr lang="en-US" sz="3200" dirty="0">
                <a:solidFill>
                  <a:srgbClr val="000000"/>
                </a:solidFill>
                <a:latin typeface="Tex Gyre Termes"/>
                <a:ea typeface="Tex Gyre Termes"/>
                <a:cs typeface="Tex Gyre Termes"/>
                <a:sym typeface="Tex Gyre Termes"/>
              </a:rPr>
              <a:t>Nationally Determined Contribution 3.0</a:t>
            </a:r>
          </a:p>
          <a:p>
            <a:pPr marL="778980" lvl="1" indent="-457200" algn="l">
              <a:lnSpc>
                <a:spcPts val="4173"/>
              </a:lnSpc>
              <a:buFont typeface="Arial" panose="020B0604020202020204" pitchFamily="34" charset="0"/>
              <a:buChar char="•"/>
            </a:pPr>
            <a:r>
              <a:rPr lang="en-US" sz="3200" dirty="0">
                <a:solidFill>
                  <a:srgbClr val="000000"/>
                </a:solidFill>
                <a:latin typeface="Tex Gyre Termes"/>
                <a:ea typeface="Tex Gyre Termes"/>
                <a:cs typeface="Tex Gyre Termes"/>
                <a:sym typeface="Tex Gyre Termes"/>
              </a:rPr>
              <a:t>Joint Committee on Climate Change (JC3), co-led by the Central Bank of Malaysia and the Securities Commission, has been actively involved in addressing climate risks and mobilizing finance for climate action</a:t>
            </a:r>
          </a:p>
          <a:p>
            <a:pPr marL="778980" lvl="1" indent="-457200" algn="l">
              <a:lnSpc>
                <a:spcPts val="4173"/>
              </a:lnSpc>
              <a:buFont typeface="Arial" panose="020B0604020202020204" pitchFamily="34" charset="0"/>
              <a:buChar char="•"/>
            </a:pPr>
            <a:endParaRPr lang="en-US" sz="3200" dirty="0">
              <a:solidFill>
                <a:srgbClr val="000000"/>
              </a:solidFill>
              <a:latin typeface="Tex Gyre Termes"/>
              <a:ea typeface="Tex Gyre Termes"/>
              <a:cs typeface="Tex Gyre Termes"/>
              <a:sym typeface="Tex Gyre Termes"/>
            </a:endParaRPr>
          </a:p>
          <a:p>
            <a:pPr marL="321780" lvl="1" algn="l">
              <a:lnSpc>
                <a:spcPts val="4173"/>
              </a:lnSpc>
            </a:pPr>
            <a:r>
              <a:rPr lang="en-US" sz="3200" dirty="0">
                <a:solidFill>
                  <a:srgbClr val="000000"/>
                </a:solidFill>
                <a:latin typeface="Tex Gyre Termes"/>
                <a:ea typeface="Tex Gyre Termes"/>
                <a:cs typeface="Tex Gyre Termes"/>
                <a:sym typeface="Tex Gyre Termes"/>
              </a:rPr>
              <a:t>* </a:t>
            </a:r>
            <a:r>
              <a:rPr lang="en-US" sz="2000" dirty="0">
                <a:solidFill>
                  <a:srgbClr val="000000"/>
                </a:solidFill>
                <a:latin typeface="Tex Gyre Termes"/>
                <a:ea typeface="Tex Gyre Termes"/>
                <a:cs typeface="Tex Gyre Termes"/>
                <a:sym typeface="Tex Gyre Termes"/>
              </a:rPr>
              <a:t>This list is non-exhaustive </a:t>
            </a:r>
          </a:p>
          <a:p>
            <a:pPr algn="l">
              <a:lnSpc>
                <a:spcPts val="4173"/>
              </a:lnSpc>
            </a:pPr>
            <a:endParaRPr lang="en-US" sz="2980" dirty="0">
              <a:solidFill>
                <a:srgbClr val="000000"/>
              </a:solidFill>
              <a:latin typeface="Tex Gyre Termes"/>
              <a:ea typeface="Tex Gyre Termes"/>
              <a:cs typeface="Tex Gyre Termes"/>
              <a:sym typeface="Tex Gyre Termes"/>
            </a:endParaRPr>
          </a:p>
          <a:p>
            <a:pPr algn="l">
              <a:lnSpc>
                <a:spcPts val="3753"/>
              </a:lnSpc>
            </a:pPr>
            <a:r>
              <a:rPr lang="en-US" sz="2680" b="1" dirty="0">
                <a:solidFill>
                  <a:srgbClr val="000000"/>
                </a:solidFill>
                <a:latin typeface="Tex Gyre Termes Bold"/>
                <a:ea typeface="Tex Gyre Termes Bold"/>
                <a:cs typeface="Tex Gyre Termes Bold"/>
                <a:sym typeface="Tex Gyre Termes Bold"/>
              </a:rPr>
              <a:t> </a:t>
            </a:r>
          </a:p>
          <a:p>
            <a:pPr algn="l">
              <a:lnSpc>
                <a:spcPts val="3753"/>
              </a:lnSpc>
            </a:pPr>
            <a:endParaRPr lang="en-US" sz="2680" b="1" dirty="0">
              <a:solidFill>
                <a:srgbClr val="000000"/>
              </a:solidFill>
              <a:latin typeface="Tex Gyre Termes Bold"/>
              <a:ea typeface="Tex Gyre Termes Bold"/>
              <a:cs typeface="Tex Gyre Termes Bold"/>
              <a:sym typeface="Tex Gyre Termes Bold"/>
            </a:endParaRPr>
          </a:p>
          <a:p>
            <a:pPr algn="l">
              <a:lnSpc>
                <a:spcPts val="3753"/>
              </a:lnSpc>
            </a:pPr>
            <a:endParaRPr lang="en-US" sz="2680" b="1" dirty="0">
              <a:solidFill>
                <a:srgbClr val="000000"/>
              </a:solidFill>
              <a:latin typeface="Tex Gyre Termes Bold"/>
              <a:ea typeface="Tex Gyre Termes Bold"/>
              <a:cs typeface="Tex Gyre Termes Bold"/>
              <a:sym typeface="Tex Gyre Termes Bold"/>
            </a:endParaRPr>
          </a:p>
          <a:p>
            <a:pPr algn="l">
              <a:lnSpc>
                <a:spcPts val="3753"/>
              </a:lnSpc>
            </a:pPr>
            <a:endParaRPr lang="en-US" sz="2680" b="1" dirty="0">
              <a:solidFill>
                <a:srgbClr val="000000"/>
              </a:solidFill>
              <a:latin typeface="Tex Gyre Termes Bold"/>
              <a:ea typeface="Tex Gyre Termes Bold"/>
              <a:cs typeface="Tex Gyre Termes Bold"/>
              <a:sym typeface="Tex Gyre Termes Bold"/>
            </a:endParaRPr>
          </a:p>
          <a:p>
            <a:pPr algn="l">
              <a:lnSpc>
                <a:spcPts val="3753"/>
              </a:lnSpc>
              <a:spcBef>
                <a:spcPct val="0"/>
              </a:spcBef>
            </a:pPr>
            <a:endParaRPr lang="en-US" sz="2680" b="1" dirty="0">
              <a:solidFill>
                <a:srgbClr val="000000"/>
              </a:solidFill>
              <a:latin typeface="Tex Gyre Termes Bold"/>
              <a:ea typeface="Tex Gyre Termes Bold"/>
              <a:cs typeface="Tex Gyre Termes Bold"/>
              <a:sym typeface="Tex Gyre Termes Bold"/>
            </a:endParaRPr>
          </a:p>
        </p:txBody>
      </p:sp>
      <p:sp>
        <p:nvSpPr>
          <p:cNvPr id="8" name="TextBox 8"/>
          <p:cNvSpPr txBox="1"/>
          <p:nvPr/>
        </p:nvSpPr>
        <p:spPr>
          <a:xfrm>
            <a:off x="1149080" y="962025"/>
            <a:ext cx="15491171" cy="613410"/>
          </a:xfrm>
          <a:prstGeom prst="rect">
            <a:avLst/>
          </a:prstGeom>
        </p:spPr>
        <p:txBody>
          <a:bodyPr lIns="0" tIns="0" rIns="0" bIns="0" rtlCol="0" anchor="t">
            <a:spAutoFit/>
          </a:bodyPr>
          <a:lstStyle/>
          <a:p>
            <a:pPr algn="l">
              <a:lnSpc>
                <a:spcPts val="5040"/>
              </a:lnSpc>
              <a:spcBef>
                <a:spcPct val="0"/>
              </a:spcBef>
            </a:pPr>
            <a:r>
              <a:rPr lang="en-US" sz="3600" b="1">
                <a:solidFill>
                  <a:srgbClr val="000000"/>
                </a:solidFill>
                <a:latin typeface="Tex Gyre Termes Bold"/>
                <a:ea typeface="Tex Gyre Termes Bold"/>
                <a:cs typeface="Tex Gyre Termes Bold"/>
                <a:sym typeface="Tex Gyre Termes Bold"/>
              </a:rPr>
              <a:t>How has the government considered the energy transition in Malaysia? cont’d</a:t>
            </a:r>
          </a:p>
        </p:txBody>
      </p:sp>
      <p:sp>
        <p:nvSpPr>
          <p:cNvPr id="9" name="Right Triangle 8">
            <a:extLst>
              <a:ext uri="{FF2B5EF4-FFF2-40B4-BE49-F238E27FC236}">
                <a16:creationId xmlns:a16="http://schemas.microsoft.com/office/drawing/2014/main" id="{A8F1E86A-A26D-E72D-77CC-0FCE951A9046}"/>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9F0592F8-DC0A-0396-8380-E9027057F1FD}"/>
              </a:ext>
            </a:extLst>
          </p:cNvPr>
          <p:cNvSpPr>
            <a:spLocks noGrp="1"/>
          </p:cNvSpPr>
          <p:nvPr>
            <p:ph type="sldNum" sz="quarter" idx="12"/>
          </p:nvPr>
        </p:nvSpPr>
        <p:spPr>
          <a:xfrm>
            <a:off x="15159171" y="9410700"/>
            <a:ext cx="2133600" cy="365125"/>
          </a:xfrm>
        </p:spPr>
        <p:txBody>
          <a:bodyPr/>
          <a:lstStyle/>
          <a:p>
            <a:fld id="{B6F15528-21DE-4FAA-801E-634DDDAF4B2B}"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10CF66-3A30-F431-6D08-D56C2B83305B}"/>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3" name="Freeform 3">
            <a:extLst>
              <a:ext uri="{FF2B5EF4-FFF2-40B4-BE49-F238E27FC236}">
                <a16:creationId xmlns:a16="http://schemas.microsoft.com/office/drawing/2014/main" id="{D179D786-8885-E5EB-0FC1-833599716DC7}"/>
              </a:ext>
            </a:extLst>
          </p:cNvPr>
          <p:cNvSpPr/>
          <p:nvPr/>
        </p:nvSpPr>
        <p:spPr>
          <a:xfrm>
            <a:off x="2362200" y="1943100"/>
            <a:ext cx="13150954" cy="5705818"/>
          </a:xfrm>
          <a:custGeom>
            <a:avLst/>
            <a:gdLst/>
            <a:ahLst/>
            <a:cxnLst/>
            <a:rect l="l" t="t" r="r" b="b"/>
            <a:pathLst>
              <a:path w="10347843" h="6248452">
                <a:moveTo>
                  <a:pt x="0" y="0"/>
                </a:moveTo>
                <a:lnTo>
                  <a:pt x="10347843" y="0"/>
                </a:lnTo>
                <a:lnTo>
                  <a:pt x="10347843" y="6248452"/>
                </a:lnTo>
                <a:lnTo>
                  <a:pt x="0" y="6248452"/>
                </a:lnTo>
                <a:lnTo>
                  <a:pt x="0" y="0"/>
                </a:lnTo>
                <a:close/>
              </a:path>
            </a:pathLst>
          </a:custGeom>
          <a:blipFill>
            <a:blip r:embed="rId2"/>
            <a:stretch>
              <a:fillRect l="-15010" t="-22743" r="-28105" b="-25387"/>
            </a:stretch>
          </a:blipFill>
        </p:spPr>
      </p:sp>
    </p:spTree>
    <p:extLst>
      <p:ext uri="{BB962C8B-B14F-4D97-AF65-F5344CB8AC3E}">
        <p14:creationId xmlns:p14="http://schemas.microsoft.com/office/powerpoint/2010/main" val="3906873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66800" y="2981021"/>
            <a:ext cx="11201400" cy="4324958"/>
            <a:chOff x="0" y="-152400"/>
            <a:chExt cx="2113598" cy="844988"/>
          </a:xfrm>
        </p:grpSpPr>
        <p:sp>
          <p:nvSpPr>
            <p:cNvPr id="3" name="Freeform 3"/>
            <p:cNvSpPr/>
            <p:nvPr/>
          </p:nvSpPr>
          <p:spPr>
            <a:xfrm>
              <a:off x="0" y="0"/>
              <a:ext cx="2113598" cy="513990"/>
            </a:xfrm>
            <a:custGeom>
              <a:avLst/>
              <a:gdLst/>
              <a:ahLst/>
              <a:cxnLst/>
              <a:rect l="l" t="t" r="r" b="b"/>
              <a:pathLst>
                <a:path w="2113598" h="513990">
                  <a:moveTo>
                    <a:pt x="0" y="0"/>
                  </a:moveTo>
                  <a:lnTo>
                    <a:pt x="2113598" y="0"/>
                  </a:lnTo>
                  <a:lnTo>
                    <a:pt x="2113598" y="513990"/>
                  </a:lnTo>
                  <a:lnTo>
                    <a:pt x="0" y="513990"/>
                  </a:lnTo>
                  <a:close/>
                </a:path>
              </a:pathLst>
            </a:custGeom>
            <a:solidFill>
              <a:srgbClr val="F7C934"/>
            </a:solidFill>
          </p:spPr>
        </p:sp>
        <p:sp>
          <p:nvSpPr>
            <p:cNvPr id="4" name="TextBox 4"/>
            <p:cNvSpPr txBox="1"/>
            <p:nvPr/>
          </p:nvSpPr>
          <p:spPr>
            <a:xfrm>
              <a:off x="0" y="-152400"/>
              <a:ext cx="2113598" cy="844988"/>
            </a:xfrm>
            <a:prstGeom prst="rect">
              <a:avLst/>
            </a:prstGeom>
          </p:spPr>
          <p:txBody>
            <a:bodyPr lIns="50800" tIns="50800" rIns="50800" bIns="50800" rtlCol="0" anchor="ctr"/>
            <a:lstStyle/>
            <a:p>
              <a:pPr algn="ctr">
                <a:lnSpc>
                  <a:spcPts val="5319"/>
                </a:lnSpc>
              </a:pPr>
              <a:r>
                <a:rPr lang="en-US" sz="4800" b="1" dirty="0">
                  <a:solidFill>
                    <a:srgbClr val="000000"/>
                  </a:solidFill>
                  <a:latin typeface="Arial MT Pro Bold"/>
                  <a:ea typeface="Arial MT Pro Bold"/>
                  <a:cs typeface="Arial MT Pro Bold"/>
                  <a:sym typeface="Arial MT Pro Bold"/>
                </a:rPr>
                <a:t>Challenges and constraints for just energy transition in Malaysia</a:t>
              </a:r>
            </a:p>
          </p:txBody>
        </p:sp>
      </p:grpSp>
      <p:grpSp>
        <p:nvGrpSpPr>
          <p:cNvPr id="5" name="Group 5"/>
          <p:cNvGrpSpPr/>
          <p:nvPr/>
        </p:nvGrpSpPr>
        <p:grpSpPr>
          <a:xfrm>
            <a:off x="10861198" y="-238105"/>
            <a:ext cx="8603573" cy="10525105"/>
            <a:chOff x="0" y="0"/>
            <a:chExt cx="8603361" cy="10524845"/>
          </a:xfrm>
        </p:grpSpPr>
        <p:sp>
          <p:nvSpPr>
            <p:cNvPr id="6" name="Freeform 6"/>
            <p:cNvSpPr/>
            <p:nvPr/>
          </p:nvSpPr>
          <p:spPr>
            <a:xfrm>
              <a:off x="-50" y="-127"/>
              <a:ext cx="8603411" cy="10524971"/>
            </a:xfrm>
            <a:custGeom>
              <a:avLst/>
              <a:gdLst/>
              <a:ahLst/>
              <a:cxnLst/>
              <a:rect l="l" t="t" r="r" b="b"/>
              <a:pathLst>
                <a:path w="8603411" h="10524971">
                  <a:moveTo>
                    <a:pt x="8603411" y="10488719"/>
                  </a:moveTo>
                  <a:cubicBezTo>
                    <a:pt x="8603411" y="10522633"/>
                    <a:pt x="8592743" y="10524971"/>
                    <a:pt x="8564930" y="10524971"/>
                  </a:cubicBezTo>
                  <a:cubicBezTo>
                    <a:pt x="5710351" y="10524322"/>
                    <a:pt x="2855899" y="10524322"/>
                    <a:pt x="1320" y="10524322"/>
                  </a:cubicBezTo>
                  <a:cubicBezTo>
                    <a:pt x="-2744" y="10510159"/>
                    <a:pt x="3606" y="10497295"/>
                    <a:pt x="6527" y="10484172"/>
                  </a:cubicBezTo>
                  <a:cubicBezTo>
                    <a:pt x="132003" y="9909578"/>
                    <a:pt x="257606" y="9335115"/>
                    <a:pt x="383463" y="8760653"/>
                  </a:cubicBezTo>
                  <a:cubicBezTo>
                    <a:pt x="562914" y="7941643"/>
                    <a:pt x="742746" y="7122764"/>
                    <a:pt x="922070" y="6303755"/>
                  </a:cubicBezTo>
                  <a:cubicBezTo>
                    <a:pt x="1143558" y="5292306"/>
                    <a:pt x="1364538" y="4280856"/>
                    <a:pt x="1585899" y="3269536"/>
                  </a:cubicBezTo>
                  <a:cubicBezTo>
                    <a:pt x="1810816" y="2242104"/>
                    <a:pt x="2035860" y="1214802"/>
                    <a:pt x="2261412" y="187500"/>
                  </a:cubicBezTo>
                  <a:cubicBezTo>
                    <a:pt x="2275128" y="124999"/>
                    <a:pt x="2283891" y="61069"/>
                    <a:pt x="2306116" y="647"/>
                  </a:cubicBezTo>
                  <a:cubicBezTo>
                    <a:pt x="4392472" y="647"/>
                    <a:pt x="6478828" y="647"/>
                    <a:pt x="8565184" y="0"/>
                  </a:cubicBezTo>
                  <a:cubicBezTo>
                    <a:pt x="8593505" y="0"/>
                    <a:pt x="8603157" y="3505"/>
                    <a:pt x="8603157" y="36640"/>
                  </a:cubicBezTo>
                  <a:cubicBezTo>
                    <a:pt x="8602395" y="3520710"/>
                    <a:pt x="8602395" y="7004779"/>
                    <a:pt x="8603411" y="10488719"/>
                  </a:cubicBezTo>
                  <a:close/>
                </a:path>
              </a:pathLst>
            </a:custGeom>
            <a:blipFill>
              <a:blip r:embed="rId2"/>
              <a:stretch>
                <a:fillRect l="-41638" t="-1" r="-41638" b="-1"/>
              </a:stretch>
            </a:blipFill>
          </p:spPr>
        </p:sp>
      </p:grpSp>
      <p:sp>
        <p:nvSpPr>
          <p:cNvPr id="7" name="Slide Number Placeholder 6">
            <a:extLst>
              <a:ext uri="{FF2B5EF4-FFF2-40B4-BE49-F238E27FC236}">
                <a16:creationId xmlns:a16="http://schemas.microsoft.com/office/drawing/2014/main" id="{57A68915-947D-C0F6-7D6E-F6D2FADB5F14}"/>
              </a:ext>
            </a:extLst>
          </p:cNvPr>
          <p:cNvSpPr>
            <a:spLocks noGrp="1"/>
          </p:cNvSpPr>
          <p:nvPr>
            <p:ph type="sldNum" sz="quarter" idx="12"/>
          </p:nvPr>
        </p:nvSpPr>
        <p:spPr>
          <a:xfrm>
            <a:off x="16459200" y="9486900"/>
            <a:ext cx="2133600" cy="365125"/>
          </a:xfrm>
        </p:spPr>
        <p:txBody>
          <a:bodyPr/>
          <a:lstStyle/>
          <a:p>
            <a:fld id="{B6F15528-21DE-4FAA-801E-634DDDAF4B2B}"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14325600" y="0"/>
            <a:ext cx="4267702" cy="2514807"/>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066800" y="723900"/>
            <a:ext cx="15737688" cy="9268178"/>
          </a:xfrm>
          <a:prstGeom prst="rect">
            <a:avLst/>
          </a:prstGeom>
        </p:spPr>
        <p:txBody>
          <a:bodyPr lIns="0" tIns="0" rIns="0" bIns="0" rtlCol="0" anchor="t">
            <a:spAutoFit/>
          </a:bodyPr>
          <a:lstStyle/>
          <a:p>
            <a:pPr marL="678696" lvl="1" indent="-339348" algn="l">
              <a:lnSpc>
                <a:spcPts val="4400"/>
              </a:lnSpc>
              <a:buAutoNum type="arabicPeriod"/>
            </a:pPr>
            <a:r>
              <a:rPr lang="en-US" sz="4000" b="1" dirty="0">
                <a:solidFill>
                  <a:srgbClr val="000000"/>
                </a:solidFill>
                <a:latin typeface="Tex Gyre Termes Bold"/>
                <a:ea typeface="Tex Gyre Termes Bold"/>
                <a:cs typeface="Tex Gyre Termes Bold"/>
                <a:sym typeface="Tex Gyre Termes Bold"/>
              </a:rPr>
              <a:t> On early coal retirement: </a:t>
            </a:r>
          </a:p>
          <a:p>
            <a:pPr algn="l">
              <a:lnSpc>
                <a:spcPts val="3981"/>
              </a:lnSpc>
            </a:pPr>
            <a:endParaRPr lang="en-US" sz="3143" b="1" dirty="0">
              <a:solidFill>
                <a:srgbClr val="000000"/>
              </a:solidFill>
              <a:latin typeface="Tex Gyre Termes Bold"/>
              <a:ea typeface="Tex Gyre Termes Bold"/>
              <a:cs typeface="Tex Gyre Termes Bold"/>
              <a:sym typeface="Tex Gyre Termes Bold"/>
            </a:endParaRPr>
          </a:p>
          <a:p>
            <a:pPr marL="570748" lvl="1" indent="-285374">
              <a:lnSpc>
                <a:spcPts val="3701"/>
              </a:lnSpc>
              <a:buFont typeface="Arial"/>
              <a:buChar char="•"/>
            </a:pPr>
            <a:endParaRPr lang="en-US" sz="2643" dirty="0">
              <a:solidFill>
                <a:srgbClr val="000000"/>
              </a:solidFill>
              <a:latin typeface="Tex Gyre Termes"/>
              <a:ea typeface="Tex Gyre Termes"/>
              <a:cs typeface="Tex Gyre Termes"/>
              <a:sym typeface="Tex Gyre Termes"/>
            </a:endParaRPr>
          </a:p>
          <a:p>
            <a:pPr marL="570748" lvl="1" indent="-285374">
              <a:lnSpc>
                <a:spcPts val="3701"/>
              </a:lnSpc>
              <a:buFont typeface="Arial"/>
              <a:buChar char="•"/>
            </a:pPr>
            <a:endParaRPr lang="en-US" sz="2643" dirty="0">
              <a:solidFill>
                <a:srgbClr val="000000"/>
              </a:solidFill>
              <a:latin typeface="Tex Gyre Termes"/>
              <a:ea typeface="Tex Gyre Termes"/>
              <a:cs typeface="Tex Gyre Termes"/>
              <a:sym typeface="Tex Gyre Termes"/>
            </a:endParaRPr>
          </a:p>
          <a:p>
            <a:pPr marL="570748" lvl="1" indent="-285374">
              <a:lnSpc>
                <a:spcPts val="3701"/>
              </a:lnSpc>
              <a:buFont typeface="Arial"/>
              <a:buChar char="•"/>
            </a:pPr>
            <a:endParaRPr lang="en-US" sz="2643" dirty="0">
              <a:solidFill>
                <a:srgbClr val="000000"/>
              </a:solidFill>
              <a:latin typeface="Tex Gyre Termes"/>
              <a:ea typeface="Tex Gyre Termes"/>
              <a:cs typeface="Tex Gyre Termes"/>
              <a:sym typeface="Tex Gyre Termes"/>
            </a:endParaRPr>
          </a:p>
          <a:p>
            <a:pPr marL="570748" lvl="1" indent="-285374">
              <a:lnSpc>
                <a:spcPts val="3701"/>
              </a:lnSpc>
              <a:buFont typeface="Arial"/>
              <a:buChar char="•"/>
            </a:pPr>
            <a:endParaRPr lang="en-US" sz="2643" dirty="0">
              <a:solidFill>
                <a:srgbClr val="000000"/>
              </a:solidFill>
              <a:latin typeface="Tex Gyre Termes"/>
              <a:ea typeface="Tex Gyre Termes"/>
              <a:cs typeface="Tex Gyre Termes"/>
              <a:sym typeface="Tex Gyre Termes"/>
            </a:endParaRPr>
          </a:p>
          <a:p>
            <a:pPr marL="570748" lvl="1" indent="-285374">
              <a:lnSpc>
                <a:spcPts val="3701"/>
              </a:lnSpc>
              <a:buFont typeface="Arial"/>
              <a:buChar char="•"/>
            </a:pPr>
            <a:endParaRPr lang="en-US" sz="2643" dirty="0">
              <a:solidFill>
                <a:srgbClr val="000000"/>
              </a:solidFill>
              <a:latin typeface="Tex Gyre Termes"/>
              <a:ea typeface="Tex Gyre Termes"/>
              <a:cs typeface="Tex Gyre Termes"/>
              <a:sym typeface="Tex Gyre Termes"/>
            </a:endParaRPr>
          </a:p>
          <a:p>
            <a:pPr marL="285374" lvl="1">
              <a:lnSpc>
                <a:spcPts val="3701"/>
              </a:lnSpc>
            </a:pPr>
            <a:endParaRPr lang="en-US" sz="2643" dirty="0">
              <a:solidFill>
                <a:srgbClr val="000000"/>
              </a:solidFill>
              <a:latin typeface="Tex Gyre Termes"/>
              <a:ea typeface="Tex Gyre Termes"/>
              <a:cs typeface="Tex Gyre Termes"/>
              <a:sym typeface="Tex Gyre Termes"/>
            </a:endParaRPr>
          </a:p>
          <a:p>
            <a:pPr marL="285374" lvl="1">
              <a:lnSpc>
                <a:spcPts val="3701"/>
              </a:lnSpc>
            </a:pPr>
            <a:endParaRPr lang="en-US" sz="2643" dirty="0">
              <a:solidFill>
                <a:srgbClr val="000000"/>
              </a:solidFill>
              <a:latin typeface="Tex Gyre Termes"/>
              <a:ea typeface="Tex Gyre Termes"/>
              <a:cs typeface="Tex Gyre Termes"/>
              <a:sym typeface="Tex Gyre Termes"/>
            </a:endParaRPr>
          </a:p>
          <a:p>
            <a:pPr marL="570748" lvl="1" indent="-285374" algn="just">
              <a:buFont typeface="Arial"/>
              <a:buChar char="•"/>
            </a:pPr>
            <a:r>
              <a:rPr lang="en-US" sz="2400" dirty="0">
                <a:solidFill>
                  <a:srgbClr val="000000"/>
                </a:solidFill>
                <a:latin typeface="Tex Gyre Termes"/>
                <a:ea typeface="Tex Gyre Termes"/>
                <a:cs typeface="Tex Gyre Termes"/>
                <a:sym typeface="Tex Gyre Termes"/>
              </a:rPr>
              <a:t>Key challenges for Malaysia include determining who should bear the costs of the transition, how compensation should be financed, and how to address concerns around energy security. Beyond compensation, there is also the question of how to finance the full cost of transition, including measures to mitigate impacts on affected workers and communities, as well as strengthening the adaptive capacity of communities and the wider economy, in line with a just transition approach. A broader and more fundamental question is how Malaysia should balance urgent adaptation needs with sustainable development priorities, while still doing its fair share in global mitigation efforts. </a:t>
            </a:r>
            <a:endParaRPr lang="en-US" sz="2643" dirty="0">
              <a:solidFill>
                <a:srgbClr val="000000"/>
              </a:solidFill>
              <a:latin typeface="Tex Gyre Termes"/>
              <a:ea typeface="Tex Gyre Termes"/>
              <a:cs typeface="Tex Gyre Termes"/>
              <a:sym typeface="Tex Gyre Termes"/>
            </a:endParaRPr>
          </a:p>
          <a:p>
            <a:pPr algn="l">
              <a:lnSpc>
                <a:spcPts val="3701"/>
              </a:lnSpc>
            </a:pPr>
            <a:endParaRPr lang="en-US" sz="2643" dirty="0">
              <a:solidFill>
                <a:srgbClr val="000000"/>
              </a:solidFill>
              <a:latin typeface="Tex Gyre Termes"/>
              <a:ea typeface="Tex Gyre Termes"/>
              <a:cs typeface="Tex Gyre Termes"/>
              <a:sym typeface="Tex Gyre Termes"/>
            </a:endParaRPr>
          </a:p>
          <a:p>
            <a:pPr algn="l">
              <a:lnSpc>
                <a:spcPts val="4400"/>
              </a:lnSpc>
            </a:pPr>
            <a:endParaRPr lang="en-US" sz="2643" dirty="0">
              <a:solidFill>
                <a:srgbClr val="000000"/>
              </a:solidFill>
              <a:latin typeface="Tex Gyre Termes"/>
              <a:ea typeface="Tex Gyre Termes"/>
              <a:cs typeface="Tex Gyre Termes"/>
              <a:sym typeface="Tex Gyre Termes"/>
            </a:endParaRPr>
          </a:p>
          <a:p>
            <a:pPr algn="l">
              <a:lnSpc>
                <a:spcPts val="4400"/>
              </a:lnSpc>
            </a:pPr>
            <a:endParaRPr lang="en-US" sz="2643" dirty="0">
              <a:solidFill>
                <a:srgbClr val="000000"/>
              </a:solidFill>
              <a:latin typeface="Tex Gyre Termes"/>
              <a:ea typeface="Tex Gyre Termes"/>
              <a:cs typeface="Tex Gyre Termes"/>
              <a:sym typeface="Tex Gyre Termes"/>
            </a:endParaRPr>
          </a:p>
          <a:p>
            <a:pPr algn="l">
              <a:lnSpc>
                <a:spcPts val="4262"/>
              </a:lnSpc>
            </a:pPr>
            <a:endParaRPr lang="en-US" sz="2643" dirty="0">
              <a:solidFill>
                <a:srgbClr val="000000"/>
              </a:solidFill>
              <a:latin typeface="Tex Gyre Termes"/>
              <a:ea typeface="Tex Gyre Termes"/>
              <a:cs typeface="Tex Gyre Termes"/>
              <a:sym typeface="Tex Gyre Termes"/>
            </a:endParaRPr>
          </a:p>
          <a:p>
            <a:pPr algn="l">
              <a:lnSpc>
                <a:spcPts val="4262"/>
              </a:lnSpc>
              <a:spcBef>
                <a:spcPct val="0"/>
              </a:spcBef>
            </a:pPr>
            <a:endParaRPr lang="en-US" sz="2643" dirty="0">
              <a:solidFill>
                <a:srgbClr val="000000"/>
              </a:solidFill>
              <a:latin typeface="Tex Gyre Termes"/>
              <a:ea typeface="Tex Gyre Termes"/>
              <a:cs typeface="Tex Gyre Termes"/>
              <a:sym typeface="Tex Gyre Termes"/>
            </a:endParaRPr>
          </a:p>
        </p:txBody>
      </p:sp>
      <p:sp>
        <p:nvSpPr>
          <p:cNvPr id="2" name="Right Triangle 1">
            <a:extLst>
              <a:ext uri="{FF2B5EF4-FFF2-40B4-BE49-F238E27FC236}">
                <a16:creationId xmlns:a16="http://schemas.microsoft.com/office/drawing/2014/main" id="{EB634372-8C5C-2C15-5028-B4D193705C25}"/>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graphicFrame>
        <p:nvGraphicFramePr>
          <p:cNvPr id="3" name="Diagram 2">
            <a:extLst>
              <a:ext uri="{FF2B5EF4-FFF2-40B4-BE49-F238E27FC236}">
                <a16:creationId xmlns:a16="http://schemas.microsoft.com/office/drawing/2014/main" id="{D1F3FE90-B5C9-5C03-F850-3BFE366684D6}"/>
              </a:ext>
            </a:extLst>
          </p:cNvPr>
          <p:cNvGraphicFramePr/>
          <p:nvPr>
            <p:extLst>
              <p:ext uri="{D42A27DB-BD31-4B8C-83A1-F6EECF244321}">
                <p14:modId xmlns:p14="http://schemas.microsoft.com/office/powerpoint/2010/main" val="1508803279"/>
              </p:ext>
            </p:extLst>
          </p:nvPr>
        </p:nvGraphicFramePr>
        <p:xfrm>
          <a:off x="762000" y="1333499"/>
          <a:ext cx="16764000" cy="426740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Slide Number Placeholder 3">
            <a:extLst>
              <a:ext uri="{FF2B5EF4-FFF2-40B4-BE49-F238E27FC236}">
                <a16:creationId xmlns:a16="http://schemas.microsoft.com/office/drawing/2014/main" id="{30981469-0757-FDF1-1F52-79158626CD96}"/>
              </a:ext>
            </a:extLst>
          </p:cNvPr>
          <p:cNvSpPr>
            <a:spLocks noGrp="1"/>
          </p:cNvSpPr>
          <p:nvPr>
            <p:ph type="sldNum" sz="quarter" idx="12"/>
          </p:nvPr>
        </p:nvSpPr>
        <p:spPr>
          <a:xfrm>
            <a:off x="15400234" y="9380537"/>
            <a:ext cx="2133600" cy="365125"/>
          </a:xfrm>
        </p:spPr>
        <p:txBody>
          <a:bodyPr/>
          <a:lstStyle/>
          <a:p>
            <a:fld id="{B6F15528-21DE-4FAA-801E-634DDDAF4B2B}"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14592049" y="0"/>
            <a:ext cx="3467351" cy="3239416"/>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028700" y="962025"/>
            <a:ext cx="11391900" cy="10915552"/>
          </a:xfrm>
          <a:prstGeom prst="rect">
            <a:avLst/>
          </a:prstGeom>
        </p:spPr>
        <p:txBody>
          <a:bodyPr wrap="square" lIns="0" tIns="0" rIns="0" bIns="0" rtlCol="0" anchor="t">
            <a:spAutoFit/>
          </a:bodyPr>
          <a:lstStyle/>
          <a:p>
            <a:pPr algn="just">
              <a:lnSpc>
                <a:spcPts val="4400"/>
              </a:lnSpc>
            </a:pPr>
            <a:r>
              <a:rPr lang="en-US" sz="3143" b="1" dirty="0">
                <a:solidFill>
                  <a:srgbClr val="000000"/>
                </a:solidFill>
                <a:latin typeface="Tex Gyre Termes Bold"/>
                <a:ea typeface="Tex Gyre Termes Bold"/>
                <a:cs typeface="Tex Gyre Termes Bold"/>
                <a:sym typeface="Tex Gyre Termes Bold"/>
              </a:rPr>
              <a:t>2. </a:t>
            </a:r>
            <a:r>
              <a:rPr lang="en-US" sz="4000" b="1" dirty="0">
                <a:solidFill>
                  <a:srgbClr val="000000"/>
                </a:solidFill>
                <a:latin typeface="Tex Gyre Termes Bold"/>
                <a:ea typeface="Tex Gyre Termes Bold"/>
                <a:cs typeface="Tex Gyre Termes Bold"/>
                <a:sym typeface="Tex Gyre Termes Bold"/>
              </a:rPr>
              <a:t>On natural gas as a transition fuel and barriers for renewable energy: </a:t>
            </a:r>
            <a:endParaRPr lang="en-US" sz="3143" b="1" dirty="0">
              <a:solidFill>
                <a:srgbClr val="000000"/>
              </a:solidFill>
              <a:latin typeface="Tex Gyre Termes Bold"/>
              <a:ea typeface="Tex Gyre Termes Bold"/>
              <a:cs typeface="Tex Gyre Termes Bold"/>
              <a:sym typeface="Tex Gyre Termes Bold"/>
            </a:endParaRPr>
          </a:p>
          <a:p>
            <a:pPr algn="just">
              <a:lnSpc>
                <a:spcPts val="4400"/>
              </a:lnSpc>
            </a:pPr>
            <a:endParaRPr lang="en-US" sz="3143" b="1" dirty="0">
              <a:solidFill>
                <a:srgbClr val="000000"/>
              </a:solidFill>
              <a:latin typeface="Tex Gyre Termes Bold"/>
              <a:ea typeface="Tex Gyre Termes Bold"/>
              <a:cs typeface="Tex Gyre Termes Bold"/>
              <a:sym typeface="Tex Gyre Termes Bold"/>
            </a:endParaRPr>
          </a:p>
          <a:p>
            <a:pPr marL="678696" lvl="1" indent="-339348" algn="just">
              <a:buFont typeface="Arial"/>
              <a:buChar char="•"/>
            </a:pPr>
            <a:r>
              <a:rPr lang="en-US" sz="2800" dirty="0">
                <a:solidFill>
                  <a:srgbClr val="000000"/>
                </a:solidFill>
                <a:latin typeface="Tex Gyre Termes"/>
                <a:ea typeface="Tex Gyre Termes"/>
                <a:cs typeface="Tex Gyre Termes"/>
                <a:sym typeface="Tex Gyre Termes"/>
              </a:rPr>
              <a:t>Malaysia’s energy transition is complicated by the government’s plan/expectation that natural gas will remain the primary energy source in 2050, prompting questions about its fair share of emission reduction and the duration of the transition under a just energy framework.</a:t>
            </a:r>
          </a:p>
          <a:p>
            <a:pPr marL="678696" lvl="1" indent="-339348" algn="just">
              <a:buFont typeface="Arial"/>
              <a:buChar char="•"/>
            </a:pPr>
            <a:r>
              <a:rPr lang="en-US" sz="2800" dirty="0">
                <a:solidFill>
                  <a:srgbClr val="000000"/>
                </a:solidFill>
                <a:latin typeface="Tex Gyre Termes"/>
                <a:ea typeface="Tex Gyre Termes"/>
                <a:cs typeface="Tex Gyre Termes"/>
                <a:sym typeface="Tex Gyre Termes"/>
              </a:rPr>
              <a:t>Only 17% of energy sources are projected to come from renewable energy by 2050. Some of the identified challenges/barriers for RE integration includes the need to upgrade the national grid to deal with the intermittent nature of RE as the current grid relies on coal as the base load, the need to invest for battery energy storage system, the need to deal with solar panels waste, among others. </a:t>
            </a:r>
          </a:p>
          <a:p>
            <a:pPr marL="678696" lvl="1" indent="-339348" algn="just">
              <a:buFont typeface="Arial"/>
              <a:buChar char="•"/>
            </a:pPr>
            <a:r>
              <a:rPr lang="en-US" sz="2800" dirty="0">
                <a:solidFill>
                  <a:srgbClr val="000000"/>
                </a:solidFill>
                <a:latin typeface="Tex Gyre Termes"/>
                <a:ea typeface="Tex Gyre Termes"/>
                <a:cs typeface="Tex Gyre Termes"/>
                <a:sym typeface="Tex Gyre Termes"/>
              </a:rPr>
              <a:t>There is a need for a financing plan, which should include enhancing access to international climate funds, especially the Green Climate Fund (GCF), to finance just energy transition in Malaysia, including expediting efforts to gain direct access through enabling the accreditation of Malaysian entity(</a:t>
            </a:r>
            <a:r>
              <a:rPr lang="en-US" sz="2800" dirty="0" err="1">
                <a:solidFill>
                  <a:srgbClr val="000000"/>
                </a:solidFill>
                <a:latin typeface="Tex Gyre Termes"/>
                <a:ea typeface="Tex Gyre Termes"/>
                <a:cs typeface="Tex Gyre Termes"/>
                <a:sym typeface="Tex Gyre Termes"/>
              </a:rPr>
              <a:t>ies</a:t>
            </a:r>
            <a:r>
              <a:rPr lang="en-US" sz="2800" dirty="0">
                <a:solidFill>
                  <a:srgbClr val="000000"/>
                </a:solidFill>
                <a:latin typeface="Tex Gyre Termes"/>
                <a:ea typeface="Tex Gyre Termes"/>
                <a:cs typeface="Tex Gyre Termes"/>
                <a:sym typeface="Tex Gyre Termes"/>
              </a:rPr>
              <a:t>) as National Accredited Entities. </a:t>
            </a:r>
          </a:p>
          <a:p>
            <a:pPr algn="just">
              <a:lnSpc>
                <a:spcPts val="4400"/>
              </a:lnSpc>
            </a:pPr>
            <a:endParaRPr lang="en-US" sz="3143" dirty="0">
              <a:solidFill>
                <a:srgbClr val="000000"/>
              </a:solidFill>
              <a:latin typeface="Tex Gyre Termes"/>
              <a:ea typeface="Tex Gyre Termes"/>
              <a:cs typeface="Tex Gyre Termes"/>
              <a:sym typeface="Tex Gyre Termes"/>
            </a:endParaRPr>
          </a:p>
          <a:p>
            <a:pPr algn="just">
              <a:lnSpc>
                <a:spcPts val="4400"/>
              </a:lnSpc>
            </a:pPr>
            <a:endParaRPr lang="en-US" sz="3143" dirty="0">
              <a:solidFill>
                <a:srgbClr val="000000"/>
              </a:solidFill>
              <a:latin typeface="Tex Gyre Termes"/>
              <a:ea typeface="Tex Gyre Termes"/>
              <a:cs typeface="Tex Gyre Termes"/>
              <a:sym typeface="Tex Gyre Termes"/>
            </a:endParaRPr>
          </a:p>
          <a:p>
            <a:pPr algn="just">
              <a:lnSpc>
                <a:spcPts val="4400"/>
              </a:lnSpc>
            </a:pPr>
            <a:endParaRPr lang="en-US" sz="3143" dirty="0">
              <a:solidFill>
                <a:srgbClr val="000000"/>
              </a:solidFill>
              <a:latin typeface="Tex Gyre Termes"/>
              <a:ea typeface="Tex Gyre Termes"/>
              <a:cs typeface="Tex Gyre Termes"/>
              <a:sym typeface="Tex Gyre Termes"/>
            </a:endParaRPr>
          </a:p>
          <a:p>
            <a:pPr algn="just">
              <a:lnSpc>
                <a:spcPts val="4262"/>
              </a:lnSpc>
            </a:pPr>
            <a:endParaRPr lang="en-US" sz="3143" dirty="0">
              <a:solidFill>
                <a:srgbClr val="000000"/>
              </a:solidFill>
              <a:latin typeface="Tex Gyre Termes"/>
              <a:ea typeface="Tex Gyre Termes"/>
              <a:cs typeface="Tex Gyre Termes"/>
              <a:sym typeface="Tex Gyre Termes"/>
            </a:endParaRPr>
          </a:p>
          <a:p>
            <a:pPr algn="just">
              <a:lnSpc>
                <a:spcPts val="4262"/>
              </a:lnSpc>
              <a:spcBef>
                <a:spcPct val="0"/>
              </a:spcBef>
            </a:pPr>
            <a:endParaRPr lang="en-US" sz="3143" dirty="0">
              <a:solidFill>
                <a:srgbClr val="000000"/>
              </a:solidFill>
              <a:latin typeface="Tex Gyre Termes"/>
              <a:ea typeface="Tex Gyre Termes"/>
              <a:cs typeface="Tex Gyre Termes"/>
              <a:sym typeface="Tex Gyre Termes"/>
            </a:endParaRPr>
          </a:p>
        </p:txBody>
      </p:sp>
      <p:sp>
        <p:nvSpPr>
          <p:cNvPr id="8" name="Right Triangle 7">
            <a:extLst>
              <a:ext uri="{FF2B5EF4-FFF2-40B4-BE49-F238E27FC236}">
                <a16:creationId xmlns:a16="http://schemas.microsoft.com/office/drawing/2014/main" id="{A85BF09A-BA1A-E58E-D7B2-0D772BAA312E}"/>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3FB9FC49-394F-62AC-C430-2FCA289471D3}"/>
              </a:ext>
            </a:extLst>
          </p:cNvPr>
          <p:cNvSpPr>
            <a:spLocks noGrp="1"/>
          </p:cNvSpPr>
          <p:nvPr>
            <p:ph type="sldNum" sz="quarter" idx="12"/>
          </p:nvPr>
        </p:nvSpPr>
        <p:spPr>
          <a:xfrm>
            <a:off x="14935200" y="9410700"/>
            <a:ext cx="2133600" cy="365125"/>
          </a:xfrm>
        </p:spPr>
        <p:txBody>
          <a:bodyPr/>
          <a:lstStyle/>
          <a:p>
            <a:fld id="{B6F15528-21DE-4FAA-801E-634DDDAF4B2B}" type="slidenum">
              <a:rPr lang="en-US" smtClean="0"/>
              <a:pPr/>
              <a:t>8</a:t>
            </a:fld>
            <a:endParaRPr lang="en-US" dirty="0"/>
          </a:p>
        </p:txBody>
      </p:sp>
      <p:sp>
        <p:nvSpPr>
          <p:cNvPr id="3" name="Rectangle 1">
            <a:extLst>
              <a:ext uri="{FF2B5EF4-FFF2-40B4-BE49-F238E27FC236}">
                <a16:creationId xmlns:a16="http://schemas.microsoft.com/office/drawing/2014/main" id="{9985AEFF-B955-883C-475F-4A5DFD6DA754}"/>
              </a:ext>
            </a:extLst>
          </p:cNvPr>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pic>
        <p:nvPicPr>
          <p:cNvPr id="9" name="Picture 8">
            <a:extLst>
              <a:ext uri="{FF2B5EF4-FFF2-40B4-BE49-F238E27FC236}">
                <a16:creationId xmlns:a16="http://schemas.microsoft.com/office/drawing/2014/main" id="{CD27538F-D3AB-E2D1-C3EC-C0E26D73D009}"/>
              </a:ext>
            </a:extLst>
          </p:cNvPr>
          <p:cNvPicPr>
            <a:picLocks noChangeAspect="1"/>
          </p:cNvPicPr>
          <p:nvPr/>
        </p:nvPicPr>
        <p:blipFill>
          <a:blip r:embed="rId6"/>
          <a:srcRect l="28240" t="45556" r="50000" b="20370"/>
          <a:stretch>
            <a:fillRect/>
          </a:stretch>
        </p:blipFill>
        <p:spPr>
          <a:xfrm>
            <a:off x="12573000" y="2781300"/>
            <a:ext cx="5119065" cy="501014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AFEFF"/>
        </a:solidFill>
        <a:effectLst/>
      </p:bgPr>
    </p:bg>
    <p:spTree>
      <p:nvGrpSpPr>
        <p:cNvPr id="1" name=""/>
        <p:cNvGrpSpPr/>
        <p:nvPr/>
      </p:nvGrpSpPr>
      <p:grpSpPr>
        <a:xfrm>
          <a:off x="0" y="0"/>
          <a:ext cx="0" cy="0"/>
          <a:chOff x="0" y="0"/>
          <a:chExt cx="0" cy="0"/>
        </a:xfrm>
      </p:grpSpPr>
      <p:sp>
        <p:nvSpPr>
          <p:cNvPr id="5" name="Freeform 5"/>
          <p:cNvSpPr/>
          <p:nvPr/>
        </p:nvSpPr>
        <p:spPr>
          <a:xfrm>
            <a:off x="13953756" y="-179058"/>
            <a:ext cx="5334502" cy="4400964"/>
          </a:xfrm>
          <a:custGeom>
            <a:avLst/>
            <a:gdLst/>
            <a:ahLst/>
            <a:cxnLst/>
            <a:rect l="l" t="t" r="r" b="b"/>
            <a:pathLst>
              <a:path w="5334502" h="4400964">
                <a:moveTo>
                  <a:pt x="0" y="0"/>
                </a:moveTo>
                <a:lnTo>
                  <a:pt x="5334502" y="0"/>
                </a:lnTo>
                <a:lnTo>
                  <a:pt x="5334502" y="4400964"/>
                </a:lnTo>
                <a:lnTo>
                  <a:pt x="0" y="4400964"/>
                </a:lnTo>
                <a:lnTo>
                  <a:pt x="0" y="0"/>
                </a:lnTo>
                <a:close/>
              </a:path>
            </a:pathLst>
          </a:custGeom>
          <a:blipFill>
            <a:blip r:embed="rId2">
              <a:alphaModFix amt="20999"/>
              <a:extLst>
                <a:ext uri="{96DAC541-7B7A-43D3-8B79-37D633B846F1}">
                  <asvg:svgBlip xmlns:asvg="http://schemas.microsoft.com/office/drawing/2016/SVG/main" r:embed="rId3"/>
                </a:ext>
              </a:extLst>
            </a:blip>
            <a:stretch>
              <a:fillRect/>
            </a:stretch>
          </a:blipFill>
        </p:spPr>
      </p:sp>
      <p:sp>
        <p:nvSpPr>
          <p:cNvPr id="6" name="Freeform 6"/>
          <p:cNvSpPr/>
          <p:nvPr/>
        </p:nvSpPr>
        <p:spPr>
          <a:xfrm>
            <a:off x="9210273" y="4221906"/>
            <a:ext cx="513110" cy="370722"/>
          </a:xfrm>
          <a:custGeom>
            <a:avLst/>
            <a:gdLst/>
            <a:ahLst/>
            <a:cxnLst/>
            <a:rect l="l" t="t" r="r" b="b"/>
            <a:pathLst>
              <a:path w="513110" h="370722">
                <a:moveTo>
                  <a:pt x="0" y="0"/>
                </a:moveTo>
                <a:lnTo>
                  <a:pt x="513111" y="0"/>
                </a:lnTo>
                <a:lnTo>
                  <a:pt x="513111" y="370722"/>
                </a:lnTo>
                <a:lnTo>
                  <a:pt x="0" y="37072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028700" y="952500"/>
            <a:ext cx="16060240" cy="9394303"/>
          </a:xfrm>
          <a:prstGeom prst="rect">
            <a:avLst/>
          </a:prstGeom>
        </p:spPr>
        <p:txBody>
          <a:bodyPr lIns="0" tIns="0" rIns="0" bIns="0" rtlCol="0" anchor="t">
            <a:spAutoFit/>
          </a:bodyPr>
          <a:lstStyle/>
          <a:p>
            <a:pPr marL="421004" lvl="1" algn="l">
              <a:lnSpc>
                <a:spcPts val="5459"/>
              </a:lnSpc>
            </a:pPr>
            <a:r>
              <a:rPr lang="en-US" sz="3899" b="1" dirty="0">
                <a:solidFill>
                  <a:srgbClr val="000000"/>
                </a:solidFill>
                <a:latin typeface="Tex Gyre Termes Bold"/>
                <a:ea typeface="Tex Gyre Termes Bold"/>
                <a:cs typeface="Tex Gyre Termes Bold"/>
                <a:sym typeface="Tex Gyre Termes Bold"/>
              </a:rPr>
              <a:t>3. No just energy transition without energy access</a:t>
            </a:r>
          </a:p>
          <a:p>
            <a:pPr marL="539749" lvl="1" indent="-269875" algn="l">
              <a:lnSpc>
                <a:spcPts val="3499"/>
              </a:lnSpc>
              <a:buFont typeface="Arial"/>
              <a:buChar char="•"/>
            </a:pPr>
            <a:r>
              <a:rPr lang="en-US" sz="2800" dirty="0">
                <a:solidFill>
                  <a:srgbClr val="000000"/>
                </a:solidFill>
                <a:latin typeface="Tex Gyre Termes"/>
                <a:ea typeface="Tex Gyre Termes"/>
                <a:cs typeface="Tex Gyre Termes"/>
                <a:sym typeface="Tex Gyre Termes"/>
              </a:rPr>
              <a:t>Despite Malaysia's near-universal electrification claims, persistent disparities exist: 400 villages in Sabah and ~200 in Peninsular Malaysia remain under-electrified, reflecting broader Asia-Pacific realities where 69 million lack electricity access and 350 million are under-electrified, necessitating decentralized renewable energy as the primary solution for communities.</a:t>
            </a:r>
          </a:p>
          <a:p>
            <a:pPr marL="539749" lvl="1" indent="-269875" algn="l">
              <a:lnSpc>
                <a:spcPts val="3499"/>
              </a:lnSpc>
              <a:buFont typeface="Arial"/>
              <a:buChar char="•"/>
            </a:pPr>
            <a:r>
              <a:rPr lang="en-US" sz="2800" dirty="0">
                <a:solidFill>
                  <a:srgbClr val="000000"/>
                </a:solidFill>
                <a:latin typeface="Tex Gyre Termes Bold"/>
                <a:ea typeface="Tex Gyre Termes Bold"/>
                <a:cs typeface="Tex Gyre Termes Bold"/>
                <a:sym typeface="Tex Gyre Termes Bold"/>
              </a:rPr>
              <a:t>Barriers and challenges to RE for energy access:</a:t>
            </a:r>
          </a:p>
          <a:p>
            <a:pPr algn="l">
              <a:lnSpc>
                <a:spcPts val="3499"/>
              </a:lnSpc>
            </a:pPr>
            <a:r>
              <a:rPr lang="en-US" sz="2800" b="1" dirty="0">
                <a:solidFill>
                  <a:srgbClr val="000000"/>
                </a:solidFill>
                <a:latin typeface="Tex Gyre Termes Bold"/>
                <a:ea typeface="Tex Gyre Termes"/>
                <a:cs typeface="Tex Gyre Termes"/>
                <a:sym typeface="Tex Gyre Termes Bold"/>
              </a:rPr>
              <a:t>	(a) </a:t>
            </a:r>
            <a:r>
              <a:rPr lang="en-US" sz="2800" dirty="0">
                <a:solidFill>
                  <a:srgbClr val="000000"/>
                </a:solidFill>
                <a:latin typeface="Tex Gyre Termes"/>
                <a:ea typeface="Tex Gyre Termes"/>
                <a:cs typeface="Tex Gyre Termes"/>
                <a:sym typeface="Tex Gyre Termes"/>
              </a:rPr>
              <a:t>Funding and financing </a:t>
            </a:r>
          </a:p>
          <a:p>
            <a:pPr algn="l">
              <a:lnSpc>
                <a:spcPts val="3499"/>
              </a:lnSpc>
            </a:pPr>
            <a:r>
              <a:rPr lang="en-US" sz="2800" dirty="0">
                <a:solidFill>
                  <a:srgbClr val="000000"/>
                </a:solidFill>
                <a:latin typeface="Tex Gyre Termes"/>
                <a:ea typeface="Tex Gyre Termes"/>
                <a:cs typeface="Tex Gyre Termes"/>
                <a:sym typeface="Tex Gyre Termes"/>
              </a:rPr>
              <a:t>	(b) Local technical capabilities (know-how)</a:t>
            </a:r>
          </a:p>
          <a:p>
            <a:pPr algn="l">
              <a:lnSpc>
                <a:spcPts val="3499"/>
              </a:lnSpc>
            </a:pPr>
            <a:r>
              <a:rPr lang="en-US" sz="2800" dirty="0">
                <a:solidFill>
                  <a:srgbClr val="000000"/>
                </a:solidFill>
                <a:latin typeface="Tex Gyre Termes"/>
                <a:ea typeface="Tex Gyre Termes"/>
                <a:cs typeface="Tex Gyre Termes"/>
                <a:sym typeface="Tex Gyre Termes"/>
              </a:rPr>
              <a:t>	(c) Political and institutional support </a:t>
            </a:r>
          </a:p>
          <a:p>
            <a:pPr algn="l">
              <a:lnSpc>
                <a:spcPts val="3499"/>
              </a:lnSpc>
            </a:pPr>
            <a:r>
              <a:rPr lang="en-US" sz="2800" dirty="0">
                <a:solidFill>
                  <a:srgbClr val="000000"/>
                </a:solidFill>
                <a:latin typeface="Tex Gyre Termes"/>
                <a:ea typeface="Tex Gyre Termes"/>
                <a:cs typeface="Tex Gyre Termes"/>
                <a:sym typeface="Tex Gyre Termes"/>
              </a:rPr>
              <a:t>	(d) RE for access often times small, not given same priority as urban-based services</a:t>
            </a:r>
          </a:p>
          <a:p>
            <a:pPr algn="l">
              <a:lnSpc>
                <a:spcPts val="3499"/>
              </a:lnSpc>
            </a:pPr>
            <a:r>
              <a:rPr lang="en-US" sz="2800" dirty="0">
                <a:solidFill>
                  <a:srgbClr val="000000"/>
                </a:solidFill>
                <a:latin typeface="Tex Gyre Termes"/>
                <a:ea typeface="Tex Gyre Termes"/>
                <a:cs typeface="Tex Gyre Termes"/>
                <a:sym typeface="Tex Gyre Termes"/>
              </a:rPr>
              <a:t>	(e) Funding and policy priorities of RE tied to meeting national/international targets through grid-based    </a:t>
            </a:r>
          </a:p>
          <a:p>
            <a:pPr algn="l">
              <a:lnSpc>
                <a:spcPts val="3499"/>
              </a:lnSpc>
            </a:pPr>
            <a:r>
              <a:rPr lang="en-US" sz="2800" dirty="0">
                <a:solidFill>
                  <a:srgbClr val="000000"/>
                </a:solidFill>
                <a:latin typeface="Tex Gyre Termes"/>
                <a:ea typeface="Tex Gyre Termes"/>
                <a:cs typeface="Tex Gyre Termes"/>
                <a:sym typeface="Tex Gyre Termes"/>
              </a:rPr>
              <a:t>               options</a:t>
            </a:r>
          </a:p>
          <a:p>
            <a:pPr algn="l">
              <a:lnSpc>
                <a:spcPts val="3499"/>
              </a:lnSpc>
            </a:pPr>
            <a:r>
              <a:rPr lang="en-US" sz="2800" dirty="0">
                <a:solidFill>
                  <a:srgbClr val="000000"/>
                </a:solidFill>
                <a:latin typeface="Tex Gyre Termes"/>
                <a:ea typeface="Tex Gyre Termes"/>
                <a:cs typeface="Tex Gyre Termes"/>
                <a:sym typeface="Tex Gyre Termes"/>
              </a:rPr>
              <a:t>	(f) Provision of technology is not sufficient for rural development, etc.</a:t>
            </a:r>
          </a:p>
          <a:p>
            <a:pPr marL="342900" indent="-342900" algn="l">
              <a:lnSpc>
                <a:spcPts val="3499"/>
              </a:lnSpc>
              <a:buFont typeface="Arial" panose="020B0604020202020204" pitchFamily="34" charset="0"/>
              <a:buChar char="•"/>
            </a:pPr>
            <a:r>
              <a:rPr lang="en-US" sz="2800" dirty="0">
                <a:solidFill>
                  <a:srgbClr val="000000"/>
                </a:solidFill>
                <a:latin typeface="Tex Gyre Termes"/>
                <a:ea typeface="Tex Gyre Termes"/>
                <a:cs typeface="Tex Gyre Termes"/>
                <a:sym typeface="Tex Gyre Termes"/>
              </a:rPr>
              <a:t>Implementing RE in rural areas is a complex problem</a:t>
            </a:r>
          </a:p>
          <a:p>
            <a:pPr marL="1079499" lvl="2" indent="-359833" algn="l">
              <a:lnSpc>
                <a:spcPts val="3499"/>
              </a:lnSpc>
              <a:buFont typeface="Arial"/>
              <a:buChar char="⚬"/>
            </a:pPr>
            <a:r>
              <a:rPr lang="en-US" sz="2800" dirty="0">
                <a:solidFill>
                  <a:srgbClr val="000000"/>
                </a:solidFill>
                <a:latin typeface="Tex Gyre Termes"/>
                <a:ea typeface="Tex Gyre Termes"/>
                <a:cs typeface="Tex Gyre Termes"/>
                <a:sym typeface="Tex Gyre Termes"/>
              </a:rPr>
              <a:t>New technology in a remote/rural area</a:t>
            </a:r>
          </a:p>
          <a:p>
            <a:pPr marL="1079499" lvl="2" indent="-359833" algn="l">
              <a:lnSpc>
                <a:spcPts val="3499"/>
              </a:lnSpc>
              <a:buFont typeface="Arial"/>
              <a:buChar char="⚬"/>
            </a:pPr>
            <a:r>
              <a:rPr lang="en-US" sz="2800" dirty="0">
                <a:solidFill>
                  <a:srgbClr val="000000"/>
                </a:solidFill>
                <a:latin typeface="Tex Gyre Termes"/>
                <a:ea typeface="Tex Gyre Termes"/>
                <a:cs typeface="Tex Gyre Termes"/>
                <a:sym typeface="Tex Gyre Termes"/>
              </a:rPr>
              <a:t>Needs to fit in with local institutions and environment</a:t>
            </a:r>
          </a:p>
          <a:p>
            <a:pPr marL="1079499" lvl="2" indent="-359833" algn="l">
              <a:lnSpc>
                <a:spcPts val="3499"/>
              </a:lnSpc>
              <a:buFont typeface="Arial"/>
              <a:buChar char="⚬"/>
            </a:pPr>
            <a:r>
              <a:rPr lang="en-US" sz="2800" dirty="0">
                <a:solidFill>
                  <a:srgbClr val="000000"/>
                </a:solidFill>
                <a:latin typeface="Tex Gyre Termes"/>
                <a:ea typeface="Tex Gyre Termes"/>
                <a:cs typeface="Tex Gyre Termes"/>
                <a:sym typeface="Tex Gyre Termes"/>
              </a:rPr>
              <a:t>Technology needs to be adapted or integrated into existing ways of living (sometimes may create new ways of living)</a:t>
            </a:r>
          </a:p>
          <a:p>
            <a:pPr algn="l">
              <a:lnSpc>
                <a:spcPts val="3499"/>
              </a:lnSpc>
            </a:pPr>
            <a:endParaRPr lang="en-US" sz="2499" dirty="0">
              <a:solidFill>
                <a:srgbClr val="000000"/>
              </a:solidFill>
              <a:latin typeface="Tex Gyre Termes"/>
              <a:ea typeface="Tex Gyre Termes"/>
              <a:cs typeface="Tex Gyre Termes"/>
              <a:sym typeface="Tex Gyre Termes"/>
            </a:endParaRPr>
          </a:p>
          <a:p>
            <a:pPr marL="842008" lvl="1" indent="-421004" algn="l">
              <a:lnSpc>
                <a:spcPts val="5459"/>
              </a:lnSpc>
              <a:buFont typeface="Arial"/>
              <a:buChar char="•"/>
            </a:pPr>
            <a:endParaRPr lang="en-US" sz="2499" dirty="0">
              <a:solidFill>
                <a:srgbClr val="000000"/>
              </a:solidFill>
              <a:latin typeface="Tex Gyre Termes"/>
              <a:ea typeface="Tex Gyre Termes"/>
              <a:cs typeface="Tex Gyre Termes"/>
              <a:sym typeface="Tex Gyre Termes"/>
            </a:endParaRPr>
          </a:p>
        </p:txBody>
      </p:sp>
      <p:sp>
        <p:nvSpPr>
          <p:cNvPr id="8" name="TextBox 8"/>
          <p:cNvSpPr txBox="1"/>
          <p:nvPr/>
        </p:nvSpPr>
        <p:spPr>
          <a:xfrm>
            <a:off x="10735441" y="9210675"/>
            <a:ext cx="6436630" cy="527684"/>
          </a:xfrm>
          <a:prstGeom prst="rect">
            <a:avLst/>
          </a:prstGeom>
        </p:spPr>
        <p:txBody>
          <a:bodyPr lIns="0" tIns="0" rIns="0" bIns="0" rtlCol="0" anchor="t">
            <a:spAutoFit/>
          </a:bodyPr>
          <a:lstStyle/>
          <a:p>
            <a:pPr algn="l">
              <a:lnSpc>
                <a:spcPts val="2100"/>
              </a:lnSpc>
              <a:spcBef>
                <a:spcPct val="0"/>
              </a:spcBef>
            </a:pPr>
            <a:r>
              <a:rPr lang="en-US" sz="1400">
                <a:solidFill>
                  <a:srgbClr val="000000"/>
                </a:solidFill>
                <a:latin typeface="Montserrat"/>
                <a:ea typeface="Montserrat"/>
                <a:cs typeface="Montserrat"/>
                <a:sym typeface="Montserrat"/>
              </a:rPr>
              <a:t>Source: Ayu Abdullah, 9 Oct 2025, Energy Access and Just Energy Transition, JET Conference, KL</a:t>
            </a:r>
          </a:p>
        </p:txBody>
      </p:sp>
      <p:sp>
        <p:nvSpPr>
          <p:cNvPr id="9" name="Right Triangle 8">
            <a:extLst>
              <a:ext uri="{FF2B5EF4-FFF2-40B4-BE49-F238E27FC236}">
                <a16:creationId xmlns:a16="http://schemas.microsoft.com/office/drawing/2014/main" id="{1A890E70-C856-2ED6-D2E8-D7177A4CDCB6}"/>
              </a:ext>
            </a:extLst>
          </p:cNvPr>
          <p:cNvSpPr/>
          <p:nvPr/>
        </p:nvSpPr>
        <p:spPr>
          <a:xfrm>
            <a:off x="0" y="8191500"/>
            <a:ext cx="2384542" cy="2119913"/>
          </a:xfrm>
          <a:prstGeom prst="rtTriangl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2" name="Slide Number Placeholder 1">
            <a:extLst>
              <a:ext uri="{FF2B5EF4-FFF2-40B4-BE49-F238E27FC236}">
                <a16:creationId xmlns:a16="http://schemas.microsoft.com/office/drawing/2014/main" id="{216197B1-1358-A999-6538-4802F52A73A7}"/>
              </a:ext>
            </a:extLst>
          </p:cNvPr>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81C1FF64-CE7F-461C-AF5F-70EF62918A50}"/>
</file>

<file path=customXml/itemProps2.xml><?xml version="1.0" encoding="utf-8"?>
<ds:datastoreItem xmlns:ds="http://schemas.openxmlformats.org/officeDocument/2006/customXml" ds:itemID="{FFF8E8E3-7F2B-41C0-8867-BB9CCAB5FFBB}"/>
</file>

<file path=customXml/itemProps3.xml><?xml version="1.0" encoding="utf-8"?>
<ds:datastoreItem xmlns:ds="http://schemas.openxmlformats.org/officeDocument/2006/customXml" ds:itemID="{415E19F8-AF49-4DFA-86E3-8BBF372C13DF}"/>
</file>

<file path=docProps/app.xml><?xml version="1.0" encoding="utf-8"?>
<Properties xmlns="http://schemas.openxmlformats.org/officeDocument/2006/extended-properties" xmlns:vt="http://schemas.openxmlformats.org/officeDocument/2006/docPropsVTypes">
  <TotalTime>278</TotalTime>
  <Words>2959</Words>
  <Application>Microsoft Office PowerPoint</Application>
  <PresentationFormat>Custom</PresentationFormat>
  <Paragraphs>155</Paragraphs>
  <Slides>17</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Tex Gyre Termes</vt:lpstr>
      <vt:lpstr>Tex Gyre Termes Bold</vt:lpstr>
      <vt:lpstr>Prachason Neue</vt:lpstr>
      <vt:lpstr>Montserrat</vt:lpstr>
      <vt:lpstr>Arial MT Pro Bold</vt:lpstr>
      <vt:lpstr>YAFcfoaHu-s_0</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JET in Malaysia_Challenges and constraint_Jakarta workshop</dc:title>
  <dc:creator>Hilary Kung</dc:creator>
  <cp:lastModifiedBy>Author</cp:lastModifiedBy>
  <cp:revision>11</cp:revision>
  <dcterms:created xsi:type="dcterms:W3CDTF">2006-08-16T00:00:00Z</dcterms:created>
  <dcterms:modified xsi:type="dcterms:W3CDTF">2026-02-10T01:22:54Z</dcterms:modified>
  <dc:identifier>DAHAVABBYlc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