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333" r:id="rId2"/>
    <p:sldId id="516" r:id="rId3"/>
    <p:sldId id="510" r:id="rId4"/>
    <p:sldId id="531" r:id="rId5"/>
    <p:sldId id="528" r:id="rId6"/>
    <p:sldId id="539" r:id="rId7"/>
    <p:sldId id="268" r:id="rId8"/>
    <p:sldId id="507" r:id="rId9"/>
    <p:sldId id="533" r:id="rId10"/>
    <p:sldId id="534" r:id="rId11"/>
    <p:sldId id="535" r:id="rId12"/>
    <p:sldId id="536" r:id="rId13"/>
    <p:sldId id="537" r:id="rId14"/>
    <p:sldId id="54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647" autoAdjust="0"/>
    <p:restoredTop sz="94660"/>
  </p:normalViewPr>
  <p:slideViewPr>
    <p:cSldViewPr snapToGrid="0">
      <p:cViewPr varScale="1">
        <p:scale>
          <a:sx n="50" d="100"/>
          <a:sy n="50" d="100"/>
        </p:scale>
        <p:origin x="768" y="40"/>
      </p:cViewPr>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39E2F6-9077-4407-8F4F-CB2221194197}" type="datetimeFigureOut">
              <a:rPr lang="en-GB" smtClean="0"/>
              <a:t>06/02/2026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8DBE3E-0EED-4A65-B2B8-5C9F98E7EA3D}" type="slidenum">
              <a:rPr lang="en-GB" smtClean="0"/>
              <a:t>‹#›</a:t>
            </a:fld>
            <a:endParaRPr lang="en-GB"/>
          </a:p>
        </p:txBody>
      </p:sp>
    </p:spTree>
    <p:extLst>
      <p:ext uri="{BB962C8B-B14F-4D97-AF65-F5344CB8AC3E}">
        <p14:creationId xmlns:p14="http://schemas.microsoft.com/office/powerpoint/2010/main" val="3409775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08DBE3E-0EED-4A65-B2B8-5C9F98E7EA3D}" type="slidenum">
              <a:rPr lang="en-GB" smtClean="0"/>
              <a:t>1</a:t>
            </a:fld>
            <a:endParaRPr lang="en-GB"/>
          </a:p>
        </p:txBody>
      </p:sp>
    </p:spTree>
    <p:extLst>
      <p:ext uri="{BB962C8B-B14F-4D97-AF65-F5344CB8AC3E}">
        <p14:creationId xmlns:p14="http://schemas.microsoft.com/office/powerpoint/2010/main" val="3261938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6922938-D1ED-4D6B-B120-C482364392CF}" type="slidenum">
              <a:rPr lang="en-GB" smtClean="0"/>
              <a:t>3</a:t>
            </a:fld>
            <a:endParaRPr lang="en-GB"/>
          </a:p>
        </p:txBody>
      </p:sp>
    </p:spTree>
    <p:extLst>
      <p:ext uri="{BB962C8B-B14F-4D97-AF65-F5344CB8AC3E}">
        <p14:creationId xmlns:p14="http://schemas.microsoft.com/office/powerpoint/2010/main" val="3780005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8BB82-BED1-F0E6-EC87-F9BD72411F7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EABBD98-86A9-0789-B793-65EB07D339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1885121-5ABF-3AE7-0914-2ED23304B0B8}"/>
              </a:ext>
            </a:extLst>
          </p:cNvPr>
          <p:cNvSpPr>
            <a:spLocks noGrp="1"/>
          </p:cNvSpPr>
          <p:nvPr>
            <p:ph type="dt" sz="half" idx="10"/>
          </p:nvPr>
        </p:nvSpPr>
        <p:spPr/>
        <p:txBody>
          <a:bodyPr/>
          <a:lstStyle/>
          <a:p>
            <a:fld id="{9DDDA833-C08A-43FF-A2D4-B00E0A9BA8E8}" type="datetimeFigureOut">
              <a:rPr lang="en-GB" smtClean="0"/>
              <a:t>06/02/2026</a:t>
            </a:fld>
            <a:endParaRPr lang="en-GB"/>
          </a:p>
        </p:txBody>
      </p:sp>
      <p:sp>
        <p:nvSpPr>
          <p:cNvPr id="5" name="Footer Placeholder 4">
            <a:extLst>
              <a:ext uri="{FF2B5EF4-FFF2-40B4-BE49-F238E27FC236}">
                <a16:creationId xmlns:a16="http://schemas.microsoft.com/office/drawing/2014/main" id="{E66A079E-98BD-95DE-40F6-7C51D9E90E4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6556401-908B-150A-50F8-1F0320A00F80}"/>
              </a:ext>
            </a:extLst>
          </p:cNvPr>
          <p:cNvSpPr>
            <a:spLocks noGrp="1"/>
          </p:cNvSpPr>
          <p:nvPr>
            <p:ph type="sldNum" sz="quarter" idx="12"/>
          </p:nvPr>
        </p:nvSpPr>
        <p:spPr/>
        <p:txBody>
          <a:bodyPr/>
          <a:lstStyle/>
          <a:p>
            <a:fld id="{6453DC9E-0613-4862-94DA-88A03A580FBA}" type="slidenum">
              <a:rPr lang="en-GB" smtClean="0"/>
              <a:t>‹#›</a:t>
            </a:fld>
            <a:endParaRPr lang="en-GB"/>
          </a:p>
        </p:txBody>
      </p:sp>
    </p:spTree>
    <p:extLst>
      <p:ext uri="{BB962C8B-B14F-4D97-AF65-F5344CB8AC3E}">
        <p14:creationId xmlns:p14="http://schemas.microsoft.com/office/powerpoint/2010/main" val="3317099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05BA8-089A-3177-ADBE-08F14F40CFE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628BDDF-D96B-1C84-6587-8D184F092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220BD7C-2184-79AC-59F0-B4CD4047F9DC}"/>
              </a:ext>
            </a:extLst>
          </p:cNvPr>
          <p:cNvSpPr>
            <a:spLocks noGrp="1"/>
          </p:cNvSpPr>
          <p:nvPr>
            <p:ph type="dt" sz="half" idx="10"/>
          </p:nvPr>
        </p:nvSpPr>
        <p:spPr/>
        <p:txBody>
          <a:bodyPr/>
          <a:lstStyle/>
          <a:p>
            <a:fld id="{9DDDA833-C08A-43FF-A2D4-B00E0A9BA8E8}" type="datetimeFigureOut">
              <a:rPr lang="en-GB" smtClean="0"/>
              <a:t>06/02/2026</a:t>
            </a:fld>
            <a:endParaRPr lang="en-GB"/>
          </a:p>
        </p:txBody>
      </p:sp>
      <p:sp>
        <p:nvSpPr>
          <p:cNvPr id="5" name="Footer Placeholder 4">
            <a:extLst>
              <a:ext uri="{FF2B5EF4-FFF2-40B4-BE49-F238E27FC236}">
                <a16:creationId xmlns:a16="http://schemas.microsoft.com/office/drawing/2014/main" id="{8C5964C7-FBC0-19DD-2882-F821328BC79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0D958FF-ABD8-5906-2F05-65EE7B7A695F}"/>
              </a:ext>
            </a:extLst>
          </p:cNvPr>
          <p:cNvSpPr>
            <a:spLocks noGrp="1"/>
          </p:cNvSpPr>
          <p:nvPr>
            <p:ph type="sldNum" sz="quarter" idx="12"/>
          </p:nvPr>
        </p:nvSpPr>
        <p:spPr/>
        <p:txBody>
          <a:bodyPr/>
          <a:lstStyle/>
          <a:p>
            <a:fld id="{6453DC9E-0613-4862-94DA-88A03A580FBA}" type="slidenum">
              <a:rPr lang="en-GB" smtClean="0"/>
              <a:t>‹#›</a:t>
            </a:fld>
            <a:endParaRPr lang="en-GB"/>
          </a:p>
        </p:txBody>
      </p:sp>
    </p:spTree>
    <p:extLst>
      <p:ext uri="{BB962C8B-B14F-4D97-AF65-F5344CB8AC3E}">
        <p14:creationId xmlns:p14="http://schemas.microsoft.com/office/powerpoint/2010/main" val="22053547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8AE269-00A6-20BD-21EA-1B3C5377BEF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E20E1CA-C6FB-2E74-7140-5EACED7545A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627623-E9C8-74EA-CF70-46D703237F80}"/>
              </a:ext>
            </a:extLst>
          </p:cNvPr>
          <p:cNvSpPr>
            <a:spLocks noGrp="1"/>
          </p:cNvSpPr>
          <p:nvPr>
            <p:ph type="dt" sz="half" idx="10"/>
          </p:nvPr>
        </p:nvSpPr>
        <p:spPr/>
        <p:txBody>
          <a:bodyPr/>
          <a:lstStyle/>
          <a:p>
            <a:fld id="{9DDDA833-C08A-43FF-A2D4-B00E0A9BA8E8}" type="datetimeFigureOut">
              <a:rPr lang="en-GB" smtClean="0"/>
              <a:t>06/02/2026</a:t>
            </a:fld>
            <a:endParaRPr lang="en-GB"/>
          </a:p>
        </p:txBody>
      </p:sp>
      <p:sp>
        <p:nvSpPr>
          <p:cNvPr id="5" name="Footer Placeholder 4">
            <a:extLst>
              <a:ext uri="{FF2B5EF4-FFF2-40B4-BE49-F238E27FC236}">
                <a16:creationId xmlns:a16="http://schemas.microsoft.com/office/drawing/2014/main" id="{F64C1C3F-23B3-D1DE-A673-4BF603183B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184D565-3D67-6D78-4EEC-768CB6110AAD}"/>
              </a:ext>
            </a:extLst>
          </p:cNvPr>
          <p:cNvSpPr>
            <a:spLocks noGrp="1"/>
          </p:cNvSpPr>
          <p:nvPr>
            <p:ph type="sldNum" sz="quarter" idx="12"/>
          </p:nvPr>
        </p:nvSpPr>
        <p:spPr/>
        <p:txBody>
          <a:bodyPr/>
          <a:lstStyle/>
          <a:p>
            <a:fld id="{6453DC9E-0613-4862-94DA-88A03A580FBA}" type="slidenum">
              <a:rPr lang="en-GB" smtClean="0"/>
              <a:t>‹#›</a:t>
            </a:fld>
            <a:endParaRPr lang="en-GB"/>
          </a:p>
        </p:txBody>
      </p:sp>
    </p:spTree>
    <p:extLst>
      <p:ext uri="{BB962C8B-B14F-4D97-AF65-F5344CB8AC3E}">
        <p14:creationId xmlns:p14="http://schemas.microsoft.com/office/powerpoint/2010/main" val="40979653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_white">
    <p:bg>
      <p:bgPr>
        <a:solidFill>
          <a:schemeClr val="bg1"/>
        </a:solidFill>
        <a:effectLst/>
      </p:bgPr>
    </p:bg>
    <p:spTree>
      <p:nvGrpSpPr>
        <p:cNvPr id="1" name=""/>
        <p:cNvGrpSpPr/>
        <p:nvPr/>
      </p:nvGrpSpPr>
      <p:grpSpPr>
        <a:xfrm>
          <a:off x="0" y="0"/>
          <a:ext cx="0" cy="0"/>
          <a:chOff x="0" y="0"/>
          <a:chExt cx="0" cy="0"/>
        </a:xfrm>
      </p:grpSpPr>
      <p:pic>
        <p:nvPicPr>
          <p:cNvPr id="4" name="Picture 3" descr="University of Nottingham logo">
            <a:extLst>
              <a:ext uri="{FF2B5EF4-FFF2-40B4-BE49-F238E27FC236}">
                <a16:creationId xmlns:a16="http://schemas.microsoft.com/office/drawing/2014/main" id="{9D85A3C1-D82A-B562-D697-12A7A834D48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2414586" cy="900112"/>
          </a:xfrm>
          <a:prstGeom prst="rect">
            <a:avLst/>
          </a:prstGeom>
        </p:spPr>
      </p:pic>
      <p:sp>
        <p:nvSpPr>
          <p:cNvPr id="2" name="Title 1">
            <a:extLst>
              <a:ext uri="{FF2B5EF4-FFF2-40B4-BE49-F238E27FC236}">
                <a16:creationId xmlns:a16="http://schemas.microsoft.com/office/drawing/2014/main" id="{DB6853EA-4853-ACD6-CC82-7D33A6FB25BF}"/>
              </a:ext>
            </a:extLst>
          </p:cNvPr>
          <p:cNvSpPr>
            <a:spLocks noGrp="1"/>
          </p:cNvSpPr>
          <p:nvPr>
            <p:ph type="ctrTitle" hasCustomPrompt="1"/>
          </p:nvPr>
        </p:nvSpPr>
        <p:spPr>
          <a:xfrm>
            <a:off x="425450" y="2258844"/>
            <a:ext cx="9598564" cy="1620837"/>
          </a:xfrm>
          <a:prstGeom prst="rect">
            <a:avLst/>
          </a:prstGeom>
        </p:spPr>
        <p:txBody>
          <a:bodyPr anchor="ctr"/>
          <a:lstStyle>
            <a:lvl1pPr algn="l">
              <a:lnSpc>
                <a:spcPts val="6000"/>
              </a:lnSpc>
              <a:defRPr sz="6000"/>
            </a:lvl1pPr>
          </a:lstStyle>
          <a:p>
            <a:r>
              <a:rPr lang="en-GB" dirty="0"/>
              <a:t>The title of your presentation goes here</a:t>
            </a:r>
            <a:endParaRPr lang="en-US" dirty="0"/>
          </a:p>
        </p:txBody>
      </p:sp>
      <p:sp>
        <p:nvSpPr>
          <p:cNvPr id="3" name="Subtitle 2">
            <a:extLst>
              <a:ext uri="{FF2B5EF4-FFF2-40B4-BE49-F238E27FC236}">
                <a16:creationId xmlns:a16="http://schemas.microsoft.com/office/drawing/2014/main" id="{74A30556-8831-6682-C9D7-CE486771B94F}"/>
              </a:ext>
            </a:extLst>
          </p:cNvPr>
          <p:cNvSpPr>
            <a:spLocks noGrp="1"/>
          </p:cNvSpPr>
          <p:nvPr>
            <p:ph type="subTitle" idx="1" hasCustomPrompt="1"/>
          </p:nvPr>
        </p:nvSpPr>
        <p:spPr>
          <a:xfrm>
            <a:off x="425450" y="4244162"/>
            <a:ext cx="9598564" cy="720096"/>
          </a:xfrm>
          <a:prstGeom prst="rect">
            <a:avLst/>
          </a:prstGeom>
        </p:spPr>
        <p:txBody>
          <a:bodyPr>
            <a:normAutofit/>
          </a:bodyPr>
          <a:lstStyle>
            <a:lvl1pPr marL="0" indent="0" algn="l">
              <a:buNone/>
              <a:defRPr sz="3200" b="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Your subheading goes here</a:t>
            </a:r>
            <a:endParaRPr lang="en-US" dirty="0"/>
          </a:p>
        </p:txBody>
      </p:sp>
      <p:sp>
        <p:nvSpPr>
          <p:cNvPr id="7" name="Text Placeholder 9">
            <a:extLst>
              <a:ext uri="{FF2B5EF4-FFF2-40B4-BE49-F238E27FC236}">
                <a16:creationId xmlns:a16="http://schemas.microsoft.com/office/drawing/2014/main" id="{C196E396-D43A-21AF-902E-40BD0AF6B4C9}"/>
              </a:ext>
            </a:extLst>
          </p:cNvPr>
          <p:cNvSpPr>
            <a:spLocks noGrp="1"/>
          </p:cNvSpPr>
          <p:nvPr>
            <p:ph type="body" sz="quarter" idx="11" hasCustomPrompt="1"/>
          </p:nvPr>
        </p:nvSpPr>
        <p:spPr>
          <a:xfrm>
            <a:off x="425450" y="5207617"/>
            <a:ext cx="4679958" cy="360699"/>
          </a:xfrm>
        </p:spPr>
        <p:txBody>
          <a:bodyPr/>
          <a:lstStyle>
            <a:lvl1pPr marL="0" indent="0">
              <a:buNone/>
              <a:defRPr>
                <a:solidFill>
                  <a:schemeClr val="tx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GB" dirty="0"/>
              <a:t>Name of presenter</a:t>
            </a:r>
            <a:endParaRPr lang="en-US" dirty="0"/>
          </a:p>
        </p:txBody>
      </p:sp>
      <p:sp>
        <p:nvSpPr>
          <p:cNvPr id="5" name="Picture Placeholder 2" descr="Partner logo.&#10;">
            <a:extLst>
              <a:ext uri="{FF2B5EF4-FFF2-40B4-BE49-F238E27FC236}">
                <a16:creationId xmlns:a16="http://schemas.microsoft.com/office/drawing/2014/main" id="{A686251C-E48A-AA4A-6E4A-BC5C83A05AB8}"/>
              </a:ext>
            </a:extLst>
          </p:cNvPr>
          <p:cNvSpPr>
            <a:spLocks noGrp="1"/>
          </p:cNvSpPr>
          <p:nvPr>
            <p:ph type="pic" sz="quarter" idx="10" hasCustomPrompt="1"/>
          </p:nvPr>
        </p:nvSpPr>
        <p:spPr>
          <a:xfrm>
            <a:off x="9951739" y="5499101"/>
            <a:ext cx="1800000" cy="900112"/>
          </a:xfrm>
          <a:solidFill>
            <a:schemeClr val="bg1"/>
          </a:solidFill>
        </p:spPr>
        <p:txBody>
          <a:bodyPr lIns="180000" rIns="180000" anchor="ctr">
            <a:normAutofit/>
          </a:bodyPr>
          <a:lstStyle>
            <a:lvl1pPr marL="0" indent="0" algn="ctr">
              <a:buNone/>
              <a:defRPr sz="1200"/>
            </a:lvl1pPr>
          </a:lstStyle>
          <a:p>
            <a:r>
              <a:rPr lang="en-US" dirty="0"/>
              <a:t>Insert a partner logo here or remove this box if not needed</a:t>
            </a:r>
          </a:p>
        </p:txBody>
      </p:sp>
    </p:spTree>
    <p:extLst>
      <p:ext uri="{BB962C8B-B14F-4D97-AF65-F5344CB8AC3E}">
        <p14:creationId xmlns:p14="http://schemas.microsoft.com/office/powerpoint/2010/main" val="571054568"/>
      </p:ext>
    </p:extLst>
  </p:cSld>
  <p:clrMapOvr>
    <a:masterClrMapping/>
  </p:clrMapOvr>
  <p:extLst>
    <p:ext uri="{DCECCB84-F9BA-43D5-87BE-67443E8EF086}">
      <p15:sldGuideLst xmlns:p15="http://schemas.microsoft.com/office/powerpoint/2012/main">
        <p15:guide id="1" orient="horz" pos="142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DF7B5-E00C-13D4-1CC2-6BCD1E37AE4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0FC24B3-8004-00CE-BCBC-1C1E77294D7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F55EB9E-9DDB-E5FC-8208-E6CE2B7029D5}"/>
              </a:ext>
            </a:extLst>
          </p:cNvPr>
          <p:cNvSpPr>
            <a:spLocks noGrp="1"/>
          </p:cNvSpPr>
          <p:nvPr>
            <p:ph type="dt" sz="half" idx="10"/>
          </p:nvPr>
        </p:nvSpPr>
        <p:spPr/>
        <p:txBody>
          <a:bodyPr/>
          <a:lstStyle/>
          <a:p>
            <a:fld id="{9DDDA833-C08A-43FF-A2D4-B00E0A9BA8E8}" type="datetimeFigureOut">
              <a:rPr lang="en-GB" smtClean="0"/>
              <a:t>06/02/2026</a:t>
            </a:fld>
            <a:endParaRPr lang="en-GB"/>
          </a:p>
        </p:txBody>
      </p:sp>
      <p:sp>
        <p:nvSpPr>
          <p:cNvPr id="5" name="Footer Placeholder 4">
            <a:extLst>
              <a:ext uri="{FF2B5EF4-FFF2-40B4-BE49-F238E27FC236}">
                <a16:creationId xmlns:a16="http://schemas.microsoft.com/office/drawing/2014/main" id="{02F68E6F-BE57-C2B0-341D-DC4D180CBB6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079A1C7-98A5-0FEF-63AA-E45AEAE29649}"/>
              </a:ext>
            </a:extLst>
          </p:cNvPr>
          <p:cNvSpPr>
            <a:spLocks noGrp="1"/>
          </p:cNvSpPr>
          <p:nvPr>
            <p:ph type="sldNum" sz="quarter" idx="12"/>
          </p:nvPr>
        </p:nvSpPr>
        <p:spPr/>
        <p:txBody>
          <a:bodyPr/>
          <a:lstStyle/>
          <a:p>
            <a:fld id="{6453DC9E-0613-4862-94DA-88A03A580FBA}" type="slidenum">
              <a:rPr lang="en-GB" smtClean="0"/>
              <a:t>‹#›</a:t>
            </a:fld>
            <a:endParaRPr lang="en-GB"/>
          </a:p>
        </p:txBody>
      </p:sp>
    </p:spTree>
    <p:extLst>
      <p:ext uri="{BB962C8B-B14F-4D97-AF65-F5344CB8AC3E}">
        <p14:creationId xmlns:p14="http://schemas.microsoft.com/office/powerpoint/2010/main" val="1772934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A1F59-7818-844F-D3DC-8B1FDB73639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2417D36-6BCC-08A4-8CC8-6F1BF515AE9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B3F30C2-BB47-3353-844C-E65A067C9E4F}"/>
              </a:ext>
            </a:extLst>
          </p:cNvPr>
          <p:cNvSpPr>
            <a:spLocks noGrp="1"/>
          </p:cNvSpPr>
          <p:nvPr>
            <p:ph type="dt" sz="half" idx="10"/>
          </p:nvPr>
        </p:nvSpPr>
        <p:spPr/>
        <p:txBody>
          <a:bodyPr/>
          <a:lstStyle/>
          <a:p>
            <a:fld id="{9DDDA833-C08A-43FF-A2D4-B00E0A9BA8E8}" type="datetimeFigureOut">
              <a:rPr lang="en-GB" smtClean="0"/>
              <a:t>06/02/2026</a:t>
            </a:fld>
            <a:endParaRPr lang="en-GB"/>
          </a:p>
        </p:txBody>
      </p:sp>
      <p:sp>
        <p:nvSpPr>
          <p:cNvPr id="5" name="Footer Placeholder 4">
            <a:extLst>
              <a:ext uri="{FF2B5EF4-FFF2-40B4-BE49-F238E27FC236}">
                <a16:creationId xmlns:a16="http://schemas.microsoft.com/office/drawing/2014/main" id="{4D47E1B4-9CF1-8D82-59CE-83013150193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00DB53-4E7C-2FD6-437D-4F70B0E05E82}"/>
              </a:ext>
            </a:extLst>
          </p:cNvPr>
          <p:cNvSpPr>
            <a:spLocks noGrp="1"/>
          </p:cNvSpPr>
          <p:nvPr>
            <p:ph type="sldNum" sz="quarter" idx="12"/>
          </p:nvPr>
        </p:nvSpPr>
        <p:spPr/>
        <p:txBody>
          <a:bodyPr/>
          <a:lstStyle/>
          <a:p>
            <a:fld id="{6453DC9E-0613-4862-94DA-88A03A580FBA}" type="slidenum">
              <a:rPr lang="en-GB" smtClean="0"/>
              <a:t>‹#›</a:t>
            </a:fld>
            <a:endParaRPr lang="en-GB"/>
          </a:p>
        </p:txBody>
      </p:sp>
    </p:spTree>
    <p:extLst>
      <p:ext uri="{BB962C8B-B14F-4D97-AF65-F5344CB8AC3E}">
        <p14:creationId xmlns:p14="http://schemas.microsoft.com/office/powerpoint/2010/main" val="31123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2D2D9-A5BB-B978-D98C-A4FB22A14AF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F6CCAF3-3ECF-AF2D-0AEF-43E18586159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3A30351-9829-57F5-BA93-D1D58421DF2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D024E9-929B-62C8-8865-399C0E52CCEF}"/>
              </a:ext>
            </a:extLst>
          </p:cNvPr>
          <p:cNvSpPr>
            <a:spLocks noGrp="1"/>
          </p:cNvSpPr>
          <p:nvPr>
            <p:ph type="dt" sz="half" idx="10"/>
          </p:nvPr>
        </p:nvSpPr>
        <p:spPr/>
        <p:txBody>
          <a:bodyPr/>
          <a:lstStyle/>
          <a:p>
            <a:fld id="{9DDDA833-C08A-43FF-A2D4-B00E0A9BA8E8}" type="datetimeFigureOut">
              <a:rPr lang="en-GB" smtClean="0"/>
              <a:t>06/02/2026</a:t>
            </a:fld>
            <a:endParaRPr lang="en-GB"/>
          </a:p>
        </p:txBody>
      </p:sp>
      <p:sp>
        <p:nvSpPr>
          <p:cNvPr id="6" name="Footer Placeholder 5">
            <a:extLst>
              <a:ext uri="{FF2B5EF4-FFF2-40B4-BE49-F238E27FC236}">
                <a16:creationId xmlns:a16="http://schemas.microsoft.com/office/drawing/2014/main" id="{49BD2BFF-084C-0CD4-D755-6C297174AD9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D8B192A-E877-2A13-A0F7-19A9F2F2688A}"/>
              </a:ext>
            </a:extLst>
          </p:cNvPr>
          <p:cNvSpPr>
            <a:spLocks noGrp="1"/>
          </p:cNvSpPr>
          <p:nvPr>
            <p:ph type="sldNum" sz="quarter" idx="12"/>
          </p:nvPr>
        </p:nvSpPr>
        <p:spPr/>
        <p:txBody>
          <a:bodyPr/>
          <a:lstStyle/>
          <a:p>
            <a:fld id="{6453DC9E-0613-4862-94DA-88A03A580FBA}" type="slidenum">
              <a:rPr lang="en-GB" smtClean="0"/>
              <a:t>‹#›</a:t>
            </a:fld>
            <a:endParaRPr lang="en-GB"/>
          </a:p>
        </p:txBody>
      </p:sp>
    </p:spTree>
    <p:extLst>
      <p:ext uri="{BB962C8B-B14F-4D97-AF65-F5344CB8AC3E}">
        <p14:creationId xmlns:p14="http://schemas.microsoft.com/office/powerpoint/2010/main" val="3696108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528B5-6EBB-8391-347C-175FE5022AF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80C54D7-FA77-DED2-C3E6-09FAE3D02D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080D312-C8C4-C06A-2D68-428A92B7A40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C49FA1B-36B2-6DB7-55AE-D021017C92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2E2DA65-DAB7-FA96-8878-B74CE7A4320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A673E22-B8C2-FB27-0EED-1AE5D47CC845}"/>
              </a:ext>
            </a:extLst>
          </p:cNvPr>
          <p:cNvSpPr>
            <a:spLocks noGrp="1"/>
          </p:cNvSpPr>
          <p:nvPr>
            <p:ph type="dt" sz="half" idx="10"/>
          </p:nvPr>
        </p:nvSpPr>
        <p:spPr/>
        <p:txBody>
          <a:bodyPr/>
          <a:lstStyle/>
          <a:p>
            <a:fld id="{9DDDA833-C08A-43FF-A2D4-B00E0A9BA8E8}" type="datetimeFigureOut">
              <a:rPr lang="en-GB" smtClean="0"/>
              <a:t>06/02/2026</a:t>
            </a:fld>
            <a:endParaRPr lang="en-GB"/>
          </a:p>
        </p:txBody>
      </p:sp>
      <p:sp>
        <p:nvSpPr>
          <p:cNvPr id="8" name="Footer Placeholder 7">
            <a:extLst>
              <a:ext uri="{FF2B5EF4-FFF2-40B4-BE49-F238E27FC236}">
                <a16:creationId xmlns:a16="http://schemas.microsoft.com/office/drawing/2014/main" id="{263FE8FA-ADC6-979B-ADD6-030F86F7B2E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E0AA243-A25E-8EEE-2497-5BDF27911711}"/>
              </a:ext>
            </a:extLst>
          </p:cNvPr>
          <p:cNvSpPr>
            <a:spLocks noGrp="1"/>
          </p:cNvSpPr>
          <p:nvPr>
            <p:ph type="sldNum" sz="quarter" idx="12"/>
          </p:nvPr>
        </p:nvSpPr>
        <p:spPr/>
        <p:txBody>
          <a:bodyPr/>
          <a:lstStyle/>
          <a:p>
            <a:fld id="{6453DC9E-0613-4862-94DA-88A03A580FBA}" type="slidenum">
              <a:rPr lang="en-GB" smtClean="0"/>
              <a:t>‹#›</a:t>
            </a:fld>
            <a:endParaRPr lang="en-GB"/>
          </a:p>
        </p:txBody>
      </p:sp>
    </p:spTree>
    <p:extLst>
      <p:ext uri="{BB962C8B-B14F-4D97-AF65-F5344CB8AC3E}">
        <p14:creationId xmlns:p14="http://schemas.microsoft.com/office/powerpoint/2010/main" val="1115492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19F64-52E3-42AB-126F-8BFDE92AC4A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9BFAE6D-817C-32E4-E928-8DBF0E2E014A}"/>
              </a:ext>
            </a:extLst>
          </p:cNvPr>
          <p:cNvSpPr>
            <a:spLocks noGrp="1"/>
          </p:cNvSpPr>
          <p:nvPr>
            <p:ph type="dt" sz="half" idx="10"/>
          </p:nvPr>
        </p:nvSpPr>
        <p:spPr/>
        <p:txBody>
          <a:bodyPr/>
          <a:lstStyle/>
          <a:p>
            <a:fld id="{9DDDA833-C08A-43FF-A2D4-B00E0A9BA8E8}" type="datetimeFigureOut">
              <a:rPr lang="en-GB" smtClean="0"/>
              <a:t>06/02/2026</a:t>
            </a:fld>
            <a:endParaRPr lang="en-GB"/>
          </a:p>
        </p:txBody>
      </p:sp>
      <p:sp>
        <p:nvSpPr>
          <p:cNvPr id="4" name="Footer Placeholder 3">
            <a:extLst>
              <a:ext uri="{FF2B5EF4-FFF2-40B4-BE49-F238E27FC236}">
                <a16:creationId xmlns:a16="http://schemas.microsoft.com/office/drawing/2014/main" id="{2A977953-CA86-A1FD-5462-787BF042721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8C49159-E5EB-2B2E-747B-D07B6D248F53}"/>
              </a:ext>
            </a:extLst>
          </p:cNvPr>
          <p:cNvSpPr>
            <a:spLocks noGrp="1"/>
          </p:cNvSpPr>
          <p:nvPr>
            <p:ph type="sldNum" sz="quarter" idx="12"/>
          </p:nvPr>
        </p:nvSpPr>
        <p:spPr/>
        <p:txBody>
          <a:bodyPr/>
          <a:lstStyle/>
          <a:p>
            <a:fld id="{6453DC9E-0613-4862-94DA-88A03A580FBA}" type="slidenum">
              <a:rPr lang="en-GB" smtClean="0"/>
              <a:t>‹#›</a:t>
            </a:fld>
            <a:endParaRPr lang="en-GB"/>
          </a:p>
        </p:txBody>
      </p:sp>
    </p:spTree>
    <p:extLst>
      <p:ext uri="{BB962C8B-B14F-4D97-AF65-F5344CB8AC3E}">
        <p14:creationId xmlns:p14="http://schemas.microsoft.com/office/powerpoint/2010/main" val="2366627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09CB0F-E220-A774-0BD0-A813268D8CA9}"/>
              </a:ext>
            </a:extLst>
          </p:cNvPr>
          <p:cNvSpPr>
            <a:spLocks noGrp="1"/>
          </p:cNvSpPr>
          <p:nvPr>
            <p:ph type="dt" sz="half" idx="10"/>
          </p:nvPr>
        </p:nvSpPr>
        <p:spPr/>
        <p:txBody>
          <a:bodyPr/>
          <a:lstStyle/>
          <a:p>
            <a:fld id="{9DDDA833-C08A-43FF-A2D4-B00E0A9BA8E8}" type="datetimeFigureOut">
              <a:rPr lang="en-GB" smtClean="0"/>
              <a:t>06/02/2026</a:t>
            </a:fld>
            <a:endParaRPr lang="en-GB"/>
          </a:p>
        </p:txBody>
      </p:sp>
      <p:sp>
        <p:nvSpPr>
          <p:cNvPr id="3" name="Footer Placeholder 2">
            <a:extLst>
              <a:ext uri="{FF2B5EF4-FFF2-40B4-BE49-F238E27FC236}">
                <a16:creationId xmlns:a16="http://schemas.microsoft.com/office/drawing/2014/main" id="{61E1D720-9BBD-6826-43BE-984CAAA8C22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3D128C6-90E6-C31F-7D5E-288A588D4CAE}"/>
              </a:ext>
            </a:extLst>
          </p:cNvPr>
          <p:cNvSpPr>
            <a:spLocks noGrp="1"/>
          </p:cNvSpPr>
          <p:nvPr>
            <p:ph type="sldNum" sz="quarter" idx="12"/>
          </p:nvPr>
        </p:nvSpPr>
        <p:spPr/>
        <p:txBody>
          <a:bodyPr/>
          <a:lstStyle/>
          <a:p>
            <a:fld id="{6453DC9E-0613-4862-94DA-88A03A580FBA}" type="slidenum">
              <a:rPr lang="en-GB" smtClean="0"/>
              <a:t>‹#›</a:t>
            </a:fld>
            <a:endParaRPr lang="en-GB"/>
          </a:p>
        </p:txBody>
      </p:sp>
    </p:spTree>
    <p:extLst>
      <p:ext uri="{BB962C8B-B14F-4D97-AF65-F5344CB8AC3E}">
        <p14:creationId xmlns:p14="http://schemas.microsoft.com/office/powerpoint/2010/main" val="1163561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99CCE-0BE6-6C10-D2FA-21C6DC536E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A4A1DD1-6269-075A-41F7-93C2CB675C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C8790F8-DC4A-2EC9-EFFB-327AA3E380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92AD4B-AFB9-AA27-244A-6B7FB5A3668A}"/>
              </a:ext>
            </a:extLst>
          </p:cNvPr>
          <p:cNvSpPr>
            <a:spLocks noGrp="1"/>
          </p:cNvSpPr>
          <p:nvPr>
            <p:ph type="dt" sz="half" idx="10"/>
          </p:nvPr>
        </p:nvSpPr>
        <p:spPr/>
        <p:txBody>
          <a:bodyPr/>
          <a:lstStyle/>
          <a:p>
            <a:fld id="{9DDDA833-C08A-43FF-A2D4-B00E0A9BA8E8}" type="datetimeFigureOut">
              <a:rPr lang="en-GB" smtClean="0"/>
              <a:t>06/02/2026</a:t>
            </a:fld>
            <a:endParaRPr lang="en-GB"/>
          </a:p>
        </p:txBody>
      </p:sp>
      <p:sp>
        <p:nvSpPr>
          <p:cNvPr id="6" name="Footer Placeholder 5">
            <a:extLst>
              <a:ext uri="{FF2B5EF4-FFF2-40B4-BE49-F238E27FC236}">
                <a16:creationId xmlns:a16="http://schemas.microsoft.com/office/drawing/2014/main" id="{FDDF4F47-B982-0E2D-BC76-03E51A75BBC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CE5D55C-FAB8-F9CC-8B86-91BFD9938D1C}"/>
              </a:ext>
            </a:extLst>
          </p:cNvPr>
          <p:cNvSpPr>
            <a:spLocks noGrp="1"/>
          </p:cNvSpPr>
          <p:nvPr>
            <p:ph type="sldNum" sz="quarter" idx="12"/>
          </p:nvPr>
        </p:nvSpPr>
        <p:spPr/>
        <p:txBody>
          <a:bodyPr/>
          <a:lstStyle/>
          <a:p>
            <a:fld id="{6453DC9E-0613-4862-94DA-88A03A580FBA}" type="slidenum">
              <a:rPr lang="en-GB" smtClean="0"/>
              <a:t>‹#›</a:t>
            </a:fld>
            <a:endParaRPr lang="en-GB"/>
          </a:p>
        </p:txBody>
      </p:sp>
    </p:spTree>
    <p:extLst>
      <p:ext uri="{BB962C8B-B14F-4D97-AF65-F5344CB8AC3E}">
        <p14:creationId xmlns:p14="http://schemas.microsoft.com/office/powerpoint/2010/main" val="721415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BC6EF-7592-1DEA-AD86-32695C1E4E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9F57B8C-5F45-FD5D-B87F-7E7882B168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F95E1FF-F766-9F54-0D68-C8E5A112AC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DBAAE9-376B-B4B9-F4BB-53FEFA7AD2A9}"/>
              </a:ext>
            </a:extLst>
          </p:cNvPr>
          <p:cNvSpPr>
            <a:spLocks noGrp="1"/>
          </p:cNvSpPr>
          <p:nvPr>
            <p:ph type="dt" sz="half" idx="10"/>
          </p:nvPr>
        </p:nvSpPr>
        <p:spPr/>
        <p:txBody>
          <a:bodyPr/>
          <a:lstStyle/>
          <a:p>
            <a:fld id="{9DDDA833-C08A-43FF-A2D4-B00E0A9BA8E8}" type="datetimeFigureOut">
              <a:rPr lang="en-GB" smtClean="0"/>
              <a:t>06/02/2026</a:t>
            </a:fld>
            <a:endParaRPr lang="en-GB"/>
          </a:p>
        </p:txBody>
      </p:sp>
      <p:sp>
        <p:nvSpPr>
          <p:cNvPr id="6" name="Footer Placeholder 5">
            <a:extLst>
              <a:ext uri="{FF2B5EF4-FFF2-40B4-BE49-F238E27FC236}">
                <a16:creationId xmlns:a16="http://schemas.microsoft.com/office/drawing/2014/main" id="{A3F2019E-9F33-901B-A0F3-8CE9D8B56AF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65C819F-12B7-655B-698E-DCBE742D6E69}"/>
              </a:ext>
            </a:extLst>
          </p:cNvPr>
          <p:cNvSpPr>
            <a:spLocks noGrp="1"/>
          </p:cNvSpPr>
          <p:nvPr>
            <p:ph type="sldNum" sz="quarter" idx="12"/>
          </p:nvPr>
        </p:nvSpPr>
        <p:spPr/>
        <p:txBody>
          <a:bodyPr/>
          <a:lstStyle/>
          <a:p>
            <a:fld id="{6453DC9E-0613-4862-94DA-88A03A580FBA}" type="slidenum">
              <a:rPr lang="en-GB" smtClean="0"/>
              <a:t>‹#›</a:t>
            </a:fld>
            <a:endParaRPr lang="en-GB"/>
          </a:p>
        </p:txBody>
      </p:sp>
    </p:spTree>
    <p:extLst>
      <p:ext uri="{BB962C8B-B14F-4D97-AF65-F5344CB8AC3E}">
        <p14:creationId xmlns:p14="http://schemas.microsoft.com/office/powerpoint/2010/main" val="1926983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BF77DE-1E0C-A91D-A88A-868DFF9473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E97ED34-BF70-99B4-AA93-55E5EB68AB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55E74A2-BC0B-F69C-117B-BBA9BBFD1D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DDDA833-C08A-43FF-A2D4-B00E0A9BA8E8}" type="datetimeFigureOut">
              <a:rPr lang="en-GB" smtClean="0"/>
              <a:t>06/02/2026</a:t>
            </a:fld>
            <a:endParaRPr lang="en-GB"/>
          </a:p>
        </p:txBody>
      </p:sp>
      <p:sp>
        <p:nvSpPr>
          <p:cNvPr id="5" name="Footer Placeholder 4">
            <a:extLst>
              <a:ext uri="{FF2B5EF4-FFF2-40B4-BE49-F238E27FC236}">
                <a16:creationId xmlns:a16="http://schemas.microsoft.com/office/drawing/2014/main" id="{BE867FC5-2AF8-C5CD-77C2-5FA2EC1B4F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98191F46-53F5-AFBB-96E3-09A97ADB07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453DC9E-0613-4862-94DA-88A03A580FBA}" type="slidenum">
              <a:rPr lang="en-GB" smtClean="0"/>
              <a:t>‹#›</a:t>
            </a:fld>
            <a:endParaRPr lang="en-GB"/>
          </a:p>
        </p:txBody>
      </p:sp>
    </p:spTree>
    <p:extLst>
      <p:ext uri="{BB962C8B-B14F-4D97-AF65-F5344CB8AC3E}">
        <p14:creationId xmlns:p14="http://schemas.microsoft.com/office/powerpoint/2010/main" val="15193171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hyperlink" Target="https://warwick.ac.uk/fac/soc/law/research/projects/nefdef/climatefinance/jetp/jakartaworkshop/" TargetMode="External"/><Relationship Id="rId4" Type="http://schemas.openxmlformats.org/officeDocument/2006/relationships/hyperlink" Target="mailto:John.morris@nottingham.ac.uk"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hyperlink" Target="https://www.orfonline.org/expert-speak/how-credit-ratings-undermine-climate-finance-for-the-global-south" TargetMode="External"/><Relationship Id="rId3" Type="http://schemas.openxmlformats.org/officeDocument/2006/relationships/hyperlink" Target="https://lpeproject.org/blog/risk-rating-and-networked-authority-a-climate-leviathan-in-formation/" TargetMode="External"/><Relationship Id="rId7" Type="http://schemas.openxmlformats.org/officeDocument/2006/relationships/hyperlink" Target="https://warwick.ac.uk/fac/soc/law/research/projects/nefdef/climatefinance/wcgpn/webinar/finmech/" TargetMode="External"/><Relationship Id="rId2" Type="http://schemas.openxmlformats.org/officeDocument/2006/relationships/hyperlink" Target="https://doi.org/10.1038/s41560-024-01606-7" TargetMode="External"/><Relationship Id="rId1" Type="http://schemas.openxmlformats.org/officeDocument/2006/relationships/slideLayout" Target="../slideLayouts/slideLayout2.xml"/><Relationship Id="rId6" Type="http://schemas.openxmlformats.org/officeDocument/2006/relationships/hyperlink" Target="https://doi.org/10.1080/14747731.2025.2526295" TargetMode="External"/><Relationship Id="rId5" Type="http://schemas.openxmlformats.org/officeDocument/2006/relationships/hyperlink" Target="https://doi.org/10.1080/14693062.2024.2319029" TargetMode="External"/><Relationship Id="rId4" Type="http://schemas.openxmlformats.org/officeDocument/2006/relationships/hyperlink" Target="https://doi.org/10.1038/s41598-025-85127-7"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194069CF-E6FF-1E6F-BDB8-425420F9E731}"/>
              </a:ext>
            </a:extLst>
          </p:cNvPr>
          <p:cNvPicPr>
            <a:picLocks noChangeAspect="1" noChangeArrowheads="1"/>
          </p:cNvPicPr>
          <p:nvPr/>
        </p:nvPicPr>
        <p:blipFill>
          <a:blip r:embed="rId3">
            <a:alphaModFix amt="36000"/>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C21ED15C-07E2-9FAE-FC49-14E7ECF57444}"/>
              </a:ext>
            </a:extLst>
          </p:cNvPr>
          <p:cNvSpPr txBox="1"/>
          <p:nvPr/>
        </p:nvSpPr>
        <p:spPr>
          <a:xfrm>
            <a:off x="609600" y="1900179"/>
            <a:ext cx="10544782" cy="2862322"/>
          </a:xfrm>
          <a:prstGeom prst="rect">
            <a:avLst/>
          </a:prstGeom>
          <a:noFill/>
        </p:spPr>
        <p:txBody>
          <a:bodyPr wrap="square" rtlCol="0">
            <a:spAutoFit/>
          </a:bodyPr>
          <a:lstStyle/>
          <a:p>
            <a:r>
              <a:rPr lang="en-GB" sz="6000" b="1" dirty="0">
                <a:solidFill>
                  <a:schemeClr val="accent1">
                    <a:lumMod val="50000"/>
                  </a:schemeClr>
                </a:solidFill>
              </a:rPr>
              <a:t>Financing the Energy transition: impacts for developing countries.</a:t>
            </a:r>
            <a:endParaRPr lang="en-GB" sz="6000" b="1" dirty="0">
              <a:solidFill>
                <a:schemeClr val="accent1">
                  <a:lumMod val="50000"/>
                </a:schemeClr>
              </a:solidFill>
              <a:latin typeface="+mj-lt"/>
            </a:endParaRPr>
          </a:p>
        </p:txBody>
      </p:sp>
      <p:sp>
        <p:nvSpPr>
          <p:cNvPr id="8" name="TextBox 7">
            <a:extLst>
              <a:ext uri="{FF2B5EF4-FFF2-40B4-BE49-F238E27FC236}">
                <a16:creationId xmlns:a16="http://schemas.microsoft.com/office/drawing/2014/main" id="{2C9124DC-5BE7-E133-6796-E0047FEAE23F}"/>
              </a:ext>
            </a:extLst>
          </p:cNvPr>
          <p:cNvSpPr txBox="1"/>
          <p:nvPr/>
        </p:nvSpPr>
        <p:spPr>
          <a:xfrm>
            <a:off x="0" y="5080591"/>
            <a:ext cx="11763983" cy="1569660"/>
          </a:xfrm>
          <a:prstGeom prst="rect">
            <a:avLst/>
          </a:prstGeom>
          <a:noFill/>
        </p:spPr>
        <p:txBody>
          <a:bodyPr wrap="square" rtlCol="0">
            <a:spAutoFit/>
          </a:bodyPr>
          <a:lstStyle/>
          <a:p>
            <a:r>
              <a:rPr lang="en-GB" sz="2400" b="1" dirty="0">
                <a:latin typeface="Arial" panose="020B0604020202020204" pitchFamily="34" charset="0"/>
                <a:cs typeface="Arial" panose="020B0604020202020204" pitchFamily="34" charset="0"/>
              </a:rPr>
              <a:t>Dr John Hogan Morris, University of Nottingham</a:t>
            </a:r>
          </a:p>
          <a:p>
            <a:r>
              <a:rPr lang="en-GB" sz="2400" b="1" dirty="0">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John.morris@nottingham.ac.uk</a:t>
            </a:r>
            <a:r>
              <a:rPr lang="en-GB" sz="2400" b="1" dirty="0">
                <a:solidFill>
                  <a:schemeClr val="bg1"/>
                </a:solidFill>
                <a:latin typeface="Arial" panose="020B0604020202020204" pitchFamily="34" charset="0"/>
                <a:cs typeface="Arial" panose="020B0604020202020204" pitchFamily="34" charset="0"/>
              </a:rPr>
              <a:t> </a:t>
            </a:r>
          </a:p>
          <a:p>
            <a:r>
              <a:rPr lang="en-US" sz="2400" b="1" u="sng" dirty="0">
                <a:latin typeface="Arial" panose="020B0604020202020204" pitchFamily="34" charset="0"/>
                <a:cs typeface="Arial" panose="020B0604020202020204" pitchFamily="34" charset="0"/>
                <a:hlinkClick r:id="rId5"/>
              </a:rPr>
              <a:t>‘</a:t>
            </a:r>
            <a:r>
              <a:rPr lang="en-US" sz="2400" b="1" u="sng" dirty="0">
                <a:latin typeface="Arial" panose="020B0604020202020204" pitchFamily="34" charset="0"/>
                <a:cs typeface="Arial" panose="020B0604020202020204" pitchFamily="34" charset="0"/>
              </a:rPr>
              <a:t>Pathways for Financing Just Transition.’</a:t>
            </a:r>
          </a:p>
          <a:p>
            <a:r>
              <a:rPr lang="en-US" sz="2400" dirty="0">
                <a:latin typeface="Arial" panose="020B0604020202020204" pitchFamily="34" charset="0"/>
                <a:cs typeface="Arial" panose="020B0604020202020204" pitchFamily="34" charset="0"/>
              </a:rPr>
              <a:t>Centre for Economic and Law Studies (CELIOS), Jakarta, 9</a:t>
            </a:r>
            <a:r>
              <a:rPr lang="en-US" sz="2400" baseline="30000" dirty="0">
                <a:latin typeface="Arial" panose="020B0604020202020204" pitchFamily="34" charset="0"/>
                <a:cs typeface="Arial" panose="020B0604020202020204" pitchFamily="34" charset="0"/>
              </a:rPr>
              <a:t>th </a:t>
            </a:r>
            <a:r>
              <a:rPr lang="en-US" sz="2400" dirty="0">
                <a:latin typeface="Arial" panose="020B0604020202020204" pitchFamily="34" charset="0"/>
                <a:cs typeface="Arial" panose="020B0604020202020204" pitchFamily="34" charset="0"/>
              </a:rPr>
              <a:t>February 2026</a:t>
            </a:r>
            <a:endParaRPr lang="en-GB" sz="24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F5F35A86-6B97-22E5-059B-377EC674024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78522" y="0"/>
            <a:ext cx="2913478" cy="2095500"/>
          </a:xfrm>
          <a:prstGeom prst="rect">
            <a:avLst/>
          </a:prstGeom>
          <a:solidFill>
            <a:schemeClr val="bg1"/>
          </a:solidFill>
          <a:ln>
            <a:solidFill>
              <a:schemeClr val="tx1"/>
            </a:solidFill>
          </a:ln>
        </p:spPr>
      </p:pic>
    </p:spTree>
    <p:extLst>
      <p:ext uri="{BB962C8B-B14F-4D97-AF65-F5344CB8AC3E}">
        <p14:creationId xmlns:p14="http://schemas.microsoft.com/office/powerpoint/2010/main" val="1708241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AD783-DF5A-197D-EDCB-9B12D88A3C70}"/>
              </a:ext>
            </a:extLst>
          </p:cNvPr>
          <p:cNvSpPr>
            <a:spLocks noGrp="1"/>
          </p:cNvSpPr>
          <p:nvPr>
            <p:ph type="title"/>
          </p:nvPr>
        </p:nvSpPr>
        <p:spPr>
          <a:xfrm>
            <a:off x="392889" y="-61568"/>
            <a:ext cx="11581623" cy="1325563"/>
          </a:xfrm>
        </p:spPr>
        <p:txBody>
          <a:bodyPr>
            <a:normAutofit/>
          </a:bodyPr>
          <a:lstStyle/>
          <a:p>
            <a:pPr algn="ctr"/>
            <a:r>
              <a:rPr lang="en-GB" sz="3600" b="1" dirty="0">
                <a:solidFill>
                  <a:schemeClr val="bg1"/>
                </a:solidFill>
                <a:latin typeface="Arial" panose="020B0604020202020204" pitchFamily="34" charset="0"/>
                <a:cs typeface="Arial" panose="020B0604020202020204" pitchFamily="34" charset="0"/>
              </a:rPr>
              <a:t>Modelling the impacts &amp; benefits of regional CoC convergence </a:t>
            </a:r>
          </a:p>
        </p:txBody>
      </p:sp>
      <p:pic>
        <p:nvPicPr>
          <p:cNvPr id="4" name="Content Placeholder 4">
            <a:extLst>
              <a:ext uri="{FF2B5EF4-FFF2-40B4-BE49-F238E27FC236}">
                <a16:creationId xmlns:a16="http://schemas.microsoft.com/office/drawing/2014/main" id="{3B944CB7-9914-77CC-E63A-F2FBA59D59F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8474" y="1388275"/>
            <a:ext cx="9869277" cy="3718169"/>
          </a:xfrm>
          <a:ln>
            <a:solidFill>
              <a:schemeClr val="tx1"/>
            </a:solidFill>
          </a:ln>
        </p:spPr>
      </p:pic>
      <p:sp>
        <p:nvSpPr>
          <p:cNvPr id="6" name="TextBox 5">
            <a:extLst>
              <a:ext uri="{FF2B5EF4-FFF2-40B4-BE49-F238E27FC236}">
                <a16:creationId xmlns:a16="http://schemas.microsoft.com/office/drawing/2014/main" id="{2B83B620-3786-6B99-5787-F5C1872ECC32}"/>
              </a:ext>
            </a:extLst>
          </p:cNvPr>
          <p:cNvSpPr txBox="1"/>
          <p:nvPr/>
        </p:nvSpPr>
        <p:spPr>
          <a:xfrm>
            <a:off x="0" y="5457736"/>
            <a:ext cx="6096000" cy="1200329"/>
          </a:xfrm>
          <a:prstGeom prst="rect">
            <a:avLst/>
          </a:prstGeom>
          <a:noFill/>
        </p:spPr>
        <p:txBody>
          <a:bodyPr wrap="square">
            <a:spAutoFit/>
          </a:bodyPr>
          <a:lstStyle/>
          <a:p>
            <a:r>
              <a:rPr lang="en-GB" b="1" dirty="0">
                <a:solidFill>
                  <a:schemeClr val="bg1"/>
                </a:solidFill>
                <a:latin typeface="Arial" panose="020B0604020202020204" pitchFamily="34" charset="0"/>
                <a:cs typeface="Arial" panose="020B0604020202020204" pitchFamily="34" charset="0"/>
              </a:rPr>
              <a:t>a. % difference in the carbon intensity                                         of electricity between the                                          CoC-convergence and CoC reference</a:t>
            </a:r>
          </a:p>
          <a:p>
            <a:r>
              <a:rPr lang="en-GB" b="1" dirty="0">
                <a:solidFill>
                  <a:schemeClr val="bg1"/>
                </a:solidFill>
                <a:latin typeface="Arial" panose="020B0604020202020204" pitchFamily="34" charset="0"/>
                <a:cs typeface="Arial" panose="020B0604020202020204" pitchFamily="34" charset="0"/>
              </a:rPr>
              <a:t>scenarios under the NDC climate policy. </a:t>
            </a:r>
          </a:p>
        </p:txBody>
      </p:sp>
      <p:sp>
        <p:nvSpPr>
          <p:cNvPr id="8" name="TextBox 7">
            <a:extLst>
              <a:ext uri="{FF2B5EF4-FFF2-40B4-BE49-F238E27FC236}">
                <a16:creationId xmlns:a16="http://schemas.microsoft.com/office/drawing/2014/main" id="{C9EDFE41-84A8-8484-EEFA-7145A96B0013}"/>
              </a:ext>
            </a:extLst>
          </p:cNvPr>
          <p:cNvSpPr txBox="1"/>
          <p:nvPr/>
        </p:nvSpPr>
        <p:spPr>
          <a:xfrm>
            <a:off x="6070600" y="5596235"/>
            <a:ext cx="6121400" cy="923330"/>
          </a:xfrm>
          <a:prstGeom prst="rect">
            <a:avLst/>
          </a:prstGeom>
          <a:noFill/>
        </p:spPr>
        <p:txBody>
          <a:bodyPr wrap="square">
            <a:spAutoFit/>
          </a:bodyPr>
          <a:lstStyle/>
          <a:p>
            <a:r>
              <a:rPr lang="en-GB" b="1" dirty="0">
                <a:solidFill>
                  <a:schemeClr val="bg1"/>
                </a:solidFill>
                <a:latin typeface="Arial" panose="020B0604020202020204" pitchFamily="34" charset="0"/>
                <a:cs typeface="Arial" panose="020B0604020202020204" pitchFamily="34" charset="0"/>
              </a:rPr>
              <a:t>b. % difference in the policy cost</a:t>
            </a:r>
          </a:p>
          <a:p>
            <a:r>
              <a:rPr lang="en-GB" b="1" dirty="0">
                <a:solidFill>
                  <a:schemeClr val="bg1"/>
                </a:solidFill>
                <a:latin typeface="Arial" panose="020B0604020202020204" pitchFamily="34" charset="0"/>
                <a:cs typeface="Arial" panose="020B0604020202020204" pitchFamily="34" charset="0"/>
              </a:rPr>
              <a:t>between the CoC-convergence and CoC-reference scenarios under the 1.5D climate policy</a:t>
            </a:r>
            <a:r>
              <a:rPr lang="en-GB" dirty="0">
                <a:solidFill>
                  <a:schemeClr val="bg1"/>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8790551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24211A8-F2B4-05D8-9B92-2CF3597B02FA}"/>
              </a:ext>
            </a:extLst>
          </p:cNvPr>
          <p:cNvSpPr txBox="1"/>
          <p:nvPr/>
        </p:nvSpPr>
        <p:spPr>
          <a:xfrm>
            <a:off x="311285" y="4726544"/>
            <a:ext cx="6737216" cy="2492990"/>
          </a:xfrm>
          <a:prstGeom prst="rect">
            <a:avLst/>
          </a:prstGeom>
          <a:noFill/>
        </p:spPr>
        <p:txBody>
          <a:bodyPr wrap="square" rtlCol="0">
            <a:spAutoFit/>
          </a:bodyPr>
          <a:lstStyle/>
          <a:p>
            <a:r>
              <a:rPr lang="en-GB" sz="2000" b="1" dirty="0">
                <a:solidFill>
                  <a:schemeClr val="bg1"/>
                </a:solidFill>
                <a:latin typeface="Arial" panose="020B0604020202020204" pitchFamily="34" charset="0"/>
                <a:cs typeface="Arial" panose="020B0604020202020204" pitchFamily="34" charset="0"/>
              </a:rPr>
              <a:t>Left: difference in electricity</a:t>
            </a:r>
          </a:p>
          <a:p>
            <a:r>
              <a:rPr lang="en-GB" sz="2000" b="1" dirty="0">
                <a:solidFill>
                  <a:schemeClr val="bg1"/>
                </a:solidFill>
                <a:latin typeface="Arial" panose="020B0604020202020204" pitchFamily="34" charset="0"/>
                <a:cs typeface="Arial" panose="020B0604020202020204" pitchFamily="34" charset="0"/>
              </a:rPr>
              <a:t>generation between the CoC-reference and CoC-convergence scenarios across</a:t>
            </a:r>
          </a:p>
          <a:p>
            <a:r>
              <a:rPr lang="en-GB" sz="2000" b="1" dirty="0">
                <a:solidFill>
                  <a:schemeClr val="bg1"/>
                </a:solidFill>
                <a:latin typeface="Arial" panose="020B0604020202020204" pitchFamily="34" charset="0"/>
                <a:cs typeface="Arial" panose="020B0604020202020204" pitchFamily="34" charset="0"/>
              </a:rPr>
              <a:t>macro-regions and time for both NDC and 1.5D scenarios, expressed as the</a:t>
            </a:r>
          </a:p>
          <a:p>
            <a:r>
              <a:rPr lang="en-GB" sz="2000" b="1" dirty="0">
                <a:solidFill>
                  <a:schemeClr val="bg1"/>
                </a:solidFill>
                <a:latin typeface="Arial" panose="020B0604020202020204" pitchFamily="34" charset="0"/>
                <a:cs typeface="Arial" panose="020B0604020202020204" pitchFamily="34" charset="0"/>
              </a:rPr>
              <a:t>median values across models. </a:t>
            </a:r>
          </a:p>
          <a:p>
            <a:endParaRPr lang="en-GB" dirty="0">
              <a:solidFill>
                <a:schemeClr val="bg1"/>
              </a:solidFill>
            </a:endParaRPr>
          </a:p>
          <a:p>
            <a:r>
              <a:rPr lang="en-GB" dirty="0">
                <a:solidFill>
                  <a:schemeClr val="bg1"/>
                </a:solidFill>
              </a:rPr>
              <a:t> </a:t>
            </a:r>
          </a:p>
        </p:txBody>
      </p:sp>
      <p:pic>
        <p:nvPicPr>
          <p:cNvPr id="6" name="Picture 5">
            <a:extLst>
              <a:ext uri="{FF2B5EF4-FFF2-40B4-BE49-F238E27FC236}">
                <a16:creationId xmlns:a16="http://schemas.microsoft.com/office/drawing/2014/main" id="{6F4AE22F-2467-47FB-69D4-AE72409BFC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75800" y="2441597"/>
            <a:ext cx="2435315" cy="4159208"/>
          </a:xfrm>
          <a:prstGeom prst="rect">
            <a:avLst/>
          </a:prstGeom>
        </p:spPr>
      </p:pic>
      <p:pic>
        <p:nvPicPr>
          <p:cNvPr id="7" name="Content Placeholder 4">
            <a:extLst>
              <a:ext uri="{FF2B5EF4-FFF2-40B4-BE49-F238E27FC236}">
                <a16:creationId xmlns:a16="http://schemas.microsoft.com/office/drawing/2014/main" id="{EDAFD6BB-01C6-7514-EBC1-45D18F290B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284" y="349293"/>
            <a:ext cx="8032616" cy="4159208"/>
          </a:xfrm>
          <a:prstGeom prst="rect">
            <a:avLst/>
          </a:prstGeom>
          <a:ln>
            <a:solidFill>
              <a:schemeClr val="tx1"/>
            </a:solidFill>
          </a:ln>
        </p:spPr>
      </p:pic>
      <p:sp>
        <p:nvSpPr>
          <p:cNvPr id="9" name="TextBox 8">
            <a:extLst>
              <a:ext uri="{FF2B5EF4-FFF2-40B4-BE49-F238E27FC236}">
                <a16:creationId xmlns:a16="http://schemas.microsoft.com/office/drawing/2014/main" id="{DDDB324B-4B20-8339-18A7-D2A248806037}"/>
              </a:ext>
            </a:extLst>
          </p:cNvPr>
          <p:cNvSpPr txBox="1"/>
          <p:nvPr/>
        </p:nvSpPr>
        <p:spPr>
          <a:xfrm>
            <a:off x="8832716" y="502335"/>
            <a:ext cx="2609984" cy="1631216"/>
          </a:xfrm>
          <a:prstGeom prst="rect">
            <a:avLst/>
          </a:prstGeom>
          <a:noFill/>
        </p:spPr>
        <p:txBody>
          <a:bodyPr wrap="square">
            <a:spAutoFit/>
          </a:bodyPr>
          <a:lstStyle/>
          <a:p>
            <a:r>
              <a:rPr lang="en-GB" sz="2000" b="1" dirty="0">
                <a:solidFill>
                  <a:schemeClr val="bg1"/>
                </a:solidFill>
                <a:latin typeface="Arial" panose="020B0604020202020204" pitchFamily="34" charset="0"/>
                <a:cs typeface="Arial" panose="020B0604020202020204" pitchFamily="34" charset="0"/>
              </a:rPr>
              <a:t>Right: breakdown by model for high-CoC countries in 2100 under the NDC and 1.5D scenarios.</a:t>
            </a:r>
          </a:p>
        </p:txBody>
      </p:sp>
    </p:spTree>
    <p:extLst>
      <p:ext uri="{BB962C8B-B14F-4D97-AF65-F5344CB8AC3E}">
        <p14:creationId xmlns:p14="http://schemas.microsoft.com/office/powerpoint/2010/main" val="30946679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a:extLst>
            <a:ext uri="{FF2B5EF4-FFF2-40B4-BE49-F238E27FC236}">
              <a16:creationId xmlns:a16="http://schemas.microsoft.com/office/drawing/2014/main" id="{BC95666B-2564-0710-289C-E119241D9BD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786FC415-2D08-3F3A-4E09-861E57C4BBD7}"/>
              </a:ext>
            </a:extLst>
          </p:cNvPr>
          <p:cNvSpPr txBox="1"/>
          <p:nvPr/>
        </p:nvSpPr>
        <p:spPr>
          <a:xfrm>
            <a:off x="520700" y="4853544"/>
            <a:ext cx="11099800" cy="1938992"/>
          </a:xfrm>
          <a:prstGeom prst="rect">
            <a:avLst/>
          </a:prstGeom>
          <a:noFill/>
        </p:spPr>
        <p:txBody>
          <a:bodyPr wrap="square" rtlCol="0">
            <a:spAutoFit/>
          </a:bodyPr>
          <a:lstStyle/>
          <a:p>
            <a:r>
              <a:rPr lang="en-GB" sz="2000" b="1" dirty="0">
                <a:solidFill>
                  <a:schemeClr val="bg1"/>
                </a:solidFill>
                <a:latin typeface="Arial" panose="020B0604020202020204" pitchFamily="34" charset="0"/>
                <a:cs typeface="Arial" panose="020B0604020202020204" pitchFamily="34" charset="0"/>
              </a:rPr>
              <a:t>d.</a:t>
            </a:r>
            <a:r>
              <a:rPr lang="en-GB" sz="2000" dirty="0">
                <a:solidFill>
                  <a:schemeClr val="bg1"/>
                </a:solidFill>
                <a:latin typeface="Arial" panose="020B0604020202020204" pitchFamily="34" charset="0"/>
                <a:cs typeface="Arial" panose="020B0604020202020204" pitchFamily="34" charset="0"/>
              </a:rPr>
              <a:t> </a:t>
            </a:r>
            <a:r>
              <a:rPr lang="en-GB" sz="2000" b="1" dirty="0">
                <a:solidFill>
                  <a:schemeClr val="bg1"/>
                </a:solidFill>
                <a:latin typeface="Arial" panose="020B0604020202020204" pitchFamily="34" charset="0"/>
                <a:cs typeface="Arial" panose="020B0604020202020204" pitchFamily="34" charset="0"/>
              </a:rPr>
              <a:t>Additional electricity generated in an average year by energy source in</a:t>
            </a:r>
          </a:p>
          <a:p>
            <a:r>
              <a:rPr lang="en-GB" sz="2000" b="1" dirty="0">
                <a:solidFill>
                  <a:schemeClr val="bg1"/>
                </a:solidFill>
                <a:latin typeface="Arial" panose="020B0604020202020204" pitchFamily="34" charset="0"/>
                <a:cs typeface="Arial" panose="020B0604020202020204" pitchFamily="34" charset="0"/>
              </a:rPr>
              <a:t>high-CoC countries. </a:t>
            </a:r>
          </a:p>
          <a:p>
            <a:endParaRPr lang="en-GB" sz="2000" dirty="0">
              <a:solidFill>
                <a:schemeClr val="bg1"/>
              </a:solidFill>
              <a:latin typeface="Arial" panose="020B0604020202020204" pitchFamily="34" charset="0"/>
              <a:cs typeface="Arial" panose="020B0604020202020204" pitchFamily="34" charset="0"/>
            </a:endParaRPr>
          </a:p>
          <a:p>
            <a:r>
              <a:rPr lang="en-GB" sz="2000" dirty="0">
                <a:solidFill>
                  <a:schemeClr val="bg1"/>
                </a:solidFill>
                <a:latin typeface="Arial" panose="020B0604020202020204" pitchFamily="34" charset="0"/>
                <a:cs typeface="Arial" panose="020B0604020202020204" pitchFamily="34" charset="0"/>
              </a:rPr>
              <a:t>The bars show the absolute additional electricity generated in the NDC CoC-convergence (dark shading) and 1.5D CoC-reference scenarios (light shading) with respect to the CoC-reference NDC scenario with learning.</a:t>
            </a:r>
          </a:p>
        </p:txBody>
      </p:sp>
      <p:pic>
        <p:nvPicPr>
          <p:cNvPr id="5" name="Picture 4">
            <a:extLst>
              <a:ext uri="{FF2B5EF4-FFF2-40B4-BE49-F238E27FC236}">
                <a16:creationId xmlns:a16="http://schemas.microsoft.com/office/drawing/2014/main" id="{C933E1AB-E623-D6C8-83B7-EBD956D3C4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394" y="250130"/>
            <a:ext cx="7011211" cy="4258370"/>
          </a:xfrm>
          <a:prstGeom prst="rect">
            <a:avLst/>
          </a:prstGeom>
        </p:spPr>
      </p:pic>
    </p:spTree>
    <p:extLst>
      <p:ext uri="{BB962C8B-B14F-4D97-AF65-F5344CB8AC3E}">
        <p14:creationId xmlns:p14="http://schemas.microsoft.com/office/powerpoint/2010/main" val="32151336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938800C-819F-CE0C-C0B4-7013D7EC9A25}"/>
              </a:ext>
            </a:extLst>
          </p:cNvPr>
          <p:cNvSpPr txBox="1"/>
          <p:nvPr/>
        </p:nvSpPr>
        <p:spPr>
          <a:xfrm>
            <a:off x="330200" y="1875978"/>
            <a:ext cx="11455400" cy="452431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 Substantial reduction in the CoC in the Global South .</a:t>
            </a:r>
          </a:p>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 More renewable electricity would be generated in developing countries, which increases mitigation or reduces its cost, depending on the climate policy scenario. </a:t>
            </a:r>
          </a:p>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 Clearly improve the energy justice of the green transition.</a:t>
            </a:r>
          </a:p>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 The main effect of a financing cost convergence scenario is to make renewable energy cheaper than fossil generation technologies.</a:t>
            </a:r>
          </a:p>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  The large effect observed in the NDC scenario hints at the enabling potential of a policy pooling financing risks in the energy transition.</a:t>
            </a:r>
          </a:p>
        </p:txBody>
      </p:sp>
      <p:sp>
        <p:nvSpPr>
          <p:cNvPr id="6" name="Title 5">
            <a:extLst>
              <a:ext uri="{FF2B5EF4-FFF2-40B4-BE49-F238E27FC236}">
                <a16:creationId xmlns:a16="http://schemas.microsoft.com/office/drawing/2014/main" id="{632E14B0-5B5B-FC2A-7106-A58CDBF1561B}"/>
              </a:ext>
            </a:extLst>
          </p:cNvPr>
          <p:cNvSpPr>
            <a:spLocks noGrp="1"/>
          </p:cNvSpPr>
          <p:nvPr>
            <p:ph type="title"/>
          </p:nvPr>
        </p:nvSpPr>
        <p:spPr>
          <a:xfrm>
            <a:off x="838200" y="238125"/>
            <a:ext cx="10515600" cy="1325563"/>
          </a:xfrm>
        </p:spPr>
        <p:txBody>
          <a:bodyPr>
            <a:normAutofit/>
          </a:bodyPr>
          <a:lstStyle/>
          <a:p>
            <a:pPr algn="ctr"/>
            <a:r>
              <a:rPr lang="en-GB" sz="3600" b="1" dirty="0">
                <a:solidFill>
                  <a:schemeClr val="accent1">
                    <a:lumMod val="75000"/>
                  </a:schemeClr>
                </a:solidFill>
                <a:latin typeface="Arial" panose="020B0604020202020204" pitchFamily="34" charset="0"/>
                <a:cs typeface="Arial" panose="020B0604020202020204" pitchFamily="34" charset="0"/>
              </a:rPr>
              <a:t>The benefits of CoC Convergence </a:t>
            </a:r>
          </a:p>
        </p:txBody>
      </p:sp>
    </p:spTree>
    <p:extLst>
      <p:ext uri="{BB962C8B-B14F-4D97-AF65-F5344CB8AC3E}">
        <p14:creationId xmlns:p14="http://schemas.microsoft.com/office/powerpoint/2010/main" val="17320252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E9FE7-2BAE-C263-C7D6-103A758BC670}"/>
              </a:ext>
            </a:extLst>
          </p:cNvPr>
          <p:cNvSpPr>
            <a:spLocks noGrp="1"/>
          </p:cNvSpPr>
          <p:nvPr>
            <p:ph type="title"/>
          </p:nvPr>
        </p:nvSpPr>
        <p:spPr>
          <a:xfrm>
            <a:off x="584200" y="-355600"/>
            <a:ext cx="10515600" cy="1325563"/>
          </a:xfrm>
        </p:spPr>
        <p:txBody>
          <a:bodyPr>
            <a:normAutofit/>
          </a:bodyPr>
          <a:lstStyle/>
          <a:p>
            <a:pPr algn="ctr"/>
            <a:r>
              <a:rPr lang="en-GB" sz="3600" b="1" dirty="0">
                <a:solidFill>
                  <a:schemeClr val="accent1">
                    <a:lumMod val="75000"/>
                  </a:schemeClr>
                </a:solidFill>
                <a:latin typeface="Arial" panose="020B0604020202020204" pitchFamily="34" charset="0"/>
                <a:cs typeface="Arial" panose="020B0604020202020204" pitchFamily="34" charset="0"/>
              </a:rPr>
              <a:t>Key references</a:t>
            </a:r>
          </a:p>
        </p:txBody>
      </p:sp>
      <p:sp>
        <p:nvSpPr>
          <p:cNvPr id="3" name="Content Placeholder 2">
            <a:extLst>
              <a:ext uri="{FF2B5EF4-FFF2-40B4-BE49-F238E27FC236}">
                <a16:creationId xmlns:a16="http://schemas.microsoft.com/office/drawing/2014/main" id="{8A63AE81-F49F-E5E0-999A-A2B27DE1A9BA}"/>
              </a:ext>
            </a:extLst>
          </p:cNvPr>
          <p:cNvSpPr>
            <a:spLocks noGrp="1"/>
          </p:cNvSpPr>
          <p:nvPr>
            <p:ph idx="1"/>
          </p:nvPr>
        </p:nvSpPr>
        <p:spPr>
          <a:xfrm>
            <a:off x="165100" y="1063624"/>
            <a:ext cx="11671300" cy="5794376"/>
          </a:xfrm>
        </p:spPr>
        <p:txBody>
          <a:bodyPr>
            <a:normAutofit fontScale="92500" lnSpcReduction="20000"/>
          </a:bodyPr>
          <a:lstStyle/>
          <a:p>
            <a:r>
              <a:rPr lang="en-GB" sz="2400" dirty="0">
                <a:latin typeface="Arial" panose="020B0604020202020204" pitchFamily="34" charset="0"/>
                <a:cs typeface="Arial" panose="020B0604020202020204" pitchFamily="34" charset="0"/>
              </a:rPr>
              <a:t>Calcaterra, M., </a:t>
            </a:r>
            <a:r>
              <a:rPr lang="en-GB" sz="2400" dirty="0" err="1">
                <a:latin typeface="Arial" panose="020B0604020202020204" pitchFamily="34" charset="0"/>
                <a:cs typeface="Arial" panose="020B0604020202020204" pitchFamily="34" charset="0"/>
              </a:rPr>
              <a:t>Aleluia</a:t>
            </a:r>
            <a:r>
              <a:rPr lang="en-GB" sz="2400" dirty="0">
                <a:latin typeface="Arial" panose="020B0604020202020204" pitchFamily="34" charset="0"/>
                <a:cs typeface="Arial" panose="020B0604020202020204" pitchFamily="34" charset="0"/>
              </a:rPr>
              <a:t> Reis, L., Fragkos, P., </a:t>
            </a:r>
            <a:r>
              <a:rPr lang="en-GB" sz="2400" dirty="0" err="1">
                <a:latin typeface="Arial" panose="020B0604020202020204" pitchFamily="34" charset="0"/>
                <a:cs typeface="Arial" panose="020B0604020202020204" pitchFamily="34" charset="0"/>
              </a:rPr>
              <a:t>Briera</a:t>
            </a:r>
            <a:r>
              <a:rPr lang="en-GB" sz="2400" dirty="0">
                <a:latin typeface="Arial" panose="020B0604020202020204" pitchFamily="34" charset="0"/>
                <a:cs typeface="Arial" panose="020B0604020202020204" pitchFamily="34" charset="0"/>
              </a:rPr>
              <a:t>, T., de Boer, H. S., Egli, F., ... &amp; </a:t>
            </a:r>
            <a:r>
              <a:rPr lang="en-GB" sz="2400" dirty="0" err="1">
                <a:latin typeface="Arial" panose="020B0604020202020204" pitchFamily="34" charset="0"/>
                <a:cs typeface="Arial" panose="020B0604020202020204" pitchFamily="34" charset="0"/>
              </a:rPr>
              <a:t>Tavoni</a:t>
            </a:r>
            <a:r>
              <a:rPr lang="en-GB" sz="2400" dirty="0">
                <a:latin typeface="Arial" panose="020B0604020202020204" pitchFamily="34" charset="0"/>
                <a:cs typeface="Arial" panose="020B0604020202020204" pitchFamily="34" charset="0"/>
              </a:rPr>
              <a:t>, M. (2024). Reducing the cost of capital to finance the energy transition in developing countries. </a:t>
            </a:r>
            <a:r>
              <a:rPr lang="en-GB" sz="2400" i="1" dirty="0">
                <a:latin typeface="Arial" panose="020B0604020202020204" pitchFamily="34" charset="0"/>
                <a:cs typeface="Arial" panose="020B0604020202020204" pitchFamily="34" charset="0"/>
              </a:rPr>
              <a:t>Nature Energy</a:t>
            </a:r>
            <a:r>
              <a:rPr lang="en-GB" sz="2400" dirty="0">
                <a:latin typeface="Arial" panose="020B0604020202020204" pitchFamily="34" charset="0"/>
                <a:cs typeface="Arial" panose="020B0604020202020204" pitchFamily="34" charset="0"/>
              </a:rPr>
              <a:t>, </a:t>
            </a:r>
            <a:r>
              <a:rPr lang="en-GB" sz="2400" i="1" dirty="0">
                <a:latin typeface="Arial" panose="020B0604020202020204" pitchFamily="34" charset="0"/>
                <a:cs typeface="Arial" panose="020B0604020202020204" pitchFamily="34" charset="0"/>
              </a:rPr>
              <a:t>9</a:t>
            </a:r>
            <a:r>
              <a:rPr lang="en-GB" sz="2400" dirty="0">
                <a:latin typeface="Arial" panose="020B0604020202020204" pitchFamily="34" charset="0"/>
                <a:cs typeface="Arial" panose="020B0604020202020204" pitchFamily="34" charset="0"/>
              </a:rPr>
              <a:t>(10), 1241-1251. </a:t>
            </a:r>
            <a:r>
              <a:rPr lang="en-GB" sz="2400" dirty="0">
                <a:latin typeface="Arial" panose="020B0604020202020204" pitchFamily="34" charset="0"/>
                <a:cs typeface="Arial" panose="020B0604020202020204" pitchFamily="34" charset="0"/>
                <a:hlinkClick r:id="rId2"/>
              </a:rPr>
              <a:t>https://doi.org/10.1038/s41560-024-01606-7</a:t>
            </a:r>
            <a:endParaRPr lang="en-GB"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Cox, S., Morris, JH., and Taylor, ZJ. </a:t>
            </a:r>
            <a:r>
              <a:rPr lang="en-US" sz="2400" u="sng" dirty="0">
                <a:latin typeface="Arial" panose="020B0604020202020204" pitchFamily="34" charset="0"/>
                <a:cs typeface="Arial" panose="020B0604020202020204" pitchFamily="34" charset="0"/>
                <a:hlinkClick r:id="rId3"/>
              </a:rPr>
              <a:t>Risk-Rating and Networked Authority: A Climate Leviathan in Formation?</a:t>
            </a:r>
            <a:r>
              <a:rPr lang="en-US" sz="2400" dirty="0">
                <a:latin typeface="Arial" panose="020B0604020202020204" pitchFamily="34" charset="0"/>
                <a:cs typeface="Arial" panose="020B0604020202020204" pitchFamily="34" charset="0"/>
              </a:rPr>
              <a:t> </a:t>
            </a:r>
            <a:r>
              <a:rPr lang="en-US" sz="2400" i="1" dirty="0">
                <a:latin typeface="Arial" panose="020B0604020202020204" pitchFamily="34" charset="0"/>
                <a:cs typeface="Arial" panose="020B0604020202020204" pitchFamily="34" charset="0"/>
              </a:rPr>
              <a:t>Yale Law and Political Economy </a:t>
            </a:r>
            <a:r>
              <a:rPr lang="en-US" sz="2400" dirty="0">
                <a:latin typeface="Arial" panose="020B0604020202020204" pitchFamily="34" charset="0"/>
                <a:cs typeface="Arial" panose="020B0604020202020204" pitchFamily="34" charset="0"/>
              </a:rPr>
              <a:t>Blog. 12</a:t>
            </a:r>
            <a:r>
              <a:rPr lang="en-US" sz="2400" baseline="30000" dirty="0">
                <a:latin typeface="Arial" panose="020B0604020202020204" pitchFamily="34" charset="0"/>
                <a:cs typeface="Arial" panose="020B0604020202020204" pitchFamily="34" charset="0"/>
              </a:rPr>
              <a:t>th</a:t>
            </a:r>
            <a:r>
              <a:rPr lang="en-US" sz="2400" dirty="0">
                <a:latin typeface="Arial" panose="020B0604020202020204" pitchFamily="34" charset="0"/>
                <a:cs typeface="Arial" panose="020B0604020202020204" pitchFamily="34" charset="0"/>
              </a:rPr>
              <a:t> June 2023. </a:t>
            </a:r>
          </a:p>
          <a:p>
            <a:r>
              <a:rPr lang="en-GB" sz="2400" dirty="0">
                <a:latin typeface="Arial" panose="020B0604020202020204" pitchFamily="34" charset="0"/>
                <a:cs typeface="Arial" panose="020B0604020202020204" pitchFamily="34" charset="0"/>
              </a:rPr>
              <a:t>D’Orazio, P., &amp; Pham, A. D. (2025). Evaluating climate-related financial policies’ impact on decarbonization with machine learning methods. </a:t>
            </a:r>
            <a:r>
              <a:rPr lang="en-GB" sz="2400" i="1" dirty="0">
                <a:latin typeface="Arial" panose="020B0604020202020204" pitchFamily="34" charset="0"/>
                <a:cs typeface="Arial" panose="020B0604020202020204" pitchFamily="34" charset="0"/>
              </a:rPr>
              <a:t>Scientific Reports</a:t>
            </a:r>
            <a:r>
              <a:rPr lang="en-GB" sz="2400" dirty="0">
                <a:latin typeface="Arial" panose="020B0604020202020204" pitchFamily="34" charset="0"/>
                <a:cs typeface="Arial" panose="020B0604020202020204" pitchFamily="34" charset="0"/>
              </a:rPr>
              <a:t>, </a:t>
            </a:r>
            <a:r>
              <a:rPr lang="en-GB" sz="2400" i="1" dirty="0">
                <a:latin typeface="Arial" panose="020B0604020202020204" pitchFamily="34" charset="0"/>
                <a:cs typeface="Arial" panose="020B0604020202020204" pitchFamily="34" charset="0"/>
              </a:rPr>
              <a:t>15</a:t>
            </a:r>
            <a:r>
              <a:rPr lang="en-GB" sz="2400" dirty="0">
                <a:latin typeface="Arial" panose="020B0604020202020204" pitchFamily="34" charset="0"/>
                <a:cs typeface="Arial" panose="020B0604020202020204" pitchFamily="34" charset="0"/>
              </a:rPr>
              <a:t>(1), 1694. </a:t>
            </a:r>
            <a:r>
              <a:rPr lang="en-GB" sz="2400" dirty="0">
                <a:latin typeface="Arial" panose="020B0604020202020204" pitchFamily="34" charset="0"/>
                <a:cs typeface="Arial" panose="020B0604020202020204" pitchFamily="34" charset="0"/>
                <a:hlinkClick r:id="rId4"/>
              </a:rPr>
              <a:t>https://doi.org/10.1038/s41598-025-85127-7</a:t>
            </a:r>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Kanitkar, T., Mythri, A., &amp; Jayaraman, T. (2024). Equity assessment of global mitigation pathways in the IPCC Sixth Assessment Report. </a:t>
            </a:r>
            <a:r>
              <a:rPr lang="en-GB" sz="2400" i="1" dirty="0">
                <a:latin typeface="Arial" panose="020B0604020202020204" pitchFamily="34" charset="0"/>
                <a:cs typeface="Arial" panose="020B0604020202020204" pitchFamily="34" charset="0"/>
              </a:rPr>
              <a:t>Climate Policy</a:t>
            </a:r>
            <a:r>
              <a:rPr lang="en-GB" sz="2400" dirty="0">
                <a:latin typeface="Arial" panose="020B0604020202020204" pitchFamily="34" charset="0"/>
                <a:cs typeface="Arial" panose="020B0604020202020204" pitchFamily="34" charset="0"/>
              </a:rPr>
              <a:t>, </a:t>
            </a:r>
            <a:r>
              <a:rPr lang="en-GB" sz="2400" i="1" dirty="0">
                <a:latin typeface="Arial" panose="020B0604020202020204" pitchFamily="34" charset="0"/>
                <a:cs typeface="Arial" panose="020B0604020202020204" pitchFamily="34" charset="0"/>
              </a:rPr>
              <a:t>24</a:t>
            </a:r>
            <a:r>
              <a:rPr lang="en-GB" sz="2400" dirty="0">
                <a:latin typeface="Arial" panose="020B0604020202020204" pitchFamily="34" charset="0"/>
                <a:cs typeface="Arial" panose="020B0604020202020204" pitchFamily="34" charset="0"/>
              </a:rPr>
              <a:t>(8), 1129-1148. </a:t>
            </a:r>
            <a:r>
              <a:rPr lang="en-GB" sz="2400" dirty="0">
                <a:latin typeface="Arial" panose="020B0604020202020204" pitchFamily="34" charset="0"/>
                <a:cs typeface="Arial" panose="020B0604020202020204" pitchFamily="34" charset="0"/>
                <a:hlinkClick r:id="rId5"/>
              </a:rPr>
              <a:t>https://doi.org/10.1080/14693062.2024.2319029</a:t>
            </a:r>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Lauer, A., Carpintero, Ó., &amp; de Castro, C. (2025). In search of a missing South: an explorative study of biases in global climate and energy scenarios. </a:t>
            </a:r>
            <a:r>
              <a:rPr lang="en-GB" sz="2400" i="1" dirty="0">
                <a:latin typeface="Arial" panose="020B0604020202020204" pitchFamily="34" charset="0"/>
                <a:cs typeface="Arial" panose="020B0604020202020204" pitchFamily="34" charset="0"/>
              </a:rPr>
              <a:t>Globalizations</a:t>
            </a:r>
            <a:r>
              <a:rPr lang="en-GB" sz="2400" dirty="0">
                <a:latin typeface="Arial" panose="020B0604020202020204" pitchFamily="34" charset="0"/>
                <a:cs typeface="Arial" panose="020B0604020202020204" pitchFamily="34" charset="0"/>
              </a:rPr>
              <a:t>, 1-22.</a:t>
            </a:r>
            <a:r>
              <a:rPr lang="en-GB" sz="2400" dirty="0">
                <a:latin typeface="Arial" panose="020B0604020202020204" pitchFamily="34" charset="0"/>
                <a:cs typeface="Arial" panose="020B0604020202020204" pitchFamily="34" charset="0"/>
                <a:hlinkClick r:id="rId6"/>
              </a:rPr>
              <a:t> https://doi.org/10.1080/14747731.2025.2526295</a:t>
            </a:r>
            <a:endParaRPr lang="en-GB" sz="2400" u="sng" dirty="0">
              <a:latin typeface="Arial" panose="020B0604020202020204" pitchFamily="34" charset="0"/>
              <a:cs typeface="Arial" panose="020B0604020202020204" pitchFamily="34" charset="0"/>
              <a:hlinkClick r:id="rId7"/>
            </a:endParaRPr>
          </a:p>
          <a:p>
            <a:r>
              <a:rPr lang="en-GB" sz="2400" dirty="0">
                <a:latin typeface="Arial" panose="020B0604020202020204" pitchFamily="34" charset="0"/>
                <a:cs typeface="Arial" panose="020B0604020202020204" pitchFamily="34" charset="0"/>
              </a:rPr>
              <a:t>Morris, JH. </a:t>
            </a:r>
            <a:r>
              <a:rPr lang="en-GB" sz="2400" u="sng" dirty="0">
                <a:latin typeface="Arial" panose="020B0604020202020204" pitchFamily="34" charset="0"/>
                <a:cs typeface="Arial" panose="020B0604020202020204" pitchFamily="34" charset="0"/>
                <a:hlinkClick r:id="rId7"/>
              </a:rPr>
              <a:t>Unpacking the Greening of Finance Mechanisms: Power, Profit, and Exclusion.</a:t>
            </a:r>
            <a:r>
              <a:rPr lang="en-GB" sz="2400" dirty="0">
                <a:latin typeface="Arial" panose="020B0604020202020204" pitchFamily="34" charset="0"/>
                <a:cs typeface="Arial" panose="020B0604020202020204" pitchFamily="34" charset="0"/>
              </a:rPr>
              <a:t> Paper presented at the </a:t>
            </a:r>
            <a:r>
              <a:rPr lang="en-GB" sz="2400" i="1" dirty="0">
                <a:latin typeface="Arial" panose="020B0604020202020204" pitchFamily="34" charset="0"/>
                <a:cs typeface="Arial" panose="020B0604020202020204" pitchFamily="34" charset="0"/>
              </a:rPr>
              <a:t>Warwick</a:t>
            </a:r>
            <a:r>
              <a:rPr lang="en-GB" sz="2400" dirty="0">
                <a:latin typeface="Arial" panose="020B0604020202020204" pitchFamily="34" charset="0"/>
                <a:cs typeface="Arial" panose="020B0604020202020204" pitchFamily="34" charset="0"/>
              </a:rPr>
              <a:t> Climate Governance and Policy </a:t>
            </a:r>
            <a:r>
              <a:rPr lang="en-GB" sz="2400" i="1" dirty="0">
                <a:latin typeface="Arial" panose="020B0604020202020204" pitchFamily="34" charset="0"/>
                <a:cs typeface="Arial" panose="020B0604020202020204" pitchFamily="34" charset="0"/>
              </a:rPr>
              <a:t>Nexus</a:t>
            </a:r>
            <a:r>
              <a:rPr lang="en-GB" sz="2400" dirty="0">
                <a:latin typeface="Arial" panose="020B0604020202020204" pitchFamily="34" charset="0"/>
                <a:cs typeface="Arial" panose="020B0604020202020204" pitchFamily="34" charset="0"/>
              </a:rPr>
              <a:t> Webinar at the Institute for Global Sustainable Development, University of Warwick. 25</a:t>
            </a:r>
            <a:r>
              <a:rPr lang="en-GB" sz="2400" baseline="30000" dirty="0">
                <a:latin typeface="Arial" panose="020B0604020202020204" pitchFamily="34" charset="0"/>
                <a:cs typeface="Arial" panose="020B0604020202020204" pitchFamily="34" charset="0"/>
              </a:rPr>
              <a:t>th</a:t>
            </a:r>
            <a:r>
              <a:rPr lang="en-GB" sz="2400" dirty="0">
                <a:latin typeface="Arial" panose="020B0604020202020204" pitchFamily="34" charset="0"/>
                <a:cs typeface="Arial" panose="020B0604020202020204" pitchFamily="34" charset="0"/>
              </a:rPr>
              <a:t> May 2025 via Zoom. </a:t>
            </a:r>
          </a:p>
          <a:p>
            <a:r>
              <a:rPr lang="en-GB" sz="2400" dirty="0">
                <a:latin typeface="Arial" panose="020B0604020202020204" pitchFamily="34" charset="0"/>
                <a:cs typeface="Arial" panose="020B0604020202020204" pitchFamily="34" charset="0"/>
              </a:rPr>
              <a:t>Shrivastava, S., and Prakash Jena. L.  </a:t>
            </a:r>
            <a:r>
              <a:rPr lang="en-GB" sz="2400" dirty="0">
                <a:latin typeface="Arial" panose="020B0604020202020204" pitchFamily="34" charset="0"/>
                <a:cs typeface="Arial" panose="020B0604020202020204" pitchFamily="34" charset="0"/>
                <a:hlinkClick r:id="rId8"/>
              </a:rPr>
              <a:t>How Credit Ratings Undermine Climate Finance for the Global South</a:t>
            </a:r>
            <a:r>
              <a:rPr lang="en-GB" sz="2400" dirty="0">
                <a:latin typeface="Arial" panose="020B0604020202020204" pitchFamily="34" charset="0"/>
                <a:cs typeface="Arial" panose="020B0604020202020204" pitchFamily="34" charset="0"/>
              </a:rPr>
              <a:t> </a:t>
            </a:r>
            <a:r>
              <a:rPr lang="en-GB" sz="2400" i="1" dirty="0">
                <a:latin typeface="Arial" panose="020B0604020202020204" pitchFamily="34" charset="0"/>
                <a:cs typeface="Arial" panose="020B0604020202020204" pitchFamily="34" charset="0"/>
              </a:rPr>
              <a:t>Observer Research Foundation. 28</a:t>
            </a:r>
            <a:r>
              <a:rPr lang="en-GB" sz="2400" i="1" baseline="30000" dirty="0">
                <a:latin typeface="Arial" panose="020B0604020202020204" pitchFamily="34" charset="0"/>
                <a:cs typeface="Arial" panose="020B0604020202020204" pitchFamily="34" charset="0"/>
              </a:rPr>
              <a:t>th</a:t>
            </a:r>
            <a:r>
              <a:rPr lang="en-GB" sz="2400" i="1" dirty="0">
                <a:latin typeface="Arial" panose="020B0604020202020204" pitchFamily="34" charset="0"/>
                <a:cs typeface="Arial" panose="020B0604020202020204" pitchFamily="34" charset="0"/>
              </a:rPr>
              <a:t> January 2026. </a:t>
            </a:r>
            <a:r>
              <a:rPr lang="en-GB" sz="2400" dirty="0">
                <a:latin typeface="Arial" panose="020B0604020202020204" pitchFamily="34" charset="0"/>
                <a:cs typeface="Arial" panose="020B0604020202020204" pitchFamily="34" charset="0"/>
              </a:rPr>
              <a:t> </a:t>
            </a:r>
          </a:p>
          <a:p>
            <a:endParaRPr lang="en-GB" sz="2000" dirty="0"/>
          </a:p>
          <a:p>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0537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3CCA9-44E6-C8DE-6F87-ACDBB916E886}"/>
              </a:ext>
            </a:extLst>
          </p:cNvPr>
          <p:cNvSpPr>
            <a:spLocks noGrp="1"/>
          </p:cNvSpPr>
          <p:nvPr>
            <p:ph type="title"/>
          </p:nvPr>
        </p:nvSpPr>
        <p:spPr>
          <a:xfrm>
            <a:off x="0" y="0"/>
            <a:ext cx="9118600" cy="1325563"/>
          </a:xfrm>
        </p:spPr>
        <p:txBody>
          <a:bodyPr>
            <a:normAutofit/>
          </a:bodyPr>
          <a:lstStyle/>
          <a:p>
            <a:pPr algn="ctr"/>
            <a:r>
              <a:rPr lang="en-GB" sz="3600" b="1" dirty="0">
                <a:solidFill>
                  <a:schemeClr val="accent1">
                    <a:lumMod val="75000"/>
                  </a:schemeClr>
                </a:solidFill>
                <a:latin typeface="Arial" panose="020B0604020202020204" pitchFamily="34" charset="0"/>
                <a:cs typeface="Arial" panose="020B0604020202020204" pitchFamily="34" charset="0"/>
              </a:rPr>
              <a:t>United Nations Paris Climate Agreement </a:t>
            </a:r>
          </a:p>
        </p:txBody>
      </p:sp>
      <p:sp>
        <p:nvSpPr>
          <p:cNvPr id="3" name="Content Placeholder 2">
            <a:extLst>
              <a:ext uri="{FF2B5EF4-FFF2-40B4-BE49-F238E27FC236}">
                <a16:creationId xmlns:a16="http://schemas.microsoft.com/office/drawing/2014/main" id="{04B74230-71EB-2830-5BC2-C548B55915CB}"/>
              </a:ext>
            </a:extLst>
          </p:cNvPr>
          <p:cNvSpPr>
            <a:spLocks noGrp="1"/>
          </p:cNvSpPr>
          <p:nvPr>
            <p:ph idx="1"/>
          </p:nvPr>
        </p:nvSpPr>
        <p:spPr>
          <a:xfrm>
            <a:off x="0" y="2088346"/>
            <a:ext cx="12192000" cy="3546475"/>
          </a:xfrm>
          <a:solidFill>
            <a:schemeClr val="bg2"/>
          </a:solidFill>
          <a:ln>
            <a:solidFill>
              <a:schemeClr val="tx1"/>
            </a:solidFill>
          </a:ln>
        </p:spPr>
        <p:txBody>
          <a:bodyPr>
            <a:noAutofit/>
          </a:bodyPr>
          <a:lstStyle/>
          <a:p>
            <a:pPr marL="0" indent="0">
              <a:buNone/>
            </a:pPr>
            <a:r>
              <a:rPr lang="en-GB" sz="3200" b="1" dirty="0">
                <a:latin typeface="Arial" panose="020B0604020202020204" pitchFamily="34" charset="0"/>
                <a:cs typeface="Arial" panose="020B0604020202020204" pitchFamily="34" charset="0"/>
              </a:rPr>
              <a:t>Article 2.1. </a:t>
            </a:r>
            <a:r>
              <a:rPr lang="en-GB" sz="3200" dirty="0">
                <a:latin typeface="Arial" panose="020B0604020202020204" pitchFamily="34" charset="0"/>
                <a:cs typeface="Arial" panose="020B0604020202020204" pitchFamily="34" charset="0"/>
              </a:rPr>
              <a:t>This Agreement, in enhancing the implementation of the Convention, including its objective, aims to strengthen the global response to the threat of climate change, in the context of sustainable development and efforts to eradicate poverty, including by: </a:t>
            </a:r>
          </a:p>
          <a:p>
            <a:r>
              <a:rPr lang="en-GB" sz="3200" b="1" dirty="0">
                <a:latin typeface="Arial" panose="020B0604020202020204" pitchFamily="34" charset="0"/>
                <a:cs typeface="Arial" panose="020B0604020202020204" pitchFamily="34" charset="0"/>
              </a:rPr>
              <a:t>(c)  </a:t>
            </a:r>
            <a:r>
              <a:rPr lang="en-GB" sz="3200" dirty="0">
                <a:latin typeface="Arial" panose="020B0604020202020204" pitchFamily="34" charset="0"/>
                <a:cs typeface="Arial" panose="020B0604020202020204" pitchFamily="34" charset="0"/>
              </a:rPr>
              <a:t>Making finance flows consistent with a pathway towards low greenhouse gas emissions and climate-resilient development. </a:t>
            </a:r>
          </a:p>
        </p:txBody>
      </p:sp>
      <p:pic>
        <p:nvPicPr>
          <p:cNvPr id="1028" name="Picture 4" descr="Paris Climate Agreement: Striving to ...">
            <a:extLst>
              <a:ext uri="{FF2B5EF4-FFF2-40B4-BE49-F238E27FC236}">
                <a16:creationId xmlns:a16="http://schemas.microsoft.com/office/drawing/2014/main" id="{105CA059-AF5D-7B86-5F7B-07932A492C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49902" y="363929"/>
            <a:ext cx="2667000" cy="13430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D7C4963-DE69-5141-F3DF-5DFB01F94295}"/>
              </a:ext>
            </a:extLst>
          </p:cNvPr>
          <p:cNvSpPr txBox="1"/>
          <p:nvPr/>
        </p:nvSpPr>
        <p:spPr>
          <a:xfrm>
            <a:off x="461523" y="5903893"/>
            <a:ext cx="12787549" cy="954107"/>
          </a:xfrm>
          <a:prstGeom prst="rect">
            <a:avLst/>
          </a:prstGeom>
          <a:noFill/>
        </p:spPr>
        <p:txBody>
          <a:bodyPr wrap="square" rtlCol="0">
            <a:spAutoFit/>
          </a:bodyPr>
          <a:lstStyle/>
          <a:p>
            <a:r>
              <a:rPr lang="en-GB" sz="2800" b="1" i="1" dirty="0">
                <a:solidFill>
                  <a:schemeClr val="accent1">
                    <a:lumMod val="75000"/>
                  </a:schemeClr>
                </a:solidFill>
                <a:latin typeface="Arial" panose="020B0604020202020204" pitchFamily="34" charset="0"/>
                <a:cs typeface="Arial" panose="020B0604020202020204" pitchFamily="34" charset="0"/>
              </a:rPr>
              <a:t>i.e. a</a:t>
            </a:r>
            <a:r>
              <a:rPr lang="en-GB" sz="2800" b="1" i="1" dirty="0">
                <a:solidFill>
                  <a:schemeClr val="accent1">
                    <a:lumMod val="75000"/>
                  </a:schemeClr>
                </a:solidFill>
                <a:effectLst/>
                <a:latin typeface="Arial" panose="020B0604020202020204" pitchFamily="34" charset="0"/>
                <a:cs typeface="Arial" panose="020B0604020202020204" pitchFamily="34" charset="0"/>
              </a:rPr>
              <a:t>ligning all types of investments and financing activities with achieving the world’s climate goals. </a:t>
            </a:r>
            <a:endParaRPr lang="en-GB" sz="2800" b="1" i="1" dirty="0">
              <a:solidFill>
                <a:schemeClr val="accent1">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2632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682D3-F121-BBFB-3487-098D11D04126}"/>
              </a:ext>
            </a:extLst>
          </p:cNvPr>
          <p:cNvSpPr>
            <a:spLocks noGrp="1"/>
          </p:cNvSpPr>
          <p:nvPr>
            <p:ph type="title"/>
          </p:nvPr>
        </p:nvSpPr>
        <p:spPr>
          <a:xfrm>
            <a:off x="617706" y="-205431"/>
            <a:ext cx="11574294" cy="1325563"/>
          </a:xfrm>
        </p:spPr>
        <p:txBody>
          <a:bodyPr>
            <a:normAutofit/>
          </a:bodyPr>
          <a:lstStyle/>
          <a:p>
            <a:pPr algn="ctr"/>
            <a:r>
              <a:rPr lang="en-GB" sz="3600" b="1" dirty="0">
                <a:solidFill>
                  <a:schemeClr val="accent1">
                    <a:lumMod val="75000"/>
                  </a:schemeClr>
                </a:solidFill>
                <a:latin typeface="Arial" panose="020B0604020202020204" pitchFamily="34" charset="0"/>
                <a:cs typeface="Arial" panose="020B0604020202020204" pitchFamily="34" charset="0"/>
              </a:rPr>
              <a:t>Can we really ‘green’ the investor’s gaze? </a:t>
            </a:r>
          </a:p>
        </p:txBody>
      </p:sp>
      <p:sp>
        <p:nvSpPr>
          <p:cNvPr id="3" name="Content Placeholder 2">
            <a:extLst>
              <a:ext uri="{FF2B5EF4-FFF2-40B4-BE49-F238E27FC236}">
                <a16:creationId xmlns:a16="http://schemas.microsoft.com/office/drawing/2014/main" id="{730094EE-6D94-0EF0-2A66-3524DE168BF0}"/>
              </a:ext>
            </a:extLst>
          </p:cNvPr>
          <p:cNvSpPr>
            <a:spLocks noGrp="1"/>
          </p:cNvSpPr>
          <p:nvPr>
            <p:ph idx="1"/>
          </p:nvPr>
        </p:nvSpPr>
        <p:spPr>
          <a:xfrm>
            <a:off x="617706" y="1331069"/>
            <a:ext cx="10655841" cy="9231550"/>
          </a:xfrm>
        </p:spPr>
        <p:txBody>
          <a:bodyPr>
            <a:normAutofit/>
          </a:bodyPr>
          <a:lstStyle/>
          <a:p>
            <a:r>
              <a:rPr lang="en-GB" sz="2400" b="1" kern="0" dirty="0">
                <a:effectLst/>
                <a:latin typeface="Arial" panose="020B0604020202020204" pitchFamily="34" charset="0"/>
                <a:ea typeface="Calibri" panose="020F0502020204030204" pitchFamily="34" charset="0"/>
                <a:cs typeface="Arial" panose="020B0604020202020204" pitchFamily="34" charset="0"/>
              </a:rPr>
              <a:t>What sort of climate related data do investors want? </a:t>
            </a:r>
          </a:p>
          <a:p>
            <a:endParaRPr lang="en-GB" sz="2400" b="1" kern="0" dirty="0">
              <a:latin typeface="Arial" panose="020B0604020202020204" pitchFamily="34" charset="0"/>
              <a:ea typeface="Calibri" panose="020F0502020204030204" pitchFamily="34" charset="0"/>
              <a:cs typeface="Arial" panose="020B0604020202020204" pitchFamily="34" charset="0"/>
            </a:endParaRPr>
          </a:p>
          <a:p>
            <a:r>
              <a:rPr lang="en-GB" sz="2400" b="1" kern="0" dirty="0">
                <a:effectLst/>
                <a:latin typeface="Arial" panose="020B0604020202020204" pitchFamily="34" charset="0"/>
                <a:ea typeface="Calibri" panose="020F0502020204030204" pitchFamily="34" charset="0"/>
                <a:cs typeface="Arial" panose="020B0604020202020204" pitchFamily="34" charset="0"/>
              </a:rPr>
              <a:t>Consistent, commensurable and comparable</a:t>
            </a:r>
          </a:p>
          <a:p>
            <a:pPr marL="0" indent="0">
              <a:buNone/>
            </a:pPr>
            <a:endParaRPr lang="en-GB" sz="2400" kern="0" dirty="0">
              <a:latin typeface="Arial" panose="020B0604020202020204" pitchFamily="34" charset="0"/>
              <a:ea typeface="Calibri" panose="020F0502020204030204" pitchFamily="34" charset="0"/>
              <a:cs typeface="Arial" panose="020B0604020202020204" pitchFamily="34" charset="0"/>
            </a:endParaRPr>
          </a:p>
          <a:p>
            <a:pPr marL="0" indent="0">
              <a:buNone/>
            </a:pPr>
            <a:r>
              <a:rPr lang="en-GB" sz="2400" b="1" u="sng" kern="0" dirty="0">
                <a:effectLst/>
                <a:latin typeface="Arial" panose="020B0604020202020204" pitchFamily="34" charset="0"/>
                <a:ea typeface="Calibri" panose="020F0502020204030204" pitchFamily="34" charset="0"/>
                <a:cs typeface="Arial" panose="020B0604020202020204" pitchFamily="34" charset="0"/>
              </a:rPr>
              <a:t>But </a:t>
            </a:r>
            <a:r>
              <a:rPr lang="en-GB" sz="2400" b="1" kern="0" dirty="0">
                <a:effectLst/>
                <a:latin typeface="Arial" panose="020B0604020202020204" pitchFamily="34" charset="0"/>
                <a:ea typeface="Calibri" panose="020F0502020204030204" pitchFamily="34" charset="0"/>
                <a:cs typeface="Arial" panose="020B0604020202020204" pitchFamily="34" charset="0"/>
              </a:rPr>
              <a:t>:</a:t>
            </a:r>
          </a:p>
          <a:p>
            <a:pPr marL="0" indent="0">
              <a:buNone/>
            </a:pPr>
            <a:endParaRPr lang="en-GB" sz="2400" b="1" kern="0" dirty="0">
              <a:effectLst/>
              <a:latin typeface="Arial" panose="020B0604020202020204" pitchFamily="34" charset="0"/>
              <a:ea typeface="Calibri" panose="020F0502020204030204" pitchFamily="34" charset="0"/>
              <a:cs typeface="Arial" panose="020B0604020202020204" pitchFamily="34" charset="0"/>
            </a:endParaRPr>
          </a:p>
          <a:p>
            <a:r>
              <a:rPr lang="en-GB" sz="2400" b="1" kern="0" dirty="0">
                <a:effectLst/>
                <a:latin typeface="Arial" panose="020B0604020202020204" pitchFamily="34" charset="0"/>
                <a:ea typeface="Calibri" panose="020F0502020204030204" pitchFamily="34" charset="0"/>
                <a:cs typeface="Arial" panose="020B0604020202020204" pitchFamily="34" charset="0"/>
              </a:rPr>
              <a:t>Which time-frames count? </a:t>
            </a:r>
          </a:p>
          <a:p>
            <a:r>
              <a:rPr lang="en-GB" sz="2400" b="1" kern="0" dirty="0">
                <a:latin typeface="Arial" panose="020B0604020202020204" pitchFamily="34" charset="0"/>
                <a:ea typeface="Calibri" panose="020F0502020204030204" pitchFamily="34" charset="0"/>
                <a:cs typeface="Arial" panose="020B0604020202020204" pitchFamily="34" charset="0"/>
              </a:rPr>
              <a:t>Narrow political economic interests? </a:t>
            </a:r>
          </a:p>
          <a:p>
            <a:r>
              <a:rPr lang="en-GB" sz="2400" b="1" kern="0" dirty="0">
                <a:latin typeface="Arial" panose="020B0604020202020204" pitchFamily="34" charset="0"/>
                <a:ea typeface="Calibri" panose="020F0502020204030204" pitchFamily="34" charset="0"/>
                <a:cs typeface="Arial" panose="020B0604020202020204" pitchFamily="34" charset="0"/>
              </a:rPr>
              <a:t>Risks/rewards. </a:t>
            </a:r>
          </a:p>
          <a:p>
            <a:r>
              <a:rPr lang="en-GB" sz="2400" b="1" kern="0" dirty="0">
                <a:latin typeface="Arial" panose="020B0604020202020204" pitchFamily="34" charset="0"/>
                <a:ea typeface="Calibri" panose="020F0502020204030204" pitchFamily="34" charset="0"/>
                <a:cs typeface="Arial" panose="020B0604020202020204" pitchFamily="34" charset="0"/>
              </a:rPr>
              <a:t>Existing risk premia when lending to developing regions/ countries.</a:t>
            </a:r>
          </a:p>
          <a:p>
            <a:pPr marL="0" indent="0">
              <a:buNone/>
            </a:pPr>
            <a:r>
              <a:rPr lang="en-GB" sz="2400" kern="0" dirty="0">
                <a:latin typeface="Arial" panose="020B0604020202020204" pitchFamily="34" charset="0"/>
                <a:ea typeface="Calibri" panose="020F0502020204030204" pitchFamily="34" charset="0"/>
                <a:cs typeface="Arial" panose="020B0604020202020204" pitchFamily="34" charset="0"/>
              </a:rPr>
              <a:t>    </a:t>
            </a:r>
            <a:endParaRPr lang="en-GB" sz="1800" kern="0" dirty="0">
              <a:latin typeface="Arial" panose="020B0604020202020204" pitchFamily="34" charset="0"/>
            </a:endParaRPr>
          </a:p>
          <a:p>
            <a:endParaRPr lang="en-GB" dirty="0"/>
          </a:p>
        </p:txBody>
      </p:sp>
    </p:spTree>
    <p:extLst>
      <p:ext uri="{BB962C8B-B14F-4D97-AF65-F5344CB8AC3E}">
        <p14:creationId xmlns:p14="http://schemas.microsoft.com/office/powerpoint/2010/main" val="182413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9A999207-2392-1AF7-805F-F97835D37559}"/>
              </a:ext>
            </a:extLst>
          </p:cNvPr>
          <p:cNvGraphicFramePr>
            <a:graphicFrameLocks noGrp="1"/>
          </p:cNvGraphicFramePr>
          <p:nvPr>
            <p:extLst>
              <p:ext uri="{D42A27DB-BD31-4B8C-83A1-F6EECF244321}">
                <p14:modId xmlns:p14="http://schemas.microsoft.com/office/powerpoint/2010/main" val="1764303637"/>
              </p:ext>
            </p:extLst>
          </p:nvPr>
        </p:nvGraphicFramePr>
        <p:xfrm>
          <a:off x="0" y="-1"/>
          <a:ext cx="12192000" cy="7322649"/>
        </p:xfrm>
        <a:graphic>
          <a:graphicData uri="http://schemas.openxmlformats.org/drawingml/2006/table">
            <a:tbl>
              <a:tblPr firstRow="1" bandRow="1">
                <a:tableStyleId>{5C22544A-7EE6-4342-B048-85BDC9FD1C3A}</a:tableStyleId>
              </a:tblPr>
              <a:tblGrid>
                <a:gridCol w="4338536">
                  <a:extLst>
                    <a:ext uri="{9D8B030D-6E8A-4147-A177-3AD203B41FA5}">
                      <a16:colId xmlns:a16="http://schemas.microsoft.com/office/drawing/2014/main" val="3627819897"/>
                    </a:ext>
                  </a:extLst>
                </a:gridCol>
                <a:gridCol w="7853464">
                  <a:extLst>
                    <a:ext uri="{9D8B030D-6E8A-4147-A177-3AD203B41FA5}">
                      <a16:colId xmlns:a16="http://schemas.microsoft.com/office/drawing/2014/main" val="874992808"/>
                    </a:ext>
                  </a:extLst>
                </a:gridCol>
              </a:tblGrid>
              <a:tr h="631469">
                <a:tc>
                  <a:txBody>
                    <a:bodyPr/>
                    <a:lstStyle/>
                    <a:p>
                      <a:pPr algn="ctr"/>
                      <a:r>
                        <a:rPr lang="en-GB" sz="2800" dirty="0">
                          <a:latin typeface="Arial" panose="020B0604020202020204" pitchFamily="34" charset="0"/>
                          <a:cs typeface="Arial" panose="020B0604020202020204" pitchFamily="34" charset="0"/>
                        </a:rPr>
                        <a:t>Policy                              </a:t>
                      </a:r>
                    </a:p>
                  </a:txBody>
                  <a:tcPr/>
                </a:tc>
                <a:tc>
                  <a:txBody>
                    <a:bodyPr/>
                    <a:lstStyle/>
                    <a:p>
                      <a:pPr algn="ctr"/>
                      <a:r>
                        <a:rPr lang="en-GB" sz="2800" dirty="0">
                          <a:latin typeface="Arial" panose="020B0604020202020204" pitchFamily="34" charset="0"/>
                          <a:cs typeface="Arial" panose="020B0604020202020204" pitchFamily="34" charset="0"/>
                        </a:rPr>
                        <a:t>Objectives </a:t>
                      </a:r>
                    </a:p>
                  </a:txBody>
                  <a:tcPr/>
                </a:tc>
                <a:extLst>
                  <a:ext uri="{0D108BD9-81ED-4DB2-BD59-A6C34878D82A}">
                    <a16:rowId xmlns:a16="http://schemas.microsoft.com/office/drawing/2014/main" val="2443502915"/>
                  </a:ext>
                </a:extLst>
              </a:tr>
              <a:tr h="12197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dirty="0">
                          <a:latin typeface="Arial" panose="020B0604020202020204" pitchFamily="34" charset="0"/>
                          <a:cs typeface="Arial" panose="020B0604020202020204" pitchFamily="34" charset="0"/>
                        </a:rPr>
                        <a:t>Green Prudential Regulations   </a:t>
                      </a:r>
                    </a:p>
                    <a:p>
                      <a:pPr algn="l"/>
                      <a:endParaRPr lang="en-GB" sz="2800" dirty="0">
                        <a:latin typeface="Arial" panose="020B0604020202020204" pitchFamily="34" charset="0"/>
                        <a:cs typeface="Arial" panose="020B0604020202020204" pitchFamily="34" charset="0"/>
                      </a:endParaRPr>
                    </a:p>
                  </a:txBody>
                  <a:tcPr/>
                </a:tc>
                <a:tc>
                  <a:txBody>
                    <a:bodyPr/>
                    <a:lstStyle/>
                    <a:p>
                      <a:pPr algn="l"/>
                      <a:r>
                        <a:rPr lang="en-GB" sz="2800" dirty="0">
                          <a:latin typeface="Arial" panose="020B0604020202020204" pitchFamily="34" charset="0"/>
                          <a:cs typeface="Arial" panose="020B0604020202020204" pitchFamily="34" charset="0"/>
                        </a:rPr>
                        <a:t>Identifying and mitigating financial risks to ensure financial stability.</a:t>
                      </a:r>
                    </a:p>
                  </a:txBody>
                  <a:tcPr/>
                </a:tc>
                <a:extLst>
                  <a:ext uri="{0D108BD9-81ED-4DB2-BD59-A6C34878D82A}">
                    <a16:rowId xmlns:a16="http://schemas.microsoft.com/office/drawing/2014/main" val="2170727366"/>
                  </a:ext>
                </a:extLst>
              </a:tr>
              <a:tr h="1254680">
                <a:tc>
                  <a:txBody>
                    <a:bodyPr/>
                    <a:lstStyle/>
                    <a:p>
                      <a:pPr algn="l"/>
                      <a:r>
                        <a:rPr lang="en-GB" sz="2800" b="1" dirty="0">
                          <a:latin typeface="Arial" panose="020B0604020202020204" pitchFamily="34" charset="0"/>
                          <a:cs typeface="Arial" panose="020B0604020202020204" pitchFamily="34" charset="0"/>
                        </a:rPr>
                        <a:t>Green Credit Allocation Policies</a:t>
                      </a:r>
                    </a:p>
                  </a:txBody>
                  <a:tcPr/>
                </a:tc>
                <a:tc>
                  <a:txBody>
                    <a:bodyPr/>
                    <a:lstStyle/>
                    <a:p>
                      <a:pPr algn="l"/>
                      <a:r>
                        <a:rPr lang="en-GB" sz="2800" dirty="0">
                          <a:latin typeface="Arial" panose="020B0604020202020204" pitchFamily="34" charset="0"/>
                          <a:cs typeface="Arial" panose="020B0604020202020204" pitchFamily="34" charset="0"/>
                        </a:rPr>
                        <a:t>Encouraging green lending and investments through credit allocation and lending limits.</a:t>
                      </a:r>
                    </a:p>
                  </a:txBody>
                  <a:tcPr/>
                </a:tc>
                <a:extLst>
                  <a:ext uri="{0D108BD9-81ED-4DB2-BD59-A6C34878D82A}">
                    <a16:rowId xmlns:a16="http://schemas.microsoft.com/office/drawing/2014/main" val="4260282099"/>
                  </a:ext>
                </a:extLst>
              </a:tr>
              <a:tr h="1321700">
                <a:tc>
                  <a:txBody>
                    <a:bodyPr/>
                    <a:lstStyle/>
                    <a:p>
                      <a:pPr algn="l"/>
                      <a:r>
                        <a:rPr lang="en-GB" sz="2800" b="1" dirty="0">
                          <a:latin typeface="Arial" panose="020B0604020202020204" pitchFamily="34" charset="0"/>
                          <a:cs typeface="Arial" panose="020B0604020202020204" pitchFamily="34" charset="0"/>
                        </a:rPr>
                        <a:t>Green Financial Guidelines</a:t>
                      </a:r>
                    </a:p>
                  </a:txBody>
                  <a:tcPr/>
                </a:tc>
                <a:tc>
                  <a:txBody>
                    <a:bodyPr/>
                    <a:lstStyle/>
                    <a:p>
                      <a:pPr algn="l"/>
                      <a:r>
                        <a:rPr lang="en-GB" sz="2800" dirty="0">
                          <a:latin typeface="Arial" panose="020B0604020202020204" pitchFamily="34" charset="0"/>
                          <a:cs typeface="Arial" panose="020B0604020202020204" pitchFamily="34" charset="0"/>
                        </a:rPr>
                        <a:t>Supporting the development of green or climate-aligned financial markets.</a:t>
                      </a:r>
                    </a:p>
                  </a:txBody>
                  <a:tcPr/>
                </a:tc>
                <a:extLst>
                  <a:ext uri="{0D108BD9-81ED-4DB2-BD59-A6C34878D82A}">
                    <a16:rowId xmlns:a16="http://schemas.microsoft.com/office/drawing/2014/main" val="1983016977"/>
                  </a:ext>
                </a:extLst>
              </a:tr>
              <a:tr h="1227475">
                <a:tc>
                  <a:txBody>
                    <a:bodyPr/>
                    <a:lstStyle/>
                    <a:p>
                      <a:pPr algn="l"/>
                      <a:r>
                        <a:rPr lang="en-GB" sz="2800" b="1" dirty="0">
                          <a:latin typeface="Arial" panose="020B0604020202020204" pitchFamily="34" charset="0"/>
                          <a:cs typeface="Arial" panose="020B0604020202020204" pitchFamily="34" charset="0"/>
                        </a:rPr>
                        <a:t>Other Disclosure Requirements</a:t>
                      </a:r>
                    </a:p>
                  </a:txBody>
                  <a:tcPr/>
                </a:tc>
                <a:tc>
                  <a:txBody>
                    <a:bodyPr/>
                    <a:lstStyle/>
                    <a:p>
                      <a:pPr algn="ctr"/>
                      <a:r>
                        <a:rPr lang="en-GB" sz="2800" dirty="0">
                          <a:latin typeface="Arial" panose="020B0604020202020204" pitchFamily="34" charset="0"/>
                          <a:cs typeface="Arial" panose="020B0604020202020204" pitchFamily="34" charset="0"/>
                        </a:rPr>
                        <a:t>Encouraging public disclosure of climate-related   financial risks, including for non-financial institutions.	</a:t>
                      </a:r>
                    </a:p>
                  </a:txBody>
                  <a:tcPr/>
                </a:tc>
                <a:extLst>
                  <a:ext uri="{0D108BD9-81ED-4DB2-BD59-A6C34878D82A}">
                    <a16:rowId xmlns:a16="http://schemas.microsoft.com/office/drawing/2014/main" val="4290099038"/>
                  </a:ext>
                </a:extLst>
              </a:tr>
              <a:tr h="1202978">
                <a:tc>
                  <a:txBody>
                    <a:bodyPr/>
                    <a:lstStyle/>
                    <a:p>
                      <a:pPr algn="l"/>
                      <a:r>
                        <a:rPr lang="en-GB" sz="2800" b="1" dirty="0">
                          <a:latin typeface="Arial" panose="020B0604020202020204" pitchFamily="34" charset="0"/>
                          <a:cs typeface="Arial" panose="020B0604020202020204" pitchFamily="34" charset="0"/>
                        </a:rPr>
                        <a:t>Green Bonds</a:t>
                      </a:r>
                    </a:p>
                  </a:txBody>
                  <a:tcPr/>
                </a:tc>
                <a:tc>
                  <a:txBody>
                    <a:bodyPr/>
                    <a:lstStyle/>
                    <a:p>
                      <a:pPr algn="ctr"/>
                      <a:r>
                        <a:rPr lang="en-GB" sz="2800" dirty="0">
                          <a:latin typeface="Arial" panose="020B0604020202020204" pitchFamily="34" charset="0"/>
                          <a:cs typeface="Arial" panose="020B0604020202020204" pitchFamily="34" charset="0"/>
                        </a:rPr>
                        <a:t> Promoting green lending through green bonds, including taxonomy and issuance.</a:t>
                      </a:r>
                    </a:p>
                    <a:p>
                      <a:pPr algn="ctr"/>
                      <a:endParaRPr lang="en-GB" sz="2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01422844"/>
                  </a:ext>
                </a:extLst>
              </a:tr>
            </a:tbl>
          </a:graphicData>
        </a:graphic>
      </p:graphicFrame>
    </p:spTree>
    <p:extLst>
      <p:ext uri="{BB962C8B-B14F-4D97-AF65-F5344CB8AC3E}">
        <p14:creationId xmlns:p14="http://schemas.microsoft.com/office/powerpoint/2010/main" val="28504728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13A91E-ADF6-8F0B-ACB4-489DEAE11ECC}"/>
              </a:ext>
            </a:extLst>
          </p:cNvPr>
          <p:cNvSpPr>
            <a:spLocks noGrp="1"/>
          </p:cNvSpPr>
          <p:nvPr>
            <p:ph idx="1"/>
          </p:nvPr>
        </p:nvSpPr>
        <p:spPr>
          <a:xfrm>
            <a:off x="263525" y="-177800"/>
            <a:ext cx="11664950" cy="8813800"/>
          </a:xfrm>
        </p:spPr>
        <p:txBody>
          <a:bodyPr>
            <a:normAutofit/>
          </a:bodyPr>
          <a:lstStyle/>
          <a:p>
            <a:pPr marL="0" indent="0">
              <a:buNone/>
            </a:pPr>
            <a:r>
              <a:rPr lang="en-GB" dirty="0">
                <a:solidFill>
                  <a:schemeClr val="accent1">
                    <a:lumMod val="75000"/>
                  </a:schemeClr>
                </a:solidFill>
                <a:latin typeface="Arial" panose="020B0604020202020204" pitchFamily="34" charset="0"/>
                <a:cs typeface="Arial" panose="020B0604020202020204" pitchFamily="34" charset="0"/>
              </a:rPr>
              <a:t>	</a:t>
            </a:r>
            <a:endParaRPr lang="en-GB" sz="3600" dirty="0">
              <a:solidFill>
                <a:schemeClr val="accent1">
                  <a:lumMod val="75000"/>
                </a:schemeClr>
              </a:solidFill>
              <a:latin typeface="Arial" panose="020B0604020202020204" pitchFamily="34" charset="0"/>
              <a:cs typeface="Arial" panose="020B0604020202020204" pitchFamily="34" charset="0"/>
            </a:endParaRPr>
          </a:p>
          <a:p>
            <a:pPr marL="0" indent="0" algn="ctr">
              <a:buNone/>
            </a:pPr>
            <a:r>
              <a:rPr lang="en-GB" sz="3600" b="1" dirty="0">
                <a:solidFill>
                  <a:schemeClr val="accent1">
                    <a:lumMod val="75000"/>
                  </a:schemeClr>
                </a:solidFill>
                <a:latin typeface="Arial" panose="020B0604020202020204" pitchFamily="34" charset="0"/>
                <a:cs typeface="Arial" panose="020B0604020202020204" pitchFamily="34" charset="0"/>
              </a:rPr>
              <a:t>Emerging Markets and Developing Economies and Climate-Related Financial Policies.</a:t>
            </a:r>
          </a:p>
          <a:p>
            <a:pPr marL="0" indent="0">
              <a:buNone/>
            </a:pPr>
            <a:endParaRPr lang="en-GB" b="1" i="1" u="sng"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Observed impacts of CRFPs:  </a:t>
            </a:r>
            <a:r>
              <a:rPr lang="en-GB" dirty="0">
                <a:latin typeface="Arial" panose="020B0604020202020204" pitchFamily="34" charset="0"/>
                <a:cs typeface="Arial" panose="020B0604020202020204" pitchFamily="34" charset="0"/>
              </a:rPr>
              <a:t>Mixed impacts; strong responsiveness to binding policies in specific regions, but limited effectiveness in reducing CO2 emissions in others.	</a:t>
            </a:r>
          </a:p>
          <a:p>
            <a:endParaRPr lang="en-GB"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Key Challenges:  </a:t>
            </a:r>
            <a:r>
              <a:rPr lang="en-GB" dirty="0">
                <a:latin typeface="Arial" panose="020B0604020202020204" pitchFamily="34" charset="0"/>
                <a:cs typeface="Arial" panose="020B0604020202020204" pitchFamily="34" charset="0"/>
              </a:rPr>
              <a:t>Institutional and structural barriers, including reliance on carbon-intensive industries and limited enforcement mechanisms.	</a:t>
            </a:r>
          </a:p>
          <a:p>
            <a:pPr marL="0" indent="0">
              <a:buNone/>
            </a:pPr>
            <a:endParaRPr lang="en-GB"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Policy recommendations: </a:t>
            </a:r>
            <a:r>
              <a:rPr lang="en-GB" dirty="0">
                <a:latin typeface="Arial" panose="020B0604020202020204" pitchFamily="34" charset="0"/>
                <a:cs typeface="Arial" panose="020B0604020202020204" pitchFamily="34" charset="0"/>
              </a:rPr>
              <a:t>Strengthen international cooperation, capacity building, </a:t>
            </a:r>
            <a:r>
              <a:rPr lang="en-GB" b="1" dirty="0">
                <a:solidFill>
                  <a:schemeClr val="accent1">
                    <a:lumMod val="75000"/>
                  </a:schemeClr>
                </a:solidFill>
                <a:latin typeface="Arial" panose="020B0604020202020204" pitchFamily="34" charset="0"/>
                <a:cs typeface="Arial" panose="020B0604020202020204" pitchFamily="34" charset="0"/>
              </a:rPr>
              <a:t>and access to green finance to address institutional and economic barriers. </a:t>
            </a:r>
            <a:r>
              <a:rPr lang="en-GB" sz="3800" dirty="0">
                <a:latin typeface="Arial" panose="020B0604020202020204" pitchFamily="34" charset="0"/>
                <a:cs typeface="Arial" panose="020B0604020202020204" pitchFamily="34" charset="0"/>
              </a:rPr>
              <a:t>	</a:t>
            </a:r>
          </a:p>
          <a:p>
            <a:pPr marL="0" indent="0">
              <a:buNone/>
            </a:pPr>
            <a:endParaRPr lang="en-GB" b="1" u="sng" dirty="0"/>
          </a:p>
          <a:p>
            <a:pPr marL="0" indent="0">
              <a:buNone/>
            </a:pPr>
            <a:r>
              <a:rPr lang="en-GB" dirty="0"/>
              <a:t>	</a:t>
            </a:r>
          </a:p>
          <a:p>
            <a:pPr marL="0" indent="0">
              <a:buNone/>
            </a:pPr>
            <a:endParaRPr lang="en-GB" dirty="0"/>
          </a:p>
        </p:txBody>
      </p:sp>
    </p:spTree>
    <p:extLst>
      <p:ext uri="{BB962C8B-B14F-4D97-AF65-F5344CB8AC3E}">
        <p14:creationId xmlns:p14="http://schemas.microsoft.com/office/powerpoint/2010/main" val="35597419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7062D-EB8C-5E87-D0D3-F4388E8EABB4}"/>
              </a:ext>
            </a:extLst>
          </p:cNvPr>
          <p:cNvSpPr>
            <a:spLocks noGrp="1"/>
          </p:cNvSpPr>
          <p:nvPr>
            <p:ph type="title"/>
          </p:nvPr>
        </p:nvSpPr>
        <p:spPr>
          <a:xfrm>
            <a:off x="508000" y="0"/>
            <a:ext cx="11938000" cy="1325563"/>
          </a:xfrm>
        </p:spPr>
        <p:txBody>
          <a:bodyPr>
            <a:normAutofit/>
          </a:bodyPr>
          <a:lstStyle/>
          <a:p>
            <a:r>
              <a:rPr lang="en-GB" sz="3600" b="1" dirty="0">
                <a:solidFill>
                  <a:schemeClr val="accent1">
                    <a:lumMod val="75000"/>
                  </a:schemeClr>
                </a:solidFill>
                <a:latin typeface="Arial" panose="020B0604020202020204" pitchFamily="34" charset="0"/>
                <a:cs typeface="Arial" panose="020B0604020202020204" pitchFamily="34" charset="0"/>
              </a:rPr>
              <a:t>International cooperation and capacity building.</a:t>
            </a:r>
            <a:endParaRPr lang="en-GB" sz="3600" b="1" dirty="0">
              <a:solidFill>
                <a:schemeClr val="accent1">
                  <a:lumMod val="75000"/>
                </a:schemeClr>
              </a:solidFill>
            </a:endParaRPr>
          </a:p>
        </p:txBody>
      </p:sp>
      <p:sp>
        <p:nvSpPr>
          <p:cNvPr id="3" name="Content Placeholder 2">
            <a:extLst>
              <a:ext uri="{FF2B5EF4-FFF2-40B4-BE49-F238E27FC236}">
                <a16:creationId xmlns:a16="http://schemas.microsoft.com/office/drawing/2014/main" id="{3047C6E0-E541-B7FA-460C-27D61EB52483}"/>
              </a:ext>
            </a:extLst>
          </p:cNvPr>
          <p:cNvSpPr>
            <a:spLocks noGrp="1"/>
          </p:cNvSpPr>
          <p:nvPr>
            <p:ph idx="1"/>
          </p:nvPr>
        </p:nvSpPr>
        <p:spPr>
          <a:xfrm>
            <a:off x="508000" y="1585912"/>
            <a:ext cx="8483600" cy="4967288"/>
          </a:xfrm>
        </p:spPr>
        <p:txBody>
          <a:bodyPr>
            <a:normAutofit fontScale="85000" lnSpcReduction="20000"/>
          </a:bodyPr>
          <a:lstStyle/>
          <a:p>
            <a:r>
              <a:rPr lang="en-GB" b="1" dirty="0">
                <a:latin typeface="Arial" panose="020B0604020202020204" pitchFamily="34" charset="0"/>
                <a:cs typeface="Arial" panose="020B0604020202020204" pitchFamily="34" charset="0"/>
              </a:rPr>
              <a:t>Network for Greening the Financial System (NGFS).</a:t>
            </a:r>
          </a:p>
          <a:p>
            <a:endParaRPr lang="en-GB" b="1" dirty="0">
              <a:solidFill>
                <a:srgbClr val="000000"/>
              </a:solidFill>
              <a:latin typeface="Arial" panose="020B0604020202020204" pitchFamily="34" charset="0"/>
              <a:cs typeface="Arial" panose="020B0604020202020204" pitchFamily="34" charset="0"/>
            </a:endParaRPr>
          </a:p>
          <a:p>
            <a:r>
              <a:rPr lang="en-GB" b="1" dirty="0">
                <a:solidFill>
                  <a:srgbClr val="000000"/>
                </a:solidFill>
                <a:latin typeface="Arial" panose="020B0604020202020204" pitchFamily="34" charset="0"/>
                <a:cs typeface="Arial" panose="020B0604020202020204" pitchFamily="34" charset="0"/>
              </a:rPr>
              <a:t>Launched by 8 central banks/supervisory  authorities at the One Planet Summit  in 2017. </a:t>
            </a:r>
          </a:p>
          <a:p>
            <a:pPr marL="0" indent="0">
              <a:buNone/>
            </a:pPr>
            <a:endParaRPr lang="en-GB" dirty="0">
              <a:solidFill>
                <a:srgbClr val="000000"/>
              </a:solidFill>
              <a:latin typeface="Arial" panose="020B0604020202020204" pitchFamily="34" charset="0"/>
              <a:cs typeface="Arial" panose="020B0604020202020204" pitchFamily="34" charset="0"/>
            </a:endParaRPr>
          </a:p>
          <a:p>
            <a:r>
              <a:rPr lang="en-GB" dirty="0">
                <a:solidFill>
                  <a:srgbClr val="000000"/>
                </a:solidFill>
                <a:latin typeface="Arial" panose="020B0604020202020204" pitchFamily="34" charset="0"/>
                <a:cs typeface="Arial" panose="020B0604020202020204" pitchFamily="34" charset="0"/>
              </a:rPr>
              <a:t> </a:t>
            </a:r>
            <a:r>
              <a:rPr lang="en-GB" b="1" dirty="0">
                <a:solidFill>
                  <a:srgbClr val="000000"/>
                </a:solidFill>
                <a:latin typeface="Arial" panose="020B0604020202020204" pitchFamily="34" charset="0"/>
                <a:cs typeface="Arial" panose="020B0604020202020204" pitchFamily="34" charset="0"/>
              </a:rPr>
              <a:t>Seeks to promote:</a:t>
            </a:r>
          </a:p>
          <a:p>
            <a:pPr marL="0" indent="0">
              <a:buNone/>
            </a:pPr>
            <a:endParaRPr lang="en-GB" b="1" dirty="0">
              <a:solidFill>
                <a:srgbClr val="000000"/>
              </a:solidFill>
              <a:latin typeface="Arial" panose="020B0604020202020204" pitchFamily="34" charset="0"/>
              <a:cs typeface="Arial" panose="020B0604020202020204" pitchFamily="34" charset="0"/>
            </a:endParaRPr>
          </a:p>
          <a:p>
            <a:pPr marL="0" indent="0">
              <a:buNone/>
            </a:pPr>
            <a:r>
              <a:rPr lang="en-GB" dirty="0">
                <a:solidFill>
                  <a:srgbClr val="000000"/>
                </a:solidFill>
                <a:latin typeface="Arial" panose="020B0604020202020204" pitchFamily="34" charset="0"/>
                <a:cs typeface="Arial" panose="020B0604020202020204" pitchFamily="34" charset="0"/>
              </a:rPr>
              <a:t> (a) voluntary sharing of best practices for</a:t>
            </a:r>
          </a:p>
          <a:p>
            <a:pPr marL="0" indent="0">
              <a:buNone/>
            </a:pPr>
            <a:r>
              <a:rPr lang="en-GB" dirty="0">
                <a:solidFill>
                  <a:srgbClr val="000000"/>
                </a:solidFill>
                <a:latin typeface="Arial" panose="020B0604020202020204" pitchFamily="34" charset="0"/>
                <a:cs typeface="Arial" panose="020B0604020202020204" pitchFamily="34" charset="0"/>
              </a:rPr>
              <a:t> for environmental and climate risk monitoring and management</a:t>
            </a:r>
          </a:p>
          <a:p>
            <a:pPr marL="0" indent="0">
              <a:buNone/>
            </a:pPr>
            <a:endParaRPr lang="en-GB" dirty="0">
              <a:solidFill>
                <a:srgbClr val="000000"/>
              </a:solidFill>
              <a:latin typeface="Arial" panose="020B0604020202020204" pitchFamily="34" charset="0"/>
              <a:cs typeface="Arial" panose="020B0604020202020204" pitchFamily="34" charset="0"/>
            </a:endParaRPr>
          </a:p>
          <a:p>
            <a:pPr marL="0" indent="0">
              <a:buNone/>
            </a:pPr>
            <a:r>
              <a:rPr lang="en-GB" dirty="0">
                <a:solidFill>
                  <a:srgbClr val="000000"/>
                </a:solidFill>
                <a:latin typeface="Arial" panose="020B0604020202020204" pitchFamily="34" charset="0"/>
                <a:cs typeface="Arial" panose="020B0604020202020204" pitchFamily="34" charset="0"/>
              </a:rPr>
              <a:t>(b) the mobilization of capital for green and low-carbon investments</a:t>
            </a:r>
          </a:p>
          <a:p>
            <a:pPr marL="0" indent="0">
              <a:buNone/>
            </a:pPr>
            <a:endParaRPr lang="en-GB" dirty="0">
              <a:solidFill>
                <a:srgbClr val="000000"/>
              </a:solidFill>
              <a:latin typeface="Arial" panose="020B0604020202020204" pitchFamily="34" charset="0"/>
              <a:cs typeface="Arial" panose="020B0604020202020204" pitchFamily="34" charset="0"/>
            </a:endParaRPr>
          </a:p>
          <a:p>
            <a:pPr marL="0" indent="0">
              <a:buNone/>
            </a:pPr>
            <a:endParaRPr lang="en-GB" dirty="0"/>
          </a:p>
        </p:txBody>
      </p:sp>
      <p:pic>
        <p:nvPicPr>
          <p:cNvPr id="4" name="Picture 3">
            <a:extLst>
              <a:ext uri="{FF2B5EF4-FFF2-40B4-BE49-F238E27FC236}">
                <a16:creationId xmlns:a16="http://schemas.microsoft.com/office/drawing/2014/main" id="{D62D0A80-F4C4-F114-FAFB-70AD6A06D283}"/>
              </a:ext>
            </a:extLst>
          </p:cNvPr>
          <p:cNvPicPr>
            <a:picLocks noChangeAspect="1"/>
          </p:cNvPicPr>
          <p:nvPr/>
        </p:nvPicPr>
        <p:blipFill>
          <a:blip r:embed="rId2"/>
          <a:stretch>
            <a:fillRect/>
          </a:stretch>
        </p:blipFill>
        <p:spPr>
          <a:xfrm>
            <a:off x="8991600" y="1693336"/>
            <a:ext cx="2735581" cy="2249219"/>
          </a:xfrm>
          <a:prstGeom prst="rect">
            <a:avLst/>
          </a:prstGeom>
          <a:ln>
            <a:solidFill>
              <a:schemeClr val="tx1"/>
            </a:solidFill>
          </a:ln>
        </p:spPr>
      </p:pic>
    </p:spTree>
    <p:extLst>
      <p:ext uri="{BB962C8B-B14F-4D97-AF65-F5344CB8AC3E}">
        <p14:creationId xmlns:p14="http://schemas.microsoft.com/office/powerpoint/2010/main" val="28733700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CF669-1C5C-CC91-9681-AAD12F54339E}"/>
              </a:ext>
            </a:extLst>
          </p:cNvPr>
          <p:cNvSpPr>
            <a:spLocks noGrp="1"/>
          </p:cNvSpPr>
          <p:nvPr>
            <p:ph type="title"/>
          </p:nvPr>
        </p:nvSpPr>
        <p:spPr>
          <a:xfrm>
            <a:off x="450175" y="-324352"/>
            <a:ext cx="10515600" cy="1325563"/>
          </a:xfrm>
        </p:spPr>
        <p:txBody>
          <a:bodyPr>
            <a:normAutofit/>
          </a:bodyPr>
          <a:lstStyle/>
          <a:p>
            <a:pPr algn="ctr"/>
            <a:r>
              <a:rPr lang="en-GB" sz="3600" b="1" dirty="0">
                <a:solidFill>
                  <a:schemeClr val="accent1">
                    <a:lumMod val="75000"/>
                  </a:schemeClr>
                </a:solidFill>
                <a:latin typeface="Arial" panose="020B0604020202020204" pitchFamily="34" charset="0"/>
                <a:cs typeface="Arial" panose="020B0604020202020204" pitchFamily="34" charset="0"/>
              </a:rPr>
              <a:t>To date: Risk-based approach</a:t>
            </a:r>
          </a:p>
        </p:txBody>
      </p:sp>
      <p:sp>
        <p:nvSpPr>
          <p:cNvPr id="3" name="Content Placeholder 2">
            <a:extLst>
              <a:ext uri="{FF2B5EF4-FFF2-40B4-BE49-F238E27FC236}">
                <a16:creationId xmlns:a16="http://schemas.microsoft.com/office/drawing/2014/main" id="{D463BC7F-C2FF-F9F2-C6FD-141C5ACF3F9D}"/>
              </a:ext>
            </a:extLst>
          </p:cNvPr>
          <p:cNvSpPr>
            <a:spLocks noGrp="1"/>
          </p:cNvSpPr>
          <p:nvPr>
            <p:ph idx="1"/>
          </p:nvPr>
        </p:nvSpPr>
        <p:spPr>
          <a:xfrm>
            <a:off x="0" y="425240"/>
            <a:ext cx="12058650" cy="6700115"/>
          </a:xfrm>
        </p:spPr>
        <p:txBody>
          <a:bodyPr>
            <a:normAutofit fontScale="25000" lnSpcReduction="20000"/>
          </a:bodyPr>
          <a:lstStyle/>
          <a:p>
            <a:endParaRPr lang="en-GB" sz="9600" dirty="0">
              <a:latin typeface="Arial" panose="020B0604020202020204" pitchFamily="34" charset="0"/>
              <a:cs typeface="Arial" panose="020B0604020202020204" pitchFamily="34" charset="0"/>
            </a:endParaRPr>
          </a:p>
          <a:p>
            <a:r>
              <a:rPr lang="en-GB" sz="9600" b="1" dirty="0">
                <a:latin typeface="Arial" panose="020B0604020202020204" pitchFamily="34" charset="0"/>
                <a:cs typeface="Arial" panose="020B0604020202020204" pitchFamily="34" charset="0"/>
              </a:rPr>
              <a:t>Promotion of Climate scenario analyses</a:t>
            </a:r>
            <a:r>
              <a:rPr lang="en-GB" sz="9600" dirty="0">
                <a:latin typeface="Arial" panose="020B0604020202020204" pitchFamily="34" charset="0"/>
                <a:cs typeface="Arial" panose="020B0604020202020204" pitchFamily="34" charset="0"/>
              </a:rPr>
              <a:t> undertaken by domestic supervisors. </a:t>
            </a:r>
          </a:p>
          <a:p>
            <a:pPr marL="0" indent="0">
              <a:buNone/>
            </a:pPr>
            <a:endParaRPr lang="en-GB" sz="9600" dirty="0">
              <a:latin typeface="Arial" panose="020B0604020202020204" pitchFamily="34" charset="0"/>
              <a:cs typeface="Arial" panose="020B0604020202020204" pitchFamily="34" charset="0"/>
            </a:endParaRPr>
          </a:p>
          <a:p>
            <a:r>
              <a:rPr lang="en-GB" sz="9600" dirty="0">
                <a:latin typeface="Arial" panose="020B0604020202020204" pitchFamily="34" charset="0"/>
                <a:cs typeface="Arial" panose="020B0604020202020204" pitchFamily="34" charset="0"/>
              </a:rPr>
              <a:t>A version of stress testing: the running of a future-oriented exercise in which the impact of a </a:t>
            </a:r>
            <a:r>
              <a:rPr lang="en-GB" sz="9600" b="1" i="1" dirty="0">
                <a:latin typeface="Arial" panose="020B0604020202020204" pitchFamily="34" charset="0"/>
                <a:cs typeface="Arial" panose="020B0604020202020204" pitchFamily="34" charset="0"/>
              </a:rPr>
              <a:t>hypothetical scenario</a:t>
            </a:r>
            <a:r>
              <a:rPr lang="en-GB" sz="9600" dirty="0">
                <a:latin typeface="Arial" panose="020B0604020202020204" pitchFamily="34" charset="0"/>
                <a:cs typeface="Arial" panose="020B0604020202020204" pitchFamily="34" charset="0"/>
              </a:rPr>
              <a:t> is measured on the balance sheets held across a domestic  financial system.</a:t>
            </a:r>
          </a:p>
          <a:p>
            <a:pPr marL="0" indent="0">
              <a:buNone/>
            </a:pPr>
            <a:endParaRPr lang="en-GB" sz="9600" dirty="0">
              <a:latin typeface="Arial" panose="020B0604020202020204" pitchFamily="34" charset="0"/>
              <a:cs typeface="Arial" panose="020B0604020202020204" pitchFamily="34" charset="0"/>
            </a:endParaRPr>
          </a:p>
          <a:p>
            <a:r>
              <a:rPr lang="en-GB" sz="9600" dirty="0">
                <a:latin typeface="Arial" panose="020B0604020202020204" pitchFamily="34" charset="0"/>
                <a:cs typeface="Arial" panose="020B0604020202020204" pitchFamily="34" charset="0"/>
              </a:rPr>
              <a:t>Climate versions are exploratory and predominantly focus on </a:t>
            </a:r>
            <a:r>
              <a:rPr lang="en-GB" sz="9600" b="1" dirty="0">
                <a:latin typeface="Arial" panose="020B0604020202020204" pitchFamily="34" charset="0"/>
                <a:cs typeface="Arial" panose="020B0604020202020204" pitchFamily="34" charset="0"/>
              </a:rPr>
              <a:t>transition and physical risk. Scenarios built out from IPCC scenarios. </a:t>
            </a:r>
          </a:p>
          <a:p>
            <a:pPr marL="0" indent="0">
              <a:buNone/>
            </a:pPr>
            <a:endParaRPr lang="en-GB" sz="9600" dirty="0">
              <a:latin typeface="Arial" panose="020B0604020202020204" pitchFamily="34" charset="0"/>
              <a:cs typeface="Arial" panose="020B0604020202020204" pitchFamily="34" charset="0"/>
            </a:endParaRPr>
          </a:p>
          <a:p>
            <a:r>
              <a:rPr lang="en-GB" sz="9600" b="1" i="1" dirty="0">
                <a:latin typeface="Arial" panose="020B0604020202020204" pitchFamily="34" charset="0"/>
                <a:cs typeface="Arial" panose="020B0604020202020204" pitchFamily="34" charset="0"/>
              </a:rPr>
              <a:t>Objectives:</a:t>
            </a:r>
          </a:p>
          <a:p>
            <a:r>
              <a:rPr lang="en-GB" sz="9600" dirty="0">
                <a:latin typeface="Arial" panose="020B0604020202020204" pitchFamily="34" charset="0"/>
                <a:cs typeface="Arial" panose="020B0604020202020204" pitchFamily="34" charset="0"/>
              </a:rPr>
              <a:t> Measure the current risks banks and insurers are exposed to. </a:t>
            </a:r>
          </a:p>
          <a:p>
            <a:r>
              <a:rPr lang="en-GB" sz="9600" dirty="0">
                <a:latin typeface="Arial" panose="020B0604020202020204" pitchFamily="34" charset="0"/>
                <a:cs typeface="Arial" panose="020B0604020202020204" pitchFamily="34" charset="0"/>
              </a:rPr>
              <a:t> Assess the risk management capacities of banks and insurers. </a:t>
            </a:r>
          </a:p>
          <a:p>
            <a:r>
              <a:rPr lang="en-GB" sz="9600" dirty="0">
                <a:latin typeface="Arial" panose="020B0604020202020204" pitchFamily="34" charset="0"/>
                <a:cs typeface="Arial" panose="020B0604020202020204" pitchFamily="34" charset="0"/>
              </a:rPr>
              <a:t> Encourage the building of climate risk expertise in banks and insurers. </a:t>
            </a:r>
          </a:p>
          <a:p>
            <a:endParaRPr lang="en-GB" sz="9600" dirty="0">
              <a:latin typeface="Arial" panose="020B0604020202020204" pitchFamily="34" charset="0"/>
              <a:cs typeface="Arial" panose="020B0604020202020204" pitchFamily="34" charset="0"/>
            </a:endParaRPr>
          </a:p>
          <a:p>
            <a:r>
              <a:rPr lang="en-GB" sz="9600" b="1" dirty="0">
                <a:latin typeface="Arial" panose="020B0604020202020204" pitchFamily="34" charset="0"/>
                <a:cs typeface="Arial" panose="020B0604020202020204" pitchFamily="34" charset="0"/>
              </a:rPr>
              <a:t>Issues: </a:t>
            </a:r>
          </a:p>
          <a:p>
            <a:r>
              <a:rPr lang="en-GB" sz="9600" dirty="0">
                <a:latin typeface="Arial" panose="020B0604020202020204" pitchFamily="34" charset="0"/>
                <a:cs typeface="Arial" panose="020B0604020202020204" pitchFamily="34" charset="0"/>
              </a:rPr>
              <a:t>useability of results.  </a:t>
            </a:r>
          </a:p>
          <a:p>
            <a:r>
              <a:rPr lang="en-GB" sz="9600" dirty="0">
                <a:latin typeface="Arial" panose="020B0604020202020204" pitchFamily="34" charset="0"/>
                <a:cs typeface="Arial" panose="020B0604020202020204" pitchFamily="34" charset="0"/>
              </a:rPr>
              <a:t>Catalyst for bonanza for consultancy industry and climate services. </a:t>
            </a:r>
          </a:p>
          <a:p>
            <a:endParaRPr lang="en-GB" sz="11200" dirty="0">
              <a:latin typeface="Arial" panose="020B0604020202020204" pitchFamily="34" charset="0"/>
              <a:cs typeface="Arial" panose="020B0604020202020204" pitchFamily="34" charset="0"/>
            </a:endParaRPr>
          </a:p>
          <a:p>
            <a:endParaRPr lang="en-GB" sz="11200" dirty="0">
              <a:latin typeface="Arial" panose="020B0604020202020204" pitchFamily="34" charset="0"/>
              <a:cs typeface="Arial" panose="020B0604020202020204" pitchFamily="34" charset="0"/>
            </a:endParaRPr>
          </a:p>
          <a:p>
            <a:endParaRPr lang="en-GB" sz="11200" dirty="0">
              <a:latin typeface="Arial" panose="020B0604020202020204" pitchFamily="34" charset="0"/>
              <a:cs typeface="Arial" panose="020B0604020202020204" pitchFamily="34" charset="0"/>
            </a:endParaRPr>
          </a:p>
          <a:p>
            <a:endParaRPr lang="en-GB" dirty="0"/>
          </a:p>
          <a:p>
            <a:endParaRPr lang="en-GB" dirty="0"/>
          </a:p>
          <a:p>
            <a:r>
              <a:rPr lang="en-GB" dirty="0"/>
              <a:t> </a:t>
            </a:r>
          </a:p>
        </p:txBody>
      </p:sp>
    </p:spTree>
    <p:extLst>
      <p:ext uri="{BB962C8B-B14F-4D97-AF65-F5344CB8AC3E}">
        <p14:creationId xmlns:p14="http://schemas.microsoft.com/office/powerpoint/2010/main" val="136456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D43CE-8C9D-0620-820B-6649A6BA226B}"/>
              </a:ext>
            </a:extLst>
          </p:cNvPr>
          <p:cNvSpPr>
            <a:spLocks noGrp="1"/>
          </p:cNvSpPr>
          <p:nvPr>
            <p:ph type="title"/>
          </p:nvPr>
        </p:nvSpPr>
        <p:spPr>
          <a:xfrm>
            <a:off x="1676400" y="-254000"/>
            <a:ext cx="10515600" cy="1325563"/>
          </a:xfrm>
        </p:spPr>
        <p:txBody>
          <a:bodyPr>
            <a:normAutofit/>
          </a:bodyPr>
          <a:lstStyle/>
          <a:p>
            <a:r>
              <a:rPr lang="en-GB" sz="3600" b="1" dirty="0">
                <a:solidFill>
                  <a:schemeClr val="accent1">
                    <a:lumMod val="75000"/>
                  </a:schemeClr>
                </a:solidFill>
                <a:latin typeface="Arial" panose="020B0604020202020204" pitchFamily="34" charset="0"/>
                <a:cs typeface="Arial" panose="020B0604020202020204" pitchFamily="34" charset="0"/>
              </a:rPr>
              <a:t>The Climatization of Sovereignty </a:t>
            </a:r>
          </a:p>
        </p:txBody>
      </p:sp>
      <p:sp>
        <p:nvSpPr>
          <p:cNvPr id="3" name="Content Placeholder 2">
            <a:extLst>
              <a:ext uri="{FF2B5EF4-FFF2-40B4-BE49-F238E27FC236}">
                <a16:creationId xmlns:a16="http://schemas.microsoft.com/office/drawing/2014/main" id="{2FEA6ED3-374E-860F-2330-A43D9C78133B}"/>
              </a:ext>
            </a:extLst>
          </p:cNvPr>
          <p:cNvSpPr>
            <a:spLocks noGrp="1"/>
          </p:cNvSpPr>
          <p:nvPr>
            <p:ph idx="1"/>
          </p:nvPr>
        </p:nvSpPr>
        <p:spPr>
          <a:xfrm>
            <a:off x="170775" y="1071563"/>
            <a:ext cx="6763425" cy="5684837"/>
          </a:xfrm>
        </p:spPr>
        <p:txBody>
          <a:bodyPr>
            <a:normAutofit fontScale="92500" lnSpcReduction="10000"/>
          </a:bodyPr>
          <a:lstStyle/>
          <a:p>
            <a:r>
              <a:rPr lang="en-GB" sz="2600" dirty="0">
                <a:latin typeface="Arial" panose="020B0604020202020204" pitchFamily="34" charset="0"/>
                <a:cs typeface="Arial" panose="020B0604020202020204" pitchFamily="34" charset="0"/>
              </a:rPr>
              <a:t>Climate services and the infrastructural power of Moody’s and Standard &amp; Poor’s.</a:t>
            </a:r>
          </a:p>
          <a:p>
            <a:endParaRPr lang="en-GB" sz="2600" dirty="0">
              <a:latin typeface="Arial" panose="020B0604020202020204" pitchFamily="34" charset="0"/>
              <a:cs typeface="Arial" panose="020B0604020202020204" pitchFamily="34" charset="0"/>
            </a:endParaRPr>
          </a:p>
          <a:p>
            <a:r>
              <a:rPr lang="en-GB" sz="2600" dirty="0">
                <a:latin typeface="Arial" panose="020B0604020202020204" pitchFamily="34" charset="0"/>
                <a:cs typeface="Arial" panose="020B0604020202020204" pitchFamily="34" charset="0"/>
              </a:rPr>
              <a:t>R</a:t>
            </a:r>
            <a:r>
              <a:rPr lang="en-GB" sz="2600" b="0" i="0" dirty="0">
                <a:effectLst/>
                <a:latin typeface="Arial" panose="020B0604020202020204" pitchFamily="34" charset="0"/>
                <a:cs typeface="Arial" panose="020B0604020202020204" pitchFamily="34" charset="0"/>
              </a:rPr>
              <a:t>ather than treat the planet as an object of collective “saving,” it becomes a surface of uneven risks, profits and losses to be navigated accordingly, with far too familiar winners and losers.</a:t>
            </a:r>
          </a:p>
          <a:p>
            <a:endParaRPr lang="en-GB" sz="2600" dirty="0">
              <a:latin typeface="Arial" panose="020B0604020202020204" pitchFamily="34" charset="0"/>
              <a:cs typeface="Arial" panose="020B0604020202020204" pitchFamily="34" charset="0"/>
            </a:endParaRPr>
          </a:p>
          <a:p>
            <a:r>
              <a:rPr lang="en-GB" sz="2600" b="0" i="0" dirty="0">
                <a:effectLst/>
                <a:latin typeface="Arial" panose="020B0604020202020204" pitchFamily="34" charset="0"/>
                <a:cs typeface="Arial" panose="020B0604020202020204" pitchFamily="34" charset="0"/>
              </a:rPr>
              <a:t> Instrumental forms of climate action inscribe new and deepened patterns of exploitative inclusion</a:t>
            </a:r>
            <a:r>
              <a:rPr lang="en-GB" sz="2600" b="0" i="1" dirty="0">
                <a:effectLst/>
                <a:latin typeface="Arial" panose="020B0604020202020204" pitchFamily="34" charset="0"/>
                <a:cs typeface="Arial" panose="020B0604020202020204" pitchFamily="34" charset="0"/>
              </a:rPr>
              <a:t> </a:t>
            </a:r>
            <a:r>
              <a:rPr lang="en-GB" sz="2600" b="0" i="0" dirty="0">
                <a:effectLst/>
                <a:latin typeface="Arial" panose="020B0604020202020204" pitchFamily="34" charset="0"/>
                <a:cs typeface="Arial" panose="020B0604020202020204" pitchFamily="34" charset="0"/>
              </a:rPr>
              <a:t>of climate-vulnerable places within global financial systems. </a:t>
            </a:r>
          </a:p>
          <a:p>
            <a:endParaRPr lang="en-GB" sz="2600" b="0" i="0" dirty="0">
              <a:effectLst/>
              <a:latin typeface="Arial" panose="020B0604020202020204" pitchFamily="34" charset="0"/>
              <a:cs typeface="Arial" panose="020B0604020202020204" pitchFamily="34" charset="0"/>
            </a:endParaRPr>
          </a:p>
          <a:p>
            <a:r>
              <a:rPr lang="en-GB" sz="2600" dirty="0">
                <a:latin typeface="Arial" panose="020B0604020202020204" pitchFamily="34" charset="0"/>
                <a:cs typeface="Arial" panose="020B0604020202020204" pitchFamily="34" charset="0"/>
              </a:rPr>
              <a:t>Climate risk premium. </a:t>
            </a:r>
            <a:endParaRPr lang="en-GB" sz="2600" b="0" i="0" dirty="0">
              <a:effectLst/>
              <a:latin typeface="Arial" panose="020B0604020202020204" pitchFamily="34" charset="0"/>
              <a:cs typeface="Arial" panose="020B0604020202020204" pitchFamily="34" charset="0"/>
            </a:endParaRPr>
          </a:p>
          <a:p>
            <a:pPr marL="0" indent="0">
              <a:buNone/>
            </a:pPr>
            <a:endParaRPr lang="en-GB" dirty="0">
              <a:solidFill>
                <a:srgbClr val="000000"/>
              </a:solidFill>
              <a:latin typeface="Rubik"/>
            </a:endParaRPr>
          </a:p>
          <a:p>
            <a:pPr marL="0" indent="0">
              <a:buNone/>
            </a:pPr>
            <a:endParaRPr lang="en-GB" dirty="0">
              <a:solidFill>
                <a:srgbClr val="000000"/>
              </a:solidFill>
              <a:latin typeface="Rubik"/>
            </a:endParaRPr>
          </a:p>
        </p:txBody>
      </p:sp>
      <p:pic>
        <p:nvPicPr>
          <p:cNvPr id="1028" name="Picture 4">
            <a:extLst>
              <a:ext uri="{FF2B5EF4-FFF2-40B4-BE49-F238E27FC236}">
                <a16:creationId xmlns:a16="http://schemas.microsoft.com/office/drawing/2014/main" id="{13735897-74FD-7555-2A4E-31A0348C6D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7001" y="4093538"/>
            <a:ext cx="4089400" cy="255712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47E1C4E6-0475-3869-A756-812A6BA1FD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7001" y="985075"/>
            <a:ext cx="4089400" cy="2774125"/>
          </a:xfrm>
          <a:prstGeom prst="rect">
            <a:avLst/>
          </a:prstGeom>
          <a:ln>
            <a:solidFill>
              <a:schemeClr val="tx1"/>
            </a:solidFill>
          </a:ln>
        </p:spPr>
      </p:pic>
    </p:spTree>
    <p:extLst>
      <p:ext uri="{BB962C8B-B14F-4D97-AF65-F5344CB8AC3E}">
        <p14:creationId xmlns:p14="http://schemas.microsoft.com/office/powerpoint/2010/main" val="494768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42BA7-460F-7BE0-4A37-CD00B74C94FA}"/>
              </a:ext>
            </a:extLst>
          </p:cNvPr>
          <p:cNvSpPr>
            <a:spLocks noGrp="1"/>
          </p:cNvSpPr>
          <p:nvPr>
            <p:ph type="title"/>
          </p:nvPr>
        </p:nvSpPr>
        <p:spPr>
          <a:xfrm>
            <a:off x="1071664" y="18255"/>
            <a:ext cx="10515600" cy="1325563"/>
          </a:xfrm>
        </p:spPr>
        <p:txBody>
          <a:bodyPr>
            <a:normAutofit/>
          </a:bodyPr>
          <a:lstStyle/>
          <a:p>
            <a:pPr algn="ctr"/>
            <a:r>
              <a:rPr lang="en-GB" sz="3600" b="1" dirty="0">
                <a:solidFill>
                  <a:schemeClr val="accent1">
                    <a:lumMod val="75000"/>
                  </a:schemeClr>
                </a:solidFill>
                <a:latin typeface="Arial" panose="020B0604020202020204" pitchFamily="34" charset="0"/>
                <a:cs typeface="Arial" panose="020B0604020202020204" pitchFamily="34" charset="0"/>
              </a:rPr>
              <a:t>Cost of Capital (CoC)</a:t>
            </a:r>
          </a:p>
        </p:txBody>
      </p:sp>
      <p:sp>
        <p:nvSpPr>
          <p:cNvPr id="3" name="Content Placeholder 2">
            <a:extLst>
              <a:ext uri="{FF2B5EF4-FFF2-40B4-BE49-F238E27FC236}">
                <a16:creationId xmlns:a16="http://schemas.microsoft.com/office/drawing/2014/main" id="{C85246C7-3AF4-9EE5-7D39-01F941C4EF48}"/>
              </a:ext>
            </a:extLst>
          </p:cNvPr>
          <p:cNvSpPr>
            <a:spLocks noGrp="1"/>
          </p:cNvSpPr>
          <p:nvPr>
            <p:ph idx="1"/>
          </p:nvPr>
        </p:nvSpPr>
        <p:spPr>
          <a:xfrm>
            <a:off x="408561" y="1343818"/>
            <a:ext cx="11517549" cy="5495927"/>
          </a:xfrm>
        </p:spPr>
        <p:txBody>
          <a:bodyPr>
            <a:normAutofit/>
          </a:bodyPr>
          <a:lstStyle/>
          <a:p>
            <a:r>
              <a:rPr lang="en-GB" dirty="0"/>
              <a:t>Climate stabilization requires the mobilization of substantial investments in low- and zero-carbon tech. </a:t>
            </a:r>
          </a:p>
          <a:p>
            <a:pPr marL="0" indent="0">
              <a:buNone/>
            </a:pPr>
            <a:endParaRPr lang="en-GB" dirty="0"/>
          </a:p>
          <a:p>
            <a:r>
              <a:rPr lang="en-GB" b="1" u="sng" dirty="0">
                <a:latin typeface="Arial" panose="020B0604020202020204" pitchFamily="34" charset="0"/>
                <a:cs typeface="Arial" panose="020B0604020202020204" pitchFamily="34" charset="0"/>
              </a:rPr>
              <a:t>But</a:t>
            </a:r>
            <a:r>
              <a:rPr lang="en-GB" dirty="0"/>
              <a:t> access to stable and affordable finance varies dramatically across countries.</a:t>
            </a:r>
          </a:p>
          <a:p>
            <a:endParaRPr lang="en-GB" dirty="0"/>
          </a:p>
          <a:p>
            <a:r>
              <a:rPr lang="en-GB" dirty="0"/>
              <a:t> </a:t>
            </a:r>
            <a:r>
              <a:rPr lang="en-GB" b="1" dirty="0"/>
              <a:t>IPCC</a:t>
            </a:r>
            <a:r>
              <a:rPr lang="en-GB" dirty="0"/>
              <a:t> Models used to evaluate the energy transition do not differentiate regional financing costs.</a:t>
            </a:r>
          </a:p>
          <a:p>
            <a:endParaRPr lang="en-GB" dirty="0"/>
          </a:p>
          <a:p>
            <a:r>
              <a:rPr lang="en-GB" dirty="0"/>
              <a:t>This means that they cannot study risk-sharing mechanisms for renewable electricity generation. </a:t>
            </a:r>
          </a:p>
        </p:txBody>
      </p:sp>
    </p:spTree>
    <p:extLst>
      <p:ext uri="{BB962C8B-B14F-4D97-AF65-F5344CB8AC3E}">
        <p14:creationId xmlns:p14="http://schemas.microsoft.com/office/powerpoint/2010/main" val="41211829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CCB1AA434AC7B4FA712525E5A4B0FAF" ma:contentTypeVersion="10" ma:contentTypeDescription="Create a new document." ma:contentTypeScope="" ma:versionID="c626a7492a0898a9d89630bd5d8eb700">
  <xsd:schema xmlns:xsd="http://www.w3.org/2001/XMLSchema" xmlns:xs="http://www.w3.org/2001/XMLSchema" xmlns:p="http://schemas.microsoft.com/office/2006/metadata/properties" xmlns:ns2="e1c3bf3d-9298-4d97-8698-5d8e56acd48b" xmlns:ns3="1e44de8b-a222-4f75-a299-7667fa0d186f" targetNamespace="http://schemas.microsoft.com/office/2006/metadata/properties" ma:root="true" ma:fieldsID="5765d47cd912209b3a8ed61bab10d9f7" ns2:_="" ns3:_="">
    <xsd:import namespace="e1c3bf3d-9298-4d97-8698-5d8e56acd48b"/>
    <xsd:import namespace="1e44de8b-a222-4f75-a299-7667fa0d186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c3bf3d-9298-4d97-8698-5d8e56acd4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e44de8b-a222-4f75-a299-7667fa0d186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e479bf05-d456-4a96-a4cf-13701bc18efa}" ma:internalName="TaxCatchAll" ma:showField="CatchAllData" ma:web="1e44de8b-a222-4f75-a299-7667fa0d186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1c3bf3d-9298-4d97-8698-5d8e56acd48b">
      <Terms xmlns="http://schemas.microsoft.com/office/infopath/2007/PartnerControls"/>
    </lcf76f155ced4ddcb4097134ff3c332f>
    <TaxCatchAll xmlns="1e44de8b-a222-4f75-a299-7667fa0d186f" xsi:nil="true"/>
  </documentManagement>
</p:properties>
</file>

<file path=customXml/itemProps1.xml><?xml version="1.0" encoding="utf-8"?>
<ds:datastoreItem xmlns:ds="http://schemas.openxmlformats.org/officeDocument/2006/customXml" ds:itemID="{517A585E-BB81-4696-8343-9913C483C779}"/>
</file>

<file path=customXml/itemProps2.xml><?xml version="1.0" encoding="utf-8"?>
<ds:datastoreItem xmlns:ds="http://schemas.openxmlformats.org/officeDocument/2006/customXml" ds:itemID="{FBA2A7A4-BA7B-493B-ACA9-CECF9832A0CE}"/>
</file>

<file path=customXml/itemProps3.xml><?xml version="1.0" encoding="utf-8"?>
<ds:datastoreItem xmlns:ds="http://schemas.openxmlformats.org/officeDocument/2006/customXml" ds:itemID="{13E9B5CF-7F3D-404D-A62B-A42226D30892}"/>
</file>

<file path=docProps/app.xml><?xml version="1.0" encoding="utf-8"?>
<Properties xmlns="http://schemas.openxmlformats.org/officeDocument/2006/extended-properties" xmlns:vt="http://schemas.openxmlformats.org/officeDocument/2006/docPropsVTypes">
  <TotalTime>2591</TotalTime>
  <Words>1242</Words>
  <Application>Microsoft Office PowerPoint</Application>
  <PresentationFormat>Widescreen</PresentationFormat>
  <Paragraphs>128</Paragraphs>
  <Slides>14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vt:lpstr>
      <vt:lpstr>Aptos Display</vt:lpstr>
      <vt:lpstr>Arial</vt:lpstr>
      <vt:lpstr>Rubik</vt:lpstr>
      <vt:lpstr>Office Theme</vt:lpstr>
      <vt:lpstr>PowerPoint Presentation</vt:lpstr>
      <vt:lpstr>United Nations Paris Climate Agreement </vt:lpstr>
      <vt:lpstr>Can we really ‘green’ the investor’s gaze? </vt:lpstr>
      <vt:lpstr>PowerPoint Presentation</vt:lpstr>
      <vt:lpstr>PowerPoint Presentation</vt:lpstr>
      <vt:lpstr>International cooperation and capacity building.</vt:lpstr>
      <vt:lpstr>To date: Risk-based approach</vt:lpstr>
      <vt:lpstr>The Climatization of Sovereignty </vt:lpstr>
      <vt:lpstr>Cost of Capital (CoC)</vt:lpstr>
      <vt:lpstr>Modelling the impacts &amp; benefits of regional CoC convergence </vt:lpstr>
      <vt:lpstr>PowerPoint Presentation</vt:lpstr>
      <vt:lpstr>PowerPoint Presentation</vt:lpstr>
      <vt:lpstr>The benefits of CoC Convergence </vt:lpstr>
      <vt:lpstr>Key 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John Morris (staff)</dc:creator>
  <cp:lastModifiedBy>John Morris (staff)</cp:lastModifiedBy>
  <cp:revision>15</cp:revision>
  <dcterms:created xsi:type="dcterms:W3CDTF">2026-01-27T20:29:46Z</dcterms:created>
  <dcterms:modified xsi:type="dcterms:W3CDTF">2026-02-08T08:46:00Z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0x0101000CCB1AA434AC7B4FA712525E5A4B0FAF</vt:lpwstr>
  </property>
</Properties>
</file>