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353" r:id="rId5"/>
    <p:sldId id="362" r:id="rId6"/>
    <p:sldId id="365" r:id="rId7"/>
    <p:sldId id="366" r:id="rId8"/>
    <p:sldId id="368" r:id="rId9"/>
    <p:sldId id="369" r:id="rId10"/>
    <p:sldId id="370" r:id="rId11"/>
    <p:sldId id="372" r:id="rId12"/>
    <p:sldId id="373" r:id="rId13"/>
    <p:sldId id="375" r:id="rId14"/>
    <p:sldId id="376" r:id="rId15"/>
    <p:sldId id="377" r:id="rId16"/>
    <p:sldId id="378" r:id="rId17"/>
    <p:sldId id="379" r:id="rId18"/>
    <p:sldId id="35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7D9"/>
    <a:srgbClr val="93D3D9"/>
    <a:srgbClr val="AAD6FF"/>
    <a:srgbClr val="B2C8CD"/>
    <a:srgbClr val="CCD8D6"/>
    <a:srgbClr val="4F5945"/>
    <a:srgbClr val="73292A"/>
    <a:srgbClr val="7F867A"/>
    <a:srgbClr val="A65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6" autoAdjust="0"/>
    <p:restoredTop sz="95013" autoAdjust="0"/>
  </p:normalViewPr>
  <p:slideViewPr>
    <p:cSldViewPr snapToGrid="0">
      <p:cViewPr varScale="1">
        <p:scale>
          <a:sx n="105" d="100"/>
          <a:sy n="105" d="100"/>
        </p:scale>
        <p:origin x="876" y="13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2" d="100"/>
          <a:sy n="82" d="100"/>
        </p:scale>
        <p:origin x="278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9852A6-C536-198B-0B36-808C24FAAF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F40B29C-E84A-E4D1-8998-1A961EC23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A5AE42-7DC1-8140-9B13-146984FDEF22}" type="datetimeFigureOut">
              <a:rPr lang="en-US" smtClean="0"/>
              <a:t>2/6/2026</a:t>
            </a:fld>
            <a:endParaRPr lang="en-US" dirty="0"/>
          </a:p>
        </p:txBody>
      </p:sp>
      <p:sp>
        <p:nvSpPr>
          <p:cNvPr id="4" name="Footer Placeholder 3">
            <a:extLst>
              <a:ext uri="{FF2B5EF4-FFF2-40B4-BE49-F238E27FC236}">
                <a16:creationId xmlns:a16="http://schemas.microsoft.com/office/drawing/2014/main" id="{FCCE4DE7-ED89-D264-F004-38F2DF4879D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7E8591-FF54-5A00-A703-95ABC16B78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369B77-94AB-0344-9EBF-9DB9EE8D3ABC}" type="slidenum">
              <a:rPr lang="en-US" smtClean="0"/>
              <a:t>‹#›</a:t>
            </a:fld>
            <a:endParaRPr lang="en-US" dirty="0"/>
          </a:p>
        </p:txBody>
      </p:sp>
    </p:spTree>
    <p:extLst>
      <p:ext uri="{BB962C8B-B14F-4D97-AF65-F5344CB8AC3E}">
        <p14:creationId xmlns:p14="http://schemas.microsoft.com/office/powerpoint/2010/main" val="2398597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75F72-8950-AF4F-9381-1D26FB547EA1}" type="datetimeFigureOut">
              <a:rPr lang="en-US" smtClean="0"/>
              <a:t>2/6/2026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75476F-A808-1F46-A368-07984F6DA22E}" type="slidenum">
              <a:rPr lang="en-US" smtClean="0"/>
              <a:t>‹#›</a:t>
            </a:fld>
            <a:endParaRPr lang="en-US" dirty="0"/>
          </a:p>
        </p:txBody>
      </p:sp>
    </p:spTree>
    <p:extLst>
      <p:ext uri="{BB962C8B-B14F-4D97-AF65-F5344CB8AC3E}">
        <p14:creationId xmlns:p14="http://schemas.microsoft.com/office/powerpoint/2010/main" val="1114252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D90036E-D78E-7995-BEF4-F64DA613C71D}"/>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408176" y="1463040"/>
            <a:ext cx="6327648" cy="2180543"/>
          </a:xfrm>
          <a:noFill/>
        </p:spPr>
        <p:txBody>
          <a:bodyPr anchor="b">
            <a:noAutofit/>
          </a:bodyPr>
          <a:lstStyle>
            <a:lvl1pPr algn="ctr">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911096" y="3995928"/>
            <a:ext cx="5321808" cy="824404"/>
          </a:xfrm>
          <a:noFill/>
        </p:spPr>
        <p:txBody>
          <a:bodyPr anchor="ct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770632"/>
            <a:ext cx="2487168" cy="3502152"/>
          </a:xfrm>
        </p:spPr>
        <p:txBody>
          <a:bodyPr lIns="91440" rIns="91440"/>
          <a:lstStyle>
            <a:lvl1pPr marL="0" indent="0">
              <a:spcAft>
                <a:spcPts val="120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3785616" y="2770632"/>
            <a:ext cx="7571232" cy="339242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7399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432304"/>
            <a:ext cx="6163056" cy="3739896"/>
          </a:xfrm>
        </p:spPr>
        <p:txBody>
          <a:bodyPr lIns="91440" rIns="91440"/>
          <a:lstStyle>
            <a:lvl1pPr marL="228600" indent="-228600">
              <a:spcAft>
                <a:spcPts val="0"/>
              </a:spcAft>
              <a:buClr>
                <a:schemeClr val="accent2"/>
              </a:buClr>
              <a:buFont typeface="Arial" panose="020B0604020202020204" pitchFamily="34" charset="0"/>
              <a:buChar char="•"/>
              <a:defRPr sz="2400">
                <a:solidFill>
                  <a:schemeClr val="tx2">
                    <a:lumMod val="25000"/>
                  </a:schemeClr>
                </a:solidFill>
              </a:defRPr>
            </a:lvl1pPr>
            <a:lvl2pPr marL="685800">
              <a:spcBef>
                <a:spcPts val="500"/>
              </a:spcBef>
              <a:buClr>
                <a:schemeClr val="accent2"/>
              </a:buClr>
              <a:defRPr sz="2400">
                <a:solidFill>
                  <a:schemeClr val="tx2">
                    <a:lumMod val="25000"/>
                  </a:schemeClr>
                </a:solidFill>
              </a:defRPr>
            </a:lvl2pPr>
            <a:lvl3pPr marL="1143000">
              <a:buClr>
                <a:schemeClr val="accent2"/>
              </a:buClr>
              <a:defRPr sz="2000">
                <a:solidFill>
                  <a:schemeClr val="tx2">
                    <a:lumMod val="25000"/>
                  </a:schemeClr>
                </a:solidFill>
              </a:defRPr>
            </a:lvl3pPr>
            <a:lvl4pPr marL="1600200">
              <a:buClr>
                <a:schemeClr val="accent2"/>
              </a:buClr>
              <a:defRPr sz="1800">
                <a:solidFill>
                  <a:schemeClr val="tx2">
                    <a:lumMod val="25000"/>
                  </a:schemeClr>
                </a:solidFill>
              </a:defRPr>
            </a:lvl4pPr>
            <a:lvl5pPr marL="20574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7424928" y="2441448"/>
            <a:ext cx="4169664" cy="3703320"/>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1EB1C5A3-22FF-382D-3801-B6D9C4AC53E1}"/>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52051"/>
          <a:stretch/>
        </p:blipFill>
        <p:spPr>
          <a:xfrm>
            <a:off x="4629335" y="1815780"/>
            <a:ext cx="5586493" cy="5042220"/>
          </a:xfrm>
          <a:prstGeom prst="rect">
            <a:avLst/>
          </a:prstGeom>
        </p:spPr>
      </p:pic>
    </p:spTree>
    <p:extLst>
      <p:ext uri="{BB962C8B-B14F-4D97-AF65-F5344CB8AC3E}">
        <p14:creationId xmlns:p14="http://schemas.microsoft.com/office/powerpoint/2010/main" val="659767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1" y="0"/>
            <a:ext cx="12188952" cy="2048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600200"/>
          </a:xfrm>
        </p:spPr>
        <p:txBody>
          <a:bodyPr/>
          <a:lstStyle>
            <a:lvl1pPr>
              <a:defRPr>
                <a:solidFill>
                  <a:schemeClr val="bg1"/>
                </a:solidFill>
              </a:defRPr>
            </a:lvl1pPr>
          </a:lstStyle>
          <a:p>
            <a:r>
              <a:rPr lang="en-US"/>
              <a:t>Click to edit Master title style</a:t>
            </a:r>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841248" y="2770632"/>
            <a:ext cx="10515600" cy="339242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2000">
                <a:solidFill>
                  <a:schemeClr val="tx2">
                    <a:lumMod val="25000"/>
                  </a:schemeClr>
                </a:solidFill>
              </a:defRPr>
            </a:lvl3pPr>
            <a:lvl4pPr marL="1143000">
              <a:buClr>
                <a:schemeClr val="accent2"/>
              </a:buClr>
              <a:defRPr sz="1800">
                <a:solidFill>
                  <a:schemeClr val="tx2">
                    <a:lumMod val="25000"/>
                  </a:schemeClr>
                </a:solidFill>
              </a:defRPr>
            </a:lvl4pPr>
            <a:lvl5pPr marL="1600200">
              <a:buClr>
                <a:schemeClr val="accent2"/>
              </a:buCl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132047"/>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202242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20999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627632" y="822960"/>
            <a:ext cx="6327648" cy="2221992"/>
          </a:xfrm>
          <a:noFill/>
        </p:spPr>
        <p:txBody>
          <a:bodyPr anchor="b">
            <a:noAutofit/>
          </a:bodyPr>
          <a:lstStyle>
            <a:lvl1pPr algn="l">
              <a:defRPr sz="4800">
                <a:solidFill>
                  <a:schemeClr val="bg1"/>
                </a:solidFill>
              </a:defRPr>
            </a:lvl1pPr>
          </a:lstStyle>
          <a:p>
            <a:r>
              <a:rPr lang="en-US"/>
              <a:t>Click to edit Master title style</a:t>
            </a:r>
            <a:endParaRPr lang="en-US" dirty="0"/>
          </a:p>
        </p:txBody>
      </p:sp>
      <p:sp>
        <p:nvSpPr>
          <p:cNvPr id="2" name="Subtitle 2">
            <a:extLst>
              <a:ext uri="{FF2B5EF4-FFF2-40B4-BE49-F238E27FC236}">
                <a16:creationId xmlns:a16="http://schemas.microsoft.com/office/drawing/2014/main" id="{FB724EDC-0FF4-BC78-C7CF-5B31189CBFC2}"/>
              </a:ext>
            </a:extLst>
          </p:cNvPr>
          <p:cNvSpPr>
            <a:spLocks noGrp="1"/>
          </p:cNvSpPr>
          <p:nvPr>
            <p:ph type="subTitle" idx="1"/>
          </p:nvPr>
        </p:nvSpPr>
        <p:spPr>
          <a:xfrm>
            <a:off x="1627632" y="3428999"/>
            <a:ext cx="6309360" cy="1703439"/>
          </a:xfrm>
          <a:noFill/>
        </p:spPr>
        <p:txBody>
          <a:bodyPr anchor="t">
            <a:normAutofit/>
          </a:bodyPr>
          <a:lstStyle>
            <a:lvl1pPr marL="0" indent="0" algn="l">
              <a:lnSpc>
                <a:spcPct val="130000"/>
              </a:lnSpc>
              <a:spcBef>
                <a:spcPts val="0"/>
              </a:spcBef>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01600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5849111" y="530356"/>
            <a:ext cx="5657831" cy="1182494"/>
          </a:xfrm>
        </p:spPr>
        <p:txBody>
          <a:bodyPr anchor="b">
            <a:normAutofit/>
          </a:bodyPr>
          <a:lstStyle>
            <a:lvl1pPr>
              <a:defRPr sz="4000"/>
            </a:lvl1pPr>
          </a:lstStyle>
          <a:p>
            <a:r>
              <a:rPr lang="en-US" dirty="0"/>
              <a:t>Click to edit Master title style</a:t>
            </a:r>
          </a:p>
        </p:txBody>
      </p:sp>
      <p:sp>
        <p:nvSpPr>
          <p:cNvPr id="7" name="Picture Placeholder 6">
            <a:extLst>
              <a:ext uri="{FF2B5EF4-FFF2-40B4-BE49-F238E27FC236}">
                <a16:creationId xmlns:a16="http://schemas.microsoft.com/office/drawing/2014/main" id="{8B3132E8-A261-CEAB-129F-0FED7AD8D00C}"/>
              </a:ext>
            </a:extLst>
          </p:cNvPr>
          <p:cNvSpPr>
            <a:spLocks noGrp="1"/>
          </p:cNvSpPr>
          <p:nvPr>
            <p:ph type="pic" sz="quarter" idx="13"/>
          </p:nvPr>
        </p:nvSpPr>
        <p:spPr>
          <a:xfrm>
            <a:off x="1" y="0"/>
            <a:ext cx="5174458" cy="6858000"/>
          </a:xfrm>
        </p:spPr>
        <p:txBody>
          <a:bodyPr/>
          <a:lstStyle>
            <a:lvl1pPr marL="0" indent="0">
              <a:buNone/>
              <a:defRPr/>
            </a:lvl1pPr>
          </a:lstStyle>
          <a:p>
            <a:r>
              <a:rPr lang="en-US" dirty="0"/>
              <a:t>Click icon to add picture</a:t>
            </a:r>
          </a:p>
        </p:txBody>
      </p:sp>
      <p:sp>
        <p:nvSpPr>
          <p:cNvPr id="32" name="Content Placeholder 5">
            <a:extLst>
              <a:ext uri="{FF2B5EF4-FFF2-40B4-BE49-F238E27FC236}">
                <a16:creationId xmlns:a16="http://schemas.microsoft.com/office/drawing/2014/main" id="{9BEB2D80-6263-5794-6A1A-CFF345F7A92E}"/>
              </a:ext>
            </a:extLst>
          </p:cNvPr>
          <p:cNvSpPr>
            <a:spLocks noGrp="1"/>
          </p:cNvSpPr>
          <p:nvPr>
            <p:ph sz="quarter" idx="4"/>
          </p:nvPr>
        </p:nvSpPr>
        <p:spPr>
          <a:xfrm>
            <a:off x="5849112" y="2454690"/>
            <a:ext cx="5657830" cy="3665253"/>
          </a:xfrm>
        </p:spPr>
        <p:txBody>
          <a:bodyPr>
            <a:normAutofit/>
          </a:bodyPr>
          <a:lstStyle>
            <a:lvl1pPr marL="0" indent="0">
              <a:lnSpc>
                <a:spcPct val="100000"/>
              </a:lnSpc>
              <a:buClr>
                <a:srgbClr val="73292A"/>
              </a:buClr>
              <a:buNone/>
              <a:defRPr sz="2400"/>
            </a:lvl1pPr>
            <a:lvl2pPr marL="228600">
              <a:buClr>
                <a:srgbClr val="73292A"/>
              </a:buClr>
              <a:defRPr sz="2000"/>
            </a:lvl2pPr>
            <a:lvl3pPr marL="685800">
              <a:buClr>
                <a:srgbClr val="73292A"/>
              </a:buClr>
              <a:defRPr sz="1800"/>
            </a:lvl3pPr>
            <a:lvl4pPr marL="1143000">
              <a:buClr>
                <a:srgbClr val="73292A"/>
              </a:buClr>
              <a:defRPr sz="1600"/>
            </a:lvl4pPr>
            <a:lvl5pPr marL="1600200">
              <a:buClr>
                <a:srgbClr val="73292A"/>
              </a:buCl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a:extLst>
              <a:ext uri="{FF2B5EF4-FFF2-40B4-BE49-F238E27FC236}">
                <a16:creationId xmlns:a16="http://schemas.microsoft.com/office/drawing/2014/main" id="{285D9D7D-8D9A-473E-AF0D-EF1940D793C3}"/>
              </a:ext>
            </a:extLst>
          </p:cNvPr>
          <p:cNvSpPr>
            <a:spLocks noGrp="1"/>
          </p:cNvSpPr>
          <p:nvPr>
            <p:ph type="sldNum" sz="quarter" idx="12"/>
          </p:nvPr>
        </p:nvSpPr>
        <p:spPr>
          <a:xfrm>
            <a:off x="11234928" y="6356350"/>
            <a:ext cx="716280" cy="365125"/>
          </a:xfrm>
        </p:spPr>
        <p:txBody>
          <a:bodyPr/>
          <a:lstStyle/>
          <a:p>
            <a:fld id="{294A09A9-5501-47C1-A89A-A340965A2BE2}" type="slidenum">
              <a:rPr lang="en-US" smtClean="0"/>
              <a:t>‹#›</a:t>
            </a:fld>
            <a:endParaRPr lang="en-US" dirty="0"/>
          </a:p>
        </p:txBody>
      </p:sp>
      <p:sp>
        <p:nvSpPr>
          <p:cNvPr id="10" name="Rectangle 9">
            <a:extLst>
              <a:ext uri="{FF2B5EF4-FFF2-40B4-BE49-F238E27FC236}">
                <a16:creationId xmlns:a16="http://schemas.microsoft.com/office/drawing/2014/main" id="{DCAF8C32-80F8-F614-8280-02F76781F238}"/>
              </a:ext>
            </a:extLst>
          </p:cNvPr>
          <p:cNvSpPr/>
          <p:nvPr userDrawn="1"/>
        </p:nvSpPr>
        <p:spPr>
          <a:xfrm>
            <a:off x="5174459" y="0"/>
            <a:ext cx="45719"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Graphic 2">
            <a:extLst>
              <a:ext uri="{FF2B5EF4-FFF2-40B4-BE49-F238E27FC236}">
                <a16:creationId xmlns:a16="http://schemas.microsoft.com/office/drawing/2014/main" id="{02CB607F-27CE-D613-F812-E70C738FA045}"/>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34723"/>
          <a:stretch/>
        </p:blipFill>
        <p:spPr>
          <a:xfrm>
            <a:off x="9959711" y="738051"/>
            <a:ext cx="2232289" cy="5381892"/>
          </a:xfrm>
          <a:prstGeom prst="rect">
            <a:avLst/>
          </a:prstGeom>
        </p:spPr>
      </p:pic>
      <p:cxnSp>
        <p:nvCxnSpPr>
          <p:cNvPr id="4" name="Straight Connector 3">
            <a:extLst>
              <a:ext uri="{FF2B5EF4-FFF2-40B4-BE49-F238E27FC236}">
                <a16:creationId xmlns:a16="http://schemas.microsoft.com/office/drawing/2014/main" id="{0A689F60-3D32-FD74-24A9-266643081E85}"/>
              </a:ext>
            </a:extLst>
          </p:cNvPr>
          <p:cNvCxnSpPr>
            <a:cxnSpLocks/>
          </p:cNvCxnSpPr>
          <p:nvPr userDrawn="1"/>
        </p:nvCxnSpPr>
        <p:spPr>
          <a:xfrm>
            <a:off x="5940043" y="2058671"/>
            <a:ext cx="332598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text&#10;&#10;Description automatically generated">
            <a:extLst>
              <a:ext uri="{FF2B5EF4-FFF2-40B4-BE49-F238E27FC236}">
                <a16:creationId xmlns:a16="http://schemas.microsoft.com/office/drawing/2014/main" id="{B827D708-B036-EE04-B213-EC3EAAE0681B}"/>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8779984" y="1918186"/>
            <a:ext cx="972078" cy="285381"/>
          </a:xfrm>
          <a:prstGeom prst="rect">
            <a:avLst/>
          </a:prstGeom>
        </p:spPr>
      </p:pic>
    </p:spTree>
    <p:extLst>
      <p:ext uri="{BB962C8B-B14F-4D97-AF65-F5344CB8AC3E}">
        <p14:creationId xmlns:p14="http://schemas.microsoft.com/office/powerpoint/2010/main" val="95398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581912" y="2185416"/>
            <a:ext cx="9052560" cy="2487168"/>
          </a:xfrm>
          <a:noFill/>
        </p:spPr>
        <p:txBody>
          <a:bodyPr anchor="ctr">
            <a:noAutofit/>
          </a:bodyPr>
          <a:lstStyle>
            <a:lvl1pPr algn="ctr">
              <a:defRPr sz="4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7F691F67-3A33-EA2C-967A-86934DA1D47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69401" b="24659"/>
          <a:stretch/>
        </p:blipFill>
        <p:spPr>
          <a:xfrm>
            <a:off x="5856445" y="726334"/>
            <a:ext cx="1898043" cy="5405332"/>
          </a:xfrm>
          <a:prstGeom prst="rect">
            <a:avLst/>
          </a:prstGeom>
        </p:spPr>
      </p:pic>
      <p:sp>
        <p:nvSpPr>
          <p:cNvPr id="2" name="Title 1">
            <a:extLst>
              <a:ext uri="{FF2B5EF4-FFF2-40B4-BE49-F238E27FC236}">
                <a16:creationId xmlns:a16="http://schemas.microsoft.com/office/drawing/2014/main" id="{5A0D1FF5-7EF8-4250-A259-43050ABBD3B6}"/>
              </a:ext>
            </a:extLst>
          </p:cNvPr>
          <p:cNvSpPr>
            <a:spLocks noGrp="1"/>
          </p:cNvSpPr>
          <p:nvPr>
            <p:ph type="title"/>
          </p:nvPr>
        </p:nvSpPr>
        <p:spPr>
          <a:xfrm>
            <a:off x="621792" y="722376"/>
            <a:ext cx="6419088" cy="2350008"/>
          </a:xfrm>
        </p:spPr>
        <p:txBody>
          <a:bodyPr anchor="b">
            <a:normAutofit/>
          </a:bodyPr>
          <a:lstStyle>
            <a:lvl1pPr algn="ctr">
              <a:defRPr sz="4400"/>
            </a:lvl1pPr>
          </a:lstStyle>
          <a:p>
            <a:r>
              <a:rPr lang="en-US"/>
              <a:t>Click to edit Master title style</a:t>
            </a:r>
            <a:endParaRPr lang="en-US" dirty="0"/>
          </a:p>
        </p:txBody>
      </p:sp>
      <p:sp>
        <p:nvSpPr>
          <p:cNvPr id="13" name="Subtitle 2">
            <a:extLst>
              <a:ext uri="{FF2B5EF4-FFF2-40B4-BE49-F238E27FC236}">
                <a16:creationId xmlns:a16="http://schemas.microsoft.com/office/drawing/2014/main" id="{F6B0D1AB-E9D6-841F-7178-F60F07AF3B37}"/>
              </a:ext>
            </a:extLst>
          </p:cNvPr>
          <p:cNvSpPr>
            <a:spLocks noGrp="1"/>
          </p:cNvSpPr>
          <p:nvPr>
            <p:ph type="subTitle" idx="1"/>
          </p:nvPr>
        </p:nvSpPr>
        <p:spPr>
          <a:xfrm>
            <a:off x="640079" y="3931920"/>
            <a:ext cx="6419088" cy="1389888"/>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Picture Placeholder 6">
            <a:extLst>
              <a:ext uri="{FF2B5EF4-FFF2-40B4-BE49-F238E27FC236}">
                <a16:creationId xmlns:a16="http://schemas.microsoft.com/office/drawing/2014/main" id="{8B3132E8-A261-CEAB-129F-0FED7AD8D00C}"/>
              </a:ext>
            </a:extLst>
          </p:cNvPr>
          <p:cNvSpPr>
            <a:spLocks noGrp="1"/>
          </p:cNvSpPr>
          <p:nvPr>
            <p:ph type="pic" sz="quarter" idx="13"/>
          </p:nvPr>
        </p:nvSpPr>
        <p:spPr>
          <a:xfrm>
            <a:off x="7754488" y="0"/>
            <a:ext cx="4434464" cy="6858000"/>
          </a:xfrm>
        </p:spPr>
        <p:txBody>
          <a:bodyPr/>
          <a:lstStyle>
            <a:lvl1pPr marL="0" indent="0">
              <a:buNone/>
              <a:defRPr/>
            </a:lvl1pPr>
          </a:lstStyle>
          <a:p>
            <a:r>
              <a:rPr lang="en-US"/>
              <a:t>Click icon to add picture</a:t>
            </a:r>
            <a:endParaRPr lang="en-US" dirty="0"/>
          </a:p>
        </p:txBody>
      </p:sp>
      <p:cxnSp>
        <p:nvCxnSpPr>
          <p:cNvPr id="11" name="Straight Connector 10">
            <a:extLst>
              <a:ext uri="{FF2B5EF4-FFF2-40B4-BE49-F238E27FC236}">
                <a16:creationId xmlns:a16="http://schemas.microsoft.com/office/drawing/2014/main" id="{DB41B1E5-0891-6540-C6C6-2E4CF929E2D5}"/>
              </a:ext>
            </a:extLst>
          </p:cNvPr>
          <p:cNvCxnSpPr>
            <a:cxnSpLocks/>
          </p:cNvCxnSpPr>
          <p:nvPr userDrawn="1"/>
        </p:nvCxnSpPr>
        <p:spPr>
          <a:xfrm>
            <a:off x="1679972" y="3432325"/>
            <a:ext cx="437642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2CA6CDBD-54C9-2154-A4D6-F432B3CF27F7}"/>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3343169" y="3291840"/>
            <a:ext cx="972078" cy="285381"/>
          </a:xfrm>
          <a:prstGeom prst="rect">
            <a:avLst/>
          </a:prstGeom>
        </p:spPr>
      </p:pic>
      <p:sp>
        <p:nvSpPr>
          <p:cNvPr id="14" name="Rectangle 13">
            <a:extLst>
              <a:ext uri="{FF2B5EF4-FFF2-40B4-BE49-F238E27FC236}">
                <a16:creationId xmlns:a16="http://schemas.microsoft.com/office/drawing/2014/main" id="{57541814-983F-1B1C-1D5D-EBAC0D9BEB4C}"/>
              </a:ext>
            </a:extLst>
          </p:cNvPr>
          <p:cNvSpPr/>
          <p:nvPr userDrawn="1"/>
        </p:nvSpPr>
        <p:spPr>
          <a:xfrm>
            <a:off x="7711438" y="0"/>
            <a:ext cx="45719" cy="6858000"/>
          </a:xfrm>
          <a:prstGeom prst="rect">
            <a:avLst/>
          </a:prstGeom>
          <a:solidFill>
            <a:schemeClr val="tx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23173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7D338C08-B5A9-DA78-1FE4-12BEFEB61B6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26136" t="6121"/>
          <a:stretch/>
        </p:blipFill>
        <p:spPr>
          <a:xfrm rot="16200000" flipH="1" flipV="1">
            <a:off x="7528785" y="-1437953"/>
            <a:ext cx="3225262" cy="6101168"/>
          </a:xfrm>
          <a:prstGeom prst="rect">
            <a:avLst/>
          </a:prstGeom>
        </p:spPr>
      </p:pic>
      <p:sp>
        <p:nvSpPr>
          <p:cNvPr id="6" name="Rectangle 5">
            <a:extLst>
              <a:ext uri="{FF2B5EF4-FFF2-40B4-BE49-F238E27FC236}">
                <a16:creationId xmlns:a16="http://schemas.microsoft.com/office/drawing/2014/main" id="{A6865A83-7754-90AF-ABA5-0759C2C74767}"/>
              </a:ext>
            </a:extLst>
          </p:cNvPr>
          <p:cNvSpPr/>
          <p:nvPr userDrawn="1"/>
        </p:nvSpPr>
        <p:spPr>
          <a:xfrm>
            <a:off x="0" y="0"/>
            <a:ext cx="479094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230C4EDD-E959-BB97-7574-864A6EDFD37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32292"/>
          <a:stretch/>
        </p:blipFill>
        <p:spPr>
          <a:xfrm>
            <a:off x="602251" y="4944272"/>
            <a:ext cx="3848748" cy="1913728"/>
          </a:xfrm>
          <a:prstGeom prst="rect">
            <a:avLst/>
          </a:prstGeom>
        </p:spPr>
      </p:pic>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1408176"/>
            <a:ext cx="3392424" cy="4014216"/>
          </a:xfrm>
        </p:spPr>
        <p:txBody>
          <a:bodyPr/>
          <a:lstStyle>
            <a:lvl1pPr>
              <a:defRPr>
                <a:solidFill>
                  <a:schemeClr val="bg1"/>
                </a:solidFill>
              </a:defRPr>
            </a:lvl1pPr>
          </a:lstStyle>
          <a:p>
            <a:r>
              <a:rPr lang="en-US"/>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5383687" y="524107"/>
            <a:ext cx="6206062" cy="5706860"/>
          </a:xfrm>
        </p:spPr>
        <p:txBody>
          <a:bodyPr/>
          <a:lstStyle>
            <a:lvl1pPr>
              <a:spcAft>
                <a:spcPts val="600"/>
              </a:spcAft>
              <a:buClr>
                <a:schemeClr val="accent2"/>
              </a:buClr>
              <a:defRPr sz="2200"/>
            </a:lvl1pPr>
            <a:lvl2pPr>
              <a:buClr>
                <a:schemeClr val="accent2"/>
              </a:buClr>
              <a:defRPr sz="2000"/>
            </a:lvl2pPr>
            <a:lvl3pPr>
              <a:buClr>
                <a:schemeClr val="accent2"/>
              </a:buClr>
              <a:defRPr sz="1800"/>
            </a:lvl3pPr>
            <a:lvl4pPr>
              <a:buClr>
                <a:schemeClr val="accent2"/>
              </a:buClr>
              <a:defRPr sz="1600"/>
            </a:lvl4pPr>
            <a:lvl5pPr>
              <a:buClr>
                <a:schemeClr val="accent2"/>
              </a:buCl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sp>
        <p:nvSpPr>
          <p:cNvPr id="10" name="Rectangle 9">
            <a:extLst>
              <a:ext uri="{FF2B5EF4-FFF2-40B4-BE49-F238E27FC236}">
                <a16:creationId xmlns:a16="http://schemas.microsoft.com/office/drawing/2014/main" id="{377048F4-9454-D035-3356-DD623DFCEE42}"/>
              </a:ext>
            </a:extLst>
          </p:cNvPr>
          <p:cNvSpPr/>
          <p:nvPr userDrawn="1"/>
        </p:nvSpPr>
        <p:spPr>
          <a:xfrm rot="5400000">
            <a:off x="1361771" y="3406143"/>
            <a:ext cx="6857999"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10420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with Subtitle">
    <p:bg>
      <p:bgPr>
        <a:solidFill>
          <a:schemeClr val="bg1"/>
        </a:solidFill>
        <a:effectLst/>
      </p:bgPr>
    </p:bg>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68B802A0-174F-ED42-DB3C-30B25D7D20B7}"/>
              </a:ext>
            </a:extLst>
          </p:cNvPr>
          <p:cNvSpPr>
            <a:spLocks noGrp="1"/>
          </p:cNvSpPr>
          <p:nvPr>
            <p:ph type="pic" sz="quarter" idx="10"/>
          </p:nvPr>
        </p:nvSpPr>
        <p:spPr>
          <a:xfrm>
            <a:off x="0" y="0"/>
            <a:ext cx="12192000" cy="6858000"/>
          </a:xfrm>
          <a:solidFill>
            <a:schemeClr val="tx1">
              <a:lumMod val="50000"/>
              <a:lumOff val="50000"/>
            </a:schemeClr>
          </a:solidFill>
        </p:spPr>
        <p:txBody>
          <a:bodyPr/>
          <a:lstStyle>
            <a:lvl1pPr marL="0" indent="0">
              <a:buNone/>
              <a:defRPr>
                <a:solidFill>
                  <a:schemeClr val="bg1"/>
                </a:solidFill>
              </a:defRPr>
            </a:lvl1pPr>
          </a:lstStyle>
          <a:p>
            <a:r>
              <a:rPr lang="en-US"/>
              <a:t>Click icon to add picture</a:t>
            </a:r>
            <a:endParaRPr lang="en-US" dirty="0"/>
          </a:p>
        </p:txBody>
      </p:sp>
      <p:sp>
        <p:nvSpPr>
          <p:cNvPr id="5" name="Title 1">
            <a:extLst>
              <a:ext uri="{FF2B5EF4-FFF2-40B4-BE49-F238E27FC236}">
                <a16:creationId xmlns:a16="http://schemas.microsoft.com/office/drawing/2014/main" id="{C5682FAF-43FC-D4B4-4D6A-E5D70198C128}"/>
              </a:ext>
            </a:extLst>
          </p:cNvPr>
          <p:cNvSpPr>
            <a:spLocks noGrp="1"/>
          </p:cNvSpPr>
          <p:nvPr>
            <p:ph type="ctrTitle"/>
          </p:nvPr>
        </p:nvSpPr>
        <p:spPr>
          <a:xfrm>
            <a:off x="1527048" y="2276856"/>
            <a:ext cx="9144000" cy="1508760"/>
          </a:xfrm>
          <a:noFill/>
        </p:spPr>
        <p:txBody>
          <a:bodyPr anchor="ctr">
            <a:noAutofit/>
          </a:bodyPr>
          <a:lstStyle>
            <a:lvl1pPr algn="ctr">
              <a:defRPr sz="4800">
                <a:solidFill>
                  <a:schemeClr val="bg1"/>
                </a:solidFill>
              </a:defRPr>
            </a:lvl1pPr>
          </a:lstStyle>
          <a:p>
            <a:r>
              <a:rPr lang="en-US"/>
              <a:t>Click to edit Master title style</a:t>
            </a:r>
            <a:endParaRPr lang="en-US" dirty="0"/>
          </a:p>
        </p:txBody>
      </p:sp>
      <p:sp>
        <p:nvSpPr>
          <p:cNvPr id="2" name="Subtitle 2">
            <a:extLst>
              <a:ext uri="{FF2B5EF4-FFF2-40B4-BE49-F238E27FC236}">
                <a16:creationId xmlns:a16="http://schemas.microsoft.com/office/drawing/2014/main" id="{FB724EDC-0FF4-BC78-C7CF-5B31189CBFC2}"/>
              </a:ext>
            </a:extLst>
          </p:cNvPr>
          <p:cNvSpPr>
            <a:spLocks noGrp="1"/>
          </p:cNvSpPr>
          <p:nvPr>
            <p:ph type="subTitle" idx="1"/>
          </p:nvPr>
        </p:nvSpPr>
        <p:spPr>
          <a:xfrm>
            <a:off x="1527048" y="3858768"/>
            <a:ext cx="9144000" cy="841248"/>
          </a:xfrm>
          <a:noFill/>
        </p:spPr>
        <p:txBody>
          <a:bodyPr anchor="t"/>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3911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865A83-7754-90AF-ABA5-0759C2C74767}"/>
              </a:ext>
            </a:extLst>
          </p:cNvPr>
          <p:cNvSpPr/>
          <p:nvPr userDrawn="1"/>
        </p:nvSpPr>
        <p:spPr>
          <a:xfrm>
            <a:off x="0" y="0"/>
            <a:ext cx="12188952" cy="1835108"/>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932688" y="228600"/>
            <a:ext cx="9528048" cy="1186543"/>
          </a:xfrm>
        </p:spPr>
        <p:txBody>
          <a:bodyPr/>
          <a:lstStyle>
            <a:lvl1pPr>
              <a:defRPr>
                <a:solidFill>
                  <a:schemeClr val="bg1"/>
                </a:solidFill>
              </a:defRPr>
            </a:lvl1pPr>
          </a:lstStyle>
          <a:p>
            <a:r>
              <a:rPr lang="en-US" dirty="0"/>
              <a:t>Click to edit Master title style</a:t>
            </a:r>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2223588"/>
            <a:ext cx="4864608" cy="3694176"/>
          </a:xfrm>
        </p:spPr>
        <p:txBody>
          <a:bodyPr/>
          <a:lstStyle>
            <a:lvl1pPr marL="0" indent="0">
              <a:spcAft>
                <a:spcPts val="0"/>
              </a:spcAft>
              <a:buClr>
                <a:schemeClr val="accent2"/>
              </a:buClr>
              <a:buNone/>
              <a:defRPr sz="2400">
                <a:solidFill>
                  <a:schemeClr val="tx2">
                    <a:lumMod val="25000"/>
                  </a:schemeClr>
                </a:solidFill>
                <a:latin typeface="Tenorite" pitchFamily="2" charset="0"/>
              </a:defRPr>
            </a:lvl1pPr>
            <a:lvl2pPr marL="228600">
              <a:spcBef>
                <a:spcPts val="1000"/>
              </a:spcBef>
              <a:buClr>
                <a:schemeClr val="accent2"/>
              </a:buClr>
              <a:defRPr sz="2400">
                <a:solidFill>
                  <a:schemeClr val="tx2">
                    <a:lumMod val="25000"/>
                  </a:schemeClr>
                </a:solidFill>
                <a:latin typeface="Tenorite" pitchFamily="2" charset="0"/>
              </a:defRPr>
            </a:lvl2pPr>
            <a:lvl3pPr marL="685800">
              <a:buClr>
                <a:schemeClr val="accent2"/>
              </a:buClr>
              <a:defRPr sz="2000">
                <a:solidFill>
                  <a:schemeClr val="tx2">
                    <a:lumMod val="25000"/>
                  </a:schemeClr>
                </a:solidFill>
                <a:latin typeface="Tenorite" pitchFamily="2" charset="0"/>
              </a:defRPr>
            </a:lvl3pPr>
            <a:lvl4pPr marL="1143000">
              <a:buClr>
                <a:schemeClr val="accent2"/>
              </a:buClr>
              <a:defRPr sz="1800">
                <a:solidFill>
                  <a:schemeClr val="tx2">
                    <a:lumMod val="25000"/>
                  </a:schemeClr>
                </a:solidFill>
                <a:latin typeface="Tenorite" pitchFamily="2" charset="0"/>
              </a:defRPr>
            </a:lvl4pPr>
            <a:lvl5pPr marL="1600200">
              <a:buClr>
                <a:schemeClr val="accent2"/>
              </a:buClr>
              <a:defRPr sz="1600">
                <a:solidFill>
                  <a:schemeClr val="tx2">
                    <a:lumMod val="25000"/>
                  </a:schemeClr>
                </a:solidFill>
                <a:latin typeface="Tenorite"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8">
            <a:extLst>
              <a:ext uri="{FF2B5EF4-FFF2-40B4-BE49-F238E27FC236}">
                <a16:creationId xmlns:a16="http://schemas.microsoft.com/office/drawing/2014/main" id="{450D1A9C-4404-2909-F0C4-B7571474C940}"/>
              </a:ext>
            </a:extLst>
          </p:cNvPr>
          <p:cNvSpPr>
            <a:spLocks noGrp="1"/>
          </p:cNvSpPr>
          <p:nvPr>
            <p:ph sz="quarter" idx="13"/>
          </p:nvPr>
        </p:nvSpPr>
        <p:spPr>
          <a:xfrm>
            <a:off x="6556248" y="2233932"/>
            <a:ext cx="4864608" cy="3694176"/>
          </a:xfrm>
        </p:spPr>
        <p:txBody>
          <a:bodyPr/>
          <a:lstStyle>
            <a:lvl1pPr marL="0" indent="0">
              <a:spcAft>
                <a:spcPts val="0"/>
              </a:spcAft>
              <a:buClr>
                <a:schemeClr val="accent2"/>
              </a:buClr>
              <a:buNone/>
              <a:defRPr sz="2400">
                <a:solidFill>
                  <a:schemeClr val="tx2">
                    <a:lumMod val="25000"/>
                  </a:schemeClr>
                </a:solidFill>
                <a:latin typeface="Tenorite" pitchFamily="2" charset="0"/>
              </a:defRPr>
            </a:lvl1pPr>
            <a:lvl2pPr marL="228600">
              <a:spcBef>
                <a:spcPts val="1000"/>
              </a:spcBef>
              <a:buClr>
                <a:schemeClr val="accent2"/>
              </a:buClr>
              <a:defRPr sz="2400">
                <a:solidFill>
                  <a:schemeClr val="tx2">
                    <a:lumMod val="25000"/>
                  </a:schemeClr>
                </a:solidFill>
                <a:latin typeface="Tenorite" pitchFamily="2" charset="0"/>
              </a:defRPr>
            </a:lvl2pPr>
            <a:lvl3pPr marL="685800">
              <a:buClr>
                <a:schemeClr val="accent2"/>
              </a:buClr>
              <a:defRPr sz="2000">
                <a:solidFill>
                  <a:schemeClr val="tx2">
                    <a:lumMod val="25000"/>
                  </a:schemeClr>
                </a:solidFill>
                <a:latin typeface="Tenorite" pitchFamily="2" charset="0"/>
              </a:defRPr>
            </a:lvl3pPr>
            <a:lvl4pPr marL="1143000">
              <a:buClr>
                <a:schemeClr val="accent2"/>
              </a:buClr>
              <a:defRPr sz="1800">
                <a:solidFill>
                  <a:schemeClr val="tx2">
                    <a:lumMod val="25000"/>
                  </a:schemeClr>
                </a:solidFill>
                <a:latin typeface="Tenorite" pitchFamily="2" charset="0"/>
              </a:defRPr>
            </a:lvl4pPr>
            <a:lvl5pPr marL="1600200">
              <a:buClr>
                <a:schemeClr val="accent2"/>
              </a:buClr>
              <a:defRPr sz="1600">
                <a:solidFill>
                  <a:schemeClr val="tx2">
                    <a:lumMod val="25000"/>
                  </a:schemeClr>
                </a:solidFill>
                <a:latin typeface="Tenorite"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pic>
        <p:nvPicPr>
          <p:cNvPr id="8" name="Graphic 7">
            <a:extLst>
              <a:ext uri="{FF2B5EF4-FFF2-40B4-BE49-F238E27FC236}">
                <a16:creationId xmlns:a16="http://schemas.microsoft.com/office/drawing/2014/main" id="{D1885D14-9B48-E0B1-43FF-B19F5005FDA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b="32292"/>
          <a:stretch/>
        </p:blipFill>
        <p:spPr>
          <a:xfrm>
            <a:off x="8472405" y="-85673"/>
            <a:ext cx="3848748" cy="1913728"/>
          </a:xfrm>
          <a:prstGeom prst="rect">
            <a:avLst/>
          </a:prstGeom>
        </p:spPr>
      </p:pic>
      <p:sp>
        <p:nvSpPr>
          <p:cNvPr id="10" name="Rectangle 9">
            <a:extLst>
              <a:ext uri="{FF2B5EF4-FFF2-40B4-BE49-F238E27FC236}">
                <a16:creationId xmlns:a16="http://schemas.microsoft.com/office/drawing/2014/main" id="{CD7ECFC8-50F2-4F2A-960A-F4F79E198620}"/>
              </a:ext>
            </a:extLst>
          </p:cNvPr>
          <p:cNvSpPr/>
          <p:nvPr userDrawn="1"/>
        </p:nvSpPr>
        <p:spPr>
          <a:xfrm>
            <a:off x="0" y="1804700"/>
            <a:ext cx="12192000"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68098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B7F52C37-6A33-FD57-31EC-516F581DF133}"/>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420" b="36176"/>
          <a:stretch/>
        </p:blipFill>
        <p:spPr>
          <a:xfrm>
            <a:off x="0" y="2510651"/>
            <a:ext cx="2841744" cy="4347350"/>
          </a:xfrm>
          <a:prstGeom prst="rect">
            <a:avLst/>
          </a:prstGeom>
        </p:spPr>
      </p:pic>
      <p:sp>
        <p:nvSpPr>
          <p:cNvPr id="6" name="Rectangle 5">
            <a:extLst>
              <a:ext uri="{FF2B5EF4-FFF2-40B4-BE49-F238E27FC236}">
                <a16:creationId xmlns:a16="http://schemas.microsoft.com/office/drawing/2014/main" id="{A6865A83-7754-90AF-ABA5-0759C2C74767}"/>
              </a:ext>
            </a:extLst>
          </p:cNvPr>
          <p:cNvSpPr/>
          <p:nvPr userDrawn="1"/>
        </p:nvSpPr>
        <p:spPr>
          <a:xfrm>
            <a:off x="7397496" y="0"/>
            <a:ext cx="479094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610998D-17F5-CC68-2E37-9789F050BF62}"/>
              </a:ext>
            </a:extLst>
          </p:cNvPr>
          <p:cNvSpPr>
            <a:spLocks noGrp="1"/>
          </p:cNvSpPr>
          <p:nvPr>
            <p:ph type="title"/>
          </p:nvPr>
        </p:nvSpPr>
        <p:spPr>
          <a:xfrm>
            <a:off x="8101584" y="1408176"/>
            <a:ext cx="3392424" cy="4014216"/>
          </a:xfrm>
        </p:spPr>
        <p:txBody>
          <a:bodyPr/>
          <a:lstStyle>
            <a:lvl1pPr>
              <a:defRPr>
                <a:solidFill>
                  <a:schemeClr val="bg1"/>
                </a:solidFill>
              </a:defRPr>
            </a:lvl1pPr>
          </a:lstStyle>
          <a:p>
            <a:r>
              <a:rPr lang="en-US"/>
              <a:t>Click to edit Master title style</a:t>
            </a:r>
            <a:endParaRPr lang="en-US" dirty="0"/>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932688" y="685800"/>
            <a:ext cx="5276088" cy="1563624"/>
          </a:xfrm>
        </p:spPr>
        <p:txBody>
          <a:bodyPr>
            <a:noAutofit/>
          </a:bodyPr>
          <a:lstStyle>
            <a:lvl1pPr marL="457200" indent="-457200">
              <a:lnSpc>
                <a:spcPct val="100000"/>
              </a:lnSpc>
              <a:spcBef>
                <a:spcPts val="1000"/>
              </a:spcBef>
              <a:spcAft>
                <a:spcPts val="0"/>
              </a:spcAft>
              <a:buClr>
                <a:schemeClr val="accent2"/>
              </a:buClr>
              <a:buFont typeface="+mj-lt"/>
              <a:buAutoNum type="arabicPeriod"/>
              <a:defRPr sz="2400">
                <a:solidFill>
                  <a:schemeClr val="tx2">
                    <a:lumMod val="25000"/>
                  </a:schemeClr>
                </a:solidFill>
              </a:defRPr>
            </a:lvl1pPr>
            <a:lvl2pPr marL="914400" indent="-457200">
              <a:buClr>
                <a:schemeClr val="accent2"/>
              </a:buClr>
              <a:buFont typeface="+mj-lt"/>
              <a:buAutoNum type="alphaLcPeriod"/>
              <a:defRPr sz="2400">
                <a:solidFill>
                  <a:schemeClr val="tx2">
                    <a:lumMod val="25000"/>
                  </a:schemeClr>
                </a:solidFill>
              </a:defRPr>
            </a:lvl2pPr>
            <a:lvl3pPr marL="1371600" indent="-457200">
              <a:buClr>
                <a:schemeClr val="accent2"/>
              </a:buClr>
              <a:buFont typeface="+mj-lt"/>
              <a:buAutoNum type="romanLcPeriod"/>
              <a:defRPr sz="2000">
                <a:solidFill>
                  <a:schemeClr val="tx2">
                    <a:lumMod val="25000"/>
                  </a:schemeClr>
                </a:solidFill>
              </a:defRPr>
            </a:lvl3pPr>
            <a:lvl4pPr marL="1714500" indent="-342900">
              <a:buClr>
                <a:schemeClr val="accent2"/>
              </a:buClr>
              <a:buFont typeface="+mj-lt"/>
              <a:buAutoNum type="arabicParenR"/>
              <a:defRPr sz="1800">
                <a:solidFill>
                  <a:schemeClr val="tx2">
                    <a:lumMod val="25000"/>
                  </a:schemeClr>
                </a:solidFill>
              </a:defRPr>
            </a:lvl4pPr>
            <a:lvl5pPr marL="2171700" indent="-342900">
              <a:buClr>
                <a:schemeClr val="accent2"/>
              </a:buClr>
              <a:buFont typeface="+mj-lt"/>
              <a:buAutoNum type="alphaLcParenR"/>
              <a:defRPr sz="16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8">
            <a:extLst>
              <a:ext uri="{FF2B5EF4-FFF2-40B4-BE49-F238E27FC236}">
                <a16:creationId xmlns:a16="http://schemas.microsoft.com/office/drawing/2014/main" id="{EC526101-2775-A309-0B4A-DB278C3974D2}"/>
              </a:ext>
            </a:extLst>
          </p:cNvPr>
          <p:cNvSpPr>
            <a:spLocks noGrp="1"/>
          </p:cNvSpPr>
          <p:nvPr>
            <p:ph sz="quarter" idx="13"/>
          </p:nvPr>
        </p:nvSpPr>
        <p:spPr>
          <a:xfrm>
            <a:off x="932688" y="2697480"/>
            <a:ext cx="5276088" cy="3483864"/>
          </a:xfrm>
        </p:spPr>
        <p:txBody>
          <a:bodyPr/>
          <a:lstStyle>
            <a:lvl1pPr marL="0" indent="0">
              <a:spcAft>
                <a:spcPts val="0"/>
              </a:spcAft>
              <a:buClr>
                <a:schemeClr val="accent2"/>
              </a:buClr>
              <a:buNone/>
              <a:defRPr sz="2400">
                <a:solidFill>
                  <a:schemeClr val="tx2">
                    <a:lumMod val="25000"/>
                  </a:schemeClr>
                </a:solidFill>
              </a:defRPr>
            </a:lvl1pPr>
            <a:lvl2pPr marL="228600">
              <a:spcBef>
                <a:spcPts val="1000"/>
              </a:spcBef>
              <a:buClr>
                <a:schemeClr val="accent2"/>
              </a:buClr>
              <a:defRPr sz="2400">
                <a:solidFill>
                  <a:schemeClr val="tx2">
                    <a:lumMod val="25000"/>
                  </a:schemeClr>
                </a:solidFill>
              </a:defRPr>
            </a:lvl2pPr>
            <a:lvl3pPr marL="685800">
              <a:buClr>
                <a:schemeClr val="accent2"/>
              </a:buClr>
              <a:defRPr sz="1800">
                <a:solidFill>
                  <a:schemeClr val="tx2">
                    <a:lumMod val="25000"/>
                  </a:schemeClr>
                </a:solidFill>
              </a:defRPr>
            </a:lvl3pPr>
            <a:lvl4pPr marL="1143000">
              <a:buClr>
                <a:schemeClr val="accent2"/>
              </a:buClr>
              <a:defRPr sz="1600">
                <a:solidFill>
                  <a:schemeClr val="tx2">
                    <a:lumMod val="25000"/>
                  </a:schemeClr>
                </a:solidFill>
              </a:defRPr>
            </a:lvl4pPr>
            <a:lvl5pPr marL="1600200">
              <a:buClr>
                <a:schemeClr val="accent2"/>
              </a:buClr>
              <a:defRPr sz="14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932688"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lvl1pPr>
              <a:defRPr>
                <a:solidFill>
                  <a:schemeClr val="bg1"/>
                </a:solidFill>
              </a:defRPr>
            </a:lvl1pPr>
          </a:lstStyle>
          <a:p>
            <a:fld id="{294A09A9-5501-47C1-A89A-A340965A2BE2}" type="slidenum">
              <a:rPr lang="en-US" smtClean="0"/>
              <a:pPr/>
              <a:t>‹#›</a:t>
            </a:fld>
            <a:endParaRPr lang="en-US" dirty="0"/>
          </a:p>
        </p:txBody>
      </p:sp>
      <p:pic>
        <p:nvPicPr>
          <p:cNvPr id="12" name="Graphic 11">
            <a:extLst>
              <a:ext uri="{FF2B5EF4-FFF2-40B4-BE49-F238E27FC236}">
                <a16:creationId xmlns:a16="http://schemas.microsoft.com/office/drawing/2014/main" id="{45719EF3-43BC-5F74-7396-273F72ED3CBC}"/>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b="32292"/>
          <a:stretch/>
        </p:blipFill>
        <p:spPr>
          <a:xfrm>
            <a:off x="8001534" y="4944272"/>
            <a:ext cx="3848748" cy="1913728"/>
          </a:xfrm>
          <a:prstGeom prst="rect">
            <a:avLst/>
          </a:prstGeom>
        </p:spPr>
      </p:pic>
      <p:sp>
        <p:nvSpPr>
          <p:cNvPr id="13" name="Rectangle 12">
            <a:extLst>
              <a:ext uri="{FF2B5EF4-FFF2-40B4-BE49-F238E27FC236}">
                <a16:creationId xmlns:a16="http://schemas.microsoft.com/office/drawing/2014/main" id="{137D205C-32E5-5A54-8D89-CB56198B06E5}"/>
              </a:ext>
            </a:extLst>
          </p:cNvPr>
          <p:cNvSpPr/>
          <p:nvPr userDrawn="1"/>
        </p:nvSpPr>
        <p:spPr>
          <a:xfrm rot="5400000">
            <a:off x="3949200" y="3406143"/>
            <a:ext cx="6857999" cy="45719"/>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7182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516D97AE-EB24-C3DA-21A1-E8EE4631ACE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2118" r="47395" b="22709"/>
          <a:stretch/>
        </p:blipFill>
        <p:spPr>
          <a:xfrm flipH="1">
            <a:off x="4448831" y="805912"/>
            <a:ext cx="1464735" cy="4961437"/>
          </a:xfrm>
          <a:prstGeom prst="rect">
            <a:avLst/>
          </a:prstGeom>
        </p:spPr>
      </p:pic>
      <p:sp>
        <p:nvSpPr>
          <p:cNvPr id="10" name="Rectangle 9">
            <a:extLst>
              <a:ext uri="{FF2B5EF4-FFF2-40B4-BE49-F238E27FC236}">
                <a16:creationId xmlns:a16="http://schemas.microsoft.com/office/drawing/2014/main" id="{5CBF43B9-3946-05E6-521F-EE4BB59B49D0}"/>
              </a:ext>
            </a:extLst>
          </p:cNvPr>
          <p:cNvSpPr/>
          <p:nvPr userDrawn="1"/>
        </p:nvSpPr>
        <p:spPr>
          <a:xfrm>
            <a:off x="4434840" y="0"/>
            <a:ext cx="45719" cy="6858000"/>
          </a:xfrm>
          <a:prstGeom prst="rect">
            <a:avLst/>
          </a:prstGeom>
          <a:solidFill>
            <a:schemeClr val="tx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E14DEF57-E0D6-D7CA-5D3C-FC97EAB0620A}"/>
              </a:ext>
            </a:extLst>
          </p:cNvPr>
          <p:cNvSpPr>
            <a:spLocks noGrp="1"/>
          </p:cNvSpPr>
          <p:nvPr>
            <p:ph type="title"/>
          </p:nvPr>
        </p:nvSpPr>
        <p:spPr>
          <a:xfrm>
            <a:off x="5193792" y="557784"/>
            <a:ext cx="6419088" cy="1929384"/>
          </a:xfrm>
        </p:spPr>
        <p:txBody>
          <a:bodyPr anchor="b">
            <a:normAutofit/>
          </a:bodyPr>
          <a:lstStyle>
            <a:lvl1pPr algn="ctr">
              <a:defRPr sz="4400"/>
            </a:lvl1pPr>
          </a:lstStyle>
          <a:p>
            <a:r>
              <a:rPr lang="en-US"/>
              <a:t>Click to edit Master title style</a:t>
            </a:r>
            <a:endParaRPr lang="en-US" dirty="0"/>
          </a:p>
        </p:txBody>
      </p:sp>
      <p:sp>
        <p:nvSpPr>
          <p:cNvPr id="8" name="Picture Placeholder 6">
            <a:extLst>
              <a:ext uri="{FF2B5EF4-FFF2-40B4-BE49-F238E27FC236}">
                <a16:creationId xmlns:a16="http://schemas.microsoft.com/office/drawing/2014/main" id="{930B4666-31C5-1F2B-27D9-2A9F6EC970DD}"/>
              </a:ext>
            </a:extLst>
          </p:cNvPr>
          <p:cNvSpPr>
            <a:spLocks noGrp="1"/>
          </p:cNvSpPr>
          <p:nvPr>
            <p:ph type="pic" sz="quarter" idx="13"/>
          </p:nvPr>
        </p:nvSpPr>
        <p:spPr>
          <a:xfrm>
            <a:off x="0" y="0"/>
            <a:ext cx="4434464" cy="6858000"/>
          </a:xfrm>
        </p:spPr>
        <p:txBody>
          <a:bodyPr/>
          <a:lstStyle>
            <a:lvl1pPr marL="0" indent="0">
              <a:buNone/>
              <a:defRPr/>
            </a:lvl1pPr>
          </a:lstStyle>
          <a:p>
            <a:r>
              <a:rPr lang="en-US"/>
              <a:t>Click icon to add picture</a:t>
            </a:r>
            <a:endParaRPr lang="en-US" dirty="0"/>
          </a:p>
        </p:txBody>
      </p:sp>
      <p:sp>
        <p:nvSpPr>
          <p:cNvPr id="9" name="Content Placeholder 8">
            <a:extLst>
              <a:ext uri="{FF2B5EF4-FFF2-40B4-BE49-F238E27FC236}">
                <a16:creationId xmlns:a16="http://schemas.microsoft.com/office/drawing/2014/main" id="{1DBC944E-6F68-C409-3596-8B6F50E09B9B}"/>
              </a:ext>
            </a:extLst>
          </p:cNvPr>
          <p:cNvSpPr>
            <a:spLocks noGrp="1"/>
          </p:cNvSpPr>
          <p:nvPr>
            <p:ph sz="quarter" idx="12"/>
          </p:nvPr>
        </p:nvSpPr>
        <p:spPr>
          <a:xfrm>
            <a:off x="5193792" y="3328416"/>
            <a:ext cx="6419088" cy="2441448"/>
          </a:xfrm>
        </p:spPr>
        <p:txBody>
          <a:bodyPr/>
          <a:lstStyle>
            <a:lvl1pPr marL="0" indent="0" algn="ctr">
              <a:lnSpc>
                <a:spcPct val="90000"/>
              </a:lnSpc>
              <a:spcAft>
                <a:spcPts val="1200"/>
              </a:spcAft>
              <a:buClr>
                <a:schemeClr val="accent2"/>
              </a:buClr>
              <a:buNone/>
              <a:defRPr sz="2400">
                <a:solidFill>
                  <a:schemeClr val="tx2">
                    <a:lumMod val="25000"/>
                  </a:schemeClr>
                </a:solidFill>
              </a:defRPr>
            </a:lvl1pPr>
            <a:lvl2pPr algn="ctr">
              <a:buClr>
                <a:schemeClr val="accent2"/>
              </a:buClr>
              <a:defRPr sz="2000">
                <a:solidFill>
                  <a:schemeClr val="tx2">
                    <a:lumMod val="25000"/>
                  </a:schemeClr>
                </a:solidFill>
              </a:defRPr>
            </a:lvl2pPr>
            <a:lvl3pPr algn="ctr">
              <a:buClr>
                <a:schemeClr val="accent2"/>
              </a:buClr>
              <a:defRPr sz="1800">
                <a:solidFill>
                  <a:schemeClr val="tx2">
                    <a:lumMod val="25000"/>
                  </a:schemeClr>
                </a:solidFill>
              </a:defRPr>
            </a:lvl3pPr>
            <a:lvl4pPr algn="ctr">
              <a:buClr>
                <a:schemeClr val="accent2"/>
              </a:buClr>
              <a:defRPr sz="1600">
                <a:solidFill>
                  <a:schemeClr val="tx2">
                    <a:lumMod val="25000"/>
                  </a:schemeClr>
                </a:solidFill>
              </a:defRPr>
            </a:lvl4pPr>
            <a:lvl5pPr algn="ctr">
              <a:buClr>
                <a:schemeClr val="accent2"/>
              </a:buClr>
              <a:defRPr sz="1400">
                <a:solidFill>
                  <a:schemeClr val="tx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03FE570D-F390-097A-83FE-FB9C9CD92EA6}"/>
              </a:ext>
            </a:extLst>
          </p:cNvPr>
          <p:cNvSpPr>
            <a:spLocks noGrp="1"/>
          </p:cNvSpPr>
          <p:nvPr>
            <p:ph type="ftr" sz="quarter" idx="10"/>
          </p:nvPr>
        </p:nvSpPr>
        <p:spPr>
          <a:xfrm>
            <a:off x="5193792" y="6356350"/>
            <a:ext cx="4114800" cy="365125"/>
          </a:xfrm>
        </p:spPr>
        <p:txBody>
          <a:bodyPr/>
          <a:lstStyle/>
          <a:p>
            <a:r>
              <a:rPr lang="en-US" dirty="0"/>
              <a:t>Presentation title</a:t>
            </a:r>
          </a:p>
        </p:txBody>
      </p:sp>
      <p:sp>
        <p:nvSpPr>
          <p:cNvPr id="4" name="Slide Number Placeholder 3">
            <a:extLst>
              <a:ext uri="{FF2B5EF4-FFF2-40B4-BE49-F238E27FC236}">
                <a16:creationId xmlns:a16="http://schemas.microsoft.com/office/drawing/2014/main" id="{3D119F3A-839F-70D5-1136-F47387FBF61F}"/>
              </a:ext>
            </a:extLst>
          </p:cNvPr>
          <p:cNvSpPr>
            <a:spLocks noGrp="1"/>
          </p:cNvSpPr>
          <p:nvPr>
            <p:ph type="sldNum" sz="quarter" idx="11"/>
          </p:nvPr>
        </p:nvSpPr>
        <p:spPr>
          <a:xfrm>
            <a:off x="10635996" y="6356350"/>
            <a:ext cx="784860" cy="365125"/>
          </a:xfrm>
        </p:spPr>
        <p:txBody>
          <a:bodyPr/>
          <a:lstStyle/>
          <a:p>
            <a:fld id="{294A09A9-5501-47C1-A89A-A340965A2BE2}" type="slidenum">
              <a:rPr lang="en-US" smtClean="0"/>
              <a:pPr/>
              <a:t>‹#›</a:t>
            </a:fld>
            <a:endParaRPr lang="en-US" dirty="0"/>
          </a:p>
        </p:txBody>
      </p:sp>
      <p:cxnSp>
        <p:nvCxnSpPr>
          <p:cNvPr id="13" name="Straight Connector 12">
            <a:extLst>
              <a:ext uri="{FF2B5EF4-FFF2-40B4-BE49-F238E27FC236}">
                <a16:creationId xmlns:a16="http://schemas.microsoft.com/office/drawing/2014/main" id="{689EEBF9-800C-88AE-FE83-60B5F47AFC14}"/>
              </a:ext>
            </a:extLst>
          </p:cNvPr>
          <p:cNvCxnSpPr>
            <a:cxnSpLocks/>
          </p:cNvCxnSpPr>
          <p:nvPr userDrawn="1"/>
        </p:nvCxnSpPr>
        <p:spPr>
          <a:xfrm>
            <a:off x="6174481" y="2843389"/>
            <a:ext cx="437642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01D77B6-9ED1-094C-66A3-7D5AB0CDEA47}"/>
              </a:ext>
            </a:extLst>
          </p:cNvPr>
          <p:cNvPicPr>
            <a:picLocks noChangeAspect="1"/>
          </p:cNvPicPr>
          <p:nvPr userDrawn="1"/>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7914042" y="2702904"/>
            <a:ext cx="972078" cy="285381"/>
          </a:xfrm>
          <a:prstGeom prst="rect">
            <a:avLst/>
          </a:prstGeom>
        </p:spPr>
      </p:pic>
    </p:spTree>
    <p:extLst>
      <p:ext uri="{BB962C8B-B14F-4D97-AF65-F5344CB8AC3E}">
        <p14:creationId xmlns:p14="http://schemas.microsoft.com/office/powerpoint/2010/main" val="194264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381000" y="6356350"/>
            <a:ext cx="4114800" cy="365125"/>
          </a:xfrm>
          <a:prstGeom prst="rect">
            <a:avLst/>
          </a:prstGeom>
        </p:spPr>
        <p:txBody>
          <a:bodyPr vert="horz" lIns="91440" tIns="45720" rIns="91440" bIns="45720" rtlCol="0" anchor="ctr"/>
          <a:lstStyle>
            <a:lvl1pPr algn="l">
              <a:defRPr sz="1200">
                <a:solidFill>
                  <a:schemeClr val="tx1"/>
                </a:solidFill>
                <a:latin typeface="Gill Sans Nova Light" panose="020F0302020204030204" pitchFamily="34" charset="0"/>
                <a:cs typeface="Gill Sans Nova Light" panose="020F0302020204030204" pitchFamily="34" charset="0"/>
              </a:defRPr>
            </a:lvl1pPr>
          </a:lstStyle>
          <a:p>
            <a:r>
              <a:rPr lang="en-US"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11026140" y="6356350"/>
            <a:ext cx="784860" cy="365125"/>
          </a:xfrm>
          <a:prstGeom prst="rect">
            <a:avLst/>
          </a:prstGeom>
        </p:spPr>
        <p:txBody>
          <a:bodyPr vert="horz" lIns="91440" tIns="45720" rIns="91440" bIns="45720" rtlCol="0" anchor="ctr"/>
          <a:lstStyle>
            <a:lvl1pPr algn="r">
              <a:defRPr sz="1200">
                <a:solidFill>
                  <a:schemeClr val="tx1"/>
                </a:solidFill>
                <a:latin typeface="Gill Sans Nova Light" panose="020F0302020204030204" pitchFamily="34" charset="0"/>
                <a:cs typeface="Gill Sans Nova Light" panose="020F0302020204030204" pitchFamily="34" charset="0"/>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76" r:id="rId4"/>
    <p:sldLayoutId id="2147483678" r:id="rId5"/>
    <p:sldLayoutId id="2147483684" r:id="rId6"/>
    <p:sldLayoutId id="2147483677" r:id="rId7"/>
    <p:sldLayoutId id="2147483679" r:id="rId8"/>
    <p:sldLayoutId id="2147483680" r:id="rId9"/>
    <p:sldLayoutId id="2147483681" r:id="rId10"/>
    <p:sldLayoutId id="2147483682" r:id="rId11"/>
    <p:sldLayoutId id="2147483683" r:id="rId12"/>
    <p:sldLayoutId id="2147483685" r:id="rId13"/>
  </p:sldLayoutIdLst>
  <p:hf hdr="0" dt="0"/>
  <p:txStyles>
    <p:titleStyle>
      <a:lvl1pPr algn="l" defTabSz="914400" rtl="0" eaLnBrk="1" latinLnBrk="0" hangingPunct="1">
        <a:lnSpc>
          <a:spcPct val="90000"/>
        </a:lnSpc>
        <a:spcBef>
          <a:spcPct val="0"/>
        </a:spcBef>
        <a:buNone/>
        <a:defRPr sz="44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accent3"/>
          </a:solidFill>
          <a:latin typeface="Tenorite"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accent3"/>
          </a:solidFill>
          <a:latin typeface="Tenorite" pitchFamily="2" charset="0"/>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accent3"/>
          </a:solidFill>
          <a:latin typeface="Tenorite" pitchFamily="2" charset="0"/>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accent3"/>
          </a:solidFill>
          <a:latin typeface="Tenorite" pitchFamily="2" charset="0"/>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accent3"/>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www.twn.my/" TargetMode="External"/><Relationship Id="rId2" Type="http://schemas.openxmlformats.org/officeDocument/2006/relationships/image" Target="../media/image16.png"/><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www.boell.de/en/2017/03/14/just-transition-way-forward-coal-communities" TargetMode="Externa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nc-nd/3.0/" TargetMode="External"/><Relationship Id="rId2" Type="http://schemas.openxmlformats.org/officeDocument/2006/relationships/hyperlink" Target="https://www.clipmetrajesmanosunidas.org/cop-30-un-nuevo-intento-de-frenar-el-cambio-climatico/"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bouquet of flowers">
            <a:extLst>
              <a:ext uri="{FF2B5EF4-FFF2-40B4-BE49-F238E27FC236}">
                <a16:creationId xmlns:a16="http://schemas.microsoft.com/office/drawing/2014/main" id="{2E09DD34-43D4-3713-535D-7E9D95D3F4B1}"/>
              </a:ext>
            </a:extLst>
          </p:cNvPr>
          <p:cNvPicPr>
            <a:picLocks noGrp="1" noChangeAspect="1"/>
          </p:cNvPicPr>
          <p:nvPr>
            <p:ph type="pic" sz="quarter" idx="10"/>
          </p:nvPr>
        </p:nvPicPr>
        <p:blipFill>
          <a:blip r:embed="rId2"/>
          <a:srcRect/>
          <a:stretch/>
        </p:blipFill>
        <p:spPr>
          <a:xfrm>
            <a:off x="0" y="0"/>
            <a:ext cx="12192000" cy="6858000"/>
          </a:xfrm>
        </p:spPr>
      </p:pic>
      <p:sp>
        <p:nvSpPr>
          <p:cNvPr id="3" name="Title 2">
            <a:extLst>
              <a:ext uri="{FF2B5EF4-FFF2-40B4-BE49-F238E27FC236}">
                <a16:creationId xmlns:a16="http://schemas.microsoft.com/office/drawing/2014/main" id="{6F9772E4-10E9-13DE-8AE8-35BBB9DD1D9A}"/>
              </a:ext>
            </a:extLst>
          </p:cNvPr>
          <p:cNvSpPr>
            <a:spLocks noGrp="1"/>
          </p:cNvSpPr>
          <p:nvPr>
            <p:ph type="ctrTitle"/>
          </p:nvPr>
        </p:nvSpPr>
        <p:spPr>
          <a:xfrm>
            <a:off x="1408176" y="1463040"/>
            <a:ext cx="6327648" cy="2180543"/>
          </a:xfrm>
        </p:spPr>
        <p:txBody>
          <a:bodyPr/>
          <a:lstStyle/>
          <a:p>
            <a:r>
              <a:rPr lang="en-MY" dirty="0"/>
              <a:t>Legal and Policy Landscape for </a:t>
            </a:r>
            <a:br>
              <a:rPr lang="en-MY" dirty="0"/>
            </a:br>
            <a:r>
              <a:rPr lang="en-MY" dirty="0"/>
              <a:t>Just Energy Transitions</a:t>
            </a:r>
            <a:endParaRPr lang="en-US" dirty="0"/>
          </a:p>
        </p:txBody>
      </p:sp>
      <p:sp>
        <p:nvSpPr>
          <p:cNvPr id="4" name="Subtitle 3">
            <a:extLst>
              <a:ext uri="{FF2B5EF4-FFF2-40B4-BE49-F238E27FC236}">
                <a16:creationId xmlns:a16="http://schemas.microsoft.com/office/drawing/2014/main" id="{F7C09E8F-C241-2F75-70EA-32EC69551E74}"/>
              </a:ext>
            </a:extLst>
          </p:cNvPr>
          <p:cNvSpPr>
            <a:spLocks noGrp="1"/>
          </p:cNvSpPr>
          <p:nvPr>
            <p:ph type="subTitle" idx="1"/>
          </p:nvPr>
        </p:nvSpPr>
        <p:spPr>
          <a:xfrm>
            <a:off x="1911096" y="4123518"/>
            <a:ext cx="5321808" cy="824404"/>
          </a:xfrm>
        </p:spPr>
        <p:txBody>
          <a:bodyPr>
            <a:normAutofit lnSpcReduction="10000"/>
          </a:bodyPr>
          <a:lstStyle/>
          <a:p>
            <a:r>
              <a:rPr lang="en-US" dirty="0"/>
              <a:t>Meena Raman</a:t>
            </a:r>
          </a:p>
          <a:p>
            <a:r>
              <a:rPr lang="en-US" dirty="0"/>
              <a:t>Third World Network</a:t>
            </a:r>
          </a:p>
        </p:txBody>
      </p:sp>
      <p:cxnSp>
        <p:nvCxnSpPr>
          <p:cNvPr id="12" name="Straight Connector 11">
            <a:extLst>
              <a:ext uri="{FF2B5EF4-FFF2-40B4-BE49-F238E27FC236}">
                <a16:creationId xmlns:a16="http://schemas.microsoft.com/office/drawing/2014/main" id="{9318DF20-A4C4-3800-A69E-4E11F5A11C08}"/>
              </a:ext>
              <a:ext uri="{C183D7F6-B498-43B3-948B-1728B52AA6E4}">
                <adec:decorative xmlns:adec="http://schemas.microsoft.com/office/drawing/2017/decorative" val="1"/>
              </a:ext>
            </a:extLst>
          </p:cNvPr>
          <p:cNvCxnSpPr>
            <a:cxnSpLocks/>
          </p:cNvCxnSpPr>
          <p:nvPr/>
        </p:nvCxnSpPr>
        <p:spPr>
          <a:xfrm>
            <a:off x="1915117" y="3822700"/>
            <a:ext cx="532130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Plaque 12">
            <a:extLst>
              <a:ext uri="{FF2B5EF4-FFF2-40B4-BE49-F238E27FC236}">
                <a16:creationId xmlns:a16="http://schemas.microsoft.com/office/drawing/2014/main" id="{AC9EB422-5602-36FF-E543-5B0C70E56E9A}"/>
              </a:ext>
              <a:ext uri="{C183D7F6-B498-43B3-948B-1728B52AA6E4}">
                <adec:decorative xmlns:adec="http://schemas.microsoft.com/office/drawing/2017/decorative" val="1"/>
              </a:ext>
            </a:extLst>
          </p:cNvPr>
          <p:cNvSpPr/>
          <p:nvPr/>
        </p:nvSpPr>
        <p:spPr>
          <a:xfrm>
            <a:off x="1184867" y="1269576"/>
            <a:ext cx="6781800" cy="4343824"/>
          </a:xfrm>
          <a:prstGeom prst="plaque">
            <a:avLst>
              <a:gd name="adj" fmla="val 7602"/>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A053B63A-99EB-DBC1-DE80-E5E5214EF4EE}"/>
              </a:ext>
              <a:ext uri="{C183D7F6-B498-43B3-948B-1728B52AA6E4}">
                <adec:decorative xmlns:adec="http://schemas.microsoft.com/office/drawing/2017/decorative" val="1"/>
              </a:ext>
            </a:extLst>
          </p:cNvPr>
          <p:cNvPicPr>
            <a:picLocks noChangeAspect="1"/>
          </p:cNvPicPr>
          <p:nvPr/>
        </p:nvPicPr>
        <p:blipFill>
          <a:blip r:embed="rId3" cstate="screen">
            <a:extLst>
              <a:ext uri="{BEBA8EAE-BF5A-486C-A8C5-ECC9F3942E4B}">
                <a14:imgProps xmlns:a14="http://schemas.microsoft.com/office/drawing/2010/main">
                  <a14:imgLayer r:embed="rId4">
                    <a14:imgEffect>
                      <a14:saturation sat="35000"/>
                    </a14:imgEffect>
                  </a14:imgLayer>
                </a14:imgProps>
              </a:ext>
              <a:ext uri="{28A0092B-C50C-407E-A947-70E740481C1C}">
                <a14:useLocalDpi xmlns:a14="http://schemas.microsoft.com/office/drawing/2010/main"/>
              </a:ext>
            </a:extLst>
          </a:blip>
          <a:stretch>
            <a:fillRect/>
          </a:stretch>
        </p:blipFill>
        <p:spPr>
          <a:xfrm>
            <a:off x="4089728" y="3681876"/>
            <a:ext cx="972078" cy="285381"/>
          </a:xfrm>
          <a:prstGeom prst="rect">
            <a:avLst/>
          </a:prstGeom>
        </p:spPr>
      </p:pic>
    </p:spTree>
    <p:extLst>
      <p:ext uri="{BB962C8B-B14F-4D97-AF65-F5344CB8AC3E}">
        <p14:creationId xmlns:p14="http://schemas.microsoft.com/office/powerpoint/2010/main" val="858159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A8819-D47E-CB7C-43B6-7B671166DC9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FD4B25-3243-C4E4-2750-C7709D5C932F}"/>
              </a:ext>
            </a:extLst>
          </p:cNvPr>
          <p:cNvSpPr>
            <a:spLocks noGrp="1"/>
          </p:cNvSpPr>
          <p:nvPr>
            <p:ph sz="quarter" idx="12"/>
          </p:nvPr>
        </p:nvSpPr>
        <p:spPr>
          <a:xfrm>
            <a:off x="244485" y="1967112"/>
            <a:ext cx="3814557" cy="4584231"/>
          </a:xfrm>
        </p:spPr>
        <p:txBody>
          <a:bodyPr>
            <a:noAutofit/>
          </a:bodyPr>
          <a:lstStyle/>
          <a:p>
            <a:pPr algn="just">
              <a:lnSpc>
                <a:spcPts val="2040"/>
              </a:lnSpc>
            </a:pPr>
            <a:r>
              <a:rPr lang="en-US" sz="1900" dirty="0"/>
              <a:t>On a controversial paragraph linking energy access and clean cooking fuels with transitioning away from fossil fuels, the decision reads, </a:t>
            </a:r>
          </a:p>
          <a:p>
            <a:pPr algn="just">
              <a:lnSpc>
                <a:spcPts val="2040"/>
              </a:lnSpc>
            </a:pPr>
            <a:r>
              <a:rPr lang="en-US" sz="1900" dirty="0"/>
              <a:t>“</a:t>
            </a:r>
            <a:r>
              <a:rPr lang="en-US" sz="1900" b="1" dirty="0"/>
              <a:t>The importance of facilitating universal access to clean, reliable, affordable and sustainable energy for all, including through the scaled-up deployment of renewable energy and access to clean cooking, and that such efforts may promote energy security, while acknowledging that pathways to energy transitions will vary by country in accordance with national circumstances</a:t>
            </a:r>
            <a:r>
              <a:rPr lang="en-US" sz="1900" dirty="0"/>
              <a:t>.”</a:t>
            </a:r>
            <a:endParaRPr lang="en-MY" sz="1900" b="1" dirty="0"/>
          </a:p>
        </p:txBody>
      </p:sp>
      <p:sp>
        <p:nvSpPr>
          <p:cNvPr id="6" name="Slide Number Placeholder 5">
            <a:extLst>
              <a:ext uri="{FF2B5EF4-FFF2-40B4-BE49-F238E27FC236}">
                <a16:creationId xmlns:a16="http://schemas.microsoft.com/office/drawing/2014/main" id="{CABFAE35-0402-5B5A-EB4E-81ADD9ACDDFE}"/>
              </a:ext>
            </a:extLst>
          </p:cNvPr>
          <p:cNvSpPr>
            <a:spLocks noGrp="1"/>
          </p:cNvSpPr>
          <p:nvPr>
            <p:ph type="sldNum" sz="quarter" idx="11"/>
          </p:nvPr>
        </p:nvSpPr>
        <p:spPr/>
        <p:txBody>
          <a:bodyPr/>
          <a:lstStyle/>
          <a:p>
            <a:fld id="{294A09A9-5501-47C1-A89A-A340965A2BE2}" type="slidenum">
              <a:rPr lang="en-US" smtClean="0"/>
              <a:pPr/>
              <a:t>10</a:t>
            </a:fld>
            <a:endParaRPr lang="en-US" dirty="0"/>
          </a:p>
        </p:txBody>
      </p:sp>
      <p:sp>
        <p:nvSpPr>
          <p:cNvPr id="7" name="Title 1">
            <a:extLst>
              <a:ext uri="{FF2B5EF4-FFF2-40B4-BE49-F238E27FC236}">
                <a16:creationId xmlns:a16="http://schemas.microsoft.com/office/drawing/2014/main" id="{CFC43E70-E78F-46A6-D19E-97B7F8B82DF1}"/>
              </a:ext>
            </a:extLst>
          </p:cNvPr>
          <p:cNvSpPr>
            <a:spLocks noGrp="1"/>
          </p:cNvSpPr>
          <p:nvPr>
            <p:ph type="title"/>
          </p:nvPr>
        </p:nvSpPr>
        <p:spPr>
          <a:xfrm>
            <a:off x="255638" y="217449"/>
            <a:ext cx="11680723" cy="1455234"/>
          </a:xfrm>
        </p:spPr>
        <p:txBody>
          <a:bodyPr>
            <a:normAutofit/>
          </a:bodyPr>
          <a:lstStyle/>
          <a:p>
            <a:pPr algn="ctr"/>
            <a:r>
              <a:rPr lang="en-US" dirty="0"/>
              <a:t>Other key messages from the COP 30 decision</a:t>
            </a:r>
          </a:p>
        </p:txBody>
      </p:sp>
      <p:sp>
        <p:nvSpPr>
          <p:cNvPr id="5" name="Content Placeholder 2">
            <a:extLst>
              <a:ext uri="{FF2B5EF4-FFF2-40B4-BE49-F238E27FC236}">
                <a16:creationId xmlns:a16="http://schemas.microsoft.com/office/drawing/2014/main" id="{45EBFBFA-4DC0-C0B1-F8EB-7793FA3F4E4A}"/>
              </a:ext>
            </a:extLst>
          </p:cNvPr>
          <p:cNvSpPr txBox="1">
            <a:spLocks/>
          </p:cNvSpPr>
          <p:nvPr/>
        </p:nvSpPr>
        <p:spPr>
          <a:xfrm>
            <a:off x="4188299" y="1967112"/>
            <a:ext cx="3814557"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2040"/>
              </a:lnSpc>
            </a:pPr>
            <a:r>
              <a:rPr lang="en-US" sz="1900" dirty="0"/>
              <a:t>Another key message is on “the importance of just transition pathways that </a:t>
            </a:r>
            <a:r>
              <a:rPr lang="en-US" sz="1900" b="1" dirty="0"/>
              <a:t>respect, promote and fulfil all human rights and </a:t>
            </a:r>
            <a:r>
              <a:rPr lang="en-US" sz="1900" b="1" dirty="0" err="1"/>
              <a:t>labour</a:t>
            </a:r>
            <a:r>
              <a:rPr lang="en-US" sz="1900" b="1" dirty="0"/>
              <a:t> rights, the right to a clean, healthy and sustainable environment, the right to health, the rights of Indigenous Peoples, people of African descent, local communities, migrants, children, persons with disabilities and people in vulnerable situations, and the right to development, as well as gender equality, empowerment of women and intergenerational equity”</a:t>
            </a:r>
            <a:endParaRPr lang="en-MY" sz="1900" b="1" dirty="0"/>
          </a:p>
        </p:txBody>
      </p:sp>
      <p:sp>
        <p:nvSpPr>
          <p:cNvPr id="9" name="Content Placeholder 2">
            <a:extLst>
              <a:ext uri="{FF2B5EF4-FFF2-40B4-BE49-F238E27FC236}">
                <a16:creationId xmlns:a16="http://schemas.microsoft.com/office/drawing/2014/main" id="{B63DF339-89A5-0EC5-289B-831025A81E65}"/>
              </a:ext>
            </a:extLst>
          </p:cNvPr>
          <p:cNvSpPr txBox="1">
            <a:spLocks/>
          </p:cNvSpPr>
          <p:nvPr/>
        </p:nvSpPr>
        <p:spPr>
          <a:xfrm>
            <a:off x="8120962" y="1967111"/>
            <a:ext cx="3814557"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2040"/>
              </a:lnSpc>
            </a:pPr>
            <a:r>
              <a:rPr lang="en-US" sz="1900" dirty="0"/>
              <a:t>“That the </a:t>
            </a:r>
            <a:r>
              <a:rPr lang="en-US" sz="1900" b="1" dirty="0"/>
              <a:t>principles of equity and CBDR-RC should guide just transition efforts”; </a:t>
            </a:r>
          </a:p>
          <a:p>
            <a:pPr algn="just">
              <a:lnSpc>
                <a:spcPts val="2040"/>
              </a:lnSpc>
            </a:pPr>
            <a:r>
              <a:rPr lang="en-US" sz="1900" dirty="0"/>
              <a:t>“The importance of ensuring broad and meaningful participation involving all relevant stakeholders, including </a:t>
            </a:r>
            <a:r>
              <a:rPr lang="en-US" sz="1900" b="1" dirty="0"/>
              <a:t>workers affected by transitions, informal workers, people in vulnerable situations, Indigenous Peoples, local communities, migrants and internally displaced persons, people of African descent, women, children, youth, elderly people and persons with disabilities, to enable effective, inclusive and participatory just transition pathways”</a:t>
            </a:r>
          </a:p>
        </p:txBody>
      </p:sp>
    </p:spTree>
    <p:extLst>
      <p:ext uri="{BB962C8B-B14F-4D97-AF65-F5344CB8AC3E}">
        <p14:creationId xmlns:p14="http://schemas.microsoft.com/office/powerpoint/2010/main" val="1066239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E54AE-8969-9C01-4A8C-292E18B5F03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184FA7-B201-6D50-3260-D9350EF376AC}"/>
              </a:ext>
            </a:extLst>
          </p:cNvPr>
          <p:cNvSpPr>
            <a:spLocks noGrp="1"/>
          </p:cNvSpPr>
          <p:nvPr>
            <p:ph sz="quarter" idx="12"/>
          </p:nvPr>
        </p:nvSpPr>
        <p:spPr>
          <a:xfrm>
            <a:off x="255639" y="2062976"/>
            <a:ext cx="11680722" cy="4488367"/>
          </a:xfrm>
        </p:spPr>
        <p:txBody>
          <a:bodyPr>
            <a:noAutofit/>
          </a:bodyPr>
          <a:lstStyle/>
          <a:p>
            <a:pPr>
              <a:lnSpc>
                <a:spcPts val="2540"/>
              </a:lnSpc>
            </a:pPr>
            <a:r>
              <a:rPr lang="en-US" dirty="0"/>
              <a:t>“The importance of education systems and skills development, including through upskilling and reskilling that respond to </a:t>
            </a:r>
            <a:r>
              <a:rPr lang="en-US" dirty="0" err="1"/>
              <a:t>labour</a:t>
            </a:r>
            <a:r>
              <a:rPr lang="en-US" dirty="0"/>
              <a:t> market needs, of </a:t>
            </a:r>
            <a:r>
              <a:rPr lang="en-US" dirty="0" err="1"/>
              <a:t>labour</a:t>
            </a:r>
            <a:r>
              <a:rPr lang="en-US" dirty="0"/>
              <a:t> rights and social protection systems, and of consideration of the informal sector, the care economy, unemployed people and future workers for ensuring just transitions”; </a:t>
            </a:r>
          </a:p>
          <a:p>
            <a:pPr>
              <a:lnSpc>
                <a:spcPts val="2540"/>
              </a:lnSpc>
            </a:pPr>
            <a:r>
              <a:rPr lang="en-US" dirty="0"/>
              <a:t>“The importance of the rights of Indigenous Peoples and of obtaining their free, prior and informed consent in accordance with the United Nations Declaration on the Rights of Indigenous Peoples, and the importance of ensuring that all just transition pathways respect and promote the internationally recognized collective and individual rights of Indigenous Peoples, including the rights to self-determination, and acknowledge the rights and protections for Indigenous Peoples in voluntary isolation and initial contact, in accordance with relevant international human rights instruments and principles”</a:t>
            </a:r>
          </a:p>
        </p:txBody>
      </p:sp>
      <p:sp>
        <p:nvSpPr>
          <p:cNvPr id="6" name="Slide Number Placeholder 5">
            <a:extLst>
              <a:ext uri="{FF2B5EF4-FFF2-40B4-BE49-F238E27FC236}">
                <a16:creationId xmlns:a16="http://schemas.microsoft.com/office/drawing/2014/main" id="{703407F4-7ABE-6E9C-4B36-1DE6A2293F13}"/>
              </a:ext>
            </a:extLst>
          </p:cNvPr>
          <p:cNvSpPr>
            <a:spLocks noGrp="1"/>
          </p:cNvSpPr>
          <p:nvPr>
            <p:ph type="sldNum" sz="quarter" idx="11"/>
          </p:nvPr>
        </p:nvSpPr>
        <p:spPr/>
        <p:txBody>
          <a:bodyPr/>
          <a:lstStyle/>
          <a:p>
            <a:fld id="{294A09A9-5501-47C1-A89A-A340965A2BE2}" type="slidenum">
              <a:rPr lang="en-US" smtClean="0"/>
              <a:pPr/>
              <a:t>11</a:t>
            </a:fld>
            <a:endParaRPr lang="en-US" dirty="0"/>
          </a:p>
        </p:txBody>
      </p:sp>
      <p:sp>
        <p:nvSpPr>
          <p:cNvPr id="7" name="Title 1">
            <a:extLst>
              <a:ext uri="{FF2B5EF4-FFF2-40B4-BE49-F238E27FC236}">
                <a16:creationId xmlns:a16="http://schemas.microsoft.com/office/drawing/2014/main" id="{A5A37E31-62D0-9838-A878-0310BFD5BE28}"/>
              </a:ext>
            </a:extLst>
          </p:cNvPr>
          <p:cNvSpPr>
            <a:spLocks noGrp="1"/>
          </p:cNvSpPr>
          <p:nvPr>
            <p:ph type="title"/>
          </p:nvPr>
        </p:nvSpPr>
        <p:spPr>
          <a:xfrm>
            <a:off x="255638" y="217449"/>
            <a:ext cx="11680723" cy="1455234"/>
          </a:xfrm>
        </p:spPr>
        <p:txBody>
          <a:bodyPr>
            <a:normAutofit/>
          </a:bodyPr>
          <a:lstStyle/>
          <a:p>
            <a:pPr algn="ctr"/>
            <a:r>
              <a:rPr lang="en-US" dirty="0"/>
              <a:t>More key messages from the outcome</a:t>
            </a:r>
          </a:p>
        </p:txBody>
      </p:sp>
    </p:spTree>
    <p:extLst>
      <p:ext uri="{BB962C8B-B14F-4D97-AF65-F5344CB8AC3E}">
        <p14:creationId xmlns:p14="http://schemas.microsoft.com/office/powerpoint/2010/main" val="2401883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4E29-9EEC-EE5B-283F-645FE43FDBC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9CD851-CC05-9E5D-483E-CBB144570D18}"/>
              </a:ext>
            </a:extLst>
          </p:cNvPr>
          <p:cNvSpPr>
            <a:spLocks noGrp="1"/>
          </p:cNvSpPr>
          <p:nvPr>
            <p:ph sz="quarter" idx="12"/>
          </p:nvPr>
        </p:nvSpPr>
        <p:spPr>
          <a:xfrm>
            <a:off x="255639" y="2062976"/>
            <a:ext cx="11680722" cy="4488367"/>
          </a:xfrm>
        </p:spPr>
        <p:txBody>
          <a:bodyPr>
            <a:noAutofit/>
          </a:bodyPr>
          <a:lstStyle/>
          <a:p>
            <a:pPr>
              <a:lnSpc>
                <a:spcPts val="2540"/>
              </a:lnSpc>
            </a:pPr>
            <a:r>
              <a:rPr lang="en-US" dirty="0"/>
              <a:t>“That </a:t>
            </a:r>
            <a:r>
              <a:rPr lang="en-US" b="1" dirty="0"/>
              <a:t>universal, affordable and reliable energy access </a:t>
            </a:r>
            <a:r>
              <a:rPr lang="en-US" dirty="0"/>
              <a:t>can be central to nationally defined just transition pathways, particularly </a:t>
            </a:r>
            <a:r>
              <a:rPr lang="en-US" b="1" dirty="0"/>
              <a:t>in addressing energy poverty</a:t>
            </a:r>
            <a:r>
              <a:rPr lang="en-US" dirty="0"/>
              <a:t>”; </a:t>
            </a:r>
          </a:p>
          <a:p>
            <a:pPr marL="342900" indent="-342900">
              <a:lnSpc>
                <a:spcPts val="2540"/>
              </a:lnSpc>
              <a:buFontTx/>
              <a:buChar char="-"/>
            </a:pPr>
            <a:r>
              <a:rPr lang="en-US" dirty="0"/>
              <a:t>“The need for scaling up access to clean cooking, highlighting the many co-benefits of clean cooking in terms of, inter alia, health, gender equality, the environment and livelihoods”; </a:t>
            </a:r>
          </a:p>
          <a:p>
            <a:pPr marL="342900" indent="-342900">
              <a:lnSpc>
                <a:spcPts val="2540"/>
              </a:lnSpc>
              <a:buFontTx/>
              <a:buChar char="-"/>
            </a:pPr>
            <a:r>
              <a:rPr lang="en-US" dirty="0"/>
              <a:t>“That energy transitions towards low-carbon economies may include socioeconomic risks and opportunities, noting the role of nationally determined just energy transition pathways in </a:t>
            </a:r>
            <a:r>
              <a:rPr lang="en-US" b="1" dirty="0"/>
              <a:t>minimizing risks and maximizing opportunities </a:t>
            </a:r>
            <a:r>
              <a:rPr lang="en-US" dirty="0"/>
              <a:t>associated with these transitions” </a:t>
            </a:r>
          </a:p>
          <a:p>
            <a:pPr marL="342900" indent="-342900">
              <a:lnSpc>
                <a:spcPts val="2540"/>
              </a:lnSpc>
              <a:buFontTx/>
              <a:buChar char="-"/>
            </a:pPr>
            <a:r>
              <a:rPr lang="en-US" dirty="0"/>
              <a:t>“The </a:t>
            </a:r>
            <a:r>
              <a:rPr lang="en-US" b="1" dirty="0"/>
              <a:t>need to address barriers</a:t>
            </a:r>
            <a:r>
              <a:rPr lang="en-US" dirty="0"/>
              <a:t>, including limited institutional capacity, implementation gaps, and financial and technical constraints faced by developing country Parties in the context of just transitions”; </a:t>
            </a:r>
          </a:p>
        </p:txBody>
      </p:sp>
      <p:sp>
        <p:nvSpPr>
          <p:cNvPr id="6" name="Slide Number Placeholder 5">
            <a:extLst>
              <a:ext uri="{FF2B5EF4-FFF2-40B4-BE49-F238E27FC236}">
                <a16:creationId xmlns:a16="http://schemas.microsoft.com/office/drawing/2014/main" id="{3DC71C1C-B128-89F0-9D20-F9BB7A05BD58}"/>
              </a:ext>
            </a:extLst>
          </p:cNvPr>
          <p:cNvSpPr>
            <a:spLocks noGrp="1"/>
          </p:cNvSpPr>
          <p:nvPr>
            <p:ph type="sldNum" sz="quarter" idx="11"/>
          </p:nvPr>
        </p:nvSpPr>
        <p:spPr/>
        <p:txBody>
          <a:bodyPr/>
          <a:lstStyle/>
          <a:p>
            <a:fld id="{294A09A9-5501-47C1-A89A-A340965A2BE2}" type="slidenum">
              <a:rPr lang="en-US" smtClean="0"/>
              <a:pPr/>
              <a:t>12</a:t>
            </a:fld>
            <a:endParaRPr lang="en-US" dirty="0"/>
          </a:p>
        </p:txBody>
      </p:sp>
      <p:sp>
        <p:nvSpPr>
          <p:cNvPr id="7" name="Title 1">
            <a:extLst>
              <a:ext uri="{FF2B5EF4-FFF2-40B4-BE49-F238E27FC236}">
                <a16:creationId xmlns:a16="http://schemas.microsoft.com/office/drawing/2014/main" id="{15711C1C-1BFE-20EF-847B-A603E6D9235A}"/>
              </a:ext>
            </a:extLst>
          </p:cNvPr>
          <p:cNvSpPr>
            <a:spLocks noGrp="1"/>
          </p:cNvSpPr>
          <p:nvPr>
            <p:ph type="title"/>
          </p:nvPr>
        </p:nvSpPr>
        <p:spPr>
          <a:xfrm>
            <a:off x="255638" y="217449"/>
            <a:ext cx="11680723" cy="1455234"/>
          </a:xfrm>
        </p:spPr>
        <p:txBody>
          <a:bodyPr>
            <a:normAutofit/>
          </a:bodyPr>
          <a:lstStyle/>
          <a:p>
            <a:pPr algn="ctr"/>
            <a:r>
              <a:rPr lang="en-US" dirty="0"/>
              <a:t>More key messages from the outcome</a:t>
            </a:r>
          </a:p>
        </p:txBody>
      </p:sp>
    </p:spTree>
    <p:extLst>
      <p:ext uri="{BB962C8B-B14F-4D97-AF65-F5344CB8AC3E}">
        <p14:creationId xmlns:p14="http://schemas.microsoft.com/office/powerpoint/2010/main" val="1609414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AB0F9-E02C-8074-8264-2B549C639B2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8B46E9-93D8-5868-EB3F-24EA8C2BF5A9}"/>
              </a:ext>
            </a:extLst>
          </p:cNvPr>
          <p:cNvSpPr>
            <a:spLocks noGrp="1"/>
          </p:cNvSpPr>
          <p:nvPr>
            <p:ph sz="quarter" idx="12"/>
          </p:nvPr>
        </p:nvSpPr>
        <p:spPr>
          <a:xfrm>
            <a:off x="255639" y="2062976"/>
            <a:ext cx="11680722" cy="4488367"/>
          </a:xfrm>
        </p:spPr>
        <p:txBody>
          <a:bodyPr>
            <a:noAutofit/>
          </a:bodyPr>
          <a:lstStyle/>
          <a:p>
            <a:pPr>
              <a:lnSpc>
                <a:spcPts val="2340"/>
              </a:lnSpc>
            </a:pPr>
            <a:r>
              <a:rPr lang="en-US" sz="2000" dirty="0"/>
              <a:t>“The importance of </a:t>
            </a:r>
            <a:r>
              <a:rPr lang="en-US" sz="2000" b="1" dirty="0"/>
              <a:t>strengthening international cooperation on mobilizing finance, technology and capacity-building support </a:t>
            </a:r>
            <a:r>
              <a:rPr lang="en-US" sz="2000" dirty="0"/>
              <a:t>for facilitating the implementation of nationally determined just transitions in a socially inclusive and equitable manner”; </a:t>
            </a:r>
          </a:p>
          <a:p>
            <a:pPr>
              <a:lnSpc>
                <a:spcPts val="2340"/>
              </a:lnSpc>
            </a:pPr>
            <a:r>
              <a:rPr lang="en-US" sz="2000" dirty="0"/>
              <a:t>“The importance of continued efforts to support just transitions through </a:t>
            </a:r>
            <a:r>
              <a:rPr lang="en-US" sz="2000" b="1" dirty="0"/>
              <a:t>measures that avoid exacerbating debt burdens and create fiscal space</a:t>
            </a:r>
            <a:r>
              <a:rPr lang="en-US" sz="2000" dirty="0"/>
              <a:t> for countries to advance on pathways towards low emissions and climate-resilient development”</a:t>
            </a:r>
          </a:p>
          <a:p>
            <a:pPr>
              <a:lnSpc>
                <a:spcPts val="2340"/>
              </a:lnSpc>
            </a:pPr>
            <a:r>
              <a:rPr lang="en-US" sz="2000" dirty="0"/>
              <a:t>The decision also “underscores that </a:t>
            </a:r>
            <a:r>
              <a:rPr lang="en-US" sz="2000" b="1" dirty="0"/>
              <a:t>relevant instruments and initiatives </a:t>
            </a:r>
            <a:r>
              <a:rPr lang="en-US" sz="2000" dirty="0"/>
              <a:t>may provide elements for consideration in designing and implementing nationally determined just transition pathways, including the </a:t>
            </a:r>
            <a:r>
              <a:rPr lang="en-US" sz="2000" b="1" dirty="0"/>
              <a:t>International </a:t>
            </a:r>
            <a:r>
              <a:rPr lang="en-US" sz="2000" b="1" dirty="0" err="1"/>
              <a:t>Labour</a:t>
            </a:r>
            <a:r>
              <a:rPr lang="en-US" sz="2000" b="1" dirty="0"/>
              <a:t> Organization guidelines for a just transition towards environmentally sustainable economies and societies for all, the UN Global Accelerator on Jobs and Social Protection for Just Transitions, the UN Guiding Principles on Business and Human Rights and the UN Declaration on the Rights of Indigenous Peoples, and calls upon partners in relevant initiatives and organizations outside the UNFCCC process to take into account the key messages from the work </a:t>
            </a:r>
            <a:r>
              <a:rPr lang="en-US" sz="2000" b="1" dirty="0" err="1"/>
              <a:t>programme</a:t>
            </a:r>
            <a:r>
              <a:rPr lang="en-US" sz="2000" b="1" dirty="0"/>
              <a:t> in their implementation efforts</a:t>
            </a:r>
            <a:r>
              <a:rPr lang="en-US" sz="2000" dirty="0"/>
              <a:t>.”</a:t>
            </a:r>
          </a:p>
        </p:txBody>
      </p:sp>
      <p:sp>
        <p:nvSpPr>
          <p:cNvPr id="6" name="Slide Number Placeholder 5">
            <a:extLst>
              <a:ext uri="{FF2B5EF4-FFF2-40B4-BE49-F238E27FC236}">
                <a16:creationId xmlns:a16="http://schemas.microsoft.com/office/drawing/2014/main" id="{7CFF185F-6C38-0C26-C217-3EFD24976341}"/>
              </a:ext>
            </a:extLst>
          </p:cNvPr>
          <p:cNvSpPr>
            <a:spLocks noGrp="1"/>
          </p:cNvSpPr>
          <p:nvPr>
            <p:ph type="sldNum" sz="quarter" idx="11"/>
          </p:nvPr>
        </p:nvSpPr>
        <p:spPr/>
        <p:txBody>
          <a:bodyPr/>
          <a:lstStyle/>
          <a:p>
            <a:fld id="{294A09A9-5501-47C1-A89A-A340965A2BE2}" type="slidenum">
              <a:rPr lang="en-US" smtClean="0"/>
              <a:pPr/>
              <a:t>13</a:t>
            </a:fld>
            <a:endParaRPr lang="en-US" dirty="0"/>
          </a:p>
        </p:txBody>
      </p:sp>
      <p:sp>
        <p:nvSpPr>
          <p:cNvPr id="7" name="Title 1">
            <a:extLst>
              <a:ext uri="{FF2B5EF4-FFF2-40B4-BE49-F238E27FC236}">
                <a16:creationId xmlns:a16="http://schemas.microsoft.com/office/drawing/2014/main" id="{F00D98BB-2D56-0BAB-2D09-F3AA7EA707A2}"/>
              </a:ext>
            </a:extLst>
          </p:cNvPr>
          <p:cNvSpPr>
            <a:spLocks noGrp="1"/>
          </p:cNvSpPr>
          <p:nvPr>
            <p:ph type="title"/>
          </p:nvPr>
        </p:nvSpPr>
        <p:spPr>
          <a:xfrm>
            <a:off x="255638" y="217449"/>
            <a:ext cx="11680723" cy="1455234"/>
          </a:xfrm>
        </p:spPr>
        <p:txBody>
          <a:bodyPr>
            <a:normAutofit/>
          </a:bodyPr>
          <a:lstStyle/>
          <a:p>
            <a:pPr algn="ctr"/>
            <a:r>
              <a:rPr lang="en-US" dirty="0"/>
              <a:t>More key messages from the outcome</a:t>
            </a:r>
          </a:p>
        </p:txBody>
      </p:sp>
    </p:spTree>
    <p:extLst>
      <p:ext uri="{BB962C8B-B14F-4D97-AF65-F5344CB8AC3E}">
        <p14:creationId xmlns:p14="http://schemas.microsoft.com/office/powerpoint/2010/main" val="3600253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C47DC-327B-24C5-B53B-CEFF151F4F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861DFA-E5C3-7F39-DF42-B3B466D8DBAE}"/>
              </a:ext>
            </a:extLst>
          </p:cNvPr>
          <p:cNvSpPr>
            <a:spLocks noGrp="1"/>
          </p:cNvSpPr>
          <p:nvPr>
            <p:ph type="title"/>
          </p:nvPr>
        </p:nvSpPr>
        <p:spPr/>
        <p:txBody>
          <a:bodyPr/>
          <a:lstStyle/>
          <a:p>
            <a:r>
              <a:rPr lang="en-US" dirty="0"/>
              <a:t>Some key take-aways</a:t>
            </a:r>
          </a:p>
        </p:txBody>
      </p:sp>
      <p:sp>
        <p:nvSpPr>
          <p:cNvPr id="3" name="Content Placeholder 2">
            <a:extLst>
              <a:ext uri="{FF2B5EF4-FFF2-40B4-BE49-F238E27FC236}">
                <a16:creationId xmlns:a16="http://schemas.microsoft.com/office/drawing/2014/main" id="{72775D9F-22BE-DFCD-7FB8-1D1D42D32A6A}"/>
              </a:ext>
            </a:extLst>
          </p:cNvPr>
          <p:cNvSpPr>
            <a:spLocks noGrp="1"/>
          </p:cNvSpPr>
          <p:nvPr>
            <p:ph sz="quarter" idx="12"/>
          </p:nvPr>
        </p:nvSpPr>
        <p:spPr>
          <a:xfrm>
            <a:off x="5439443" y="1408177"/>
            <a:ext cx="6206062" cy="4014216"/>
          </a:xfrm>
        </p:spPr>
        <p:txBody>
          <a:bodyPr wrap="square">
            <a:noAutofit/>
          </a:bodyPr>
          <a:lstStyle/>
          <a:p>
            <a:pPr>
              <a:lnSpc>
                <a:spcPts val="2540"/>
              </a:lnSpc>
            </a:pPr>
            <a:r>
              <a:rPr lang="en-US" sz="2400" dirty="0">
                <a:solidFill>
                  <a:schemeClr val="tx2">
                    <a:lumMod val="25000"/>
                  </a:schemeClr>
                </a:solidFill>
              </a:rPr>
              <a:t>There are lots of opportunities in working together in shaping and influencing the international and national just transition discourse, including on just energy transitions. </a:t>
            </a:r>
          </a:p>
          <a:p>
            <a:pPr>
              <a:lnSpc>
                <a:spcPts val="2540"/>
              </a:lnSpc>
            </a:pPr>
            <a:r>
              <a:rPr lang="en-US" sz="2400" dirty="0">
                <a:solidFill>
                  <a:schemeClr val="tx2">
                    <a:lumMod val="25000"/>
                  </a:schemeClr>
                </a:solidFill>
              </a:rPr>
              <a:t>Key among them is the establishment and operationalization of the Just Transition Mechanism within the UNFCCC regime.</a:t>
            </a:r>
          </a:p>
          <a:p>
            <a:pPr>
              <a:lnSpc>
                <a:spcPts val="2540"/>
              </a:lnSpc>
            </a:pPr>
            <a:r>
              <a:rPr lang="en-US" sz="2400" dirty="0">
                <a:solidFill>
                  <a:schemeClr val="tx2">
                    <a:lumMod val="25000"/>
                  </a:schemeClr>
                </a:solidFill>
              </a:rPr>
              <a:t>We have to counter the JETPs advanced by the developed countries as being “just”. </a:t>
            </a:r>
          </a:p>
          <a:p>
            <a:pPr>
              <a:lnSpc>
                <a:spcPts val="2540"/>
              </a:lnSpc>
            </a:pPr>
            <a:r>
              <a:rPr lang="en-US" sz="2400" dirty="0">
                <a:solidFill>
                  <a:schemeClr val="tx2">
                    <a:lumMod val="25000"/>
                  </a:schemeClr>
                </a:solidFill>
              </a:rPr>
              <a:t>Need for research, advocacy, campaigns and engagement at all levels.  </a:t>
            </a:r>
          </a:p>
          <a:p>
            <a:pPr>
              <a:lnSpc>
                <a:spcPts val="2540"/>
              </a:lnSpc>
            </a:pPr>
            <a:endParaRPr lang="en-MY" sz="2400" dirty="0">
              <a:solidFill>
                <a:schemeClr val="tx2">
                  <a:lumMod val="25000"/>
                </a:schemeClr>
              </a:solidFill>
            </a:endParaRPr>
          </a:p>
        </p:txBody>
      </p:sp>
      <p:sp>
        <p:nvSpPr>
          <p:cNvPr id="4" name="Slide Number Placeholder 3">
            <a:extLst>
              <a:ext uri="{FF2B5EF4-FFF2-40B4-BE49-F238E27FC236}">
                <a16:creationId xmlns:a16="http://schemas.microsoft.com/office/drawing/2014/main" id="{3B802220-CB33-71F2-5FEA-313251AD3105}"/>
              </a:ext>
            </a:extLst>
          </p:cNvPr>
          <p:cNvSpPr>
            <a:spLocks noGrp="1"/>
          </p:cNvSpPr>
          <p:nvPr>
            <p:ph type="sldNum" sz="quarter" idx="11"/>
          </p:nvPr>
        </p:nvSpPr>
        <p:spPr/>
        <p:txBody>
          <a:bodyPr/>
          <a:lstStyle/>
          <a:p>
            <a:fld id="{294A09A9-5501-47C1-A89A-A340965A2BE2}" type="slidenum">
              <a:rPr lang="en-US" smtClean="0"/>
              <a:pPr/>
              <a:t>14</a:t>
            </a:fld>
            <a:endParaRPr lang="en-US" dirty="0"/>
          </a:p>
        </p:txBody>
      </p:sp>
    </p:spTree>
    <p:extLst>
      <p:ext uri="{BB962C8B-B14F-4D97-AF65-F5344CB8AC3E}">
        <p14:creationId xmlns:p14="http://schemas.microsoft.com/office/powerpoint/2010/main" val="1423016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bouquet of flowers">
            <a:extLst>
              <a:ext uri="{FF2B5EF4-FFF2-40B4-BE49-F238E27FC236}">
                <a16:creationId xmlns:a16="http://schemas.microsoft.com/office/drawing/2014/main" id="{8AB2ECDC-2C97-9031-6EF9-11EF690976ED}"/>
              </a:ext>
            </a:extLst>
          </p:cNvPr>
          <p:cNvPicPr>
            <a:picLocks noGrp="1" noChangeAspect="1"/>
          </p:cNvPicPr>
          <p:nvPr>
            <p:ph type="pic" sz="quarter" idx="10"/>
          </p:nvPr>
        </p:nvPicPr>
        <p:blipFill>
          <a:blip r:embed="rId2"/>
          <a:srcRect/>
          <a:stretch/>
        </p:blipFill>
        <p:spPr>
          <a:xfrm>
            <a:off x="0" y="0"/>
            <a:ext cx="12192000" cy="6858000"/>
          </a:xfrm>
        </p:spPr>
      </p:pic>
      <p:sp>
        <p:nvSpPr>
          <p:cNvPr id="3" name="Title 2">
            <a:extLst>
              <a:ext uri="{FF2B5EF4-FFF2-40B4-BE49-F238E27FC236}">
                <a16:creationId xmlns:a16="http://schemas.microsoft.com/office/drawing/2014/main" id="{1697D649-277C-A20F-F588-7EA2B85B1299}"/>
              </a:ext>
            </a:extLst>
          </p:cNvPr>
          <p:cNvSpPr>
            <a:spLocks noGrp="1"/>
          </p:cNvSpPr>
          <p:nvPr>
            <p:ph type="ctrTitle"/>
          </p:nvPr>
        </p:nvSpPr>
        <p:spPr>
          <a:xfrm>
            <a:off x="1627632" y="822960"/>
            <a:ext cx="6327648" cy="2221992"/>
          </a:xfrm>
        </p:spPr>
        <p:txBody>
          <a:bodyPr/>
          <a:lstStyle/>
          <a:p>
            <a:r>
              <a:rPr lang="en-US" dirty="0"/>
              <a:t>Thank you</a:t>
            </a:r>
          </a:p>
        </p:txBody>
      </p:sp>
      <p:sp>
        <p:nvSpPr>
          <p:cNvPr id="15" name="Subtitle 14">
            <a:extLst>
              <a:ext uri="{FF2B5EF4-FFF2-40B4-BE49-F238E27FC236}">
                <a16:creationId xmlns:a16="http://schemas.microsoft.com/office/drawing/2014/main" id="{6EF8E06F-4153-981B-474D-3D483B6F4F84}"/>
              </a:ext>
            </a:extLst>
          </p:cNvPr>
          <p:cNvSpPr>
            <a:spLocks noGrp="1"/>
          </p:cNvSpPr>
          <p:nvPr>
            <p:ph type="subTitle" idx="1"/>
          </p:nvPr>
        </p:nvSpPr>
        <p:spPr>
          <a:xfrm>
            <a:off x="1627632" y="3428999"/>
            <a:ext cx="6309360" cy="2843980"/>
          </a:xfrm>
        </p:spPr>
        <p:txBody>
          <a:bodyPr>
            <a:normAutofit/>
          </a:bodyPr>
          <a:lstStyle/>
          <a:p>
            <a:r>
              <a:rPr lang="en-US" dirty="0"/>
              <a:t>For further information, see </a:t>
            </a:r>
          </a:p>
          <a:p>
            <a:r>
              <a:rPr lang="en-US" dirty="0"/>
              <a:t>TWN Belém Updates at</a:t>
            </a:r>
          </a:p>
          <a:p>
            <a:r>
              <a:rPr lang="en-US" dirty="0">
                <a:hlinkClick r:id="rId3"/>
              </a:rPr>
              <a:t>www.twn.my</a:t>
            </a:r>
            <a:endParaRPr lang="en-US" dirty="0"/>
          </a:p>
          <a:p>
            <a:endParaRPr lang="en-US" dirty="0"/>
          </a:p>
        </p:txBody>
      </p:sp>
      <p:cxnSp>
        <p:nvCxnSpPr>
          <p:cNvPr id="25" name="Straight Connector 24">
            <a:extLst>
              <a:ext uri="{FF2B5EF4-FFF2-40B4-BE49-F238E27FC236}">
                <a16:creationId xmlns:a16="http://schemas.microsoft.com/office/drawing/2014/main" id="{DE502E84-5063-F43E-AC45-9F5CEAA69246}"/>
              </a:ext>
              <a:ext uri="{C183D7F6-B498-43B3-948B-1728B52AA6E4}">
                <adec:decorative xmlns:adec="http://schemas.microsoft.com/office/drawing/2017/decorative" val="1"/>
              </a:ext>
            </a:extLst>
          </p:cNvPr>
          <p:cNvCxnSpPr>
            <a:cxnSpLocks/>
          </p:cNvCxnSpPr>
          <p:nvPr/>
        </p:nvCxnSpPr>
        <p:spPr>
          <a:xfrm>
            <a:off x="1701285" y="3209689"/>
            <a:ext cx="3624541"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E43C393-A639-F47D-D8A8-BAF189C58382}"/>
              </a:ext>
              <a:ext uri="{C183D7F6-B498-43B3-948B-1728B52AA6E4}">
                <adec:decorative xmlns:adec="http://schemas.microsoft.com/office/drawing/2017/decorative" val="1"/>
              </a:ext>
            </a:extLst>
          </p:cNvPr>
          <p:cNvPicPr>
            <a:picLocks noChangeAspect="1"/>
          </p:cNvPicPr>
          <p:nvPr/>
        </p:nvPicPr>
        <p:blipFill>
          <a:blip r:embed="rId4" cstate="screen">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a:ext>
            </a:extLst>
          </a:blip>
          <a:stretch>
            <a:fillRect/>
          </a:stretch>
        </p:blipFill>
        <p:spPr>
          <a:xfrm>
            <a:off x="4839787" y="3066998"/>
            <a:ext cx="972078" cy="285381"/>
          </a:xfrm>
          <a:prstGeom prst="rect">
            <a:avLst/>
          </a:prstGeom>
        </p:spPr>
      </p:pic>
    </p:spTree>
    <p:extLst>
      <p:ext uri="{BB962C8B-B14F-4D97-AF65-F5344CB8AC3E}">
        <p14:creationId xmlns:p14="http://schemas.microsoft.com/office/powerpoint/2010/main" val="438040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B07C3-45B1-AAE5-3DBE-D34085BC254C}"/>
              </a:ext>
            </a:extLst>
          </p:cNvPr>
          <p:cNvSpPr>
            <a:spLocks noGrp="1"/>
          </p:cNvSpPr>
          <p:nvPr>
            <p:ph type="title"/>
          </p:nvPr>
        </p:nvSpPr>
        <p:spPr/>
        <p:txBody>
          <a:bodyPr>
            <a:normAutofit fontScale="90000"/>
          </a:bodyPr>
          <a:lstStyle/>
          <a:p>
            <a:r>
              <a:rPr lang="en-US" dirty="0"/>
              <a:t>History of just transition in </a:t>
            </a:r>
            <a:br>
              <a:rPr lang="en-US" dirty="0"/>
            </a:br>
            <a:r>
              <a:rPr lang="en-US" dirty="0"/>
              <a:t>the global climate regime</a:t>
            </a:r>
          </a:p>
        </p:txBody>
      </p:sp>
      <p:sp>
        <p:nvSpPr>
          <p:cNvPr id="3" name="Picture Placeholder 2">
            <a:extLst>
              <a:ext uri="{FF2B5EF4-FFF2-40B4-BE49-F238E27FC236}">
                <a16:creationId xmlns:a16="http://schemas.microsoft.com/office/drawing/2014/main" id="{FF795DAC-CB1B-C2E1-BEDF-83EDD471DB9E}"/>
              </a:ext>
            </a:extLst>
          </p:cNvPr>
          <p:cNvSpPr>
            <a:spLocks noGrp="1"/>
          </p:cNvSpPr>
          <p:nvPr>
            <p:ph type="pic" sz="quarter" idx="13"/>
          </p:nvPr>
        </p:nvSpPr>
        <p:spPr/>
        <p:txBody>
          <a:bodyPr/>
          <a:lstStyle/>
          <a:p>
            <a:endParaRPr lang="en-US"/>
          </a:p>
        </p:txBody>
      </p:sp>
      <p:sp>
        <p:nvSpPr>
          <p:cNvPr id="4" name="Content Placeholder 3">
            <a:extLst>
              <a:ext uri="{FF2B5EF4-FFF2-40B4-BE49-F238E27FC236}">
                <a16:creationId xmlns:a16="http://schemas.microsoft.com/office/drawing/2014/main" id="{DD5A6FD5-D473-D013-24FE-1A5438C418AF}"/>
              </a:ext>
            </a:extLst>
          </p:cNvPr>
          <p:cNvSpPr>
            <a:spLocks noGrp="1"/>
          </p:cNvSpPr>
          <p:nvPr>
            <p:ph sz="quarter" idx="4"/>
          </p:nvPr>
        </p:nvSpPr>
        <p:spPr/>
        <p:txBody>
          <a:bodyPr>
            <a:normAutofit lnSpcReduction="10000"/>
          </a:bodyPr>
          <a:lstStyle/>
          <a:p>
            <a:pPr algn="just"/>
            <a:r>
              <a:rPr lang="en-US" dirty="0">
                <a:solidFill>
                  <a:schemeClr val="tx2">
                    <a:lumMod val="25000"/>
                  </a:schemeClr>
                </a:solidFill>
              </a:rPr>
              <a:t>Concept of JT was not mentioned in the UN Framework Convention on Climate Change [UNFCCC].</a:t>
            </a:r>
          </a:p>
          <a:p>
            <a:pPr algn="just"/>
            <a:r>
              <a:rPr lang="en-US" dirty="0">
                <a:solidFill>
                  <a:schemeClr val="tx2">
                    <a:lumMod val="25000"/>
                  </a:schemeClr>
                </a:solidFill>
              </a:rPr>
              <a:t>First time mention of it was in 2015 in the Paris Agreement in the preamble: “Taking into account the imperatives of a </a:t>
            </a:r>
            <a:r>
              <a:rPr lang="en-US" b="1" dirty="0">
                <a:solidFill>
                  <a:schemeClr val="tx2">
                    <a:lumMod val="25000"/>
                  </a:schemeClr>
                </a:solidFill>
              </a:rPr>
              <a:t>just transition of the workforce </a:t>
            </a:r>
            <a:r>
              <a:rPr lang="en-US" dirty="0">
                <a:solidFill>
                  <a:schemeClr val="tx2">
                    <a:lumMod val="25000"/>
                  </a:schemeClr>
                </a:solidFill>
              </a:rPr>
              <a:t>and the </a:t>
            </a:r>
            <a:r>
              <a:rPr lang="en-US" b="1" dirty="0">
                <a:solidFill>
                  <a:schemeClr val="tx2">
                    <a:lumMod val="25000"/>
                  </a:schemeClr>
                </a:solidFill>
              </a:rPr>
              <a:t>creation of decent work and quality jobs </a:t>
            </a:r>
            <a:r>
              <a:rPr lang="en-US" dirty="0">
                <a:solidFill>
                  <a:schemeClr val="tx2">
                    <a:lumMod val="25000"/>
                  </a:schemeClr>
                </a:solidFill>
              </a:rPr>
              <a:t>in accordance with </a:t>
            </a:r>
            <a:r>
              <a:rPr lang="en-US" b="1" dirty="0">
                <a:solidFill>
                  <a:schemeClr val="tx2">
                    <a:lumMod val="25000"/>
                  </a:schemeClr>
                </a:solidFill>
              </a:rPr>
              <a:t>nationally defined development priorities</a:t>
            </a:r>
            <a:r>
              <a:rPr lang="en-US" dirty="0">
                <a:solidFill>
                  <a:schemeClr val="tx2">
                    <a:lumMod val="25000"/>
                  </a:schemeClr>
                </a:solidFill>
              </a:rPr>
              <a:t>”</a:t>
            </a:r>
          </a:p>
        </p:txBody>
      </p:sp>
      <p:sp>
        <p:nvSpPr>
          <p:cNvPr id="6" name="Slide Number Placeholder 5">
            <a:extLst>
              <a:ext uri="{FF2B5EF4-FFF2-40B4-BE49-F238E27FC236}">
                <a16:creationId xmlns:a16="http://schemas.microsoft.com/office/drawing/2014/main" id="{165F5157-C5BE-9514-83EF-73ED60D427AB}"/>
              </a:ext>
            </a:extLst>
          </p:cNvPr>
          <p:cNvSpPr>
            <a:spLocks noGrp="1"/>
          </p:cNvSpPr>
          <p:nvPr>
            <p:ph type="sldNum" sz="quarter" idx="12"/>
          </p:nvPr>
        </p:nvSpPr>
        <p:spPr/>
        <p:txBody>
          <a:bodyPr/>
          <a:lstStyle/>
          <a:p>
            <a:fld id="{294A09A9-5501-47C1-A89A-A340965A2BE2}" type="slidenum">
              <a:rPr lang="en-US" smtClean="0"/>
              <a:t>2</a:t>
            </a:fld>
            <a:endParaRPr lang="en-US" dirty="0"/>
          </a:p>
        </p:txBody>
      </p:sp>
      <p:pic>
        <p:nvPicPr>
          <p:cNvPr id="7" name="Picture Placeholder 11">
            <a:extLst>
              <a:ext uri="{FF2B5EF4-FFF2-40B4-BE49-F238E27FC236}">
                <a16:creationId xmlns:a16="http://schemas.microsoft.com/office/drawing/2014/main" id="{8EB10FEE-93EB-4825-5D3C-43BF129D5227}"/>
              </a:ext>
            </a:extLst>
          </p:cNvPr>
          <p:cNvPicPr>
            <a:picLocks noChangeAspect="1"/>
          </p:cNvPicPr>
          <p:nvPr/>
        </p:nvPicPr>
        <p:blipFill>
          <a:blip r:embed="rId2">
            <a:extLst>
              <a:ext uri="{837473B0-CC2E-450A-ABE3-18F120FF3D39}">
                <a1611:picAttrSrcUrl xmlns:a1611="http://schemas.microsoft.com/office/drawing/2016/11/main" r:id="rId3"/>
              </a:ext>
            </a:extLst>
          </a:blip>
          <a:srcRect/>
          <a:stretch/>
        </p:blipFill>
        <p:spPr>
          <a:xfrm>
            <a:off x="0" y="0"/>
            <a:ext cx="5185458" cy="6858000"/>
          </a:xfrm>
          <a:prstGeom prst="rect">
            <a:avLst/>
          </a:prstGeom>
        </p:spPr>
      </p:pic>
      <p:sp>
        <p:nvSpPr>
          <p:cNvPr id="8" name="TextBox 7">
            <a:extLst>
              <a:ext uri="{FF2B5EF4-FFF2-40B4-BE49-F238E27FC236}">
                <a16:creationId xmlns:a16="http://schemas.microsoft.com/office/drawing/2014/main" id="{DA394BF6-733F-069F-16EC-9FB7E74B7B36}"/>
              </a:ext>
            </a:extLst>
          </p:cNvPr>
          <p:cNvSpPr txBox="1"/>
          <p:nvPr/>
        </p:nvSpPr>
        <p:spPr>
          <a:xfrm>
            <a:off x="240792" y="6858000"/>
            <a:ext cx="4114800" cy="230832"/>
          </a:xfrm>
          <a:prstGeom prst="rect">
            <a:avLst/>
          </a:prstGeom>
          <a:noFill/>
        </p:spPr>
        <p:txBody>
          <a:bodyPr wrap="square" rtlCol="0">
            <a:spAutoFit/>
          </a:bodyPr>
          <a:lstStyle/>
          <a:p>
            <a:r>
              <a:rPr lang="en-MY" sz="900">
                <a:hlinkClick r:id="rId3" tooltip="https://www.boell.de/en/2017/03/14/just-transition-way-forward-coal-communities"/>
              </a:rPr>
              <a:t>This Photo</a:t>
            </a:r>
            <a:r>
              <a:rPr lang="en-MY" sz="900"/>
              <a:t> by Unknown Author is licensed under </a:t>
            </a:r>
            <a:r>
              <a:rPr lang="en-MY" sz="900">
                <a:hlinkClick r:id="rId4" tooltip="https://creativecommons.org/licenses/by-sa/3.0/"/>
              </a:rPr>
              <a:t>CC BY-SA</a:t>
            </a:r>
            <a:endParaRPr lang="en-MY" sz="900"/>
          </a:p>
        </p:txBody>
      </p:sp>
    </p:spTree>
    <p:extLst>
      <p:ext uri="{BB962C8B-B14F-4D97-AF65-F5344CB8AC3E}">
        <p14:creationId xmlns:p14="http://schemas.microsoft.com/office/powerpoint/2010/main" val="2244016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37454-AE71-2D5D-DE87-8ACE5D3B4769}"/>
              </a:ext>
            </a:extLst>
          </p:cNvPr>
          <p:cNvSpPr>
            <a:spLocks noGrp="1"/>
          </p:cNvSpPr>
          <p:nvPr>
            <p:ph type="title"/>
          </p:nvPr>
        </p:nvSpPr>
        <p:spPr/>
        <p:txBody>
          <a:bodyPr/>
          <a:lstStyle/>
          <a:p>
            <a:r>
              <a:rPr lang="en-US" dirty="0"/>
              <a:t>Just transition</a:t>
            </a:r>
            <a:br>
              <a:rPr lang="en-US" dirty="0"/>
            </a:br>
            <a:r>
              <a:rPr lang="en-US" dirty="0"/>
              <a:t>in the climate regime</a:t>
            </a:r>
          </a:p>
        </p:txBody>
      </p:sp>
      <p:sp>
        <p:nvSpPr>
          <p:cNvPr id="3" name="Content Placeholder 2">
            <a:extLst>
              <a:ext uri="{FF2B5EF4-FFF2-40B4-BE49-F238E27FC236}">
                <a16:creationId xmlns:a16="http://schemas.microsoft.com/office/drawing/2014/main" id="{9C017F2B-8D05-A7C5-26AA-94EA6DF3EB92}"/>
              </a:ext>
            </a:extLst>
          </p:cNvPr>
          <p:cNvSpPr>
            <a:spLocks noGrp="1"/>
          </p:cNvSpPr>
          <p:nvPr>
            <p:ph sz="quarter" idx="12"/>
          </p:nvPr>
        </p:nvSpPr>
        <p:spPr>
          <a:xfrm>
            <a:off x="5383687" y="747132"/>
            <a:ext cx="6206062" cy="8048357"/>
          </a:xfrm>
        </p:spPr>
        <p:txBody>
          <a:bodyPr wrap="square">
            <a:noAutofit/>
          </a:bodyPr>
          <a:lstStyle/>
          <a:p>
            <a:pPr marL="0" indent="0">
              <a:lnSpc>
                <a:spcPts val="2040"/>
              </a:lnSpc>
              <a:spcBef>
                <a:spcPts val="0"/>
              </a:spcBef>
              <a:spcAft>
                <a:spcPts val="0"/>
              </a:spcAft>
              <a:buNone/>
            </a:pPr>
            <a:r>
              <a:rPr lang="en-US" dirty="0">
                <a:solidFill>
                  <a:schemeClr val="tx2">
                    <a:lumMod val="25000"/>
                  </a:schemeClr>
                </a:solidFill>
              </a:rPr>
              <a:t>It was in the 1970s that the concept of JT grew of the US </a:t>
            </a:r>
            <a:r>
              <a:rPr lang="en-US" dirty="0" err="1">
                <a:solidFill>
                  <a:schemeClr val="tx2">
                    <a:lumMod val="25000"/>
                  </a:schemeClr>
                </a:solidFill>
              </a:rPr>
              <a:t>labour</a:t>
            </a:r>
            <a:r>
              <a:rPr lang="en-US" dirty="0">
                <a:solidFill>
                  <a:schemeClr val="tx2">
                    <a:lumMod val="25000"/>
                  </a:schemeClr>
                </a:solidFill>
              </a:rPr>
              <a:t> movement as a response to nuclear disarmament.</a:t>
            </a:r>
          </a:p>
          <a:p>
            <a:pPr marL="0" indent="0">
              <a:lnSpc>
                <a:spcPts val="2040"/>
              </a:lnSpc>
              <a:spcBef>
                <a:spcPts val="0"/>
              </a:spcBef>
              <a:spcAft>
                <a:spcPts val="0"/>
              </a:spcAft>
              <a:buNone/>
            </a:pPr>
            <a:endParaRPr lang="en-US" dirty="0">
              <a:solidFill>
                <a:schemeClr val="tx2">
                  <a:lumMod val="25000"/>
                </a:schemeClr>
              </a:solidFill>
            </a:endParaRPr>
          </a:p>
          <a:p>
            <a:pPr marL="0" indent="0">
              <a:lnSpc>
                <a:spcPts val="2040"/>
              </a:lnSpc>
              <a:spcBef>
                <a:spcPts val="0"/>
              </a:spcBef>
              <a:spcAft>
                <a:spcPts val="0"/>
              </a:spcAft>
              <a:buNone/>
            </a:pPr>
            <a:r>
              <a:rPr lang="en-US" b="1" dirty="0">
                <a:solidFill>
                  <a:schemeClr val="tx2">
                    <a:lumMod val="25000"/>
                  </a:schemeClr>
                </a:solidFill>
              </a:rPr>
              <a:t>The International Confederation of Free Trade Unions [ICFTU] first made a statement on JT in 1997 in the Kyoto Protocol negotiations, demanding “an equitable distribution of costs of climate change </a:t>
            </a:r>
            <a:r>
              <a:rPr lang="en-US" b="1" dirty="0" err="1">
                <a:solidFill>
                  <a:schemeClr val="tx2">
                    <a:lumMod val="25000"/>
                  </a:schemeClr>
                </a:solidFill>
              </a:rPr>
              <a:t>programmes</a:t>
            </a:r>
            <a:r>
              <a:rPr lang="en-US" b="1" dirty="0">
                <a:solidFill>
                  <a:schemeClr val="tx2">
                    <a:lumMod val="25000"/>
                  </a:schemeClr>
                </a:solidFill>
              </a:rPr>
              <a:t> for workers, through JT policies”. </a:t>
            </a:r>
          </a:p>
          <a:p>
            <a:pPr marL="0" indent="0">
              <a:lnSpc>
                <a:spcPts val="2040"/>
              </a:lnSpc>
              <a:spcBef>
                <a:spcPts val="0"/>
              </a:spcBef>
              <a:spcAft>
                <a:spcPts val="0"/>
              </a:spcAft>
              <a:buNone/>
            </a:pPr>
            <a:endParaRPr lang="en-US" b="1" dirty="0">
              <a:solidFill>
                <a:schemeClr val="tx2">
                  <a:lumMod val="25000"/>
                </a:schemeClr>
              </a:solidFill>
            </a:endParaRPr>
          </a:p>
          <a:p>
            <a:pPr marL="0" indent="0">
              <a:lnSpc>
                <a:spcPts val="2040"/>
              </a:lnSpc>
              <a:spcBef>
                <a:spcPts val="0"/>
              </a:spcBef>
              <a:spcAft>
                <a:spcPts val="0"/>
              </a:spcAft>
              <a:buNone/>
            </a:pPr>
            <a:r>
              <a:rPr lang="en-US" dirty="0">
                <a:solidFill>
                  <a:schemeClr val="tx2">
                    <a:lumMod val="25000"/>
                  </a:schemeClr>
                </a:solidFill>
              </a:rPr>
              <a:t>While political declarations on JT that underlined the need to support fossil fuel workers displaced by the transition to green energy were adopted by some parties at COP24 in Poland [in 2018] and COP26 in Glasgow [in 2021], it was in COP27 in Egypt, in 2022, that a work </a:t>
            </a:r>
            <a:r>
              <a:rPr lang="en-US" dirty="0" err="1">
                <a:solidFill>
                  <a:schemeClr val="tx2">
                    <a:lumMod val="25000"/>
                  </a:schemeClr>
                </a:solidFill>
              </a:rPr>
              <a:t>programme</a:t>
            </a:r>
            <a:r>
              <a:rPr lang="en-US" dirty="0">
                <a:solidFill>
                  <a:schemeClr val="tx2">
                    <a:lumMod val="25000"/>
                  </a:schemeClr>
                </a:solidFill>
              </a:rPr>
              <a:t> on JT was finally established. </a:t>
            </a:r>
          </a:p>
          <a:p>
            <a:pPr marL="0" indent="0">
              <a:lnSpc>
                <a:spcPts val="2040"/>
              </a:lnSpc>
              <a:spcBef>
                <a:spcPts val="0"/>
              </a:spcBef>
              <a:spcAft>
                <a:spcPts val="0"/>
              </a:spcAft>
              <a:buNone/>
            </a:pPr>
            <a:endParaRPr lang="en-US" b="1" dirty="0">
              <a:solidFill>
                <a:schemeClr val="tx2">
                  <a:lumMod val="25000"/>
                </a:schemeClr>
              </a:solidFill>
            </a:endParaRPr>
          </a:p>
          <a:p>
            <a:pPr marL="0" indent="0" algn="just">
              <a:lnSpc>
                <a:spcPts val="2040"/>
              </a:lnSpc>
              <a:spcBef>
                <a:spcPts val="0"/>
              </a:spcBef>
              <a:buNone/>
            </a:pPr>
            <a:r>
              <a:rPr lang="en-US" sz="2000" b="1" dirty="0">
                <a:solidFill>
                  <a:schemeClr val="tx2">
                    <a:lumMod val="25000"/>
                  </a:schemeClr>
                </a:solidFill>
              </a:rPr>
              <a:t>Source: Kiran and Kanitkar, 2023</a:t>
            </a:r>
            <a:endParaRPr lang="en-US" sz="2000" dirty="0">
              <a:solidFill>
                <a:schemeClr val="tx2">
                  <a:lumMod val="25000"/>
                </a:schemeClr>
              </a:solidFill>
            </a:endParaRPr>
          </a:p>
        </p:txBody>
      </p:sp>
      <p:sp>
        <p:nvSpPr>
          <p:cNvPr id="4" name="Slide Number Placeholder 3">
            <a:extLst>
              <a:ext uri="{FF2B5EF4-FFF2-40B4-BE49-F238E27FC236}">
                <a16:creationId xmlns:a16="http://schemas.microsoft.com/office/drawing/2014/main" id="{4AE74A92-96A2-9781-076A-B873C9FEDDCC}"/>
              </a:ext>
            </a:extLst>
          </p:cNvPr>
          <p:cNvSpPr>
            <a:spLocks noGrp="1"/>
          </p:cNvSpPr>
          <p:nvPr>
            <p:ph type="sldNum" sz="quarter" idx="11"/>
          </p:nvPr>
        </p:nvSpPr>
        <p:spPr/>
        <p:txBody>
          <a:bodyPr/>
          <a:lstStyle/>
          <a:p>
            <a:fld id="{294A09A9-5501-47C1-A89A-A340965A2BE2}" type="slidenum">
              <a:rPr lang="en-US" smtClean="0"/>
              <a:pPr/>
              <a:t>3</a:t>
            </a:fld>
            <a:endParaRPr lang="en-US" dirty="0"/>
          </a:p>
        </p:txBody>
      </p:sp>
    </p:spTree>
    <p:extLst>
      <p:ext uri="{BB962C8B-B14F-4D97-AF65-F5344CB8AC3E}">
        <p14:creationId xmlns:p14="http://schemas.microsoft.com/office/powerpoint/2010/main" val="873099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742819-A859-AC0C-D785-900BB358271F}"/>
              </a:ext>
            </a:extLst>
          </p:cNvPr>
          <p:cNvSpPr>
            <a:spLocks noGrp="1"/>
          </p:cNvSpPr>
          <p:nvPr>
            <p:ph sz="quarter" idx="12"/>
          </p:nvPr>
        </p:nvSpPr>
        <p:spPr>
          <a:xfrm>
            <a:off x="255638" y="1978263"/>
            <a:ext cx="5724591" cy="4584231"/>
          </a:xfrm>
        </p:spPr>
        <p:txBody>
          <a:bodyPr>
            <a:noAutofit/>
          </a:bodyPr>
          <a:lstStyle/>
          <a:p>
            <a:pPr>
              <a:lnSpc>
                <a:spcPts val="2040"/>
              </a:lnSpc>
            </a:pPr>
            <a:r>
              <a:rPr lang="en-US" sz="2000" b="1" dirty="0"/>
              <a:t>Energy –</a:t>
            </a:r>
          </a:p>
          <a:p>
            <a:pPr algn="just">
              <a:lnSpc>
                <a:spcPts val="2040"/>
              </a:lnSpc>
            </a:pPr>
            <a:r>
              <a:rPr lang="en-US" sz="1700" dirty="0"/>
              <a:t>8. Emphasizes the urgent need for immediate, deep, rapid and sustained reductions in global greenhouse gas emissions by Parties across all applicable sectors, </a:t>
            </a:r>
            <a:r>
              <a:rPr lang="en-US" sz="1700" b="1" dirty="0"/>
              <a:t>including through increase in low-emission and renewable energy, just energy transition partnerships and other cooperative actions; </a:t>
            </a:r>
          </a:p>
          <a:p>
            <a:pPr algn="just">
              <a:lnSpc>
                <a:spcPts val="2040"/>
              </a:lnSpc>
            </a:pPr>
            <a:r>
              <a:rPr lang="en-US" sz="1700" dirty="0"/>
              <a:t>9. Recognizes that the unprecedented global energy crisis underlines the urgency to rapidly transform energy systems to be more secure, reliable, and resilient, including by </a:t>
            </a:r>
            <a:r>
              <a:rPr lang="en-US" sz="1700" b="1" dirty="0"/>
              <a:t>accelerating clean and just transitions to renewable energy during this critical decade of action; </a:t>
            </a:r>
          </a:p>
          <a:p>
            <a:pPr algn="just">
              <a:lnSpc>
                <a:spcPts val="2040"/>
              </a:lnSpc>
            </a:pPr>
            <a:r>
              <a:rPr lang="en-US" sz="1700" dirty="0"/>
              <a:t>10. Stresses the importance of enhancing a clean energy mix, including low-emission and renewable energy, at all levels as part of diversifying energy mixes and systems, in line with national circumstances </a:t>
            </a:r>
            <a:r>
              <a:rPr lang="en-US" sz="1700" b="1" dirty="0"/>
              <a:t>and recognizing the need for support towards just transitions;</a:t>
            </a:r>
          </a:p>
        </p:txBody>
      </p:sp>
      <p:sp>
        <p:nvSpPr>
          <p:cNvPr id="6" name="Slide Number Placeholder 5">
            <a:extLst>
              <a:ext uri="{FF2B5EF4-FFF2-40B4-BE49-F238E27FC236}">
                <a16:creationId xmlns:a16="http://schemas.microsoft.com/office/drawing/2014/main" id="{3E1BF9CB-05FB-DDE1-37E3-CD0E0F5E01E1}"/>
              </a:ext>
            </a:extLst>
          </p:cNvPr>
          <p:cNvSpPr>
            <a:spLocks noGrp="1"/>
          </p:cNvSpPr>
          <p:nvPr>
            <p:ph type="sldNum" sz="quarter" idx="11"/>
          </p:nvPr>
        </p:nvSpPr>
        <p:spPr/>
        <p:txBody>
          <a:bodyPr/>
          <a:lstStyle/>
          <a:p>
            <a:fld id="{294A09A9-5501-47C1-A89A-A340965A2BE2}" type="slidenum">
              <a:rPr lang="en-US" smtClean="0"/>
              <a:pPr/>
              <a:t>4</a:t>
            </a:fld>
            <a:endParaRPr lang="en-US" dirty="0"/>
          </a:p>
        </p:txBody>
      </p:sp>
      <p:sp>
        <p:nvSpPr>
          <p:cNvPr id="7" name="Title 1">
            <a:extLst>
              <a:ext uri="{FF2B5EF4-FFF2-40B4-BE49-F238E27FC236}">
                <a16:creationId xmlns:a16="http://schemas.microsoft.com/office/drawing/2014/main" id="{ABACBC03-C603-FAB1-215D-D7B2173074FB}"/>
              </a:ext>
            </a:extLst>
          </p:cNvPr>
          <p:cNvSpPr>
            <a:spLocks noGrp="1"/>
          </p:cNvSpPr>
          <p:nvPr>
            <p:ph type="title"/>
          </p:nvPr>
        </p:nvSpPr>
        <p:spPr>
          <a:xfrm>
            <a:off x="255638" y="217449"/>
            <a:ext cx="11680723" cy="1455234"/>
          </a:xfrm>
        </p:spPr>
        <p:txBody>
          <a:bodyPr>
            <a:normAutofit/>
          </a:bodyPr>
          <a:lstStyle/>
          <a:p>
            <a:pPr algn="ctr"/>
            <a:r>
              <a:rPr lang="en-US" dirty="0"/>
              <a:t>The Sharm-el-Sheikh Implementation Plan – </a:t>
            </a:r>
            <a:br>
              <a:rPr lang="en-US" dirty="0"/>
            </a:br>
            <a:r>
              <a:rPr lang="en-US" dirty="0"/>
              <a:t>COP 27/ CMA.4 in 2022</a:t>
            </a:r>
          </a:p>
        </p:txBody>
      </p:sp>
      <p:sp>
        <p:nvSpPr>
          <p:cNvPr id="8" name="Content Placeholder 2">
            <a:extLst>
              <a:ext uri="{FF2B5EF4-FFF2-40B4-BE49-F238E27FC236}">
                <a16:creationId xmlns:a16="http://schemas.microsoft.com/office/drawing/2014/main" id="{62CAC6FC-9FF9-D75E-7A3C-6B0DD0DF3FC9}"/>
              </a:ext>
            </a:extLst>
          </p:cNvPr>
          <p:cNvSpPr txBox="1">
            <a:spLocks/>
          </p:cNvSpPr>
          <p:nvPr/>
        </p:nvSpPr>
        <p:spPr>
          <a:xfrm>
            <a:off x="6095999" y="1978262"/>
            <a:ext cx="5724591"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040"/>
              </a:lnSpc>
            </a:pPr>
            <a:r>
              <a:rPr lang="en-US" sz="2000" b="1" dirty="0"/>
              <a:t>Implementation – pathways to just transition </a:t>
            </a:r>
          </a:p>
          <a:p>
            <a:pPr algn="just">
              <a:lnSpc>
                <a:spcPts val="2040"/>
              </a:lnSpc>
            </a:pPr>
            <a:r>
              <a:rPr lang="en-US" sz="1700" dirty="0"/>
              <a:t>28. Affirms that sustainable and just solutions to the climate crisis must be founded on meaningful and effective social dialogue and participation of all stakeholders and notes that the </a:t>
            </a:r>
            <a:r>
              <a:rPr lang="en-US" sz="1700" b="1" dirty="0"/>
              <a:t>global transition to low emissions provides opportunities and challenges for sustainable economic development and poverty eradication; </a:t>
            </a:r>
          </a:p>
          <a:p>
            <a:pPr algn="just">
              <a:lnSpc>
                <a:spcPts val="2040"/>
              </a:lnSpc>
            </a:pPr>
            <a:r>
              <a:rPr lang="en-US" sz="1700" dirty="0"/>
              <a:t>29. </a:t>
            </a:r>
            <a:r>
              <a:rPr lang="en-US" sz="1700" b="1" dirty="0"/>
              <a:t>Emphasizes that just and equitable transition encompasses pathways that include energy, socioeconomic, workforce and other dimensions, all of which must be based on nationally defined development priorities and include social protection so as to mitigate potential impacts associated with the transition, and highlights the important role of the instruments related to social solidarity and protection in mitigating the impacts of applied measures; </a:t>
            </a:r>
          </a:p>
        </p:txBody>
      </p:sp>
    </p:spTree>
    <p:extLst>
      <p:ext uri="{BB962C8B-B14F-4D97-AF65-F5344CB8AC3E}">
        <p14:creationId xmlns:p14="http://schemas.microsoft.com/office/powerpoint/2010/main" val="1512245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4EEE2-D059-469A-2973-5562E4AEA60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A34A82-7E0C-178F-AC19-D49C861ADCA6}"/>
              </a:ext>
            </a:extLst>
          </p:cNvPr>
          <p:cNvSpPr>
            <a:spLocks noGrp="1"/>
          </p:cNvSpPr>
          <p:nvPr>
            <p:ph sz="quarter" idx="12"/>
          </p:nvPr>
        </p:nvSpPr>
        <p:spPr>
          <a:xfrm>
            <a:off x="255638" y="1978263"/>
            <a:ext cx="5724591" cy="4584231"/>
          </a:xfrm>
        </p:spPr>
        <p:txBody>
          <a:bodyPr>
            <a:noAutofit/>
          </a:bodyPr>
          <a:lstStyle/>
          <a:p>
            <a:pPr algn="just"/>
            <a:r>
              <a:rPr lang="en-US" sz="2000" dirty="0"/>
              <a:t>It was in Dubai that the famous decision on ‘</a:t>
            </a:r>
            <a:r>
              <a:rPr lang="en-US" sz="2000" b="1" dirty="0"/>
              <a:t>transitioning away from fossil fuels’ in a “just, orderly and equitable” </a:t>
            </a:r>
            <a:r>
              <a:rPr lang="en-US" sz="2000" dirty="0"/>
              <a:t>manner was first agreed to. It is important to note that how the transition is supposed to happen in a just, orderly and equitable manner has not been made clear. Parties are supposed to do this in a nationally determined manner, according to their national circumstances. So, a key question is how in a bottom-up process of national determination, can there be an approach which is just, orderly and equitable? This is an issue which will remain controversial in the negotiations, as evidenced by the COP 30 process on the Brazilian proposal for a ‘fossil fuel roadmap’, which did not go through due to a lack of consensus. </a:t>
            </a:r>
          </a:p>
        </p:txBody>
      </p:sp>
      <p:sp>
        <p:nvSpPr>
          <p:cNvPr id="6" name="Slide Number Placeholder 5">
            <a:extLst>
              <a:ext uri="{FF2B5EF4-FFF2-40B4-BE49-F238E27FC236}">
                <a16:creationId xmlns:a16="http://schemas.microsoft.com/office/drawing/2014/main" id="{C8B708E4-9C95-C4F6-1F12-6F6661FC209C}"/>
              </a:ext>
            </a:extLst>
          </p:cNvPr>
          <p:cNvSpPr>
            <a:spLocks noGrp="1"/>
          </p:cNvSpPr>
          <p:nvPr>
            <p:ph type="sldNum" sz="quarter" idx="11"/>
          </p:nvPr>
        </p:nvSpPr>
        <p:spPr/>
        <p:txBody>
          <a:bodyPr/>
          <a:lstStyle/>
          <a:p>
            <a:fld id="{294A09A9-5501-47C1-A89A-A340965A2BE2}" type="slidenum">
              <a:rPr lang="en-US" smtClean="0"/>
              <a:pPr/>
              <a:t>5</a:t>
            </a:fld>
            <a:endParaRPr lang="en-US" dirty="0"/>
          </a:p>
        </p:txBody>
      </p:sp>
      <p:sp>
        <p:nvSpPr>
          <p:cNvPr id="7" name="Title 1">
            <a:extLst>
              <a:ext uri="{FF2B5EF4-FFF2-40B4-BE49-F238E27FC236}">
                <a16:creationId xmlns:a16="http://schemas.microsoft.com/office/drawing/2014/main" id="{70C9C647-9DE9-0FF4-2C7E-C8B443EE8F62}"/>
              </a:ext>
            </a:extLst>
          </p:cNvPr>
          <p:cNvSpPr>
            <a:spLocks noGrp="1"/>
          </p:cNvSpPr>
          <p:nvPr>
            <p:ph type="title"/>
          </p:nvPr>
        </p:nvSpPr>
        <p:spPr>
          <a:xfrm>
            <a:off x="255638" y="217449"/>
            <a:ext cx="11680723" cy="1455234"/>
          </a:xfrm>
        </p:spPr>
        <p:txBody>
          <a:bodyPr>
            <a:normAutofit/>
          </a:bodyPr>
          <a:lstStyle/>
          <a:p>
            <a:pPr algn="ctr"/>
            <a:r>
              <a:rPr lang="en-US" dirty="0"/>
              <a:t>COP 28/ CMA.5 – Dubai, 2023</a:t>
            </a:r>
          </a:p>
        </p:txBody>
      </p:sp>
      <p:sp>
        <p:nvSpPr>
          <p:cNvPr id="8" name="Content Placeholder 2">
            <a:extLst>
              <a:ext uri="{FF2B5EF4-FFF2-40B4-BE49-F238E27FC236}">
                <a16:creationId xmlns:a16="http://schemas.microsoft.com/office/drawing/2014/main" id="{F8A8F1FE-BB80-07DD-1327-6BC4E88E9322}"/>
              </a:ext>
            </a:extLst>
          </p:cNvPr>
          <p:cNvSpPr txBox="1">
            <a:spLocks/>
          </p:cNvSpPr>
          <p:nvPr/>
        </p:nvSpPr>
        <p:spPr>
          <a:xfrm>
            <a:off x="6095999" y="1978262"/>
            <a:ext cx="5724591"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t>In Dubai</a:t>
            </a:r>
            <a:r>
              <a:rPr lang="en-US" sz="2000" b="1" dirty="0"/>
              <a:t>, </a:t>
            </a:r>
            <a:r>
              <a:rPr lang="en-US" sz="2000" dirty="0"/>
              <a:t>another important decision was reached called the </a:t>
            </a:r>
            <a:r>
              <a:rPr lang="en-US" sz="2000" b="1" dirty="0"/>
              <a:t>UAE Just Transition Work </a:t>
            </a:r>
            <a:r>
              <a:rPr lang="en-US" sz="2000" b="1" dirty="0" err="1"/>
              <a:t>Programme</a:t>
            </a:r>
            <a:r>
              <a:rPr lang="en-US" sz="2000" b="1" dirty="0"/>
              <a:t>. </a:t>
            </a:r>
          </a:p>
          <a:p>
            <a:pPr algn="just"/>
            <a:r>
              <a:rPr lang="en-US" sz="2000" dirty="0"/>
              <a:t>The decision, among other things, underscored “the importance of </a:t>
            </a:r>
            <a:r>
              <a:rPr lang="en-US" sz="2000" b="1" dirty="0"/>
              <a:t>urgent delivery of means of implementation (capacity-building, climate finance, and technology development and transfer) to facilitate just transition pathways and of enhancing international cooperation on, and support for, just transition pathways, especially for developing country Parties”.</a:t>
            </a:r>
          </a:p>
        </p:txBody>
      </p:sp>
    </p:spTree>
    <p:extLst>
      <p:ext uri="{BB962C8B-B14F-4D97-AF65-F5344CB8AC3E}">
        <p14:creationId xmlns:p14="http://schemas.microsoft.com/office/powerpoint/2010/main" val="1417938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9C341-56DA-7604-093B-FA06C80AA8E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424163-642B-CEC1-FDC0-DBEE4798D7DF}"/>
              </a:ext>
            </a:extLst>
          </p:cNvPr>
          <p:cNvSpPr>
            <a:spLocks noGrp="1"/>
          </p:cNvSpPr>
          <p:nvPr>
            <p:ph sz="quarter" idx="12"/>
          </p:nvPr>
        </p:nvSpPr>
        <p:spPr>
          <a:xfrm>
            <a:off x="233335" y="1967112"/>
            <a:ext cx="11680723" cy="4584231"/>
          </a:xfrm>
        </p:spPr>
        <p:txBody>
          <a:bodyPr>
            <a:noAutofit/>
          </a:bodyPr>
          <a:lstStyle/>
          <a:p>
            <a:pPr marL="457200" indent="-457200">
              <a:lnSpc>
                <a:spcPts val="1540"/>
              </a:lnSpc>
              <a:buAutoNum type="arabicPeriod"/>
            </a:pPr>
            <a:r>
              <a:rPr lang="en-US" sz="1600" dirty="0"/>
              <a:t>Confirms that the objective of the work </a:t>
            </a:r>
            <a:r>
              <a:rPr lang="en-US" sz="1600" dirty="0" err="1"/>
              <a:t>programme</a:t>
            </a:r>
            <a:r>
              <a:rPr lang="en-US" sz="1600" dirty="0"/>
              <a:t> on just transition </a:t>
            </a:r>
            <a:r>
              <a:rPr lang="en-US" sz="1600" b="1" dirty="0"/>
              <a:t>shall be the discussion of pathways </a:t>
            </a:r>
            <a:r>
              <a:rPr lang="en-US" sz="1600" dirty="0"/>
              <a:t>to achieving the </a:t>
            </a:r>
            <a:r>
              <a:rPr lang="en-US" sz="1600" b="1" dirty="0"/>
              <a:t>goals</a:t>
            </a:r>
            <a:r>
              <a:rPr lang="en-US" sz="1600" dirty="0"/>
              <a:t> of the Paris Agreement outlined in Article 2.1 of the PA , in the context </a:t>
            </a:r>
            <a:r>
              <a:rPr lang="en-US" sz="1600" b="1" dirty="0"/>
              <a:t>of Article 2,2 (which means respecting the equity principle of common but differentiated responsibilities and respective capabilities [CBDR-RC</a:t>
            </a:r>
            <a:r>
              <a:rPr lang="en-US" sz="1600" dirty="0"/>
              <a:t>]- which is a principle under the UNFCCC, derived from the recognition of the historical emissions and responsibility of developed countries since the industrial era, which are responsible for much of the impacts of climate change]. [Developing countries and CSOs have argued that this embodies the carbon debt owed by the developed countries to the developing countries for the overuse of the atmospheric space and carbon budget, since the pre-industrial era.]</a:t>
            </a:r>
          </a:p>
          <a:p>
            <a:pPr marL="457200" indent="-457200">
              <a:lnSpc>
                <a:spcPts val="1540"/>
              </a:lnSpc>
              <a:buAutoNum type="arabicPeriod" startAt="2"/>
            </a:pPr>
            <a:r>
              <a:rPr lang="en-US" sz="1600" dirty="0"/>
              <a:t>Decides that the work </a:t>
            </a:r>
            <a:r>
              <a:rPr lang="en-US" sz="1600" dirty="0" err="1"/>
              <a:t>programme</a:t>
            </a:r>
            <a:r>
              <a:rPr lang="en-US" sz="1600" dirty="0"/>
              <a:t> </a:t>
            </a:r>
            <a:r>
              <a:rPr lang="en-US" sz="1600" b="1" dirty="0"/>
              <a:t>shall include the following elements</a:t>
            </a:r>
            <a:r>
              <a:rPr lang="en-US" sz="1600" dirty="0"/>
              <a:t>: </a:t>
            </a:r>
          </a:p>
          <a:p>
            <a:pPr marL="1028700" lvl="2" indent="-342900">
              <a:lnSpc>
                <a:spcPts val="1540"/>
              </a:lnSpc>
              <a:buFont typeface="+mj-lt"/>
              <a:buAutoNum type="alphaLcParenR"/>
            </a:pPr>
            <a:r>
              <a:rPr lang="en-US" sz="1600" b="1" dirty="0"/>
              <a:t>Just transition pathways to achieving the goals </a:t>
            </a:r>
            <a:r>
              <a:rPr lang="en-US" sz="1600" dirty="0"/>
              <a:t>of the PA outlined in Article 2.1 [which includes mitigation and adaptation] in the context of Article 2.2 </a:t>
            </a:r>
          </a:p>
          <a:p>
            <a:pPr marL="1028700" lvl="2" indent="-342900">
              <a:lnSpc>
                <a:spcPts val="1540"/>
              </a:lnSpc>
              <a:buFont typeface="+mj-lt"/>
              <a:buAutoNum type="alphaLcParenR"/>
            </a:pPr>
            <a:r>
              <a:rPr lang="en-US" sz="1600" dirty="0"/>
              <a:t>Just and equitable transition, which </a:t>
            </a:r>
            <a:r>
              <a:rPr lang="en-US" sz="1600" b="1" dirty="0"/>
              <a:t>encompasses pathways that include energy, socioeconomic, workforce and other dimensions</a:t>
            </a:r>
            <a:r>
              <a:rPr lang="en-US" sz="1600" dirty="0"/>
              <a:t>, all of which must be based on </a:t>
            </a:r>
            <a:r>
              <a:rPr lang="en-US" sz="1600" b="1" dirty="0"/>
              <a:t>nationally defined development priorities and include social protection so as to mitigate potential impacts associated with the transition; </a:t>
            </a:r>
          </a:p>
          <a:p>
            <a:pPr marL="1028700" lvl="2" indent="-342900">
              <a:lnSpc>
                <a:spcPts val="1540"/>
              </a:lnSpc>
              <a:buFont typeface="+mj-lt"/>
              <a:buAutoNum type="alphaLcParenR"/>
            </a:pPr>
            <a:r>
              <a:rPr lang="en-US" sz="1600" b="1" dirty="0"/>
              <a:t>Opportunities, challenges and barriers relating to sustainable development and poverty eradication as part of transitions globally to low emissions and climate resilience</a:t>
            </a:r>
            <a:r>
              <a:rPr lang="en-US" sz="1600" dirty="0"/>
              <a:t>, taking into account nationally defined development priorities; </a:t>
            </a:r>
          </a:p>
          <a:p>
            <a:pPr marL="1028700" lvl="2" indent="-342900">
              <a:lnSpc>
                <a:spcPts val="1540"/>
              </a:lnSpc>
              <a:buFont typeface="+mj-lt"/>
              <a:buAutoNum type="alphaLcParenR"/>
            </a:pPr>
            <a:r>
              <a:rPr lang="en-US" sz="1600" dirty="0"/>
              <a:t>Approaches to </a:t>
            </a:r>
            <a:r>
              <a:rPr lang="en-US" sz="1600" b="1" dirty="0"/>
              <a:t>enhancing adaptation and climate resilience at </a:t>
            </a:r>
            <a:r>
              <a:rPr lang="en-US" sz="1600" dirty="0"/>
              <a:t>the national and international level; </a:t>
            </a:r>
          </a:p>
          <a:p>
            <a:pPr marL="1028700" lvl="2" indent="-342900">
              <a:lnSpc>
                <a:spcPts val="1540"/>
              </a:lnSpc>
              <a:buFont typeface="+mj-lt"/>
              <a:buAutoNum type="alphaLcParenR"/>
            </a:pPr>
            <a:r>
              <a:rPr lang="en-US" sz="1600" dirty="0"/>
              <a:t>Just transition of the </a:t>
            </a:r>
            <a:r>
              <a:rPr lang="en-US" sz="1600" b="1" dirty="0"/>
              <a:t>workforce and the creation of decent work and quality jobs </a:t>
            </a:r>
            <a:r>
              <a:rPr lang="en-US" sz="1600" dirty="0"/>
              <a:t>in accordance with nationally defined  development priorities, including through </a:t>
            </a:r>
            <a:r>
              <a:rPr lang="en-US" sz="1600" b="1" dirty="0"/>
              <a:t>social dialogue, social protection and the recognition of </a:t>
            </a:r>
            <a:r>
              <a:rPr lang="en-US" sz="1600" b="1" dirty="0" err="1"/>
              <a:t>labour</a:t>
            </a:r>
            <a:r>
              <a:rPr lang="en-US" sz="1600" b="1" dirty="0"/>
              <a:t> rights</a:t>
            </a:r>
            <a:r>
              <a:rPr lang="en-US" sz="1600" dirty="0"/>
              <a:t>; </a:t>
            </a:r>
          </a:p>
          <a:p>
            <a:pPr marL="1028700" lvl="2" indent="-342900">
              <a:lnSpc>
                <a:spcPts val="1540"/>
              </a:lnSpc>
              <a:buFont typeface="+mj-lt"/>
              <a:buAutoNum type="alphaLcParenR"/>
            </a:pPr>
            <a:r>
              <a:rPr lang="en-US" sz="1600" dirty="0"/>
              <a:t>Inclusive and participatory </a:t>
            </a:r>
            <a:r>
              <a:rPr lang="en-US" sz="1600" b="1" dirty="0"/>
              <a:t>approaches </a:t>
            </a:r>
            <a:r>
              <a:rPr lang="en-US" sz="1600" dirty="0"/>
              <a:t>to just transitions </a:t>
            </a:r>
            <a:r>
              <a:rPr lang="en-US" sz="1600" b="1" dirty="0"/>
              <a:t>that leave no one  behind</a:t>
            </a:r>
            <a:r>
              <a:rPr lang="en-US" sz="1600" dirty="0"/>
              <a:t>; </a:t>
            </a:r>
          </a:p>
          <a:p>
            <a:pPr marL="1028700" lvl="2" indent="-342900">
              <a:lnSpc>
                <a:spcPts val="1540"/>
              </a:lnSpc>
              <a:buFont typeface="+mj-lt"/>
              <a:buAutoNum type="alphaLcParenR"/>
            </a:pPr>
            <a:r>
              <a:rPr lang="en-US" sz="1600" b="1" dirty="0"/>
              <a:t>International cooperation as an enabler of just transition pathways </a:t>
            </a:r>
            <a:r>
              <a:rPr lang="en-US" sz="1600" dirty="0"/>
              <a:t>towards achieving the goals of the Paris Agreement; </a:t>
            </a:r>
            <a:endParaRPr lang="en-US" sz="1600" b="1" dirty="0"/>
          </a:p>
        </p:txBody>
      </p:sp>
      <p:sp>
        <p:nvSpPr>
          <p:cNvPr id="6" name="Slide Number Placeholder 5">
            <a:extLst>
              <a:ext uri="{FF2B5EF4-FFF2-40B4-BE49-F238E27FC236}">
                <a16:creationId xmlns:a16="http://schemas.microsoft.com/office/drawing/2014/main" id="{F8400B6D-3BD3-4CDC-F930-EEE041847E9D}"/>
              </a:ext>
            </a:extLst>
          </p:cNvPr>
          <p:cNvSpPr>
            <a:spLocks noGrp="1"/>
          </p:cNvSpPr>
          <p:nvPr>
            <p:ph type="sldNum" sz="quarter" idx="11"/>
          </p:nvPr>
        </p:nvSpPr>
        <p:spPr/>
        <p:txBody>
          <a:bodyPr/>
          <a:lstStyle/>
          <a:p>
            <a:fld id="{294A09A9-5501-47C1-A89A-A340965A2BE2}" type="slidenum">
              <a:rPr lang="en-US" smtClean="0"/>
              <a:pPr/>
              <a:t>6</a:t>
            </a:fld>
            <a:endParaRPr lang="en-US" dirty="0"/>
          </a:p>
        </p:txBody>
      </p:sp>
      <p:sp>
        <p:nvSpPr>
          <p:cNvPr id="7" name="Title 1">
            <a:extLst>
              <a:ext uri="{FF2B5EF4-FFF2-40B4-BE49-F238E27FC236}">
                <a16:creationId xmlns:a16="http://schemas.microsoft.com/office/drawing/2014/main" id="{96A1D849-8B5F-4410-2BAB-27730295AB8C}"/>
              </a:ext>
            </a:extLst>
          </p:cNvPr>
          <p:cNvSpPr>
            <a:spLocks noGrp="1"/>
          </p:cNvSpPr>
          <p:nvPr>
            <p:ph type="title"/>
          </p:nvPr>
        </p:nvSpPr>
        <p:spPr>
          <a:xfrm>
            <a:off x="255638" y="217449"/>
            <a:ext cx="11680723" cy="1455234"/>
          </a:xfrm>
        </p:spPr>
        <p:txBody>
          <a:bodyPr>
            <a:normAutofit/>
          </a:bodyPr>
          <a:lstStyle/>
          <a:p>
            <a:pPr algn="ctr"/>
            <a:r>
              <a:rPr lang="en-US" dirty="0"/>
              <a:t>The UAE Just Transition Work </a:t>
            </a:r>
            <a:r>
              <a:rPr lang="en-US" dirty="0" err="1"/>
              <a:t>Programme</a:t>
            </a:r>
            <a:endParaRPr lang="en-US" dirty="0"/>
          </a:p>
        </p:txBody>
      </p:sp>
    </p:spTree>
    <p:extLst>
      <p:ext uri="{BB962C8B-B14F-4D97-AF65-F5344CB8AC3E}">
        <p14:creationId xmlns:p14="http://schemas.microsoft.com/office/powerpoint/2010/main" val="511991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CE02B-FF85-27A0-3236-8D34E583630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A3F76A-DDA1-82EA-4546-B94ED6E075B5}"/>
              </a:ext>
            </a:extLst>
          </p:cNvPr>
          <p:cNvSpPr>
            <a:spLocks noGrp="1"/>
          </p:cNvSpPr>
          <p:nvPr>
            <p:ph sz="quarter" idx="12"/>
          </p:nvPr>
        </p:nvSpPr>
        <p:spPr>
          <a:xfrm>
            <a:off x="255638" y="1978263"/>
            <a:ext cx="5724591" cy="4584231"/>
          </a:xfrm>
        </p:spPr>
        <p:txBody>
          <a:bodyPr>
            <a:noAutofit/>
          </a:bodyPr>
          <a:lstStyle/>
          <a:p>
            <a:pPr algn="just"/>
            <a:r>
              <a:rPr lang="en-US" sz="2200" dirty="0"/>
              <a:t>Decided that the implementation of the work </a:t>
            </a:r>
            <a:r>
              <a:rPr lang="en-US" sz="2200" dirty="0" err="1"/>
              <a:t>programme</a:t>
            </a:r>
            <a:r>
              <a:rPr lang="en-US" sz="2200" dirty="0"/>
              <a:t> shall start immediately …with a view to the work </a:t>
            </a:r>
            <a:r>
              <a:rPr lang="en-US" sz="2200" dirty="0" err="1"/>
              <a:t>programme</a:t>
            </a:r>
            <a:r>
              <a:rPr lang="en-US" sz="2200" dirty="0"/>
              <a:t> informing the second global </a:t>
            </a:r>
            <a:r>
              <a:rPr lang="en-US" sz="2200" dirty="0" err="1"/>
              <a:t>stocktake</a:t>
            </a:r>
            <a:r>
              <a:rPr lang="en-US" sz="2200" dirty="0"/>
              <a:t> [in 2028] and other relevant processes, including the annual high-level ministerial round table on just transition, and agrees to review the effectiveness and efficiency of the work </a:t>
            </a:r>
            <a:r>
              <a:rPr lang="en-US" sz="2200" dirty="0" err="1"/>
              <a:t>programme</a:t>
            </a:r>
            <a:r>
              <a:rPr lang="en-US" sz="2200" dirty="0"/>
              <a:t> and consider its continuation at CMA 8 (Nov 2026); </a:t>
            </a:r>
          </a:p>
          <a:p>
            <a:pPr algn="just"/>
            <a:r>
              <a:rPr lang="en-US" sz="2200" dirty="0"/>
              <a:t>Also decided that the work </a:t>
            </a:r>
            <a:r>
              <a:rPr lang="en-US" sz="2200" dirty="0" err="1"/>
              <a:t>programme</a:t>
            </a:r>
            <a:r>
              <a:rPr lang="en-US" sz="2200" dirty="0"/>
              <a:t> shall be implemented under the guidance of the Subsidiary Bodies and also decided that at least two dialogues shall be held each year as part of the work </a:t>
            </a:r>
            <a:r>
              <a:rPr lang="en-US" sz="2200" dirty="0" err="1"/>
              <a:t>programme</a:t>
            </a:r>
            <a:r>
              <a:rPr lang="en-US" sz="2200" dirty="0"/>
              <a:t>. </a:t>
            </a:r>
            <a:endParaRPr lang="en-MY" sz="2200" dirty="0"/>
          </a:p>
        </p:txBody>
      </p:sp>
      <p:sp>
        <p:nvSpPr>
          <p:cNvPr id="6" name="Slide Number Placeholder 5">
            <a:extLst>
              <a:ext uri="{FF2B5EF4-FFF2-40B4-BE49-F238E27FC236}">
                <a16:creationId xmlns:a16="http://schemas.microsoft.com/office/drawing/2014/main" id="{1B62003A-14FB-52B5-361E-879C3B95CEBB}"/>
              </a:ext>
            </a:extLst>
          </p:cNvPr>
          <p:cNvSpPr>
            <a:spLocks noGrp="1"/>
          </p:cNvSpPr>
          <p:nvPr>
            <p:ph type="sldNum" sz="quarter" idx="11"/>
          </p:nvPr>
        </p:nvSpPr>
        <p:spPr/>
        <p:txBody>
          <a:bodyPr/>
          <a:lstStyle/>
          <a:p>
            <a:fld id="{294A09A9-5501-47C1-A89A-A340965A2BE2}" type="slidenum">
              <a:rPr lang="en-US" smtClean="0"/>
              <a:pPr/>
              <a:t>7</a:t>
            </a:fld>
            <a:endParaRPr lang="en-US" dirty="0"/>
          </a:p>
        </p:txBody>
      </p:sp>
      <p:sp>
        <p:nvSpPr>
          <p:cNvPr id="7" name="Title 1">
            <a:extLst>
              <a:ext uri="{FF2B5EF4-FFF2-40B4-BE49-F238E27FC236}">
                <a16:creationId xmlns:a16="http://schemas.microsoft.com/office/drawing/2014/main" id="{E7A16896-F405-3471-90DD-3C36AF2892C3}"/>
              </a:ext>
            </a:extLst>
          </p:cNvPr>
          <p:cNvSpPr>
            <a:spLocks noGrp="1"/>
          </p:cNvSpPr>
          <p:nvPr>
            <p:ph type="title"/>
          </p:nvPr>
        </p:nvSpPr>
        <p:spPr>
          <a:xfrm>
            <a:off x="255638" y="217449"/>
            <a:ext cx="11680723" cy="1455234"/>
          </a:xfrm>
        </p:spPr>
        <p:txBody>
          <a:bodyPr>
            <a:normAutofit/>
          </a:bodyPr>
          <a:lstStyle/>
          <a:p>
            <a:pPr algn="ctr"/>
            <a:r>
              <a:rPr lang="en-US" dirty="0"/>
              <a:t>The UAE JTWP (cont’d)</a:t>
            </a:r>
          </a:p>
        </p:txBody>
      </p:sp>
      <p:sp>
        <p:nvSpPr>
          <p:cNvPr id="8" name="Content Placeholder 2">
            <a:extLst>
              <a:ext uri="{FF2B5EF4-FFF2-40B4-BE49-F238E27FC236}">
                <a16:creationId xmlns:a16="http://schemas.microsoft.com/office/drawing/2014/main" id="{E6B5201D-745A-B459-17B7-40E2AC4A094A}"/>
              </a:ext>
            </a:extLst>
          </p:cNvPr>
          <p:cNvSpPr txBox="1">
            <a:spLocks/>
          </p:cNvSpPr>
          <p:nvPr/>
        </p:nvSpPr>
        <p:spPr>
          <a:xfrm>
            <a:off x="6095999" y="1978262"/>
            <a:ext cx="5724591"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200" dirty="0"/>
              <a:t>Dialogues that have been held since then: </a:t>
            </a:r>
          </a:p>
          <a:p>
            <a:pPr marL="342900" indent="-342900" algn="just">
              <a:buFont typeface="Arial" panose="020B0604020202020204" pitchFamily="34" charset="0"/>
              <a:buChar char="•"/>
            </a:pPr>
            <a:r>
              <a:rPr lang="en-US" sz="2200" dirty="0"/>
              <a:t>“Just Transition Pathways for Achieving PA Goals through Nationally Determined Contributions (NDCs), National Adaptation Plans (NAPs), and Long-Term Low-Emission Development Strategies (LTLEDS)”. </a:t>
            </a:r>
          </a:p>
          <a:p>
            <a:pPr marL="342900" indent="-342900" algn="just">
              <a:buFont typeface="Arial" panose="020B0604020202020204" pitchFamily="34" charset="0"/>
              <a:buChar char="•"/>
            </a:pPr>
            <a:r>
              <a:rPr lang="en-US" sz="2200" dirty="0"/>
              <a:t>2nd dialogue was on ‘People-centric and equitable just transition pathways with a focus on whole of society and workforce.</a:t>
            </a:r>
          </a:p>
          <a:p>
            <a:pPr marL="342900" indent="-342900" algn="just">
              <a:buFont typeface="Arial" panose="020B0604020202020204" pitchFamily="34" charset="0"/>
              <a:buChar char="•"/>
            </a:pPr>
            <a:r>
              <a:rPr lang="en-US" sz="2200" dirty="0"/>
              <a:t>3rd dialogue on ‘enhancing adaptation and climate resilience within just transitions and 4th dialogue on ‘energy transition pathways’.</a:t>
            </a:r>
          </a:p>
          <a:p>
            <a:pPr algn="just"/>
            <a:endParaRPr lang="en-US" sz="2200" dirty="0"/>
          </a:p>
        </p:txBody>
      </p:sp>
    </p:spTree>
    <p:extLst>
      <p:ext uri="{BB962C8B-B14F-4D97-AF65-F5344CB8AC3E}">
        <p14:creationId xmlns:p14="http://schemas.microsoft.com/office/powerpoint/2010/main" val="3663605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B2E72-5935-7C36-47B2-D824C819649A}"/>
              </a:ext>
            </a:extLst>
          </p:cNvPr>
          <p:cNvSpPr>
            <a:spLocks noGrp="1"/>
          </p:cNvSpPr>
          <p:nvPr>
            <p:ph type="title"/>
          </p:nvPr>
        </p:nvSpPr>
        <p:spPr>
          <a:xfrm>
            <a:off x="5699051" y="530356"/>
            <a:ext cx="5807891" cy="1182494"/>
          </a:xfrm>
        </p:spPr>
        <p:txBody>
          <a:bodyPr>
            <a:normAutofit fontScale="90000"/>
          </a:bodyPr>
          <a:lstStyle/>
          <a:p>
            <a:r>
              <a:rPr lang="en-US" dirty="0"/>
              <a:t>Significant outcome at </a:t>
            </a:r>
            <a:br>
              <a:rPr lang="en-US" dirty="0"/>
            </a:br>
            <a:r>
              <a:rPr lang="en-US" dirty="0"/>
              <a:t>COP 30/ CMA.6</a:t>
            </a:r>
          </a:p>
        </p:txBody>
      </p:sp>
      <p:sp>
        <p:nvSpPr>
          <p:cNvPr id="4" name="Content Placeholder 3">
            <a:extLst>
              <a:ext uri="{FF2B5EF4-FFF2-40B4-BE49-F238E27FC236}">
                <a16:creationId xmlns:a16="http://schemas.microsoft.com/office/drawing/2014/main" id="{90D2E969-3FA8-F013-F44D-14C2B6B74B54}"/>
              </a:ext>
            </a:extLst>
          </p:cNvPr>
          <p:cNvSpPr>
            <a:spLocks noGrp="1"/>
          </p:cNvSpPr>
          <p:nvPr>
            <p:ph sz="quarter" idx="4"/>
          </p:nvPr>
        </p:nvSpPr>
        <p:spPr>
          <a:xfrm>
            <a:off x="5699051" y="2454690"/>
            <a:ext cx="5807891" cy="3665253"/>
          </a:xfrm>
        </p:spPr>
        <p:txBody>
          <a:bodyPr>
            <a:noAutofit/>
          </a:bodyPr>
          <a:lstStyle/>
          <a:p>
            <a:pPr>
              <a:lnSpc>
                <a:spcPts val="2040"/>
              </a:lnSpc>
            </a:pPr>
            <a:r>
              <a:rPr lang="en-US" sz="2200" b="1" dirty="0">
                <a:solidFill>
                  <a:schemeClr val="tx2">
                    <a:lumMod val="25000"/>
                  </a:schemeClr>
                </a:solidFill>
              </a:rPr>
              <a:t>Establishment of a Just Transition Mechanism</a:t>
            </a:r>
          </a:p>
          <a:p>
            <a:pPr algn="just">
              <a:lnSpc>
                <a:spcPts val="2040"/>
              </a:lnSpc>
            </a:pPr>
            <a:r>
              <a:rPr lang="en-US" sz="2200" dirty="0">
                <a:solidFill>
                  <a:schemeClr val="tx2">
                    <a:lumMod val="25000"/>
                  </a:schemeClr>
                </a:solidFill>
              </a:rPr>
              <a:t>Parties agreed “to develop a just transition mechanism” and “the </a:t>
            </a:r>
            <a:r>
              <a:rPr lang="en-US" sz="2200" b="1" dirty="0">
                <a:solidFill>
                  <a:schemeClr val="tx2">
                    <a:lumMod val="25000"/>
                  </a:schemeClr>
                </a:solidFill>
              </a:rPr>
              <a:t>purpose</a:t>
            </a:r>
            <a:r>
              <a:rPr lang="en-US" sz="2200" dirty="0">
                <a:solidFill>
                  <a:schemeClr val="tx2">
                    <a:lumMod val="25000"/>
                  </a:schemeClr>
                </a:solidFill>
              </a:rPr>
              <a:t> of which will be to </a:t>
            </a:r>
            <a:r>
              <a:rPr lang="en-US" sz="2200" b="1" dirty="0">
                <a:solidFill>
                  <a:schemeClr val="tx2">
                    <a:lumMod val="25000"/>
                  </a:schemeClr>
                </a:solidFill>
              </a:rPr>
              <a:t>enhance international cooperation, technical assistance, capacity-building and knowledge-sharing, and enable equitable, inclusive just transitions”</a:t>
            </a:r>
            <a:r>
              <a:rPr lang="en-US" sz="2200" dirty="0">
                <a:solidFill>
                  <a:schemeClr val="tx2">
                    <a:lumMod val="25000"/>
                  </a:schemeClr>
                </a:solidFill>
              </a:rPr>
              <a:t>. </a:t>
            </a:r>
          </a:p>
          <a:p>
            <a:pPr algn="just">
              <a:lnSpc>
                <a:spcPts val="2040"/>
              </a:lnSpc>
            </a:pPr>
            <a:r>
              <a:rPr lang="en-US" sz="2200" dirty="0">
                <a:solidFill>
                  <a:schemeClr val="tx2">
                    <a:lumMod val="25000"/>
                  </a:schemeClr>
                </a:solidFill>
              </a:rPr>
              <a:t>The decision also notes that the new “mechanism is to be implemented in a manner that builds on and complements relevant workstreams under the Convention and the Paris Agreement, including the work </a:t>
            </a:r>
            <a:r>
              <a:rPr lang="en-US" sz="2200" dirty="0" err="1">
                <a:solidFill>
                  <a:schemeClr val="tx2">
                    <a:lumMod val="25000"/>
                  </a:schemeClr>
                </a:solidFill>
              </a:rPr>
              <a:t>programme</a:t>
            </a:r>
            <a:r>
              <a:rPr lang="en-US" sz="2200" dirty="0">
                <a:solidFill>
                  <a:schemeClr val="tx2">
                    <a:lumMod val="25000"/>
                  </a:schemeClr>
                </a:solidFill>
              </a:rPr>
              <a:t>”.</a:t>
            </a:r>
          </a:p>
        </p:txBody>
      </p:sp>
      <p:sp>
        <p:nvSpPr>
          <p:cNvPr id="5" name="Slide Number Placeholder 4">
            <a:extLst>
              <a:ext uri="{FF2B5EF4-FFF2-40B4-BE49-F238E27FC236}">
                <a16:creationId xmlns:a16="http://schemas.microsoft.com/office/drawing/2014/main" id="{C72C236D-A8D6-2BE0-D515-F3CC8BFF08EA}"/>
              </a:ext>
            </a:extLst>
          </p:cNvPr>
          <p:cNvSpPr>
            <a:spLocks noGrp="1"/>
          </p:cNvSpPr>
          <p:nvPr>
            <p:ph type="sldNum" sz="quarter" idx="12"/>
          </p:nvPr>
        </p:nvSpPr>
        <p:spPr/>
        <p:txBody>
          <a:bodyPr/>
          <a:lstStyle/>
          <a:p>
            <a:fld id="{294A09A9-5501-47C1-A89A-A340965A2BE2}" type="slidenum">
              <a:rPr lang="en-US" smtClean="0"/>
              <a:t>8</a:t>
            </a:fld>
            <a:endParaRPr lang="en-US" dirty="0"/>
          </a:p>
        </p:txBody>
      </p:sp>
      <p:sp>
        <p:nvSpPr>
          <p:cNvPr id="7" name="TextBox 6">
            <a:extLst>
              <a:ext uri="{FF2B5EF4-FFF2-40B4-BE49-F238E27FC236}">
                <a16:creationId xmlns:a16="http://schemas.microsoft.com/office/drawing/2014/main" id="{68A1D070-6A07-A0CC-5CD5-612A4735564A}"/>
              </a:ext>
            </a:extLst>
          </p:cNvPr>
          <p:cNvSpPr txBox="1"/>
          <p:nvPr/>
        </p:nvSpPr>
        <p:spPr>
          <a:xfrm>
            <a:off x="-1" y="6858000"/>
            <a:ext cx="4377267" cy="230832"/>
          </a:xfrm>
          <a:prstGeom prst="rect">
            <a:avLst/>
          </a:prstGeom>
          <a:noFill/>
        </p:spPr>
        <p:txBody>
          <a:bodyPr wrap="square" rtlCol="0">
            <a:spAutoFit/>
          </a:bodyPr>
          <a:lstStyle/>
          <a:p>
            <a:r>
              <a:rPr lang="en-MY" sz="900" dirty="0">
                <a:hlinkClick r:id="rId2" tooltip="https://www.clipmetrajesmanosunidas.org/cop-30-un-nuevo-intento-de-frenar-el-cambio-climatico/"/>
              </a:rPr>
              <a:t>This Photo</a:t>
            </a:r>
            <a:r>
              <a:rPr lang="en-MY" sz="900" dirty="0"/>
              <a:t> by Unknown Author is licensed under </a:t>
            </a:r>
            <a:r>
              <a:rPr lang="en-MY" sz="900" dirty="0">
                <a:hlinkClick r:id="rId3" tooltip="https://creativecommons.org/licenses/by-nc-nd/3.0/"/>
              </a:rPr>
              <a:t>CC BY-NC-ND</a:t>
            </a:r>
            <a:endParaRPr lang="en-MY" sz="900" dirty="0"/>
          </a:p>
        </p:txBody>
      </p:sp>
      <p:sp>
        <p:nvSpPr>
          <p:cNvPr id="8" name="Picture Placeholder 7">
            <a:extLst>
              <a:ext uri="{FF2B5EF4-FFF2-40B4-BE49-F238E27FC236}">
                <a16:creationId xmlns:a16="http://schemas.microsoft.com/office/drawing/2014/main" id="{A6CF6791-C5F9-49D1-AF14-9B77BD957A68}"/>
              </a:ext>
            </a:extLst>
          </p:cNvPr>
          <p:cNvSpPr>
            <a:spLocks noGrp="1"/>
          </p:cNvSpPr>
          <p:nvPr>
            <p:ph type="pic" sz="quarter" idx="13"/>
          </p:nvPr>
        </p:nvSpPr>
        <p:spPr/>
        <p:txBody>
          <a:bodyPr/>
          <a:lstStyle/>
          <a:p>
            <a:endParaRPr lang="en-US"/>
          </a:p>
        </p:txBody>
      </p:sp>
      <p:pic>
        <p:nvPicPr>
          <p:cNvPr id="9" name="Picture 2" descr="Qué esperar de la COP 30 de Brasil? Expectativas de una cumbre crucial ·  Pacto Mundial">
            <a:extLst>
              <a:ext uri="{FF2B5EF4-FFF2-40B4-BE49-F238E27FC236}">
                <a16:creationId xmlns:a16="http://schemas.microsoft.com/office/drawing/2014/main" id="{D54363DD-6961-B3C2-BB1E-CB7D2FF43F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5686"/>
          <a:stretch>
            <a:fillRect/>
          </a:stretch>
        </p:blipFill>
        <p:spPr bwMode="auto">
          <a:xfrm>
            <a:off x="-1" y="0"/>
            <a:ext cx="517445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781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518A3-7F6A-6B57-2694-43C307DD747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BA0135-CCB1-7598-9A92-7D172899FF07}"/>
              </a:ext>
            </a:extLst>
          </p:cNvPr>
          <p:cNvSpPr>
            <a:spLocks noGrp="1"/>
          </p:cNvSpPr>
          <p:nvPr>
            <p:ph sz="quarter" idx="12"/>
          </p:nvPr>
        </p:nvSpPr>
        <p:spPr>
          <a:xfrm>
            <a:off x="255639" y="1978263"/>
            <a:ext cx="2857260" cy="4584231"/>
          </a:xfrm>
        </p:spPr>
        <p:txBody>
          <a:bodyPr>
            <a:noAutofit/>
          </a:bodyPr>
          <a:lstStyle/>
          <a:p>
            <a:pPr>
              <a:lnSpc>
                <a:spcPts val="1840"/>
              </a:lnSpc>
            </a:pPr>
            <a:r>
              <a:rPr lang="en-US" sz="1800" dirty="0"/>
              <a:t>On the timeline, Parties agreed that the subsidiary bodies in June 2026, recommend </a:t>
            </a:r>
            <a:r>
              <a:rPr lang="en-US" sz="1800" b="1" dirty="0"/>
              <a:t>a draft decision on the process for its operationalization </a:t>
            </a:r>
            <a:r>
              <a:rPr lang="en-US" sz="1800" dirty="0"/>
              <a:t>for consideration by the CMA (at its session in </a:t>
            </a:r>
            <a:r>
              <a:rPr lang="en-US" sz="1800" b="1" dirty="0"/>
              <a:t>November 2026</a:t>
            </a:r>
            <a:r>
              <a:rPr lang="en-US" sz="1800" dirty="0"/>
              <a:t>) at COP 31 in </a:t>
            </a:r>
            <a:r>
              <a:rPr lang="en-US" sz="1800" dirty="0" err="1"/>
              <a:t>Antalaya</a:t>
            </a:r>
            <a:r>
              <a:rPr lang="en-US" sz="1800" dirty="0"/>
              <a:t>, Turkey. </a:t>
            </a:r>
          </a:p>
          <a:p>
            <a:pPr>
              <a:lnSpc>
                <a:spcPts val="1840"/>
              </a:lnSpc>
            </a:pPr>
            <a:r>
              <a:rPr lang="en-US" sz="1800" dirty="0"/>
              <a:t>The decision, also invites Parties and non-Party stakeholders to </a:t>
            </a:r>
            <a:r>
              <a:rPr lang="en-US" sz="1800" b="1" dirty="0"/>
              <a:t>submit their views on the process for the development and </a:t>
            </a:r>
            <a:r>
              <a:rPr lang="en-US" sz="1800" b="1" dirty="0" err="1"/>
              <a:t>operationalisation</a:t>
            </a:r>
            <a:r>
              <a:rPr lang="en-US" sz="1800" b="1" dirty="0"/>
              <a:t> of the mechanism by 15 March 2026</a:t>
            </a:r>
            <a:r>
              <a:rPr lang="en-US" sz="1800" dirty="0"/>
              <a:t>. </a:t>
            </a:r>
          </a:p>
        </p:txBody>
      </p:sp>
      <p:sp>
        <p:nvSpPr>
          <p:cNvPr id="6" name="Slide Number Placeholder 5">
            <a:extLst>
              <a:ext uri="{FF2B5EF4-FFF2-40B4-BE49-F238E27FC236}">
                <a16:creationId xmlns:a16="http://schemas.microsoft.com/office/drawing/2014/main" id="{D5CC5C8E-2DEC-0F1D-2283-C58FCE6880EB}"/>
              </a:ext>
            </a:extLst>
          </p:cNvPr>
          <p:cNvSpPr>
            <a:spLocks noGrp="1"/>
          </p:cNvSpPr>
          <p:nvPr>
            <p:ph type="sldNum" sz="quarter" idx="11"/>
          </p:nvPr>
        </p:nvSpPr>
        <p:spPr/>
        <p:txBody>
          <a:bodyPr/>
          <a:lstStyle/>
          <a:p>
            <a:fld id="{294A09A9-5501-47C1-A89A-A340965A2BE2}" type="slidenum">
              <a:rPr lang="en-US" smtClean="0"/>
              <a:pPr/>
              <a:t>9</a:t>
            </a:fld>
            <a:endParaRPr lang="en-US" dirty="0"/>
          </a:p>
        </p:txBody>
      </p:sp>
      <p:sp>
        <p:nvSpPr>
          <p:cNvPr id="7" name="Title 1">
            <a:extLst>
              <a:ext uri="{FF2B5EF4-FFF2-40B4-BE49-F238E27FC236}">
                <a16:creationId xmlns:a16="http://schemas.microsoft.com/office/drawing/2014/main" id="{6302A725-5EF8-43FD-57B1-CBBF39C51602}"/>
              </a:ext>
            </a:extLst>
          </p:cNvPr>
          <p:cNvSpPr>
            <a:spLocks noGrp="1"/>
          </p:cNvSpPr>
          <p:nvPr>
            <p:ph type="title"/>
          </p:nvPr>
        </p:nvSpPr>
        <p:spPr>
          <a:xfrm>
            <a:off x="255638" y="217449"/>
            <a:ext cx="11680723" cy="1455234"/>
          </a:xfrm>
        </p:spPr>
        <p:txBody>
          <a:bodyPr>
            <a:normAutofit/>
          </a:bodyPr>
          <a:lstStyle/>
          <a:p>
            <a:pPr algn="ctr"/>
            <a:r>
              <a:rPr lang="en-US" dirty="0"/>
              <a:t>JTWP outcome – COP 30</a:t>
            </a:r>
          </a:p>
        </p:txBody>
      </p:sp>
      <p:sp>
        <p:nvSpPr>
          <p:cNvPr id="8" name="Content Placeholder 2">
            <a:extLst>
              <a:ext uri="{FF2B5EF4-FFF2-40B4-BE49-F238E27FC236}">
                <a16:creationId xmlns:a16="http://schemas.microsoft.com/office/drawing/2014/main" id="{362112FB-C2CB-D37E-B4F7-F1186B94395C}"/>
              </a:ext>
            </a:extLst>
          </p:cNvPr>
          <p:cNvSpPr txBox="1">
            <a:spLocks/>
          </p:cNvSpPr>
          <p:nvPr/>
        </p:nvSpPr>
        <p:spPr>
          <a:xfrm>
            <a:off x="3200400" y="1978262"/>
            <a:ext cx="8620191" cy="458423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spcAft>
                <a:spcPts val="0"/>
              </a:spcAft>
              <a:buClr>
                <a:schemeClr val="accent2"/>
              </a:buClr>
              <a:buFont typeface="Arial" panose="020B0604020202020204" pitchFamily="34" charset="0"/>
              <a:buNone/>
              <a:defRPr sz="2400" kern="1200">
                <a:solidFill>
                  <a:schemeClr val="tx2">
                    <a:lumMod val="25000"/>
                  </a:schemeClr>
                </a:solidFill>
                <a:latin typeface="Tenorite" pitchFamily="2" charset="0"/>
                <a:ea typeface="+mn-ea"/>
                <a:cs typeface="+mn-cs"/>
              </a:defRPr>
            </a:lvl1pPr>
            <a:lvl2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400" kern="1200">
                <a:solidFill>
                  <a:schemeClr val="tx2">
                    <a:lumMod val="25000"/>
                  </a:schemeClr>
                </a:solidFill>
                <a:latin typeface="Tenorite" pitchFamily="2" charset="0"/>
                <a:ea typeface="+mn-ea"/>
                <a:cs typeface="+mn-cs"/>
              </a:defRPr>
            </a:lvl2pPr>
            <a:lvl3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2">
                    <a:lumMod val="25000"/>
                  </a:schemeClr>
                </a:solidFill>
                <a:latin typeface="Tenorite" pitchFamily="2" charset="0"/>
                <a:ea typeface="+mn-ea"/>
                <a:cs typeface="+mn-cs"/>
              </a:defRPr>
            </a:lvl3pPr>
            <a:lvl4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2">
                    <a:lumMod val="25000"/>
                  </a:schemeClr>
                </a:solidFill>
                <a:latin typeface="Tenorite" pitchFamily="2" charset="0"/>
                <a:ea typeface="+mn-ea"/>
                <a:cs typeface="+mn-cs"/>
              </a:defRPr>
            </a:lvl4pPr>
            <a:lvl5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2">
                    <a:lumMod val="25000"/>
                  </a:schemeClr>
                </a:solidFill>
                <a:latin typeface="Tenorit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1840"/>
              </a:lnSpc>
            </a:pPr>
            <a:r>
              <a:rPr lang="en-US" sz="1800" dirty="0"/>
              <a:t>On </a:t>
            </a:r>
            <a:r>
              <a:rPr lang="en-US" sz="1800" b="1" dirty="0"/>
              <a:t>means of implementation and international cooperation</a:t>
            </a:r>
            <a:r>
              <a:rPr lang="en-US" sz="1800" dirty="0"/>
              <a:t>, the decision - “</a:t>
            </a:r>
            <a:r>
              <a:rPr lang="en-US" sz="1800" dirty="0" err="1"/>
              <a:t>Recognises</a:t>
            </a:r>
            <a:r>
              <a:rPr lang="en-US" sz="1800" dirty="0"/>
              <a:t> the need for </a:t>
            </a:r>
            <a:r>
              <a:rPr lang="en-US" sz="1800" b="1" dirty="0"/>
              <a:t>enhanced support </a:t>
            </a:r>
            <a:r>
              <a:rPr lang="en-US" sz="1800" dirty="0"/>
              <a:t>to be provided to developing country Parties for developing and implementing NDCs, NAPs and LTEDS that incorporate consideration of </a:t>
            </a:r>
            <a:r>
              <a:rPr lang="en-US" sz="1800" b="1" dirty="0"/>
              <a:t>just transition pathways…”; - </a:t>
            </a:r>
          </a:p>
          <a:p>
            <a:pPr algn="just">
              <a:lnSpc>
                <a:spcPts val="1840"/>
              </a:lnSpc>
            </a:pPr>
            <a:r>
              <a:rPr lang="en-US" sz="1800" b="1" dirty="0"/>
              <a:t>“</a:t>
            </a:r>
            <a:r>
              <a:rPr lang="en-US" sz="1800" dirty="0"/>
              <a:t>Emphasizes that </a:t>
            </a:r>
            <a:r>
              <a:rPr lang="en-US" sz="1800" b="1" dirty="0"/>
              <a:t>means of implementation, including capacity-building, climate finance, and technology development and transfer, as well as enhanced international cooperation, are essential to facilitating the pursuit of just transition pathways that promote sustainable development and poverty eradication in developing country Parties, </a:t>
            </a:r>
            <a:r>
              <a:rPr lang="en-US" sz="1800" b="1" u="sng" dirty="0"/>
              <a:t>while noting that high debt burdens and limited fiscal space may hinder such efforts</a:t>
            </a:r>
            <a:r>
              <a:rPr lang="en-US" sz="1800" u="sng" dirty="0"/>
              <a:t>”; </a:t>
            </a:r>
          </a:p>
          <a:p>
            <a:pPr algn="just">
              <a:lnSpc>
                <a:spcPts val="1840"/>
              </a:lnSpc>
            </a:pPr>
            <a:r>
              <a:rPr lang="en-US" sz="1800" dirty="0"/>
              <a:t>“Recalls that </a:t>
            </a:r>
            <a:r>
              <a:rPr lang="en-US" sz="1800" b="1" dirty="0"/>
              <a:t>scaling up new and additional grant-based, highly concessional finance and non-debt instruments </a:t>
            </a:r>
            <a:r>
              <a:rPr lang="en-US" sz="1800" dirty="0"/>
              <a:t>remains critical to supporting developing countries, particularly as they transition in a just and equitable manner”; - </a:t>
            </a:r>
          </a:p>
          <a:p>
            <a:pPr algn="just">
              <a:lnSpc>
                <a:spcPts val="1840"/>
              </a:lnSpc>
            </a:pPr>
            <a:r>
              <a:rPr lang="en-US" sz="1800" dirty="0"/>
              <a:t>“Acknowledges that developing country Parties may lack the institutional and financial capacity to achieve just transitions on their own and that global partnerships and capacity-building initiatives can provide valuable contributions in this context and recognizes that the work </a:t>
            </a:r>
            <a:r>
              <a:rPr lang="en-US" sz="1800" dirty="0" err="1"/>
              <a:t>programme</a:t>
            </a:r>
            <a:r>
              <a:rPr lang="en-US" sz="1800" dirty="0"/>
              <a:t> has the potential to promote and </a:t>
            </a:r>
            <a:r>
              <a:rPr lang="en-US" sz="1800" b="1" dirty="0"/>
              <a:t>enhance the role of international cooperation and partnerships in relation to the provision</a:t>
            </a:r>
            <a:r>
              <a:rPr lang="en-US" sz="1800" dirty="0"/>
              <a:t> of capacity building and technical and financial assistance.” </a:t>
            </a:r>
            <a:endParaRPr lang="en-MY" sz="1800" dirty="0"/>
          </a:p>
        </p:txBody>
      </p:sp>
    </p:spTree>
    <p:extLst>
      <p:ext uri="{BB962C8B-B14F-4D97-AF65-F5344CB8AC3E}">
        <p14:creationId xmlns:p14="http://schemas.microsoft.com/office/powerpoint/2010/main" val="3277864445"/>
      </p:ext>
    </p:extLst>
  </p:cSld>
  <p:clrMapOvr>
    <a:masterClrMapping/>
  </p:clrMapOvr>
</p:sld>
</file>

<file path=ppt/theme/theme1.xml><?xml version="1.0" encoding="utf-8"?>
<a:theme xmlns:a="http://schemas.openxmlformats.org/drawingml/2006/main" name="Custom">
  <a:themeElements>
    <a:clrScheme name="Custom 2">
      <a:dk1>
        <a:srgbClr val="000000"/>
      </a:dk1>
      <a:lt1>
        <a:srgbClr val="FFFFFF"/>
      </a:lt1>
      <a:dk2>
        <a:srgbClr val="CAD8D6"/>
      </a:dk2>
      <a:lt2>
        <a:srgbClr val="E7E6E6"/>
      </a:lt2>
      <a:accent1>
        <a:srgbClr val="2F4143"/>
      </a:accent1>
      <a:accent2>
        <a:srgbClr val="72292A"/>
      </a:accent2>
      <a:accent3>
        <a:srgbClr val="4A3A1C"/>
      </a:accent3>
      <a:accent4>
        <a:srgbClr val="E47D60"/>
      </a:accent4>
      <a:accent5>
        <a:srgbClr val="CEBBAF"/>
      </a:accent5>
      <a:accent6>
        <a:srgbClr val="E8DAC4"/>
      </a:accent6>
      <a:hlink>
        <a:srgbClr val="3968F6"/>
      </a:hlink>
      <a:folHlink>
        <a:srgbClr val="954F72"/>
      </a:folHlink>
    </a:clrScheme>
    <a:fontScheme name="Custom 23">
      <a:majorFont>
        <a:latin typeface="Baskerville Old Face"/>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loral flourish_win32_CP_v3" id="{3BF332BF-22B8-49D8-950E-E9BBBBF59833}" vid="{E4E7F1DC-3AF4-489F-A450-0CED11A8EB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e44de8b-a222-4f75-a299-7667fa0d186f" xsi:nil="true"/>
    <lcf76f155ced4ddcb4097134ff3c332f xmlns="e1c3bf3d-9298-4d97-8698-5d8e56acd48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F702AB-8113-4E83-9EB4-E699C87B3FA2}"/>
</file>

<file path=customXml/itemProps2.xml><?xml version="1.0" encoding="utf-8"?>
<ds:datastoreItem xmlns:ds="http://schemas.openxmlformats.org/officeDocument/2006/customXml" ds:itemID="{A384BFC8-02DA-464F-AE97-4951BE47415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19915FD3-F777-4046-A12C-BE3860E324BC}">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{9B9BC3F4-14ED-484B-8A62-75F0E76187F3}TF6ca04e33-feaa-4cf5-9b27-d56362f12ac085bf296f_win32-5c14a82fef6c</Template>
  <TotalTime>374</TotalTime>
  <Words>2472</Words>
  <Application>Microsoft Office PowerPoint</Application>
  <PresentationFormat>Widescreen</PresentationFormat>
  <Paragraphs>96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Baskerville Old Face</vt:lpstr>
      <vt:lpstr>Calibri</vt:lpstr>
      <vt:lpstr>Gill Sans Nova Light</vt:lpstr>
      <vt:lpstr>Tenorite</vt:lpstr>
      <vt:lpstr>Custom</vt:lpstr>
      <vt:lpstr>Legal and Policy Landscape for  Just Energy Transitions</vt:lpstr>
      <vt:lpstr>History of just transition in  the global climate regime</vt:lpstr>
      <vt:lpstr>Just transition in the climate regime</vt:lpstr>
      <vt:lpstr>The Sharm-el-Sheikh Implementation Plan –  COP 27/ CMA.4 in 2022</vt:lpstr>
      <vt:lpstr>COP 28/ CMA.5 – Dubai, 2023</vt:lpstr>
      <vt:lpstr>The UAE Just Transition Work Programme</vt:lpstr>
      <vt:lpstr>The UAE JTWP (cont’d)</vt:lpstr>
      <vt:lpstr>Significant outcome at  COP 30/ CMA.6</vt:lpstr>
      <vt:lpstr>JTWP outcome – COP 30</vt:lpstr>
      <vt:lpstr>Other key messages from the COP 30 decision</vt:lpstr>
      <vt:lpstr>More key messages from the outcome</vt:lpstr>
      <vt:lpstr>More key messages from the outcome</vt:lpstr>
      <vt:lpstr>More key messages from the outcome</vt:lpstr>
      <vt:lpstr>Some key take-aways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meenakshiraman meenakshiraman</dc:creator>
  <cp:lastModifiedBy>Tan, Celine</cp:lastModifiedBy>
  <cp:revision>5</cp:revision>
  <dcterms:created xsi:type="dcterms:W3CDTF">2026-02-04T07:49:19Z</dcterms:created>
  <dcterms:modified xsi:type="dcterms:W3CDTF">2026-02-06T07:21:35Z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y fmtid="{D5CDD505-2E9C-101B-9397-08002B2CF9AE}" pid="3" name="MediaServiceImageTags">
    <vt:lpwstr/>
  </property>
</Properties>
</file>