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840" r:id="rId1"/>
  </p:sldMasterIdLst>
  <p:notesMasterIdLst>
    <p:notesMasterId r:id="rId32"/>
  </p:notesMasterIdLst>
  <p:sldIdLst>
    <p:sldId id="274" r:id="rId2"/>
    <p:sldId id="258" r:id="rId3"/>
    <p:sldId id="322" r:id="rId4"/>
    <p:sldId id="333" r:id="rId5"/>
    <p:sldId id="400" r:id="rId6"/>
    <p:sldId id="401" r:id="rId7"/>
    <p:sldId id="402" r:id="rId8"/>
    <p:sldId id="403" r:id="rId9"/>
    <p:sldId id="404" r:id="rId10"/>
    <p:sldId id="405" r:id="rId11"/>
    <p:sldId id="399" r:id="rId12"/>
    <p:sldId id="397" r:id="rId13"/>
    <p:sldId id="398" r:id="rId14"/>
    <p:sldId id="304" r:id="rId15"/>
    <p:sldId id="408" r:id="rId16"/>
    <p:sldId id="390" r:id="rId17"/>
    <p:sldId id="409" r:id="rId18"/>
    <p:sldId id="410" r:id="rId19"/>
    <p:sldId id="391" r:id="rId20"/>
    <p:sldId id="411" r:id="rId21"/>
    <p:sldId id="413" r:id="rId22"/>
    <p:sldId id="412" r:id="rId23"/>
    <p:sldId id="414" r:id="rId24"/>
    <p:sldId id="395" r:id="rId25"/>
    <p:sldId id="407" r:id="rId26"/>
    <p:sldId id="415" r:id="rId27"/>
    <p:sldId id="416" r:id="rId28"/>
    <p:sldId id="417" r:id="rId29"/>
    <p:sldId id="418" r:id="rId30"/>
    <p:sldId id="419" r:id="rId31"/>
  </p:sldIdLst>
  <p:sldSz cx="12192000" cy="6858000"/>
  <p:notesSz cx="6797675" cy="9926638"/>
  <p:embeddedFontLst>
    <p:embeddedFont>
      <p:font typeface="Corbel" panose="020B0503020204020204" pitchFamily="34" charset="0"/>
      <p:regular r:id="rId33"/>
      <p:bold r:id="rId34"/>
      <p:italic r:id="rId35"/>
      <p:boldItalic r:id="rId36"/>
    </p:embeddedFont>
    <p:embeddedFont>
      <p:font typeface="Wingdings 2" panose="05020102010507070707" pitchFamily="18" charset="2"/>
      <p:regular r:id="rId37"/>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FF"/>
    <a:srgbClr val="DD6B0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3AEE1AA-F8F5-4C81-9C9B-4159E9BD928A}" v="379" dt="2026-02-05T21:02:05.94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7300" autoAdjust="0"/>
  </p:normalViewPr>
  <p:slideViewPr>
    <p:cSldViewPr snapToGrid="0">
      <p:cViewPr varScale="1">
        <p:scale>
          <a:sx n="89" d="100"/>
          <a:sy n="89" d="100"/>
        </p:scale>
        <p:origin x="436" y="48"/>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font" Target="fonts/font2.fntdata"/><Relationship Id="rId42" Type="http://schemas.microsoft.com/office/2016/11/relationships/changesInfo" Target="changesInfos/changesInfo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font" Target="fonts/font5.fntdata"/><Relationship Id="rId40" Type="http://schemas.openxmlformats.org/officeDocument/2006/relationships/theme" Target="theme/theme1.xml"/><Relationship Id="rId45" Type="http://schemas.openxmlformats.org/officeDocument/2006/relationships/customXml" Target="../customXml/item2.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4.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customXml" Target="../customXml/item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font" Target="fonts/font3.fntdata"/><Relationship Id="rId43" Type="http://schemas.microsoft.com/office/2015/10/relationships/revisionInfo" Target="revisionInfo.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1.fntdata"/><Relationship Id="rId38" Type="http://schemas.openxmlformats.org/officeDocument/2006/relationships/presProps" Target="presProps.xml"/><Relationship Id="rId46" Type="http://schemas.openxmlformats.org/officeDocument/2006/relationships/customXml" Target="../customXml/item3.xml"/><Relationship Id="rId20" Type="http://schemas.openxmlformats.org/officeDocument/2006/relationships/slide" Target="slides/slide19.xml"/><Relationship Id="rId41"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aul Gilbert" userId="84c0e86a-98ca-4d26-a20f-386c3e500b67" providerId="ADAL" clId="{316A8196-2950-41AD-A1C8-509FD5454CEB}"/>
    <pc:docChg chg="undo custSel addSld delSld modSld sldOrd">
      <pc:chgData name="Paul Gilbert" userId="84c0e86a-98ca-4d26-a20f-386c3e500b67" providerId="ADAL" clId="{316A8196-2950-41AD-A1C8-509FD5454CEB}" dt="2026-02-05T21:02:48.191" v="8402" actId="207"/>
      <pc:docMkLst>
        <pc:docMk/>
      </pc:docMkLst>
      <pc:sldChg chg="addSp delSp modSp mod delAnim modAnim">
        <pc:chgData name="Paul Gilbert" userId="84c0e86a-98ca-4d26-a20f-386c3e500b67" providerId="ADAL" clId="{316A8196-2950-41AD-A1C8-509FD5454CEB}" dt="2026-02-05T15:27:15.091" v="2809" actId="12100"/>
        <pc:sldMkLst>
          <pc:docMk/>
          <pc:sldMk cId="3279774930" sldId="258"/>
        </pc:sldMkLst>
        <pc:spChg chg="mod">
          <ac:chgData name="Paul Gilbert" userId="84c0e86a-98ca-4d26-a20f-386c3e500b67" providerId="ADAL" clId="{316A8196-2950-41AD-A1C8-509FD5454CEB}" dt="2026-02-05T12:57:58.554" v="203" actId="27636"/>
          <ac:spMkLst>
            <pc:docMk/>
            <pc:sldMk cId="3279774930" sldId="258"/>
            <ac:spMk id="2" creationId="{1B80580F-BCB8-A70B-1FDF-34433448D680}"/>
          </ac:spMkLst>
        </pc:spChg>
        <pc:spChg chg="del">
          <ac:chgData name="Paul Gilbert" userId="84c0e86a-98ca-4d26-a20f-386c3e500b67" providerId="ADAL" clId="{316A8196-2950-41AD-A1C8-509FD5454CEB}" dt="2026-02-05T12:57:54.061" v="200" actId="478"/>
          <ac:spMkLst>
            <pc:docMk/>
            <pc:sldMk cId="3279774930" sldId="258"/>
            <ac:spMk id="3" creationId="{ACDB7CEB-5E7C-DEBA-34B9-87F2AA45A57C}"/>
          </ac:spMkLst>
        </pc:spChg>
        <pc:spChg chg="add del mod">
          <ac:chgData name="Paul Gilbert" userId="84c0e86a-98ca-4d26-a20f-386c3e500b67" providerId="ADAL" clId="{316A8196-2950-41AD-A1C8-509FD5454CEB}" dt="2026-02-05T12:57:55.249" v="201" actId="478"/>
          <ac:spMkLst>
            <pc:docMk/>
            <pc:sldMk cId="3279774930" sldId="258"/>
            <ac:spMk id="5" creationId="{D272456C-ECF5-9B64-C506-6565846F8919}"/>
          </ac:spMkLst>
        </pc:spChg>
        <pc:spChg chg="add del mod">
          <ac:chgData name="Paul Gilbert" userId="84c0e86a-98ca-4d26-a20f-386c3e500b67" providerId="ADAL" clId="{316A8196-2950-41AD-A1C8-509FD5454CEB}" dt="2026-02-05T12:58:48.257" v="276" actId="478"/>
          <ac:spMkLst>
            <pc:docMk/>
            <pc:sldMk cId="3279774930" sldId="258"/>
            <ac:spMk id="6" creationId="{120AFD97-5CD6-BED8-3199-6F386BA3AC85}"/>
          </ac:spMkLst>
        </pc:spChg>
        <pc:graphicFrameChg chg="add mod modGraphic">
          <ac:chgData name="Paul Gilbert" userId="84c0e86a-98ca-4d26-a20f-386c3e500b67" providerId="ADAL" clId="{316A8196-2950-41AD-A1C8-509FD5454CEB}" dt="2026-02-05T15:27:15.091" v="2809" actId="12100"/>
          <ac:graphicFrameMkLst>
            <pc:docMk/>
            <pc:sldMk cId="3279774930" sldId="258"/>
            <ac:graphicFrameMk id="7" creationId="{DA46E40E-F79D-D7E5-D44F-98A833B1B96A}"/>
          </ac:graphicFrameMkLst>
        </pc:graphicFrameChg>
      </pc:sldChg>
      <pc:sldChg chg="addSp modSp mod">
        <pc:chgData name="Paul Gilbert" userId="84c0e86a-98ca-4d26-a20f-386c3e500b67" providerId="ADAL" clId="{316A8196-2950-41AD-A1C8-509FD5454CEB}" dt="2026-02-05T12:57:24.404" v="199" actId="207"/>
        <pc:sldMkLst>
          <pc:docMk/>
          <pc:sldMk cId="3481511963" sldId="274"/>
        </pc:sldMkLst>
        <pc:spChg chg="mod">
          <ac:chgData name="Paul Gilbert" userId="84c0e86a-98ca-4d26-a20f-386c3e500b67" providerId="ADAL" clId="{316A8196-2950-41AD-A1C8-509FD5454CEB}" dt="2026-02-05T12:56:45.577" v="192" actId="404"/>
          <ac:spMkLst>
            <pc:docMk/>
            <pc:sldMk cId="3481511963" sldId="274"/>
            <ac:spMk id="2" creationId="{CA2D9C02-1356-7F35-83A9-5354F8F3F87B}"/>
          </ac:spMkLst>
        </pc:spChg>
        <pc:spChg chg="mod">
          <ac:chgData name="Paul Gilbert" userId="84c0e86a-98ca-4d26-a20f-386c3e500b67" providerId="ADAL" clId="{316A8196-2950-41AD-A1C8-509FD5454CEB}" dt="2026-02-05T12:56:56.023" v="193" actId="207"/>
          <ac:spMkLst>
            <pc:docMk/>
            <pc:sldMk cId="3481511963" sldId="274"/>
            <ac:spMk id="3" creationId="{D2F8F8BA-EFEA-EC06-24E6-470C055B9783}"/>
          </ac:spMkLst>
        </pc:spChg>
        <pc:spChg chg="add mod ord">
          <ac:chgData name="Paul Gilbert" userId="84c0e86a-98ca-4d26-a20f-386c3e500b67" providerId="ADAL" clId="{316A8196-2950-41AD-A1C8-509FD5454CEB}" dt="2026-02-05T12:57:24.404" v="199" actId="207"/>
          <ac:spMkLst>
            <pc:docMk/>
            <pc:sldMk cId="3481511963" sldId="274"/>
            <ac:spMk id="11" creationId="{0072D667-6D41-7CA9-8C6E-0C538649EF5C}"/>
          </ac:spMkLst>
        </pc:spChg>
      </pc:sldChg>
      <pc:sldChg chg="addSp delSp modSp mod delAnim modAnim">
        <pc:chgData name="Paul Gilbert" userId="84c0e86a-98ca-4d26-a20f-386c3e500b67" providerId="ADAL" clId="{316A8196-2950-41AD-A1C8-509FD5454CEB}" dt="2026-02-05T16:36:04.937" v="5104" actId="20577"/>
        <pc:sldMkLst>
          <pc:docMk/>
          <pc:sldMk cId="3034234200" sldId="304"/>
        </pc:sldMkLst>
        <pc:spChg chg="mod">
          <ac:chgData name="Paul Gilbert" userId="84c0e86a-98ca-4d26-a20f-386c3e500b67" providerId="ADAL" clId="{316A8196-2950-41AD-A1C8-509FD5454CEB}" dt="2026-02-05T16:36:04.937" v="5104" actId="20577"/>
          <ac:spMkLst>
            <pc:docMk/>
            <pc:sldMk cId="3034234200" sldId="304"/>
            <ac:spMk id="2" creationId="{6D24F9E7-F75A-98C1-4EA4-B151930DDE6F}"/>
          </ac:spMkLst>
        </pc:spChg>
        <pc:spChg chg="add del mod">
          <ac:chgData name="Paul Gilbert" userId="84c0e86a-98ca-4d26-a20f-386c3e500b67" providerId="ADAL" clId="{316A8196-2950-41AD-A1C8-509FD5454CEB}" dt="2026-02-05T16:28:16.431" v="4568" actId="478"/>
          <ac:spMkLst>
            <pc:docMk/>
            <pc:sldMk cId="3034234200" sldId="304"/>
            <ac:spMk id="7" creationId="{6B45C112-C3FB-A442-2604-A42728DF6702}"/>
          </ac:spMkLst>
        </pc:spChg>
        <pc:spChg chg="del">
          <ac:chgData name="Paul Gilbert" userId="84c0e86a-98ca-4d26-a20f-386c3e500b67" providerId="ADAL" clId="{316A8196-2950-41AD-A1C8-509FD5454CEB}" dt="2026-02-05T16:28:13.743" v="4567" actId="478"/>
          <ac:spMkLst>
            <pc:docMk/>
            <pc:sldMk cId="3034234200" sldId="304"/>
            <ac:spMk id="9" creationId="{2A7766AD-7352-5572-009E-2F961C92D67A}"/>
          </ac:spMkLst>
        </pc:spChg>
        <pc:graphicFrameChg chg="add mod modGraphic">
          <ac:chgData name="Paul Gilbert" userId="84c0e86a-98ca-4d26-a20f-386c3e500b67" providerId="ADAL" clId="{316A8196-2950-41AD-A1C8-509FD5454CEB}" dt="2026-02-05T16:35:55.081" v="5078" actId="12100"/>
          <ac:graphicFrameMkLst>
            <pc:docMk/>
            <pc:sldMk cId="3034234200" sldId="304"/>
            <ac:graphicFrameMk id="10" creationId="{A046A0B4-68D2-88EA-C056-449A6FDE6EB4}"/>
          </ac:graphicFrameMkLst>
        </pc:graphicFrameChg>
      </pc:sldChg>
      <pc:sldChg chg="addSp delSp modSp mod modAnim modNotesTx">
        <pc:chgData name="Paul Gilbert" userId="84c0e86a-98ca-4d26-a20f-386c3e500b67" providerId="ADAL" clId="{316A8196-2950-41AD-A1C8-509FD5454CEB}" dt="2026-02-05T16:39:28.326" v="5162" actId="1076"/>
        <pc:sldMkLst>
          <pc:docMk/>
          <pc:sldMk cId="3940303470" sldId="322"/>
        </pc:sldMkLst>
        <pc:spChg chg="mod">
          <ac:chgData name="Paul Gilbert" userId="84c0e86a-98ca-4d26-a20f-386c3e500b67" providerId="ADAL" clId="{316A8196-2950-41AD-A1C8-509FD5454CEB}" dt="2026-02-05T13:02:17.517" v="600" actId="404"/>
          <ac:spMkLst>
            <pc:docMk/>
            <pc:sldMk cId="3940303470" sldId="322"/>
            <ac:spMk id="2" creationId="{498C8FA4-7CFA-3769-B68D-E848EEBF8707}"/>
          </ac:spMkLst>
        </pc:spChg>
        <pc:spChg chg="add del mod">
          <ac:chgData name="Paul Gilbert" userId="84c0e86a-98ca-4d26-a20f-386c3e500b67" providerId="ADAL" clId="{316A8196-2950-41AD-A1C8-509FD5454CEB}" dt="2026-02-05T16:37:30.274" v="5130" actId="1036"/>
          <ac:spMkLst>
            <pc:docMk/>
            <pc:sldMk cId="3940303470" sldId="322"/>
            <ac:spMk id="3" creationId="{34E43C37-73D6-23A4-BEB9-82189FBE045A}"/>
          </ac:spMkLst>
        </pc:spChg>
        <pc:spChg chg="add">
          <ac:chgData name="Paul Gilbert" userId="84c0e86a-98ca-4d26-a20f-386c3e500b67" providerId="ADAL" clId="{316A8196-2950-41AD-A1C8-509FD5454CEB}" dt="2026-02-05T13:11:56.435" v="844"/>
          <ac:spMkLst>
            <pc:docMk/>
            <pc:sldMk cId="3940303470" sldId="322"/>
            <ac:spMk id="4" creationId="{C54C116B-8A37-EC4B-3FC0-DB33F1D453A0}"/>
          </ac:spMkLst>
        </pc:spChg>
        <pc:spChg chg="add mod">
          <ac:chgData name="Paul Gilbert" userId="84c0e86a-98ca-4d26-a20f-386c3e500b67" providerId="ADAL" clId="{316A8196-2950-41AD-A1C8-509FD5454CEB}" dt="2026-02-05T13:12:09.937" v="847"/>
          <ac:spMkLst>
            <pc:docMk/>
            <pc:sldMk cId="3940303470" sldId="322"/>
            <ac:spMk id="6" creationId="{C98349D6-EC17-B1CD-39CF-716866E2BFE6}"/>
          </ac:spMkLst>
        </pc:spChg>
        <pc:spChg chg="del">
          <ac:chgData name="Paul Gilbert" userId="84c0e86a-98ca-4d26-a20f-386c3e500b67" providerId="ADAL" clId="{316A8196-2950-41AD-A1C8-509FD5454CEB}" dt="2026-02-05T13:17:04.001" v="909" actId="478"/>
          <ac:spMkLst>
            <pc:docMk/>
            <pc:sldMk cId="3940303470" sldId="322"/>
            <ac:spMk id="7" creationId="{9412EF65-E62A-2E44-3DB8-74269B63E920}"/>
          </ac:spMkLst>
        </pc:spChg>
        <pc:spChg chg="mod">
          <ac:chgData name="Paul Gilbert" userId="84c0e86a-98ca-4d26-a20f-386c3e500b67" providerId="ADAL" clId="{316A8196-2950-41AD-A1C8-509FD5454CEB}" dt="2026-02-05T13:01:54.888" v="528" actId="207"/>
          <ac:spMkLst>
            <pc:docMk/>
            <pc:sldMk cId="3940303470" sldId="322"/>
            <ac:spMk id="12" creationId="{3D34A78E-DD9D-A9DB-4105-99038BAAE418}"/>
          </ac:spMkLst>
        </pc:spChg>
        <pc:spChg chg="del">
          <ac:chgData name="Paul Gilbert" userId="84c0e86a-98ca-4d26-a20f-386c3e500b67" providerId="ADAL" clId="{316A8196-2950-41AD-A1C8-509FD5454CEB}" dt="2026-02-05T13:01:59.134" v="530" actId="478"/>
          <ac:spMkLst>
            <pc:docMk/>
            <pc:sldMk cId="3940303470" sldId="322"/>
            <ac:spMk id="13" creationId="{98DF329A-EF49-3B13-9D14-3E23D1F85DD7}"/>
          </ac:spMkLst>
        </pc:spChg>
        <pc:spChg chg="add">
          <ac:chgData name="Paul Gilbert" userId="84c0e86a-98ca-4d26-a20f-386c3e500b67" providerId="ADAL" clId="{316A8196-2950-41AD-A1C8-509FD5454CEB}" dt="2026-02-05T13:12:13.214" v="851"/>
          <ac:spMkLst>
            <pc:docMk/>
            <pc:sldMk cId="3940303470" sldId="322"/>
            <ac:spMk id="14" creationId="{EDE14D56-8783-FBDC-F514-220351E317C5}"/>
          </ac:spMkLst>
        </pc:spChg>
        <pc:spChg chg="add">
          <ac:chgData name="Paul Gilbert" userId="84c0e86a-98ca-4d26-a20f-386c3e500b67" providerId="ADAL" clId="{316A8196-2950-41AD-A1C8-509FD5454CEB}" dt="2026-02-05T13:12:16.052" v="852"/>
          <ac:spMkLst>
            <pc:docMk/>
            <pc:sldMk cId="3940303470" sldId="322"/>
            <ac:spMk id="15" creationId="{3C35C73C-6363-2387-4823-91D45F37E7CB}"/>
          </ac:spMkLst>
        </pc:spChg>
        <pc:spChg chg="add del mod">
          <ac:chgData name="Paul Gilbert" userId="84c0e86a-98ca-4d26-a20f-386c3e500b67" providerId="ADAL" clId="{316A8196-2950-41AD-A1C8-509FD5454CEB}" dt="2026-02-05T13:13:26.521" v="873"/>
          <ac:spMkLst>
            <pc:docMk/>
            <pc:sldMk cId="3940303470" sldId="322"/>
            <ac:spMk id="16" creationId="{7989C3F1-A4EE-ACED-15ED-5F4380133F6E}"/>
          </ac:spMkLst>
        </pc:spChg>
        <pc:spChg chg="add mod">
          <ac:chgData name="Paul Gilbert" userId="84c0e86a-98ca-4d26-a20f-386c3e500b67" providerId="ADAL" clId="{316A8196-2950-41AD-A1C8-509FD5454CEB}" dt="2026-02-05T16:37:30.274" v="5130" actId="1036"/>
          <ac:spMkLst>
            <pc:docMk/>
            <pc:sldMk cId="3940303470" sldId="322"/>
            <ac:spMk id="17" creationId="{01CAA16E-1A9B-494D-CEEE-3A582DF5FDF1}"/>
          </ac:spMkLst>
        </pc:spChg>
        <pc:spChg chg="add mod">
          <ac:chgData name="Paul Gilbert" userId="84c0e86a-98ca-4d26-a20f-386c3e500b67" providerId="ADAL" clId="{316A8196-2950-41AD-A1C8-509FD5454CEB}" dt="2026-02-05T16:37:30.274" v="5130" actId="1036"/>
          <ac:spMkLst>
            <pc:docMk/>
            <pc:sldMk cId="3940303470" sldId="322"/>
            <ac:spMk id="18" creationId="{00A59D53-66E0-AB93-306B-FD80DFD1EAE5}"/>
          </ac:spMkLst>
        </pc:spChg>
        <pc:spChg chg="add mod">
          <ac:chgData name="Paul Gilbert" userId="84c0e86a-98ca-4d26-a20f-386c3e500b67" providerId="ADAL" clId="{316A8196-2950-41AD-A1C8-509FD5454CEB}" dt="2026-02-05T16:37:24.710" v="5113" actId="1076"/>
          <ac:spMkLst>
            <pc:docMk/>
            <pc:sldMk cId="3940303470" sldId="322"/>
            <ac:spMk id="19" creationId="{442FC80C-28C7-E4C7-AF5E-E6A3B35FC4A7}"/>
          </ac:spMkLst>
        </pc:spChg>
        <pc:graphicFrameChg chg="add del mod modGraphic">
          <ac:chgData name="Paul Gilbert" userId="84c0e86a-98ca-4d26-a20f-386c3e500b67" providerId="ADAL" clId="{316A8196-2950-41AD-A1C8-509FD5454CEB}" dt="2026-02-05T16:37:57.524" v="5147" actId="478"/>
          <ac:graphicFrameMkLst>
            <pc:docMk/>
            <pc:sldMk cId="3940303470" sldId="322"/>
            <ac:graphicFrameMk id="20" creationId="{B79D035E-06A3-F7BA-C576-CDEB45DA148C}"/>
          </ac:graphicFrameMkLst>
        </pc:graphicFrameChg>
        <pc:picChg chg="del">
          <ac:chgData name="Paul Gilbert" userId="84c0e86a-98ca-4d26-a20f-386c3e500b67" providerId="ADAL" clId="{316A8196-2950-41AD-A1C8-509FD5454CEB}" dt="2026-02-05T13:01:57.697" v="529" actId="478"/>
          <ac:picMkLst>
            <pc:docMk/>
            <pc:sldMk cId="3940303470" sldId="322"/>
            <ac:picMk id="5" creationId="{B3CEB630-841E-410D-EB83-94B981E4AFAE}"/>
          </ac:picMkLst>
        </pc:picChg>
        <pc:picChg chg="add mod">
          <ac:chgData name="Paul Gilbert" userId="84c0e86a-98ca-4d26-a20f-386c3e500b67" providerId="ADAL" clId="{316A8196-2950-41AD-A1C8-509FD5454CEB}" dt="2026-02-05T16:39:28.326" v="5162" actId="1076"/>
          <ac:picMkLst>
            <pc:docMk/>
            <pc:sldMk cId="3940303470" sldId="322"/>
            <ac:picMk id="1031" creationId="{1D996396-42FA-CAA5-F69B-DBD815D0A429}"/>
          </ac:picMkLst>
        </pc:picChg>
        <pc:picChg chg="add mod">
          <ac:chgData name="Paul Gilbert" userId="84c0e86a-98ca-4d26-a20f-386c3e500b67" providerId="ADAL" clId="{316A8196-2950-41AD-A1C8-509FD5454CEB}" dt="2026-02-05T16:39:01.554" v="5153" actId="1076"/>
          <ac:picMkLst>
            <pc:docMk/>
            <pc:sldMk cId="3940303470" sldId="322"/>
            <ac:picMk id="1033" creationId="{B39233AC-BF88-8F1A-6341-686142834D4B}"/>
          </ac:picMkLst>
        </pc:picChg>
        <pc:picChg chg="add mod">
          <ac:chgData name="Paul Gilbert" userId="84c0e86a-98ca-4d26-a20f-386c3e500b67" providerId="ADAL" clId="{316A8196-2950-41AD-A1C8-509FD5454CEB}" dt="2026-02-05T16:39:09.966" v="5157" actId="1076"/>
          <ac:picMkLst>
            <pc:docMk/>
            <pc:sldMk cId="3940303470" sldId="322"/>
            <ac:picMk id="1035" creationId="{A50305A3-4A88-CF01-2C81-01A0D8838F2D}"/>
          </ac:picMkLst>
        </pc:picChg>
      </pc:sldChg>
      <pc:sldChg chg="addSp delSp modSp mod delAnim modAnim">
        <pc:chgData name="Paul Gilbert" userId="84c0e86a-98ca-4d26-a20f-386c3e500b67" providerId="ADAL" clId="{316A8196-2950-41AD-A1C8-509FD5454CEB}" dt="2026-02-05T15:29:21.610" v="2814" actId="207"/>
        <pc:sldMkLst>
          <pc:docMk/>
          <pc:sldMk cId="1764849916" sldId="333"/>
        </pc:sldMkLst>
        <pc:spChg chg="mod">
          <ac:chgData name="Paul Gilbert" userId="84c0e86a-98ca-4d26-a20f-386c3e500b67" providerId="ADAL" clId="{316A8196-2950-41AD-A1C8-509FD5454CEB}" dt="2026-02-05T15:19:50.708" v="2460" actId="20577"/>
          <ac:spMkLst>
            <pc:docMk/>
            <pc:sldMk cId="1764849916" sldId="333"/>
            <ac:spMk id="2" creationId="{ED1A49BD-CCF8-9506-40CE-1BF8D5866506}"/>
          </ac:spMkLst>
        </pc:spChg>
        <pc:spChg chg="mod">
          <ac:chgData name="Paul Gilbert" userId="84c0e86a-98ca-4d26-a20f-386c3e500b67" providerId="ADAL" clId="{316A8196-2950-41AD-A1C8-509FD5454CEB}" dt="2026-02-05T15:29:21.610" v="2814" actId="207"/>
          <ac:spMkLst>
            <pc:docMk/>
            <pc:sldMk cId="1764849916" sldId="333"/>
            <ac:spMk id="5" creationId="{136B3AA1-9166-F9F5-73B2-FDB1172E8B75}"/>
          </ac:spMkLst>
        </pc:spChg>
        <pc:spChg chg="mod">
          <ac:chgData name="Paul Gilbert" userId="84c0e86a-98ca-4d26-a20f-386c3e500b67" providerId="ADAL" clId="{316A8196-2950-41AD-A1C8-509FD5454CEB}" dt="2026-02-05T15:29:04.232" v="2812" actId="208"/>
          <ac:spMkLst>
            <pc:docMk/>
            <pc:sldMk cId="1764849916" sldId="333"/>
            <ac:spMk id="6" creationId="{E7946820-42AD-6447-DDFE-F904AF6627C4}"/>
          </ac:spMkLst>
        </pc:spChg>
        <pc:spChg chg="add del mod">
          <ac:chgData name="Paul Gilbert" userId="84c0e86a-98ca-4d26-a20f-386c3e500b67" providerId="ADAL" clId="{316A8196-2950-41AD-A1C8-509FD5454CEB}" dt="2026-02-05T13:04:10.282" v="651" actId="478"/>
          <ac:spMkLst>
            <pc:docMk/>
            <pc:sldMk cId="1764849916" sldId="333"/>
            <ac:spMk id="7" creationId="{8E4B55FB-AA6F-F8A8-FF6F-EBEDB538811F}"/>
          </ac:spMkLst>
        </pc:spChg>
        <pc:spChg chg="mod">
          <ac:chgData name="Paul Gilbert" userId="84c0e86a-98ca-4d26-a20f-386c3e500b67" providerId="ADAL" clId="{316A8196-2950-41AD-A1C8-509FD5454CEB}" dt="2026-02-05T15:28:50.754" v="2810" actId="207"/>
          <ac:spMkLst>
            <pc:docMk/>
            <pc:sldMk cId="1764849916" sldId="333"/>
            <ac:spMk id="8" creationId="{416A2C71-1730-B8B4-1F6F-CAC6725C6BC8}"/>
          </ac:spMkLst>
        </pc:spChg>
        <pc:spChg chg="del">
          <ac:chgData name="Paul Gilbert" userId="84c0e86a-98ca-4d26-a20f-386c3e500b67" providerId="ADAL" clId="{316A8196-2950-41AD-A1C8-509FD5454CEB}" dt="2026-02-05T13:04:08.242" v="650" actId="478"/>
          <ac:spMkLst>
            <pc:docMk/>
            <pc:sldMk cId="1764849916" sldId="333"/>
            <ac:spMk id="12" creationId="{181C28D1-6EE7-5E89-E865-883B522F25EB}"/>
          </ac:spMkLst>
        </pc:spChg>
        <pc:graphicFrameChg chg="add del modGraphic">
          <ac:chgData name="Paul Gilbert" userId="84c0e86a-98ca-4d26-a20f-386c3e500b67" providerId="ADAL" clId="{316A8196-2950-41AD-A1C8-509FD5454CEB}" dt="2026-02-05T13:46:59.365" v="1891" actId="478"/>
          <ac:graphicFrameMkLst>
            <pc:docMk/>
            <pc:sldMk cId="1764849916" sldId="333"/>
            <ac:graphicFrameMk id="9" creationId="{3399E2BB-179B-0311-6BA6-F9271E5E6ED7}"/>
          </ac:graphicFrameMkLst>
        </pc:graphicFrameChg>
        <pc:graphicFrameChg chg="add mod modGraphic">
          <ac:chgData name="Paul Gilbert" userId="84c0e86a-98ca-4d26-a20f-386c3e500b67" providerId="ADAL" clId="{316A8196-2950-41AD-A1C8-509FD5454CEB}" dt="2026-02-05T15:26:00.616" v="2806" actId="12100"/>
          <ac:graphicFrameMkLst>
            <pc:docMk/>
            <pc:sldMk cId="1764849916" sldId="333"/>
            <ac:graphicFrameMk id="10" creationId="{70DD0714-5546-0197-B858-45F4D36EE854}"/>
          </ac:graphicFrameMkLst>
        </pc:graphicFrameChg>
      </pc:sldChg>
      <pc:sldChg chg="add del">
        <pc:chgData name="Paul Gilbert" userId="84c0e86a-98ca-4d26-a20f-386c3e500b67" providerId="ADAL" clId="{316A8196-2950-41AD-A1C8-509FD5454CEB}" dt="2026-02-05T17:01:47.410" v="6317" actId="47"/>
        <pc:sldMkLst>
          <pc:docMk/>
          <pc:sldMk cId="1685978850" sldId="351"/>
        </pc:sldMkLst>
      </pc:sldChg>
      <pc:sldChg chg="del">
        <pc:chgData name="Paul Gilbert" userId="84c0e86a-98ca-4d26-a20f-386c3e500b67" providerId="ADAL" clId="{316A8196-2950-41AD-A1C8-509FD5454CEB}" dt="2026-02-05T16:26:54.427" v="4553" actId="47"/>
        <pc:sldMkLst>
          <pc:docMk/>
          <pc:sldMk cId="1402480982" sldId="369"/>
        </pc:sldMkLst>
      </pc:sldChg>
      <pc:sldChg chg="addSp delSp modSp add del mod delAnim">
        <pc:chgData name="Paul Gilbert" userId="84c0e86a-98ca-4d26-a20f-386c3e500b67" providerId="ADAL" clId="{316A8196-2950-41AD-A1C8-509FD5454CEB}" dt="2026-02-05T20:40:29.513" v="7655" actId="47"/>
        <pc:sldMkLst>
          <pc:docMk/>
          <pc:sldMk cId="3213920688" sldId="376"/>
        </pc:sldMkLst>
        <pc:spChg chg="mod">
          <ac:chgData name="Paul Gilbert" userId="84c0e86a-98ca-4d26-a20f-386c3e500b67" providerId="ADAL" clId="{316A8196-2950-41AD-A1C8-509FD5454CEB}" dt="2026-02-05T17:02:24.964" v="6325" actId="20577"/>
          <ac:spMkLst>
            <pc:docMk/>
            <pc:sldMk cId="3213920688" sldId="376"/>
            <ac:spMk id="2" creationId="{3263CCD9-EB8D-2F80-512F-55FD29A9E088}"/>
          </ac:spMkLst>
        </pc:spChg>
        <pc:spChg chg="mod">
          <ac:chgData name="Paul Gilbert" userId="84c0e86a-98ca-4d26-a20f-386c3e500b67" providerId="ADAL" clId="{316A8196-2950-41AD-A1C8-509FD5454CEB}" dt="2026-02-05T17:01:58.233" v="6318" actId="207"/>
          <ac:spMkLst>
            <pc:docMk/>
            <pc:sldMk cId="3213920688" sldId="376"/>
            <ac:spMk id="5" creationId="{340F581D-64D0-0956-59A8-A6CE0834900F}"/>
          </ac:spMkLst>
        </pc:spChg>
        <pc:spChg chg="mod">
          <ac:chgData name="Paul Gilbert" userId="84c0e86a-98ca-4d26-a20f-386c3e500b67" providerId="ADAL" clId="{316A8196-2950-41AD-A1C8-509FD5454CEB}" dt="2026-02-05T17:02:09.734" v="6320" actId="207"/>
          <ac:spMkLst>
            <pc:docMk/>
            <pc:sldMk cId="3213920688" sldId="376"/>
            <ac:spMk id="6" creationId="{28CAEE95-5473-1863-1F32-99A955F5D5E5}"/>
          </ac:spMkLst>
        </pc:spChg>
        <pc:spChg chg="add del mod">
          <ac:chgData name="Paul Gilbert" userId="84c0e86a-98ca-4d26-a20f-386c3e500b67" providerId="ADAL" clId="{316A8196-2950-41AD-A1C8-509FD5454CEB}" dt="2026-02-05T20:24:50.582" v="6742" actId="478"/>
          <ac:spMkLst>
            <pc:docMk/>
            <pc:sldMk cId="3213920688" sldId="376"/>
            <ac:spMk id="7" creationId="{299CFC9A-325D-946B-E909-FB0DAD58EA2B}"/>
          </ac:spMkLst>
        </pc:spChg>
        <pc:spChg chg="mod">
          <ac:chgData name="Paul Gilbert" userId="84c0e86a-98ca-4d26-a20f-386c3e500b67" providerId="ADAL" clId="{316A8196-2950-41AD-A1C8-509FD5454CEB}" dt="2026-02-05T17:02:20.033" v="6321" actId="207"/>
          <ac:spMkLst>
            <pc:docMk/>
            <pc:sldMk cId="3213920688" sldId="376"/>
            <ac:spMk id="8" creationId="{EFE4B7E4-8CC4-7622-B78B-694C1001C925}"/>
          </ac:spMkLst>
        </pc:spChg>
        <pc:spChg chg="del">
          <ac:chgData name="Paul Gilbert" userId="84c0e86a-98ca-4d26-a20f-386c3e500b67" providerId="ADAL" clId="{316A8196-2950-41AD-A1C8-509FD5454CEB}" dt="2026-02-05T20:24:49.551" v="6741" actId="478"/>
          <ac:spMkLst>
            <pc:docMk/>
            <pc:sldMk cId="3213920688" sldId="376"/>
            <ac:spMk id="9" creationId="{61CEB682-DDD3-2B71-44F2-2D9BDC10DD64}"/>
          </ac:spMkLst>
        </pc:spChg>
        <pc:graphicFrameChg chg="add mod modGraphic">
          <ac:chgData name="Paul Gilbert" userId="84c0e86a-98ca-4d26-a20f-386c3e500b67" providerId="ADAL" clId="{316A8196-2950-41AD-A1C8-509FD5454CEB}" dt="2026-02-05T20:36:06.120" v="7481" actId="313"/>
          <ac:graphicFrameMkLst>
            <pc:docMk/>
            <pc:sldMk cId="3213920688" sldId="376"/>
            <ac:graphicFrameMk id="10" creationId="{C3F81AF6-4D80-A0B6-F58B-E2F08871021C}"/>
          </ac:graphicFrameMkLst>
        </pc:graphicFrameChg>
      </pc:sldChg>
      <pc:sldChg chg="del">
        <pc:chgData name="Paul Gilbert" userId="84c0e86a-98ca-4d26-a20f-386c3e500b67" providerId="ADAL" clId="{316A8196-2950-41AD-A1C8-509FD5454CEB}" dt="2026-02-05T13:02:40.499" v="602" actId="47"/>
        <pc:sldMkLst>
          <pc:docMk/>
          <pc:sldMk cId="3466362509" sldId="380"/>
        </pc:sldMkLst>
      </pc:sldChg>
      <pc:sldChg chg="del">
        <pc:chgData name="Paul Gilbert" userId="84c0e86a-98ca-4d26-a20f-386c3e500b67" providerId="ADAL" clId="{316A8196-2950-41AD-A1C8-509FD5454CEB}" dt="2026-02-05T13:02:41.384" v="603" actId="47"/>
        <pc:sldMkLst>
          <pc:docMk/>
          <pc:sldMk cId="1881820949" sldId="381"/>
        </pc:sldMkLst>
      </pc:sldChg>
      <pc:sldChg chg="del">
        <pc:chgData name="Paul Gilbert" userId="84c0e86a-98ca-4d26-a20f-386c3e500b67" providerId="ADAL" clId="{316A8196-2950-41AD-A1C8-509FD5454CEB}" dt="2026-02-05T13:02:41.922" v="604" actId="47"/>
        <pc:sldMkLst>
          <pc:docMk/>
          <pc:sldMk cId="1180035324" sldId="382"/>
        </pc:sldMkLst>
      </pc:sldChg>
      <pc:sldChg chg="del">
        <pc:chgData name="Paul Gilbert" userId="84c0e86a-98ca-4d26-a20f-386c3e500b67" providerId="ADAL" clId="{316A8196-2950-41AD-A1C8-509FD5454CEB}" dt="2026-02-05T13:02:43.749" v="606" actId="47"/>
        <pc:sldMkLst>
          <pc:docMk/>
          <pc:sldMk cId="821742117" sldId="383"/>
        </pc:sldMkLst>
      </pc:sldChg>
      <pc:sldChg chg="del">
        <pc:chgData name="Paul Gilbert" userId="84c0e86a-98ca-4d26-a20f-386c3e500b67" providerId="ADAL" clId="{316A8196-2950-41AD-A1C8-509FD5454CEB}" dt="2026-02-05T13:02:42.397" v="605" actId="47"/>
        <pc:sldMkLst>
          <pc:docMk/>
          <pc:sldMk cId="1357132354" sldId="384"/>
        </pc:sldMkLst>
      </pc:sldChg>
      <pc:sldChg chg="addSp delSp modSp del mod addAnim delAnim modAnim">
        <pc:chgData name="Paul Gilbert" userId="84c0e86a-98ca-4d26-a20f-386c3e500b67" providerId="ADAL" clId="{316A8196-2950-41AD-A1C8-509FD5454CEB}" dt="2026-02-05T16:25:29.334" v="4552" actId="47"/>
        <pc:sldMkLst>
          <pc:docMk/>
          <pc:sldMk cId="2720438431" sldId="385"/>
        </pc:sldMkLst>
        <pc:spChg chg="mod">
          <ac:chgData name="Paul Gilbert" userId="84c0e86a-98ca-4d26-a20f-386c3e500b67" providerId="ADAL" clId="{316A8196-2950-41AD-A1C8-509FD5454CEB}" dt="2026-02-05T15:15:18.416" v="2328" actId="6549"/>
          <ac:spMkLst>
            <pc:docMk/>
            <pc:sldMk cId="2720438431" sldId="385"/>
            <ac:spMk id="2" creationId="{72E80010-56B1-3EED-9A19-60D8D1E2544E}"/>
          </ac:spMkLst>
        </pc:spChg>
        <pc:spChg chg="mod">
          <ac:chgData name="Paul Gilbert" userId="84c0e86a-98ca-4d26-a20f-386c3e500b67" providerId="ADAL" clId="{316A8196-2950-41AD-A1C8-509FD5454CEB}" dt="2026-02-05T13:04:29.541" v="670" actId="207"/>
          <ac:spMkLst>
            <pc:docMk/>
            <pc:sldMk cId="2720438431" sldId="385"/>
            <ac:spMk id="8" creationId="{77D1BFBF-B3E0-0416-546A-5A78FDE8EDC4}"/>
          </ac:spMkLst>
        </pc:spChg>
        <pc:spChg chg="del">
          <ac:chgData name="Paul Gilbert" userId="84c0e86a-98ca-4d26-a20f-386c3e500b67" providerId="ADAL" clId="{316A8196-2950-41AD-A1C8-509FD5454CEB}" dt="2026-02-05T13:04:34.679" v="673" actId="478"/>
          <ac:spMkLst>
            <pc:docMk/>
            <pc:sldMk cId="2720438431" sldId="385"/>
            <ac:spMk id="10" creationId="{B93AB548-8284-22E3-733F-F5FFAA0102C3}"/>
          </ac:spMkLst>
        </pc:spChg>
        <pc:spChg chg="add mod">
          <ac:chgData name="Paul Gilbert" userId="84c0e86a-98ca-4d26-a20f-386c3e500b67" providerId="ADAL" clId="{316A8196-2950-41AD-A1C8-509FD5454CEB}" dt="2026-02-05T13:45:20.255" v="1878" actId="1076"/>
          <ac:spMkLst>
            <pc:docMk/>
            <pc:sldMk cId="2720438431" sldId="385"/>
            <ac:spMk id="13" creationId="{76E18322-D3FC-5E83-CF5B-CC8FECFF4DD3}"/>
          </ac:spMkLst>
        </pc:spChg>
        <pc:graphicFrameChg chg="add del mod modGraphic">
          <ac:chgData name="Paul Gilbert" userId="84c0e86a-98ca-4d26-a20f-386c3e500b67" providerId="ADAL" clId="{316A8196-2950-41AD-A1C8-509FD5454CEB}" dt="2026-02-05T13:28:52.707" v="1219" actId="478"/>
          <ac:graphicFrameMkLst>
            <pc:docMk/>
            <pc:sldMk cId="2720438431" sldId="385"/>
            <ac:graphicFrameMk id="3" creationId="{37FD58D5-B302-5FDB-B09F-E5C770C11AE3}"/>
          </ac:graphicFrameMkLst>
        </pc:graphicFrameChg>
        <pc:picChg chg="del">
          <ac:chgData name="Paul Gilbert" userId="84c0e86a-98ca-4d26-a20f-386c3e500b67" providerId="ADAL" clId="{316A8196-2950-41AD-A1C8-509FD5454CEB}" dt="2026-02-05T13:04:30.799" v="671" actId="478"/>
          <ac:picMkLst>
            <pc:docMk/>
            <pc:sldMk cId="2720438431" sldId="385"/>
            <ac:picMk id="9" creationId="{8472818B-AE77-BF61-2F66-F17C7A4569B7}"/>
          </ac:picMkLst>
        </pc:picChg>
        <pc:picChg chg="del">
          <ac:chgData name="Paul Gilbert" userId="84c0e86a-98ca-4d26-a20f-386c3e500b67" providerId="ADAL" clId="{316A8196-2950-41AD-A1C8-509FD5454CEB}" dt="2026-02-05T13:04:32.581" v="672" actId="478"/>
          <ac:picMkLst>
            <pc:docMk/>
            <pc:sldMk cId="2720438431" sldId="385"/>
            <ac:picMk id="11" creationId="{AED8EE7E-14FC-28B6-FE0E-C7C2088FA038}"/>
          </ac:picMkLst>
        </pc:picChg>
        <pc:picChg chg="add del mod">
          <ac:chgData name="Paul Gilbert" userId="84c0e86a-98ca-4d26-a20f-386c3e500b67" providerId="ADAL" clId="{316A8196-2950-41AD-A1C8-509FD5454CEB}" dt="2026-02-05T15:15:20.499" v="2329" actId="478"/>
          <ac:picMkLst>
            <pc:docMk/>
            <pc:sldMk cId="2720438431" sldId="385"/>
            <ac:picMk id="12" creationId="{89152CF3-5062-0D1B-F72A-6816AB7C6160}"/>
          </ac:picMkLst>
        </pc:picChg>
      </pc:sldChg>
      <pc:sldChg chg="del">
        <pc:chgData name="Paul Gilbert" userId="84c0e86a-98ca-4d26-a20f-386c3e500b67" providerId="ADAL" clId="{316A8196-2950-41AD-A1C8-509FD5454CEB}" dt="2026-02-05T16:26:54.427" v="4553" actId="47"/>
        <pc:sldMkLst>
          <pc:docMk/>
          <pc:sldMk cId="535678238" sldId="386"/>
        </pc:sldMkLst>
      </pc:sldChg>
      <pc:sldChg chg="del">
        <pc:chgData name="Paul Gilbert" userId="84c0e86a-98ca-4d26-a20f-386c3e500b67" providerId="ADAL" clId="{316A8196-2950-41AD-A1C8-509FD5454CEB}" dt="2026-02-05T16:26:54.427" v="4553" actId="47"/>
        <pc:sldMkLst>
          <pc:docMk/>
          <pc:sldMk cId="1159342460" sldId="387"/>
        </pc:sldMkLst>
      </pc:sldChg>
      <pc:sldChg chg="del">
        <pc:chgData name="Paul Gilbert" userId="84c0e86a-98ca-4d26-a20f-386c3e500b67" providerId="ADAL" clId="{316A8196-2950-41AD-A1C8-509FD5454CEB}" dt="2026-02-05T16:26:54.427" v="4553" actId="47"/>
        <pc:sldMkLst>
          <pc:docMk/>
          <pc:sldMk cId="880522184" sldId="388"/>
        </pc:sldMkLst>
      </pc:sldChg>
      <pc:sldChg chg="del">
        <pc:chgData name="Paul Gilbert" userId="84c0e86a-98ca-4d26-a20f-386c3e500b67" providerId="ADAL" clId="{316A8196-2950-41AD-A1C8-509FD5454CEB}" dt="2026-02-05T16:26:54.427" v="4553" actId="47"/>
        <pc:sldMkLst>
          <pc:docMk/>
          <pc:sldMk cId="743177171" sldId="389"/>
        </pc:sldMkLst>
      </pc:sldChg>
      <pc:sldChg chg="addSp delSp modSp mod ord delAnim modNotesTx">
        <pc:chgData name="Paul Gilbert" userId="84c0e86a-98ca-4d26-a20f-386c3e500b67" providerId="ADAL" clId="{316A8196-2950-41AD-A1C8-509FD5454CEB}" dt="2026-02-05T16:49:58.589" v="5445" actId="20577"/>
        <pc:sldMkLst>
          <pc:docMk/>
          <pc:sldMk cId="4069465663" sldId="390"/>
        </pc:sldMkLst>
        <pc:spChg chg="mod">
          <ac:chgData name="Paul Gilbert" userId="84c0e86a-98ca-4d26-a20f-386c3e500b67" providerId="ADAL" clId="{316A8196-2950-41AD-A1C8-509FD5454CEB}" dt="2026-02-05T16:49:47.489" v="5444" actId="20577"/>
          <ac:spMkLst>
            <pc:docMk/>
            <pc:sldMk cId="4069465663" sldId="390"/>
            <ac:spMk id="2" creationId="{F756A814-8971-A1FE-97C1-05BDBEAC0AA6}"/>
          </ac:spMkLst>
        </pc:spChg>
        <pc:spChg chg="add del mod">
          <ac:chgData name="Paul Gilbert" userId="84c0e86a-98ca-4d26-a20f-386c3e500b67" providerId="ADAL" clId="{316A8196-2950-41AD-A1C8-509FD5454CEB}" dt="2026-02-05T16:42:27.293" v="5185" actId="22"/>
          <ac:spMkLst>
            <pc:docMk/>
            <pc:sldMk cId="4069465663" sldId="390"/>
            <ac:spMk id="7" creationId="{816CE59B-C3E3-3E67-A067-3CAB2B7FA7EB}"/>
          </ac:spMkLst>
        </pc:spChg>
        <pc:spChg chg="del">
          <ac:chgData name="Paul Gilbert" userId="84c0e86a-98ca-4d26-a20f-386c3e500b67" providerId="ADAL" clId="{316A8196-2950-41AD-A1C8-509FD5454CEB}" dt="2026-02-05T16:42:24.136" v="5184" actId="478"/>
          <ac:spMkLst>
            <pc:docMk/>
            <pc:sldMk cId="4069465663" sldId="390"/>
            <ac:spMk id="9" creationId="{55135DB8-378D-3D66-AEF3-45DCECCA86E4}"/>
          </ac:spMkLst>
        </pc:spChg>
        <pc:spChg chg="add del mod">
          <ac:chgData name="Paul Gilbert" userId="84c0e86a-98ca-4d26-a20f-386c3e500b67" providerId="ADAL" clId="{316A8196-2950-41AD-A1C8-509FD5454CEB}" dt="2026-02-05T16:45:48.495" v="5427" actId="478"/>
          <ac:spMkLst>
            <pc:docMk/>
            <pc:sldMk cId="4069465663" sldId="390"/>
            <ac:spMk id="12" creationId="{B7E32AB7-9846-2A19-26CC-9EF8D3B6EEAF}"/>
          </ac:spMkLst>
        </pc:spChg>
        <pc:spChg chg="add del mod">
          <ac:chgData name="Paul Gilbert" userId="84c0e86a-98ca-4d26-a20f-386c3e500b67" providerId="ADAL" clId="{316A8196-2950-41AD-A1C8-509FD5454CEB}" dt="2026-02-05T16:43:13.110" v="5216" actId="478"/>
          <ac:spMkLst>
            <pc:docMk/>
            <pc:sldMk cId="4069465663" sldId="390"/>
            <ac:spMk id="14" creationId="{4C24626F-2920-B14D-C744-864123EABAED}"/>
          </ac:spMkLst>
        </pc:spChg>
        <pc:picChg chg="add del mod ord">
          <ac:chgData name="Paul Gilbert" userId="84c0e86a-98ca-4d26-a20f-386c3e500b67" providerId="ADAL" clId="{316A8196-2950-41AD-A1C8-509FD5454CEB}" dt="2026-02-05T16:43:10.733" v="5215" actId="478"/>
          <ac:picMkLst>
            <pc:docMk/>
            <pc:sldMk cId="4069465663" sldId="390"/>
            <ac:picMk id="11" creationId="{05F6D9E9-4C4D-E87A-98A9-7049D24FDB8C}"/>
          </ac:picMkLst>
        </pc:picChg>
        <pc:picChg chg="add mod modCrop">
          <ac:chgData name="Paul Gilbert" userId="84c0e86a-98ca-4d26-a20f-386c3e500b67" providerId="ADAL" clId="{316A8196-2950-41AD-A1C8-509FD5454CEB}" dt="2026-02-05T16:49:28.749" v="5435" actId="1076"/>
          <ac:picMkLst>
            <pc:docMk/>
            <pc:sldMk cId="4069465663" sldId="390"/>
            <ac:picMk id="16" creationId="{A7961E33-DB05-2ABE-7C35-2DE1C5ACFA14}"/>
          </ac:picMkLst>
        </pc:picChg>
        <pc:picChg chg="add mod">
          <ac:chgData name="Paul Gilbert" userId="84c0e86a-98ca-4d26-a20f-386c3e500b67" providerId="ADAL" clId="{316A8196-2950-41AD-A1C8-509FD5454CEB}" dt="2026-02-05T16:49:35.001" v="5436" actId="1076"/>
          <ac:picMkLst>
            <pc:docMk/>
            <pc:sldMk cId="4069465663" sldId="390"/>
            <ac:picMk id="18" creationId="{45A741BD-DF10-AC79-D062-712FB3B90997}"/>
          </ac:picMkLst>
        </pc:picChg>
      </pc:sldChg>
      <pc:sldChg chg="addSp delSp modSp mod delAnim modAnim">
        <pc:chgData name="Paul Gilbert" userId="84c0e86a-98ca-4d26-a20f-386c3e500b67" providerId="ADAL" clId="{316A8196-2950-41AD-A1C8-509FD5454CEB}" dt="2026-02-05T20:24:21.610" v="6740" actId="20577"/>
        <pc:sldMkLst>
          <pc:docMk/>
          <pc:sldMk cId="32770054" sldId="391"/>
        </pc:sldMkLst>
        <pc:spChg chg="mod">
          <ac:chgData name="Paul Gilbert" userId="84c0e86a-98ca-4d26-a20f-386c3e500b67" providerId="ADAL" clId="{316A8196-2950-41AD-A1C8-509FD5454CEB}" dt="2026-02-05T16:55:32.639" v="5797" actId="404"/>
          <ac:spMkLst>
            <pc:docMk/>
            <pc:sldMk cId="32770054" sldId="391"/>
            <ac:spMk id="2" creationId="{E2565770-3BC8-150E-5338-AD250D80583C}"/>
          </ac:spMkLst>
        </pc:spChg>
        <pc:spChg chg="add del mod">
          <ac:chgData name="Paul Gilbert" userId="84c0e86a-98ca-4d26-a20f-386c3e500b67" providerId="ADAL" clId="{316A8196-2950-41AD-A1C8-509FD5454CEB}" dt="2026-02-05T16:55:38.385" v="5799" actId="478"/>
          <ac:spMkLst>
            <pc:docMk/>
            <pc:sldMk cId="32770054" sldId="391"/>
            <ac:spMk id="7" creationId="{D655320A-BCBB-69B4-FA91-A14796736C03}"/>
          </ac:spMkLst>
        </pc:spChg>
        <pc:spChg chg="del">
          <ac:chgData name="Paul Gilbert" userId="84c0e86a-98ca-4d26-a20f-386c3e500b67" providerId="ADAL" clId="{316A8196-2950-41AD-A1C8-509FD5454CEB}" dt="2026-02-05T16:55:35.381" v="5798" actId="478"/>
          <ac:spMkLst>
            <pc:docMk/>
            <pc:sldMk cId="32770054" sldId="391"/>
            <ac:spMk id="9" creationId="{00B58DD5-D642-232E-AFFC-E3A58A1654ED}"/>
          </ac:spMkLst>
        </pc:spChg>
        <pc:graphicFrameChg chg="add mod modGraphic">
          <ac:chgData name="Paul Gilbert" userId="84c0e86a-98ca-4d26-a20f-386c3e500b67" providerId="ADAL" clId="{316A8196-2950-41AD-A1C8-509FD5454CEB}" dt="2026-02-05T20:24:21.610" v="6740" actId="20577"/>
          <ac:graphicFrameMkLst>
            <pc:docMk/>
            <pc:sldMk cId="32770054" sldId="391"/>
            <ac:graphicFrameMk id="10" creationId="{4AE469FB-2A83-4AC2-4AA5-27B06AE2DE3F}"/>
          </ac:graphicFrameMkLst>
        </pc:graphicFrameChg>
      </pc:sldChg>
      <pc:sldChg chg="add del">
        <pc:chgData name="Paul Gilbert" userId="84c0e86a-98ca-4d26-a20f-386c3e500b67" providerId="ADAL" clId="{316A8196-2950-41AD-A1C8-509FD5454CEB}" dt="2026-02-05T17:01:47.410" v="6317" actId="47"/>
        <pc:sldMkLst>
          <pc:docMk/>
          <pc:sldMk cId="3910012995" sldId="392"/>
        </pc:sldMkLst>
      </pc:sldChg>
      <pc:sldChg chg="add del">
        <pc:chgData name="Paul Gilbert" userId="84c0e86a-98ca-4d26-a20f-386c3e500b67" providerId="ADAL" clId="{316A8196-2950-41AD-A1C8-509FD5454CEB}" dt="2026-02-05T17:01:47.410" v="6317" actId="47"/>
        <pc:sldMkLst>
          <pc:docMk/>
          <pc:sldMk cId="1201107880" sldId="393"/>
        </pc:sldMkLst>
      </pc:sldChg>
      <pc:sldChg chg="add del">
        <pc:chgData name="Paul Gilbert" userId="84c0e86a-98ca-4d26-a20f-386c3e500b67" providerId="ADAL" clId="{316A8196-2950-41AD-A1C8-509FD5454CEB}" dt="2026-02-05T17:01:47.410" v="6317" actId="47"/>
        <pc:sldMkLst>
          <pc:docMk/>
          <pc:sldMk cId="2914033528" sldId="394"/>
        </pc:sldMkLst>
      </pc:sldChg>
      <pc:sldChg chg="addSp delSp modSp add del mod">
        <pc:chgData name="Paul Gilbert" userId="84c0e86a-98ca-4d26-a20f-386c3e500b67" providerId="ADAL" clId="{316A8196-2950-41AD-A1C8-509FD5454CEB}" dt="2026-02-05T17:01:41.371" v="6316" actId="47"/>
        <pc:sldMkLst>
          <pc:docMk/>
          <pc:sldMk cId="264291754" sldId="395"/>
        </pc:sldMkLst>
        <pc:spChg chg="mod">
          <ac:chgData name="Paul Gilbert" userId="84c0e86a-98ca-4d26-a20f-386c3e500b67" providerId="ADAL" clId="{316A8196-2950-41AD-A1C8-509FD5454CEB}" dt="2026-02-05T16:24:28.850" v="4540" actId="20577"/>
          <ac:spMkLst>
            <pc:docMk/>
            <pc:sldMk cId="264291754" sldId="395"/>
            <ac:spMk id="2" creationId="{BC0928DF-21F7-FBA8-B976-BA0C44EF7A06}"/>
          </ac:spMkLst>
        </pc:spChg>
        <pc:spChg chg="del">
          <ac:chgData name="Paul Gilbert" userId="84c0e86a-98ca-4d26-a20f-386c3e500b67" providerId="ADAL" clId="{316A8196-2950-41AD-A1C8-509FD5454CEB}" dt="2026-02-05T16:24:33.215" v="4542" actId="478"/>
          <ac:spMkLst>
            <pc:docMk/>
            <pc:sldMk cId="264291754" sldId="395"/>
            <ac:spMk id="9" creationId="{1B61FC1B-FE42-A752-453E-1E30F6C066E1}"/>
          </ac:spMkLst>
        </pc:spChg>
        <pc:picChg chg="del">
          <ac:chgData name="Paul Gilbert" userId="84c0e86a-98ca-4d26-a20f-386c3e500b67" providerId="ADAL" clId="{316A8196-2950-41AD-A1C8-509FD5454CEB}" dt="2026-02-05T16:24:30.882" v="4541" actId="478"/>
          <ac:picMkLst>
            <pc:docMk/>
            <pc:sldMk cId="264291754" sldId="395"/>
            <ac:picMk id="3" creationId="{5C7BC6C7-C255-928A-A5CE-81A37C2DB0ED}"/>
          </ac:picMkLst>
        </pc:picChg>
        <pc:picChg chg="add mod">
          <ac:chgData name="Paul Gilbert" userId="84c0e86a-98ca-4d26-a20f-386c3e500b67" providerId="ADAL" clId="{316A8196-2950-41AD-A1C8-509FD5454CEB}" dt="2026-02-05T16:24:38.216" v="4545" actId="1076"/>
          <ac:picMkLst>
            <pc:docMk/>
            <pc:sldMk cId="264291754" sldId="395"/>
            <ac:picMk id="10" creationId="{DC7F73EB-F6E1-1281-F0F1-347F2C34211A}"/>
          </ac:picMkLst>
        </pc:picChg>
      </pc:sldChg>
      <pc:sldChg chg="add del">
        <pc:chgData name="Paul Gilbert" userId="84c0e86a-98ca-4d26-a20f-386c3e500b67" providerId="ADAL" clId="{316A8196-2950-41AD-A1C8-509FD5454CEB}" dt="2026-02-05T16:36:39.894" v="5108" actId="47"/>
        <pc:sldMkLst>
          <pc:docMk/>
          <pc:sldMk cId="3457635679" sldId="396"/>
        </pc:sldMkLst>
      </pc:sldChg>
      <pc:sldChg chg="addSp delSp modSp add mod modAnim">
        <pc:chgData name="Paul Gilbert" userId="84c0e86a-98ca-4d26-a20f-386c3e500b67" providerId="ADAL" clId="{316A8196-2950-41AD-A1C8-509FD5454CEB}" dt="2026-02-05T16:27:21.779" v="4559" actId="207"/>
        <pc:sldMkLst>
          <pc:docMk/>
          <pc:sldMk cId="4100078904" sldId="397"/>
        </pc:sldMkLst>
        <pc:spChg chg="mod">
          <ac:chgData name="Paul Gilbert" userId="84c0e86a-98ca-4d26-a20f-386c3e500b67" providerId="ADAL" clId="{316A8196-2950-41AD-A1C8-509FD5454CEB}" dt="2026-02-05T16:27:17.714" v="4558" actId="207"/>
          <ac:spMkLst>
            <pc:docMk/>
            <pc:sldMk cId="4100078904" sldId="397"/>
            <ac:spMk id="6" creationId="{8414FF5C-80CE-31B7-1D00-B2113894EDF2}"/>
          </ac:spMkLst>
        </pc:spChg>
        <pc:spChg chg="mod">
          <ac:chgData name="Paul Gilbert" userId="84c0e86a-98ca-4d26-a20f-386c3e500b67" providerId="ADAL" clId="{316A8196-2950-41AD-A1C8-509FD5454CEB}" dt="2026-02-05T16:27:21.779" v="4559" actId="207"/>
          <ac:spMkLst>
            <pc:docMk/>
            <pc:sldMk cId="4100078904" sldId="397"/>
            <ac:spMk id="8" creationId="{67684F61-E2C9-8132-B610-F47FF424968B}"/>
          </ac:spMkLst>
        </pc:spChg>
        <pc:spChg chg="add mod">
          <ac:chgData name="Paul Gilbert" userId="84c0e86a-98ca-4d26-a20f-386c3e500b67" providerId="ADAL" clId="{316A8196-2950-41AD-A1C8-509FD5454CEB}" dt="2026-02-05T13:33:34.420" v="1301" actId="1582"/>
          <ac:spMkLst>
            <pc:docMk/>
            <pc:sldMk cId="4100078904" sldId="397"/>
            <ac:spMk id="11" creationId="{3E6FBCFF-3E48-8BA9-6A06-93AF34764475}"/>
          </ac:spMkLst>
        </pc:spChg>
        <pc:spChg chg="del">
          <ac:chgData name="Paul Gilbert" userId="84c0e86a-98ca-4d26-a20f-386c3e500b67" providerId="ADAL" clId="{316A8196-2950-41AD-A1C8-509FD5454CEB}" dt="2026-02-05T13:32:36.893" v="1288" actId="478"/>
          <ac:spMkLst>
            <pc:docMk/>
            <pc:sldMk cId="4100078904" sldId="397"/>
            <ac:spMk id="13" creationId="{EE79FCC2-62F3-74DA-9390-7C687BB6E59D}"/>
          </ac:spMkLst>
        </pc:spChg>
        <pc:spChg chg="add mod">
          <ac:chgData name="Paul Gilbert" userId="84c0e86a-98ca-4d26-a20f-386c3e500b67" providerId="ADAL" clId="{316A8196-2950-41AD-A1C8-509FD5454CEB}" dt="2026-02-05T13:47:29.249" v="1901" actId="1037"/>
          <ac:spMkLst>
            <pc:docMk/>
            <pc:sldMk cId="4100078904" sldId="397"/>
            <ac:spMk id="14" creationId="{EB80DED3-D175-9E09-D9F9-26ECAA45D16A}"/>
          </ac:spMkLst>
        </pc:spChg>
        <pc:picChg chg="add mod">
          <ac:chgData name="Paul Gilbert" userId="84c0e86a-98ca-4d26-a20f-386c3e500b67" providerId="ADAL" clId="{316A8196-2950-41AD-A1C8-509FD5454CEB}" dt="2026-02-05T13:32:39.377" v="1289" actId="1076"/>
          <ac:picMkLst>
            <pc:docMk/>
            <pc:sldMk cId="4100078904" sldId="397"/>
            <ac:picMk id="7" creationId="{FC4E3B32-4C17-E57D-13B0-C86B2717CAA3}"/>
          </ac:picMkLst>
        </pc:picChg>
        <pc:picChg chg="add mod">
          <ac:chgData name="Paul Gilbert" userId="84c0e86a-98ca-4d26-a20f-386c3e500b67" providerId="ADAL" clId="{316A8196-2950-41AD-A1C8-509FD5454CEB}" dt="2026-02-05T13:33:06.771" v="1297" actId="14100"/>
          <ac:picMkLst>
            <pc:docMk/>
            <pc:sldMk cId="4100078904" sldId="397"/>
            <ac:picMk id="10" creationId="{C0BCB696-2BA3-FCF1-6B95-CE44004BD867}"/>
          </ac:picMkLst>
        </pc:picChg>
        <pc:picChg chg="del">
          <ac:chgData name="Paul Gilbert" userId="84c0e86a-98ca-4d26-a20f-386c3e500b67" providerId="ADAL" clId="{316A8196-2950-41AD-A1C8-509FD5454CEB}" dt="2026-02-05T13:32:22.419" v="1284" actId="478"/>
          <ac:picMkLst>
            <pc:docMk/>
            <pc:sldMk cId="4100078904" sldId="397"/>
            <ac:picMk id="12" creationId="{64AC6921-8488-A3F4-D48D-E1A5ACA32E02}"/>
          </ac:picMkLst>
        </pc:picChg>
      </pc:sldChg>
      <pc:sldChg chg="addSp delSp modSp add mod delAnim modNotesTx">
        <pc:chgData name="Paul Gilbert" userId="84c0e86a-98ca-4d26-a20f-386c3e500b67" providerId="ADAL" clId="{316A8196-2950-41AD-A1C8-509FD5454CEB}" dt="2026-02-05T16:27:32.444" v="4562" actId="207"/>
        <pc:sldMkLst>
          <pc:docMk/>
          <pc:sldMk cId="265404911" sldId="398"/>
        </pc:sldMkLst>
        <pc:spChg chg="mod">
          <ac:chgData name="Paul Gilbert" userId="84c0e86a-98ca-4d26-a20f-386c3e500b67" providerId="ADAL" clId="{316A8196-2950-41AD-A1C8-509FD5454CEB}" dt="2026-02-05T16:27:28.271" v="4561" actId="207"/>
          <ac:spMkLst>
            <pc:docMk/>
            <pc:sldMk cId="265404911" sldId="398"/>
            <ac:spMk id="6" creationId="{4F7B1ADF-371B-66FC-B91A-0DE330B5CD4A}"/>
          </ac:spMkLst>
        </pc:spChg>
        <pc:spChg chg="mod">
          <ac:chgData name="Paul Gilbert" userId="84c0e86a-98ca-4d26-a20f-386c3e500b67" providerId="ADAL" clId="{316A8196-2950-41AD-A1C8-509FD5454CEB}" dt="2026-02-05T16:27:32.444" v="4562" actId="207"/>
          <ac:spMkLst>
            <pc:docMk/>
            <pc:sldMk cId="265404911" sldId="398"/>
            <ac:spMk id="8" creationId="{E5999D04-2FC2-662E-3D58-B44E1848F757}"/>
          </ac:spMkLst>
        </pc:spChg>
        <pc:spChg chg="del">
          <ac:chgData name="Paul Gilbert" userId="84c0e86a-98ca-4d26-a20f-386c3e500b67" providerId="ADAL" clId="{316A8196-2950-41AD-A1C8-509FD5454CEB}" dt="2026-02-05T13:46:26.922" v="1884" actId="478"/>
          <ac:spMkLst>
            <pc:docMk/>
            <pc:sldMk cId="265404911" sldId="398"/>
            <ac:spMk id="11" creationId="{0D9330A4-930A-F20D-D724-627781E27640}"/>
          </ac:spMkLst>
        </pc:spChg>
        <pc:picChg chg="del">
          <ac:chgData name="Paul Gilbert" userId="84c0e86a-98ca-4d26-a20f-386c3e500b67" providerId="ADAL" clId="{316A8196-2950-41AD-A1C8-509FD5454CEB}" dt="2026-02-05T13:46:25.755" v="1883" actId="478"/>
          <ac:picMkLst>
            <pc:docMk/>
            <pc:sldMk cId="265404911" sldId="398"/>
            <ac:picMk id="7" creationId="{462967AE-E42D-252B-31E7-0DFA39589B87}"/>
          </ac:picMkLst>
        </pc:picChg>
        <pc:picChg chg="add mod">
          <ac:chgData name="Paul Gilbert" userId="84c0e86a-98ca-4d26-a20f-386c3e500b67" providerId="ADAL" clId="{316A8196-2950-41AD-A1C8-509FD5454CEB}" dt="2026-02-05T13:46:37.283" v="1889" actId="1076"/>
          <ac:picMkLst>
            <pc:docMk/>
            <pc:sldMk cId="265404911" sldId="398"/>
            <ac:picMk id="9" creationId="{8CDA9007-4665-4257-4E1D-CEC7AF16AC02}"/>
          </ac:picMkLst>
        </pc:picChg>
        <pc:picChg chg="del">
          <ac:chgData name="Paul Gilbert" userId="84c0e86a-98ca-4d26-a20f-386c3e500b67" providerId="ADAL" clId="{316A8196-2950-41AD-A1C8-509FD5454CEB}" dt="2026-02-05T13:46:27.738" v="1885" actId="478"/>
          <ac:picMkLst>
            <pc:docMk/>
            <pc:sldMk cId="265404911" sldId="398"/>
            <ac:picMk id="10" creationId="{E929FF8F-55E0-0082-F107-0CD0160D8673}"/>
          </ac:picMkLst>
        </pc:picChg>
      </pc:sldChg>
      <pc:sldChg chg="modSp add mod">
        <pc:chgData name="Paul Gilbert" userId="84c0e86a-98ca-4d26-a20f-386c3e500b67" providerId="ADAL" clId="{316A8196-2950-41AD-A1C8-509FD5454CEB}" dt="2026-02-05T16:27:11.036" v="4556" actId="207"/>
        <pc:sldMkLst>
          <pc:docMk/>
          <pc:sldMk cId="238993086" sldId="399"/>
        </pc:sldMkLst>
        <pc:spChg chg="mod">
          <ac:chgData name="Paul Gilbert" userId="84c0e86a-98ca-4d26-a20f-386c3e500b67" providerId="ADAL" clId="{316A8196-2950-41AD-A1C8-509FD5454CEB}" dt="2026-02-05T16:27:04.622" v="4555" actId="208"/>
          <ac:spMkLst>
            <pc:docMk/>
            <pc:sldMk cId="238993086" sldId="399"/>
            <ac:spMk id="6" creationId="{CC43F6DD-9F10-ECA2-5CB0-682C127082C6}"/>
          </ac:spMkLst>
        </pc:spChg>
        <pc:spChg chg="mod">
          <ac:chgData name="Paul Gilbert" userId="84c0e86a-98ca-4d26-a20f-386c3e500b67" providerId="ADAL" clId="{316A8196-2950-41AD-A1C8-509FD5454CEB}" dt="2026-02-05T16:27:11.036" v="4556" actId="207"/>
          <ac:spMkLst>
            <pc:docMk/>
            <pc:sldMk cId="238993086" sldId="399"/>
            <ac:spMk id="8" creationId="{3F0BCB97-D3BB-7271-02BD-4FBC330561E7}"/>
          </ac:spMkLst>
        </pc:spChg>
      </pc:sldChg>
      <pc:sldChg chg="addSp delSp modSp add mod modNotesTx">
        <pc:chgData name="Paul Gilbert" userId="84c0e86a-98ca-4d26-a20f-386c3e500b67" providerId="ADAL" clId="{316A8196-2950-41AD-A1C8-509FD5454CEB}" dt="2026-02-05T15:31:19.050" v="2840" actId="207"/>
        <pc:sldMkLst>
          <pc:docMk/>
          <pc:sldMk cId="2941858244" sldId="400"/>
        </pc:sldMkLst>
        <pc:spChg chg="mod">
          <ac:chgData name="Paul Gilbert" userId="84c0e86a-98ca-4d26-a20f-386c3e500b67" providerId="ADAL" clId="{316A8196-2950-41AD-A1C8-509FD5454CEB}" dt="2026-02-05T15:19:38.122" v="2458" actId="6549"/>
          <ac:spMkLst>
            <pc:docMk/>
            <pc:sldMk cId="2941858244" sldId="400"/>
            <ac:spMk id="2" creationId="{087FAB4A-6713-ABCE-D279-C1408E07D644}"/>
          </ac:spMkLst>
        </pc:spChg>
        <pc:spChg chg="mod">
          <ac:chgData name="Paul Gilbert" userId="84c0e86a-98ca-4d26-a20f-386c3e500b67" providerId="ADAL" clId="{316A8196-2950-41AD-A1C8-509FD5454CEB}" dt="2026-02-05T15:31:19.050" v="2840" actId="207"/>
          <ac:spMkLst>
            <pc:docMk/>
            <pc:sldMk cId="2941858244" sldId="400"/>
            <ac:spMk id="5" creationId="{71E1B878-A5C7-F343-E99D-EE2FE181CCEC}"/>
          </ac:spMkLst>
        </pc:spChg>
        <pc:spChg chg="mod">
          <ac:chgData name="Paul Gilbert" userId="84c0e86a-98ca-4d26-a20f-386c3e500b67" providerId="ADAL" clId="{316A8196-2950-41AD-A1C8-509FD5454CEB}" dt="2026-02-05T15:31:04.490" v="2838" actId="208"/>
          <ac:spMkLst>
            <pc:docMk/>
            <pc:sldMk cId="2941858244" sldId="400"/>
            <ac:spMk id="6" creationId="{C1BE5DB0-221E-1C6A-4762-813BF92E2223}"/>
          </ac:spMkLst>
        </pc:spChg>
        <pc:spChg chg="mod">
          <ac:chgData name="Paul Gilbert" userId="84c0e86a-98ca-4d26-a20f-386c3e500b67" providerId="ADAL" clId="{316A8196-2950-41AD-A1C8-509FD5454CEB}" dt="2026-02-05T15:31:12.478" v="2839" actId="207"/>
          <ac:spMkLst>
            <pc:docMk/>
            <pc:sldMk cId="2941858244" sldId="400"/>
            <ac:spMk id="8" creationId="{A95A4D5C-7A10-BBA3-3C0D-8F2E17795028}"/>
          </ac:spMkLst>
        </pc:spChg>
        <pc:spChg chg="add mod">
          <ac:chgData name="Paul Gilbert" userId="84c0e86a-98ca-4d26-a20f-386c3e500b67" providerId="ADAL" clId="{316A8196-2950-41AD-A1C8-509FD5454CEB}" dt="2026-02-05T15:30:26.731" v="2835" actId="20577"/>
          <ac:spMkLst>
            <pc:docMk/>
            <pc:sldMk cId="2941858244" sldId="400"/>
            <ac:spMk id="9" creationId="{271ADE44-7FFF-15E0-25B7-BB3089D32B7D}"/>
          </ac:spMkLst>
        </pc:spChg>
        <pc:graphicFrameChg chg="del">
          <ac:chgData name="Paul Gilbert" userId="84c0e86a-98ca-4d26-a20f-386c3e500b67" providerId="ADAL" clId="{316A8196-2950-41AD-A1C8-509FD5454CEB}" dt="2026-02-05T15:19:30.913" v="2457" actId="478"/>
          <ac:graphicFrameMkLst>
            <pc:docMk/>
            <pc:sldMk cId="2941858244" sldId="400"/>
            <ac:graphicFrameMk id="10" creationId="{E30DCCE4-1654-BC25-47AA-C413BCD05D91}"/>
          </ac:graphicFrameMkLst>
        </pc:graphicFrameChg>
        <pc:picChg chg="add mod">
          <ac:chgData name="Paul Gilbert" userId="84c0e86a-98ca-4d26-a20f-386c3e500b67" providerId="ADAL" clId="{316A8196-2950-41AD-A1C8-509FD5454CEB}" dt="2026-02-05T15:30:44.383" v="2836" actId="1076"/>
          <ac:picMkLst>
            <pc:docMk/>
            <pc:sldMk cId="2941858244" sldId="400"/>
            <ac:picMk id="7" creationId="{1F6A8BBD-357E-5F57-AE78-12D0B0D8EA2A}"/>
          </ac:picMkLst>
        </pc:picChg>
      </pc:sldChg>
      <pc:sldChg chg="addSp delSp modSp add mod modAnim">
        <pc:chgData name="Paul Gilbert" userId="84c0e86a-98ca-4d26-a20f-386c3e500b67" providerId="ADAL" clId="{316A8196-2950-41AD-A1C8-509FD5454CEB}" dt="2026-02-05T15:47:22.533" v="4081"/>
        <pc:sldMkLst>
          <pc:docMk/>
          <pc:sldMk cId="298155096" sldId="401"/>
        </pc:sldMkLst>
        <pc:spChg chg="mod">
          <ac:chgData name="Paul Gilbert" userId="84c0e86a-98ca-4d26-a20f-386c3e500b67" providerId="ADAL" clId="{316A8196-2950-41AD-A1C8-509FD5454CEB}" dt="2026-02-05T15:31:39.908" v="2872" actId="20577"/>
          <ac:spMkLst>
            <pc:docMk/>
            <pc:sldMk cId="298155096" sldId="401"/>
            <ac:spMk id="2" creationId="{8F01E53F-B5F6-78F4-1BB4-C1CF99B6681C}"/>
          </ac:spMkLst>
        </pc:spChg>
        <pc:spChg chg="del">
          <ac:chgData name="Paul Gilbert" userId="84c0e86a-98ca-4d26-a20f-386c3e500b67" providerId="ADAL" clId="{316A8196-2950-41AD-A1C8-509FD5454CEB}" dt="2026-02-05T15:31:43.942" v="2874" actId="478"/>
          <ac:spMkLst>
            <pc:docMk/>
            <pc:sldMk cId="298155096" sldId="401"/>
            <ac:spMk id="9" creationId="{6418633E-5973-C6CC-8F72-93B4A0D3C655}"/>
          </ac:spMkLst>
        </pc:spChg>
        <pc:graphicFrameChg chg="add mod modGraphic">
          <ac:chgData name="Paul Gilbert" userId="84c0e86a-98ca-4d26-a20f-386c3e500b67" providerId="ADAL" clId="{316A8196-2950-41AD-A1C8-509FD5454CEB}" dt="2026-02-05T15:47:14.515" v="4079" actId="207"/>
          <ac:graphicFrameMkLst>
            <pc:docMk/>
            <pc:sldMk cId="298155096" sldId="401"/>
            <ac:graphicFrameMk id="3" creationId="{62C39929-C7F1-7FA6-4AFA-10483A78F79C}"/>
          </ac:graphicFrameMkLst>
        </pc:graphicFrameChg>
        <pc:picChg chg="del">
          <ac:chgData name="Paul Gilbert" userId="84c0e86a-98ca-4d26-a20f-386c3e500b67" providerId="ADAL" clId="{316A8196-2950-41AD-A1C8-509FD5454CEB}" dt="2026-02-05T15:31:41.526" v="2873" actId="478"/>
          <ac:picMkLst>
            <pc:docMk/>
            <pc:sldMk cId="298155096" sldId="401"/>
            <ac:picMk id="7" creationId="{79D7D24B-1629-BA71-7579-2EA0D48106BD}"/>
          </ac:picMkLst>
        </pc:picChg>
      </pc:sldChg>
      <pc:sldChg chg="addSp delSp modSp add mod ord">
        <pc:chgData name="Paul Gilbert" userId="84c0e86a-98ca-4d26-a20f-386c3e500b67" providerId="ADAL" clId="{316A8196-2950-41AD-A1C8-509FD5454CEB}" dt="2026-02-05T15:47:31.192" v="4085"/>
        <pc:sldMkLst>
          <pc:docMk/>
          <pc:sldMk cId="252318467" sldId="402"/>
        </pc:sldMkLst>
        <pc:spChg chg="mod">
          <ac:chgData name="Paul Gilbert" userId="84c0e86a-98ca-4d26-a20f-386c3e500b67" providerId="ADAL" clId="{316A8196-2950-41AD-A1C8-509FD5454CEB}" dt="2026-02-05T15:35:46.340" v="3071" actId="20577"/>
          <ac:spMkLst>
            <pc:docMk/>
            <pc:sldMk cId="252318467" sldId="402"/>
            <ac:spMk id="2" creationId="{E8DB1EC2-0C19-A3AB-1BC3-0D3A9FC0B009}"/>
          </ac:spMkLst>
        </pc:spChg>
        <pc:graphicFrameChg chg="del">
          <ac:chgData name="Paul Gilbert" userId="84c0e86a-98ca-4d26-a20f-386c3e500b67" providerId="ADAL" clId="{316A8196-2950-41AD-A1C8-509FD5454CEB}" dt="2026-02-05T15:35:52.879" v="3072" actId="478"/>
          <ac:graphicFrameMkLst>
            <pc:docMk/>
            <pc:sldMk cId="252318467" sldId="402"/>
            <ac:graphicFrameMk id="3" creationId="{F5941555-8467-896C-C8FF-E4D3F3869715}"/>
          </ac:graphicFrameMkLst>
        </pc:graphicFrameChg>
        <pc:picChg chg="add mod">
          <ac:chgData name="Paul Gilbert" userId="84c0e86a-98ca-4d26-a20f-386c3e500b67" providerId="ADAL" clId="{316A8196-2950-41AD-A1C8-509FD5454CEB}" dt="2026-02-05T15:36:22.609" v="3077" actId="1076"/>
          <ac:picMkLst>
            <pc:docMk/>
            <pc:sldMk cId="252318467" sldId="402"/>
            <ac:picMk id="9" creationId="{AEB8BFD5-7E49-2EB8-6A45-1AECADC7A356}"/>
          </ac:picMkLst>
        </pc:picChg>
      </pc:sldChg>
      <pc:sldChg chg="addSp delSp modSp add mod">
        <pc:chgData name="Paul Gilbert" userId="84c0e86a-98ca-4d26-a20f-386c3e500b67" providerId="ADAL" clId="{316A8196-2950-41AD-A1C8-509FD5454CEB}" dt="2026-02-05T15:51:01.700" v="4135" actId="1076"/>
        <pc:sldMkLst>
          <pc:docMk/>
          <pc:sldMk cId="3636044092" sldId="403"/>
        </pc:sldMkLst>
        <pc:spChg chg="mod">
          <ac:chgData name="Paul Gilbert" userId="84c0e86a-98ca-4d26-a20f-386c3e500b67" providerId="ADAL" clId="{316A8196-2950-41AD-A1C8-509FD5454CEB}" dt="2026-02-05T15:48:47.701" v="4130" actId="207"/>
          <ac:spMkLst>
            <pc:docMk/>
            <pc:sldMk cId="3636044092" sldId="403"/>
            <ac:spMk id="2" creationId="{BE703180-37C5-1517-294B-ECAF2AE7C744}"/>
          </ac:spMkLst>
        </pc:spChg>
        <pc:picChg chg="add mod">
          <ac:chgData name="Paul Gilbert" userId="84c0e86a-98ca-4d26-a20f-386c3e500b67" providerId="ADAL" clId="{316A8196-2950-41AD-A1C8-509FD5454CEB}" dt="2026-02-05T15:51:01.700" v="4135" actId="1076"/>
          <ac:picMkLst>
            <pc:docMk/>
            <pc:sldMk cId="3636044092" sldId="403"/>
            <ac:picMk id="7" creationId="{443234A7-C791-A3DF-5560-A66EBD7EE9B4}"/>
          </ac:picMkLst>
        </pc:picChg>
        <pc:picChg chg="del">
          <ac:chgData name="Paul Gilbert" userId="84c0e86a-98ca-4d26-a20f-386c3e500b67" providerId="ADAL" clId="{316A8196-2950-41AD-A1C8-509FD5454CEB}" dt="2026-02-05T15:48:26.058" v="4129" actId="478"/>
          <ac:picMkLst>
            <pc:docMk/>
            <pc:sldMk cId="3636044092" sldId="403"/>
            <ac:picMk id="9" creationId="{FFBBD785-BDCB-D02D-9BCB-8FAAC958FC57}"/>
          </ac:picMkLst>
        </pc:picChg>
      </pc:sldChg>
      <pc:sldChg chg="addSp delSp modSp add mod modAnim modNotesTx">
        <pc:chgData name="Paul Gilbert" userId="84c0e86a-98ca-4d26-a20f-386c3e500b67" providerId="ADAL" clId="{316A8196-2950-41AD-A1C8-509FD5454CEB}" dt="2026-02-05T16:19:09.915" v="4400" actId="20577"/>
        <pc:sldMkLst>
          <pc:docMk/>
          <pc:sldMk cId="2652371597" sldId="404"/>
        </pc:sldMkLst>
        <pc:spChg chg="add mod">
          <ac:chgData name="Paul Gilbert" userId="84c0e86a-98ca-4d26-a20f-386c3e500b67" providerId="ADAL" clId="{316A8196-2950-41AD-A1C8-509FD5454CEB}" dt="2026-02-05T16:19:09.915" v="4400" actId="20577"/>
          <ac:spMkLst>
            <pc:docMk/>
            <pc:sldMk cId="2652371597" sldId="404"/>
            <ac:spMk id="14" creationId="{788340BE-E10B-B91F-C55F-CF7DC5594AE4}"/>
          </ac:spMkLst>
        </pc:spChg>
        <pc:picChg chg="del">
          <ac:chgData name="Paul Gilbert" userId="84c0e86a-98ca-4d26-a20f-386c3e500b67" providerId="ADAL" clId="{316A8196-2950-41AD-A1C8-509FD5454CEB}" dt="2026-02-05T16:01:22.241" v="4137" actId="478"/>
          <ac:picMkLst>
            <pc:docMk/>
            <pc:sldMk cId="2652371597" sldId="404"/>
            <ac:picMk id="7" creationId="{01480DB8-B579-F4CA-292F-CED9B90777C3}"/>
          </ac:picMkLst>
        </pc:picChg>
        <pc:picChg chg="add del mod">
          <ac:chgData name="Paul Gilbert" userId="84c0e86a-98ca-4d26-a20f-386c3e500b67" providerId="ADAL" clId="{316A8196-2950-41AD-A1C8-509FD5454CEB}" dt="2026-02-05T16:15:40.772" v="4312" actId="478"/>
          <ac:picMkLst>
            <pc:docMk/>
            <pc:sldMk cId="2652371597" sldId="404"/>
            <ac:picMk id="9" creationId="{20F3E80B-0925-B0FF-7CB1-71223684DFF4}"/>
          </ac:picMkLst>
        </pc:picChg>
        <pc:picChg chg="add del mod">
          <ac:chgData name="Paul Gilbert" userId="84c0e86a-98ca-4d26-a20f-386c3e500b67" providerId="ADAL" clId="{316A8196-2950-41AD-A1C8-509FD5454CEB}" dt="2026-02-05T16:15:42.544" v="4313" actId="478"/>
          <ac:picMkLst>
            <pc:docMk/>
            <pc:sldMk cId="2652371597" sldId="404"/>
            <ac:picMk id="11" creationId="{521EE5A7-8DE8-64F6-4229-98B0ED0B8673}"/>
          </ac:picMkLst>
        </pc:picChg>
        <pc:picChg chg="add mod">
          <ac:chgData name="Paul Gilbert" userId="84c0e86a-98ca-4d26-a20f-386c3e500b67" providerId="ADAL" clId="{316A8196-2950-41AD-A1C8-509FD5454CEB}" dt="2026-02-05T16:15:50.078" v="4314" actId="1076"/>
          <ac:picMkLst>
            <pc:docMk/>
            <pc:sldMk cId="2652371597" sldId="404"/>
            <ac:picMk id="13" creationId="{C8EF4E5A-B87D-D679-2E91-294AE5E8C15C}"/>
          </ac:picMkLst>
        </pc:picChg>
        <pc:picChg chg="add del mod">
          <ac:chgData name="Paul Gilbert" userId="84c0e86a-98ca-4d26-a20f-386c3e500b67" providerId="ADAL" clId="{316A8196-2950-41AD-A1C8-509FD5454CEB}" dt="2026-02-05T16:17:03.689" v="4318" actId="478"/>
          <ac:picMkLst>
            <pc:docMk/>
            <pc:sldMk cId="2652371597" sldId="404"/>
            <ac:picMk id="16" creationId="{AEA169AF-AF8E-3B5E-AFE7-C3DB923AC7D7}"/>
          </ac:picMkLst>
        </pc:picChg>
        <pc:picChg chg="add mod">
          <ac:chgData name="Paul Gilbert" userId="84c0e86a-98ca-4d26-a20f-386c3e500b67" providerId="ADAL" clId="{316A8196-2950-41AD-A1C8-509FD5454CEB}" dt="2026-02-05T16:17:29.503" v="4353" actId="1076"/>
          <ac:picMkLst>
            <pc:docMk/>
            <pc:sldMk cId="2652371597" sldId="404"/>
            <ac:picMk id="18" creationId="{43E744DA-3189-68BA-7B71-F5127675A545}"/>
          </ac:picMkLst>
        </pc:picChg>
      </pc:sldChg>
      <pc:sldChg chg="addSp delSp modSp add mod">
        <pc:chgData name="Paul Gilbert" userId="84c0e86a-98ca-4d26-a20f-386c3e500b67" providerId="ADAL" clId="{316A8196-2950-41AD-A1C8-509FD5454CEB}" dt="2026-02-05T16:23:42.936" v="4515" actId="1076"/>
        <pc:sldMkLst>
          <pc:docMk/>
          <pc:sldMk cId="4281677633" sldId="405"/>
        </pc:sldMkLst>
        <pc:spChg chg="add mod">
          <ac:chgData name="Paul Gilbert" userId="84c0e86a-98ca-4d26-a20f-386c3e500b67" providerId="ADAL" clId="{316A8196-2950-41AD-A1C8-509FD5454CEB}" dt="2026-02-05T16:23:40.981" v="4514" actId="13822"/>
          <ac:spMkLst>
            <pc:docMk/>
            <pc:sldMk cId="4281677633" sldId="405"/>
            <ac:spMk id="14" creationId="{B5B59257-515A-6964-12FB-D9FB221C00F7}"/>
          </ac:spMkLst>
        </pc:spChg>
        <pc:picChg chg="add del">
          <ac:chgData name="Paul Gilbert" userId="84c0e86a-98ca-4d26-a20f-386c3e500b67" providerId="ADAL" clId="{316A8196-2950-41AD-A1C8-509FD5454CEB}" dt="2026-02-05T16:05:46.415" v="4224" actId="478"/>
          <ac:picMkLst>
            <pc:docMk/>
            <pc:sldMk cId="4281677633" sldId="405"/>
            <ac:picMk id="7" creationId="{C934E1B5-2782-0004-5069-3238C332A8FA}"/>
          </ac:picMkLst>
        </pc:picChg>
        <pc:picChg chg="del">
          <ac:chgData name="Paul Gilbert" userId="84c0e86a-98ca-4d26-a20f-386c3e500b67" providerId="ADAL" clId="{316A8196-2950-41AD-A1C8-509FD5454CEB}" dt="2026-02-05T16:04:52.435" v="4220" actId="478"/>
          <ac:picMkLst>
            <pc:docMk/>
            <pc:sldMk cId="4281677633" sldId="405"/>
            <ac:picMk id="9" creationId="{A35072D7-FBD1-8A72-0E5E-BDB35061BEDB}"/>
          </ac:picMkLst>
        </pc:picChg>
        <pc:picChg chg="del">
          <ac:chgData name="Paul Gilbert" userId="84c0e86a-98ca-4d26-a20f-386c3e500b67" providerId="ADAL" clId="{316A8196-2950-41AD-A1C8-509FD5454CEB}" dt="2026-02-05T16:04:53.919" v="4221" actId="478"/>
          <ac:picMkLst>
            <pc:docMk/>
            <pc:sldMk cId="4281677633" sldId="405"/>
            <ac:picMk id="11" creationId="{9E284210-2157-AC91-5B39-6BF4C509956C}"/>
          </ac:picMkLst>
        </pc:picChg>
        <pc:picChg chg="add mod">
          <ac:chgData name="Paul Gilbert" userId="84c0e86a-98ca-4d26-a20f-386c3e500b67" providerId="ADAL" clId="{316A8196-2950-41AD-A1C8-509FD5454CEB}" dt="2026-02-05T16:23:42.936" v="4515" actId="1076"/>
          <ac:picMkLst>
            <pc:docMk/>
            <pc:sldMk cId="4281677633" sldId="405"/>
            <ac:picMk id="12" creationId="{C2F8A59F-2C29-EA8E-AE61-923DACD72324}"/>
          </ac:picMkLst>
        </pc:picChg>
        <pc:picChg chg="del">
          <ac:chgData name="Paul Gilbert" userId="84c0e86a-98ca-4d26-a20f-386c3e500b67" providerId="ADAL" clId="{316A8196-2950-41AD-A1C8-509FD5454CEB}" dt="2026-02-05T16:04:55.075" v="4222" actId="478"/>
          <ac:picMkLst>
            <pc:docMk/>
            <pc:sldMk cId="4281677633" sldId="405"/>
            <ac:picMk id="13" creationId="{8E2521B9-8EA8-E607-31AF-D2FA40EBC788}"/>
          </ac:picMkLst>
        </pc:picChg>
      </pc:sldChg>
      <pc:sldChg chg="delSp add del mod delAnim">
        <pc:chgData name="Paul Gilbert" userId="84c0e86a-98ca-4d26-a20f-386c3e500b67" providerId="ADAL" clId="{316A8196-2950-41AD-A1C8-509FD5454CEB}" dt="2026-02-05T16:25:21.300" v="4551" actId="47"/>
        <pc:sldMkLst>
          <pc:docMk/>
          <pc:sldMk cId="1339917726" sldId="406"/>
        </pc:sldMkLst>
        <pc:spChg chg="del">
          <ac:chgData name="Paul Gilbert" userId="84c0e86a-98ca-4d26-a20f-386c3e500b67" providerId="ADAL" clId="{316A8196-2950-41AD-A1C8-509FD5454CEB}" dt="2026-02-05T16:21:11.028" v="4402" actId="478"/>
          <ac:spMkLst>
            <pc:docMk/>
            <pc:sldMk cId="1339917726" sldId="406"/>
            <ac:spMk id="14" creationId="{510D507B-66E3-345F-23D2-F3AE0C584DE1}"/>
          </ac:spMkLst>
        </pc:spChg>
        <pc:picChg chg="del">
          <ac:chgData name="Paul Gilbert" userId="84c0e86a-98ca-4d26-a20f-386c3e500b67" providerId="ADAL" clId="{316A8196-2950-41AD-A1C8-509FD5454CEB}" dt="2026-02-05T16:21:09.445" v="4401" actId="478"/>
          <ac:picMkLst>
            <pc:docMk/>
            <pc:sldMk cId="1339917726" sldId="406"/>
            <ac:picMk id="13" creationId="{1B5E81EC-F4DF-0855-64F5-B2AAE27DA82E}"/>
          </ac:picMkLst>
        </pc:picChg>
      </pc:sldChg>
      <pc:sldChg chg="addSp delSp modSp add mod">
        <pc:chgData name="Paul Gilbert" userId="84c0e86a-98ca-4d26-a20f-386c3e500b67" providerId="ADAL" clId="{316A8196-2950-41AD-A1C8-509FD5454CEB}" dt="2026-02-05T16:25:09.687" v="4550" actId="1076"/>
        <pc:sldMkLst>
          <pc:docMk/>
          <pc:sldMk cId="2766255998" sldId="407"/>
        </pc:sldMkLst>
        <pc:picChg chg="add mod">
          <ac:chgData name="Paul Gilbert" userId="84c0e86a-98ca-4d26-a20f-386c3e500b67" providerId="ADAL" clId="{316A8196-2950-41AD-A1C8-509FD5454CEB}" dt="2026-02-05T16:25:09.687" v="4550" actId="1076"/>
          <ac:picMkLst>
            <pc:docMk/>
            <pc:sldMk cId="2766255998" sldId="407"/>
            <ac:picMk id="7" creationId="{849465FA-139A-E74F-82FE-8CA364632351}"/>
          </ac:picMkLst>
        </pc:picChg>
        <pc:picChg chg="del">
          <ac:chgData name="Paul Gilbert" userId="84c0e86a-98ca-4d26-a20f-386c3e500b67" providerId="ADAL" clId="{316A8196-2950-41AD-A1C8-509FD5454CEB}" dt="2026-02-05T16:25:05.117" v="4547" actId="478"/>
          <ac:picMkLst>
            <pc:docMk/>
            <pc:sldMk cId="2766255998" sldId="407"/>
            <ac:picMk id="10" creationId="{EF74C561-BAD1-CF2D-1EC5-25C763FDC237}"/>
          </ac:picMkLst>
        </pc:picChg>
      </pc:sldChg>
      <pc:sldChg chg="addSp modSp add mod">
        <pc:chgData name="Paul Gilbert" userId="84c0e86a-98ca-4d26-a20f-386c3e500b67" providerId="ADAL" clId="{316A8196-2950-41AD-A1C8-509FD5454CEB}" dt="2026-02-05T16:45:34.395" v="5403" actId="1076"/>
        <pc:sldMkLst>
          <pc:docMk/>
          <pc:sldMk cId="2633207696" sldId="408"/>
        </pc:sldMkLst>
        <pc:spChg chg="add mod">
          <ac:chgData name="Paul Gilbert" userId="84c0e86a-98ca-4d26-a20f-386c3e500b67" providerId="ADAL" clId="{316A8196-2950-41AD-A1C8-509FD5454CEB}" dt="2026-02-05T16:45:34.395" v="5403" actId="1076"/>
          <ac:spMkLst>
            <pc:docMk/>
            <pc:sldMk cId="2633207696" sldId="408"/>
            <ac:spMk id="3" creationId="{ADB1C581-2ED4-97C2-08F5-EBA316D9A9B7}"/>
          </ac:spMkLst>
        </pc:spChg>
        <pc:spChg chg="mod">
          <ac:chgData name="Paul Gilbert" userId="84c0e86a-98ca-4d26-a20f-386c3e500b67" providerId="ADAL" clId="{316A8196-2950-41AD-A1C8-509FD5454CEB}" dt="2026-02-05T16:44:08.754" v="5218" actId="1076"/>
          <ac:spMkLst>
            <pc:docMk/>
            <pc:sldMk cId="2633207696" sldId="408"/>
            <ac:spMk id="12" creationId="{1EACE6FA-9D09-D5C4-27BB-484378833142}"/>
          </ac:spMkLst>
        </pc:spChg>
        <pc:picChg chg="mod">
          <ac:chgData name="Paul Gilbert" userId="84c0e86a-98ca-4d26-a20f-386c3e500b67" providerId="ADAL" clId="{316A8196-2950-41AD-A1C8-509FD5454CEB}" dt="2026-02-05T16:45:31.458" v="5402" actId="14100"/>
          <ac:picMkLst>
            <pc:docMk/>
            <pc:sldMk cId="2633207696" sldId="408"/>
            <ac:picMk id="11" creationId="{E5997C9B-429A-9B01-FA11-159B79380682}"/>
          </ac:picMkLst>
        </pc:picChg>
      </pc:sldChg>
      <pc:sldChg chg="addSp delSp modSp add mod modNotesTx">
        <pc:chgData name="Paul Gilbert" userId="84c0e86a-98ca-4d26-a20f-386c3e500b67" providerId="ADAL" clId="{316A8196-2950-41AD-A1C8-509FD5454CEB}" dt="2026-02-05T16:52:53.774" v="5681" actId="1076"/>
        <pc:sldMkLst>
          <pc:docMk/>
          <pc:sldMk cId="2484528116" sldId="409"/>
        </pc:sldMkLst>
        <pc:spChg chg="mod">
          <ac:chgData name="Paul Gilbert" userId="84c0e86a-98ca-4d26-a20f-386c3e500b67" providerId="ADAL" clId="{316A8196-2950-41AD-A1C8-509FD5454CEB}" dt="2026-02-05T16:51:47.227" v="5485" actId="20577"/>
          <ac:spMkLst>
            <pc:docMk/>
            <pc:sldMk cId="2484528116" sldId="409"/>
            <ac:spMk id="2" creationId="{15C6B633-91E1-461F-6874-2C2E624A77DC}"/>
          </ac:spMkLst>
        </pc:spChg>
        <pc:spChg chg="add mod">
          <ac:chgData name="Paul Gilbert" userId="84c0e86a-98ca-4d26-a20f-386c3e500b67" providerId="ADAL" clId="{316A8196-2950-41AD-A1C8-509FD5454CEB}" dt="2026-02-05T16:52:53.774" v="5681" actId="1076"/>
          <ac:spMkLst>
            <pc:docMk/>
            <pc:sldMk cId="2484528116" sldId="409"/>
            <ac:spMk id="9" creationId="{CFCD92CE-B087-9ED5-3635-B13FB7DE5307}"/>
          </ac:spMkLst>
        </pc:spChg>
        <pc:picChg chg="add mod">
          <ac:chgData name="Paul Gilbert" userId="84c0e86a-98ca-4d26-a20f-386c3e500b67" providerId="ADAL" clId="{316A8196-2950-41AD-A1C8-509FD5454CEB}" dt="2026-02-05T16:51:55.411" v="5490" actId="1076"/>
          <ac:picMkLst>
            <pc:docMk/>
            <pc:sldMk cId="2484528116" sldId="409"/>
            <ac:picMk id="7" creationId="{4F54EA18-B611-8B2E-4EE7-EC94D46EBB26}"/>
          </ac:picMkLst>
        </pc:picChg>
        <pc:picChg chg="del">
          <ac:chgData name="Paul Gilbert" userId="84c0e86a-98ca-4d26-a20f-386c3e500b67" providerId="ADAL" clId="{316A8196-2950-41AD-A1C8-509FD5454CEB}" dt="2026-02-05T16:51:49.953" v="5487" actId="478"/>
          <ac:picMkLst>
            <pc:docMk/>
            <pc:sldMk cId="2484528116" sldId="409"/>
            <ac:picMk id="16" creationId="{E24404DC-A87A-0BBA-1B5B-701A2D814887}"/>
          </ac:picMkLst>
        </pc:picChg>
        <pc:picChg chg="del">
          <ac:chgData name="Paul Gilbert" userId="84c0e86a-98ca-4d26-a20f-386c3e500b67" providerId="ADAL" clId="{316A8196-2950-41AD-A1C8-509FD5454CEB}" dt="2026-02-05T16:51:48.763" v="5486" actId="478"/>
          <ac:picMkLst>
            <pc:docMk/>
            <pc:sldMk cId="2484528116" sldId="409"/>
            <ac:picMk id="18" creationId="{A93B8218-9FFD-C3B1-0793-16493FC43558}"/>
          </ac:picMkLst>
        </pc:picChg>
      </pc:sldChg>
      <pc:sldChg chg="delSp modSp add mod">
        <pc:chgData name="Paul Gilbert" userId="84c0e86a-98ca-4d26-a20f-386c3e500b67" providerId="ADAL" clId="{316A8196-2950-41AD-A1C8-509FD5454CEB}" dt="2026-02-05T16:55:15.369" v="5748" actId="1076"/>
        <pc:sldMkLst>
          <pc:docMk/>
          <pc:sldMk cId="3120339204" sldId="410"/>
        </pc:sldMkLst>
        <pc:spChg chg="mod">
          <ac:chgData name="Paul Gilbert" userId="84c0e86a-98ca-4d26-a20f-386c3e500b67" providerId="ADAL" clId="{316A8196-2950-41AD-A1C8-509FD5454CEB}" dt="2026-02-05T16:53:14.763" v="5711" actId="20577"/>
          <ac:spMkLst>
            <pc:docMk/>
            <pc:sldMk cId="3120339204" sldId="410"/>
            <ac:spMk id="2" creationId="{0A206DCC-EA7D-24E2-1324-E9188C380FF7}"/>
          </ac:spMkLst>
        </pc:spChg>
        <pc:spChg chg="mod">
          <ac:chgData name="Paul Gilbert" userId="84c0e86a-98ca-4d26-a20f-386c3e500b67" providerId="ADAL" clId="{316A8196-2950-41AD-A1C8-509FD5454CEB}" dt="2026-02-05T16:55:15.369" v="5748" actId="1076"/>
          <ac:spMkLst>
            <pc:docMk/>
            <pc:sldMk cId="3120339204" sldId="410"/>
            <ac:spMk id="9" creationId="{E526FEF2-61B3-ADC1-7AA9-68F9AC532715}"/>
          </ac:spMkLst>
        </pc:spChg>
        <pc:picChg chg="del">
          <ac:chgData name="Paul Gilbert" userId="84c0e86a-98ca-4d26-a20f-386c3e500b67" providerId="ADAL" clId="{316A8196-2950-41AD-A1C8-509FD5454CEB}" dt="2026-02-05T16:53:22.181" v="5722" actId="478"/>
          <ac:picMkLst>
            <pc:docMk/>
            <pc:sldMk cId="3120339204" sldId="410"/>
            <ac:picMk id="7" creationId="{F42C4AD8-7406-04BC-89B3-D0BD1549645A}"/>
          </ac:picMkLst>
        </pc:picChg>
      </pc:sldChg>
      <pc:sldChg chg="addSp delSp modSp add mod delAnim">
        <pc:chgData name="Paul Gilbert" userId="84c0e86a-98ca-4d26-a20f-386c3e500b67" providerId="ADAL" clId="{316A8196-2950-41AD-A1C8-509FD5454CEB}" dt="2026-02-05T17:01:27.976" v="6314" actId="1076"/>
        <pc:sldMkLst>
          <pc:docMk/>
          <pc:sldMk cId="1388389193" sldId="411"/>
        </pc:sldMkLst>
        <pc:spChg chg="add mod">
          <ac:chgData name="Paul Gilbert" userId="84c0e86a-98ca-4d26-a20f-386c3e500b67" providerId="ADAL" clId="{316A8196-2950-41AD-A1C8-509FD5454CEB}" dt="2026-02-05T17:01:27.976" v="6314" actId="1076"/>
          <ac:spMkLst>
            <pc:docMk/>
            <pc:sldMk cId="1388389193" sldId="411"/>
            <ac:spMk id="9" creationId="{C21289AE-B877-4532-71DF-D91686D9C3FC}"/>
          </ac:spMkLst>
        </pc:spChg>
        <pc:graphicFrameChg chg="del">
          <ac:chgData name="Paul Gilbert" userId="84c0e86a-98ca-4d26-a20f-386c3e500b67" providerId="ADAL" clId="{316A8196-2950-41AD-A1C8-509FD5454CEB}" dt="2026-02-05T16:59:38.816" v="6288" actId="478"/>
          <ac:graphicFrameMkLst>
            <pc:docMk/>
            <pc:sldMk cId="1388389193" sldId="411"/>
            <ac:graphicFrameMk id="10" creationId="{F7798468-0ECB-C53B-1B4E-B9A4CF25BA41}"/>
          </ac:graphicFrameMkLst>
        </pc:graphicFrameChg>
        <pc:picChg chg="add mod">
          <ac:chgData name="Paul Gilbert" userId="84c0e86a-98ca-4d26-a20f-386c3e500b67" providerId="ADAL" clId="{316A8196-2950-41AD-A1C8-509FD5454CEB}" dt="2026-02-05T17:01:05.148" v="6291" actId="1076"/>
          <ac:picMkLst>
            <pc:docMk/>
            <pc:sldMk cId="1388389193" sldId="411"/>
            <ac:picMk id="7" creationId="{2792BA0C-F714-E809-F98C-6440CDDFC37C}"/>
          </ac:picMkLst>
        </pc:picChg>
      </pc:sldChg>
      <pc:sldChg chg="addSp delSp modSp add mod">
        <pc:chgData name="Paul Gilbert" userId="84c0e86a-98ca-4d26-a20f-386c3e500b67" providerId="ADAL" clId="{316A8196-2950-41AD-A1C8-509FD5454CEB}" dt="2026-02-05T20:41:22.948" v="7741" actId="404"/>
        <pc:sldMkLst>
          <pc:docMk/>
          <pc:sldMk cId="1443738062" sldId="412"/>
        </pc:sldMkLst>
        <pc:spChg chg="mod">
          <ac:chgData name="Paul Gilbert" userId="84c0e86a-98ca-4d26-a20f-386c3e500b67" providerId="ADAL" clId="{316A8196-2950-41AD-A1C8-509FD5454CEB}" dt="2026-02-05T20:41:22.948" v="7741" actId="404"/>
          <ac:spMkLst>
            <pc:docMk/>
            <pc:sldMk cId="1443738062" sldId="412"/>
            <ac:spMk id="2" creationId="{7AEAEEA8-1331-1B4E-2687-AD6A8897462E}"/>
          </ac:spMkLst>
        </pc:spChg>
        <pc:graphicFrameChg chg="del">
          <ac:chgData name="Paul Gilbert" userId="84c0e86a-98ca-4d26-a20f-386c3e500b67" providerId="ADAL" clId="{316A8196-2950-41AD-A1C8-509FD5454CEB}" dt="2026-02-05T20:38:24.768" v="7483" actId="478"/>
          <ac:graphicFrameMkLst>
            <pc:docMk/>
            <pc:sldMk cId="1443738062" sldId="412"/>
            <ac:graphicFrameMk id="10" creationId="{D9112D4D-07E0-52F9-4550-C12D98F4960B}"/>
          </ac:graphicFrameMkLst>
        </pc:graphicFrameChg>
        <pc:picChg chg="add del">
          <ac:chgData name="Paul Gilbert" userId="84c0e86a-98ca-4d26-a20f-386c3e500b67" providerId="ADAL" clId="{316A8196-2950-41AD-A1C8-509FD5454CEB}" dt="2026-02-05T20:38:30.100" v="7485" actId="22"/>
          <ac:picMkLst>
            <pc:docMk/>
            <pc:sldMk cId="1443738062" sldId="412"/>
            <ac:picMk id="7" creationId="{52FF4EF4-B2F5-BDAC-09CE-84BE8886AA46}"/>
          </ac:picMkLst>
        </pc:picChg>
        <pc:picChg chg="add mod">
          <ac:chgData name="Paul Gilbert" userId="84c0e86a-98ca-4d26-a20f-386c3e500b67" providerId="ADAL" clId="{316A8196-2950-41AD-A1C8-509FD5454CEB}" dt="2026-02-05T20:41:04.502" v="7660" actId="14100"/>
          <ac:picMkLst>
            <pc:docMk/>
            <pc:sldMk cId="1443738062" sldId="412"/>
            <ac:picMk id="11" creationId="{7E0FB03F-2CA4-1467-D678-4FE42F4ED7E3}"/>
          </ac:picMkLst>
        </pc:picChg>
        <pc:picChg chg="add mod">
          <ac:chgData name="Paul Gilbert" userId="84c0e86a-98ca-4d26-a20f-386c3e500b67" providerId="ADAL" clId="{316A8196-2950-41AD-A1C8-509FD5454CEB}" dt="2026-02-05T20:40:57.542" v="7658" actId="1076"/>
          <ac:picMkLst>
            <pc:docMk/>
            <pc:sldMk cId="1443738062" sldId="412"/>
            <ac:picMk id="13" creationId="{9BD2F772-4496-1EBF-8ED4-629509F77B5A}"/>
          </ac:picMkLst>
        </pc:picChg>
      </pc:sldChg>
      <pc:sldChg chg="modSp add mod modAnim">
        <pc:chgData name="Paul Gilbert" userId="84c0e86a-98ca-4d26-a20f-386c3e500b67" providerId="ADAL" clId="{316A8196-2950-41AD-A1C8-509FD5454CEB}" dt="2026-02-05T20:40:27.197" v="7654"/>
        <pc:sldMkLst>
          <pc:docMk/>
          <pc:sldMk cId="2714891257" sldId="413"/>
        </pc:sldMkLst>
        <pc:graphicFrameChg chg="mod modGraphic">
          <ac:chgData name="Paul Gilbert" userId="84c0e86a-98ca-4d26-a20f-386c3e500b67" providerId="ADAL" clId="{316A8196-2950-41AD-A1C8-509FD5454CEB}" dt="2026-02-05T20:40:17.795" v="7652" actId="12100"/>
          <ac:graphicFrameMkLst>
            <pc:docMk/>
            <pc:sldMk cId="2714891257" sldId="413"/>
            <ac:graphicFrameMk id="10" creationId="{AD87AA8D-1E93-650F-E18A-34A23B30601E}"/>
          </ac:graphicFrameMkLst>
        </pc:graphicFrameChg>
      </pc:sldChg>
      <pc:sldChg chg="addSp delSp modSp add mod">
        <pc:chgData name="Paul Gilbert" userId="84c0e86a-98ca-4d26-a20f-386c3e500b67" providerId="ADAL" clId="{316A8196-2950-41AD-A1C8-509FD5454CEB}" dt="2026-02-05T20:44:13.478" v="7775" actId="1076"/>
        <pc:sldMkLst>
          <pc:docMk/>
          <pc:sldMk cId="513324631" sldId="414"/>
        </pc:sldMkLst>
        <pc:spChg chg="mod">
          <ac:chgData name="Paul Gilbert" userId="84c0e86a-98ca-4d26-a20f-386c3e500b67" providerId="ADAL" clId="{316A8196-2950-41AD-A1C8-509FD5454CEB}" dt="2026-02-05T20:43:54.258" v="7770" actId="20577"/>
          <ac:spMkLst>
            <pc:docMk/>
            <pc:sldMk cId="513324631" sldId="414"/>
            <ac:spMk id="2" creationId="{77A0D952-066E-F2C0-519D-F79E5766D161}"/>
          </ac:spMkLst>
        </pc:spChg>
        <pc:picChg chg="add mod">
          <ac:chgData name="Paul Gilbert" userId="84c0e86a-98ca-4d26-a20f-386c3e500b67" providerId="ADAL" clId="{316A8196-2950-41AD-A1C8-509FD5454CEB}" dt="2026-02-05T20:44:13.478" v="7775" actId="1076"/>
          <ac:picMkLst>
            <pc:docMk/>
            <pc:sldMk cId="513324631" sldId="414"/>
            <ac:picMk id="7" creationId="{2C9C1CEF-B74D-349D-81DE-F188D155473A}"/>
          </ac:picMkLst>
        </pc:picChg>
        <pc:picChg chg="add mod">
          <ac:chgData name="Paul Gilbert" userId="84c0e86a-98ca-4d26-a20f-386c3e500b67" providerId="ADAL" clId="{316A8196-2950-41AD-A1C8-509FD5454CEB}" dt="2026-02-05T20:44:13.478" v="7775" actId="1076"/>
          <ac:picMkLst>
            <pc:docMk/>
            <pc:sldMk cId="513324631" sldId="414"/>
            <ac:picMk id="10" creationId="{51F22E2D-DE6F-4D6E-C900-5E3CB18A9787}"/>
          </ac:picMkLst>
        </pc:picChg>
        <pc:picChg chg="del">
          <ac:chgData name="Paul Gilbert" userId="84c0e86a-98ca-4d26-a20f-386c3e500b67" providerId="ADAL" clId="{316A8196-2950-41AD-A1C8-509FD5454CEB}" dt="2026-02-05T20:42:38.092" v="7744" actId="478"/>
          <ac:picMkLst>
            <pc:docMk/>
            <pc:sldMk cId="513324631" sldId="414"/>
            <ac:picMk id="11" creationId="{FB376BCC-F706-39A4-BD67-934F57D843C9}"/>
          </ac:picMkLst>
        </pc:picChg>
        <pc:picChg chg="del">
          <ac:chgData name="Paul Gilbert" userId="84c0e86a-98ca-4d26-a20f-386c3e500b67" providerId="ADAL" clId="{316A8196-2950-41AD-A1C8-509FD5454CEB}" dt="2026-02-05T20:42:36.773" v="7743" actId="478"/>
          <ac:picMkLst>
            <pc:docMk/>
            <pc:sldMk cId="513324631" sldId="414"/>
            <ac:picMk id="13" creationId="{59A6FD86-A7EB-BBE5-AE8E-3B144C56A3BA}"/>
          </ac:picMkLst>
        </pc:picChg>
      </pc:sldChg>
      <pc:sldChg chg="addSp delSp modSp add mod">
        <pc:chgData name="Paul Gilbert" userId="84c0e86a-98ca-4d26-a20f-386c3e500b67" providerId="ADAL" clId="{316A8196-2950-41AD-A1C8-509FD5454CEB}" dt="2026-02-05T20:50:03.244" v="7838" actId="1582"/>
        <pc:sldMkLst>
          <pc:docMk/>
          <pc:sldMk cId="3879858840" sldId="415"/>
        </pc:sldMkLst>
        <pc:spChg chg="mod">
          <ac:chgData name="Paul Gilbert" userId="84c0e86a-98ca-4d26-a20f-386c3e500b67" providerId="ADAL" clId="{316A8196-2950-41AD-A1C8-509FD5454CEB}" dt="2026-02-05T20:49:05.173" v="7798" actId="5793"/>
          <ac:spMkLst>
            <pc:docMk/>
            <pc:sldMk cId="3879858840" sldId="415"/>
            <ac:spMk id="2" creationId="{AFECB580-B2B7-7D45-C1A4-12A167B37E73}"/>
          </ac:spMkLst>
        </pc:spChg>
        <pc:spChg chg="add mod">
          <ac:chgData name="Paul Gilbert" userId="84c0e86a-98ca-4d26-a20f-386c3e500b67" providerId="ADAL" clId="{316A8196-2950-41AD-A1C8-509FD5454CEB}" dt="2026-02-05T20:49:40.158" v="7834" actId="1076"/>
          <ac:spMkLst>
            <pc:docMk/>
            <pc:sldMk cId="3879858840" sldId="415"/>
            <ac:spMk id="10" creationId="{55184C9D-748F-763E-AC32-300DB8876B34}"/>
          </ac:spMkLst>
        </pc:spChg>
        <pc:spChg chg="add mod">
          <ac:chgData name="Paul Gilbert" userId="84c0e86a-98ca-4d26-a20f-386c3e500b67" providerId="ADAL" clId="{316A8196-2950-41AD-A1C8-509FD5454CEB}" dt="2026-02-05T20:50:03.244" v="7838" actId="1582"/>
          <ac:spMkLst>
            <pc:docMk/>
            <pc:sldMk cId="3879858840" sldId="415"/>
            <ac:spMk id="11" creationId="{59DA7B3B-C055-5FB0-3BD1-195CB25DE627}"/>
          </ac:spMkLst>
        </pc:spChg>
        <pc:picChg chg="del">
          <ac:chgData name="Paul Gilbert" userId="84c0e86a-98ca-4d26-a20f-386c3e500b67" providerId="ADAL" clId="{316A8196-2950-41AD-A1C8-509FD5454CEB}" dt="2026-02-05T20:44:23.456" v="7777" actId="478"/>
          <ac:picMkLst>
            <pc:docMk/>
            <pc:sldMk cId="3879858840" sldId="415"/>
            <ac:picMk id="7" creationId="{E9D66F4B-6191-9075-1D34-5063CD9EEB0E}"/>
          </ac:picMkLst>
        </pc:picChg>
        <pc:picChg chg="add mod">
          <ac:chgData name="Paul Gilbert" userId="84c0e86a-98ca-4d26-a20f-386c3e500b67" providerId="ADAL" clId="{316A8196-2950-41AD-A1C8-509FD5454CEB}" dt="2026-02-05T20:49:00.595" v="7782" actId="1076"/>
          <ac:picMkLst>
            <pc:docMk/>
            <pc:sldMk cId="3879858840" sldId="415"/>
            <ac:picMk id="9" creationId="{62A90FA0-215F-629F-A480-1D938340DC2B}"/>
          </ac:picMkLst>
        </pc:picChg>
      </pc:sldChg>
      <pc:sldChg chg="addSp delSp modSp add mod">
        <pc:chgData name="Paul Gilbert" userId="84c0e86a-98ca-4d26-a20f-386c3e500b67" providerId="ADAL" clId="{316A8196-2950-41AD-A1C8-509FD5454CEB}" dt="2026-02-05T20:52:17.439" v="7908" actId="20577"/>
        <pc:sldMkLst>
          <pc:docMk/>
          <pc:sldMk cId="4181146102" sldId="416"/>
        </pc:sldMkLst>
        <pc:spChg chg="mod">
          <ac:chgData name="Paul Gilbert" userId="84c0e86a-98ca-4d26-a20f-386c3e500b67" providerId="ADAL" clId="{316A8196-2950-41AD-A1C8-509FD5454CEB}" dt="2026-02-05T20:52:17.439" v="7908" actId="20577"/>
          <ac:spMkLst>
            <pc:docMk/>
            <pc:sldMk cId="4181146102" sldId="416"/>
            <ac:spMk id="2" creationId="{81FC13D5-DD72-28A7-82A8-0D26456ACD58}"/>
          </ac:spMkLst>
        </pc:spChg>
        <pc:spChg chg="del mod">
          <ac:chgData name="Paul Gilbert" userId="84c0e86a-98ca-4d26-a20f-386c3e500b67" providerId="ADAL" clId="{316A8196-2950-41AD-A1C8-509FD5454CEB}" dt="2026-02-05T20:50:21.865" v="7874" actId="478"/>
          <ac:spMkLst>
            <pc:docMk/>
            <pc:sldMk cId="4181146102" sldId="416"/>
            <ac:spMk id="10" creationId="{033C9453-20DF-34B4-9C75-E873175A7E4F}"/>
          </ac:spMkLst>
        </pc:spChg>
        <pc:spChg chg="del">
          <ac:chgData name="Paul Gilbert" userId="84c0e86a-98ca-4d26-a20f-386c3e500b67" providerId="ADAL" clId="{316A8196-2950-41AD-A1C8-509FD5454CEB}" dt="2026-02-05T20:50:19.781" v="7872" actId="478"/>
          <ac:spMkLst>
            <pc:docMk/>
            <pc:sldMk cId="4181146102" sldId="416"/>
            <ac:spMk id="11" creationId="{D89C98BA-411A-2EDE-4334-1CC372A043A9}"/>
          </ac:spMkLst>
        </pc:spChg>
        <pc:spChg chg="add mod">
          <ac:chgData name="Paul Gilbert" userId="84c0e86a-98ca-4d26-a20f-386c3e500b67" providerId="ADAL" clId="{316A8196-2950-41AD-A1C8-509FD5454CEB}" dt="2026-02-05T20:52:10.400" v="7902" actId="20577"/>
          <ac:spMkLst>
            <pc:docMk/>
            <pc:sldMk cId="4181146102" sldId="416"/>
            <ac:spMk id="13" creationId="{71FAA40D-DF90-35C7-A4AB-830BC6E66E76}"/>
          </ac:spMkLst>
        </pc:spChg>
        <pc:picChg chg="add mod">
          <ac:chgData name="Paul Gilbert" userId="84c0e86a-98ca-4d26-a20f-386c3e500b67" providerId="ADAL" clId="{316A8196-2950-41AD-A1C8-509FD5454CEB}" dt="2026-02-05T20:51:20.052" v="7877" actId="1076"/>
          <ac:picMkLst>
            <pc:docMk/>
            <pc:sldMk cId="4181146102" sldId="416"/>
            <ac:picMk id="7" creationId="{3E23EE99-FC05-B0EB-BFF0-F9690640B562}"/>
          </ac:picMkLst>
        </pc:picChg>
        <pc:picChg chg="del">
          <ac:chgData name="Paul Gilbert" userId="84c0e86a-98ca-4d26-a20f-386c3e500b67" providerId="ADAL" clId="{316A8196-2950-41AD-A1C8-509FD5454CEB}" dt="2026-02-05T20:50:18.215" v="7871" actId="478"/>
          <ac:picMkLst>
            <pc:docMk/>
            <pc:sldMk cId="4181146102" sldId="416"/>
            <ac:picMk id="9" creationId="{CA14465E-DC9C-16D3-6696-3ADAA8A6B57C}"/>
          </ac:picMkLst>
        </pc:picChg>
      </pc:sldChg>
      <pc:sldChg chg="addSp delSp modSp add mod">
        <pc:chgData name="Paul Gilbert" userId="84c0e86a-98ca-4d26-a20f-386c3e500b67" providerId="ADAL" clId="{316A8196-2950-41AD-A1C8-509FD5454CEB}" dt="2026-02-05T20:57:41.206" v="8043" actId="1076"/>
        <pc:sldMkLst>
          <pc:docMk/>
          <pc:sldMk cId="768802589" sldId="417"/>
        </pc:sldMkLst>
        <pc:spChg chg="mod">
          <ac:chgData name="Paul Gilbert" userId="84c0e86a-98ca-4d26-a20f-386c3e500b67" providerId="ADAL" clId="{316A8196-2950-41AD-A1C8-509FD5454CEB}" dt="2026-02-05T20:53:39.752" v="7975" actId="6549"/>
          <ac:spMkLst>
            <pc:docMk/>
            <pc:sldMk cId="768802589" sldId="417"/>
            <ac:spMk id="2" creationId="{E5EE8E88-204D-336E-4701-F80576D43565}"/>
          </ac:spMkLst>
        </pc:spChg>
        <pc:spChg chg="add mod">
          <ac:chgData name="Paul Gilbert" userId="84c0e86a-98ca-4d26-a20f-386c3e500b67" providerId="ADAL" clId="{316A8196-2950-41AD-A1C8-509FD5454CEB}" dt="2026-02-05T20:57:41.206" v="8043" actId="1076"/>
          <ac:spMkLst>
            <pc:docMk/>
            <pc:sldMk cId="768802589" sldId="417"/>
            <ac:spMk id="9" creationId="{77D370F6-40DC-D322-6785-0C13AA8C39AD}"/>
          </ac:spMkLst>
        </pc:spChg>
        <pc:spChg chg="del">
          <ac:chgData name="Paul Gilbert" userId="84c0e86a-98ca-4d26-a20f-386c3e500b67" providerId="ADAL" clId="{316A8196-2950-41AD-A1C8-509FD5454CEB}" dt="2026-02-05T20:52:30.306" v="7911" actId="478"/>
          <ac:spMkLst>
            <pc:docMk/>
            <pc:sldMk cId="768802589" sldId="417"/>
            <ac:spMk id="13" creationId="{AD675ACB-A2A1-CB6D-FEF1-D5816E400436}"/>
          </ac:spMkLst>
        </pc:spChg>
        <pc:picChg chg="del">
          <ac:chgData name="Paul Gilbert" userId="84c0e86a-98ca-4d26-a20f-386c3e500b67" providerId="ADAL" clId="{316A8196-2950-41AD-A1C8-509FD5454CEB}" dt="2026-02-05T20:52:27.657" v="7910" actId="478"/>
          <ac:picMkLst>
            <pc:docMk/>
            <pc:sldMk cId="768802589" sldId="417"/>
            <ac:picMk id="7" creationId="{19A80C65-7690-8333-34E9-6290A49A9ADB}"/>
          </ac:picMkLst>
        </pc:picChg>
        <pc:picChg chg="add del">
          <ac:chgData name="Paul Gilbert" userId="84c0e86a-98ca-4d26-a20f-386c3e500b67" providerId="ADAL" clId="{316A8196-2950-41AD-A1C8-509FD5454CEB}" dt="2026-02-05T20:57:37.659" v="8042" actId="478"/>
          <ac:picMkLst>
            <pc:docMk/>
            <pc:sldMk cId="768802589" sldId="417"/>
            <ac:picMk id="11" creationId="{1F202FA7-11E4-0749-DB42-C642CC9B450F}"/>
          </ac:picMkLst>
        </pc:picChg>
      </pc:sldChg>
      <pc:sldChg chg="delSp modSp add mod">
        <pc:chgData name="Paul Gilbert" userId="84c0e86a-98ca-4d26-a20f-386c3e500b67" providerId="ADAL" clId="{316A8196-2950-41AD-A1C8-509FD5454CEB}" dt="2026-02-05T20:57:34.547" v="8041" actId="478"/>
        <pc:sldMkLst>
          <pc:docMk/>
          <pc:sldMk cId="4171478884" sldId="418"/>
        </pc:sldMkLst>
        <pc:spChg chg="del">
          <ac:chgData name="Paul Gilbert" userId="84c0e86a-98ca-4d26-a20f-386c3e500b67" providerId="ADAL" clId="{316A8196-2950-41AD-A1C8-509FD5454CEB}" dt="2026-02-05T20:57:34.547" v="8041" actId="478"/>
          <ac:spMkLst>
            <pc:docMk/>
            <pc:sldMk cId="4171478884" sldId="418"/>
            <ac:spMk id="9" creationId="{AA9B1CFF-B708-5B2E-47EE-CAEF1D91908C}"/>
          </ac:spMkLst>
        </pc:spChg>
        <pc:picChg chg="mod">
          <ac:chgData name="Paul Gilbert" userId="84c0e86a-98ca-4d26-a20f-386c3e500b67" providerId="ADAL" clId="{316A8196-2950-41AD-A1C8-509FD5454CEB}" dt="2026-02-05T20:57:31.263" v="8040" actId="1076"/>
          <ac:picMkLst>
            <pc:docMk/>
            <pc:sldMk cId="4171478884" sldId="418"/>
            <ac:picMk id="11" creationId="{998DDD33-2DA5-DBB4-F0FA-79DE1F6EEF8E}"/>
          </ac:picMkLst>
        </pc:picChg>
      </pc:sldChg>
      <pc:sldChg chg="addSp delSp modSp add mod">
        <pc:chgData name="Paul Gilbert" userId="84c0e86a-98ca-4d26-a20f-386c3e500b67" providerId="ADAL" clId="{316A8196-2950-41AD-A1C8-509FD5454CEB}" dt="2026-02-05T21:02:48.191" v="8402" actId="207"/>
        <pc:sldMkLst>
          <pc:docMk/>
          <pc:sldMk cId="173483451" sldId="419"/>
        </pc:sldMkLst>
        <pc:spChg chg="mod">
          <ac:chgData name="Paul Gilbert" userId="84c0e86a-98ca-4d26-a20f-386c3e500b67" providerId="ADAL" clId="{316A8196-2950-41AD-A1C8-509FD5454CEB}" dt="2026-02-05T20:59:27.421" v="8098" actId="20577"/>
          <ac:spMkLst>
            <pc:docMk/>
            <pc:sldMk cId="173483451" sldId="419"/>
            <ac:spMk id="2" creationId="{BFCBB079-7F3B-2684-224B-68BF1F883628}"/>
          </ac:spMkLst>
        </pc:spChg>
        <pc:spChg chg="add mod">
          <ac:chgData name="Paul Gilbert" userId="84c0e86a-98ca-4d26-a20f-386c3e500b67" providerId="ADAL" clId="{316A8196-2950-41AD-A1C8-509FD5454CEB}" dt="2026-02-05T20:59:45.754" v="8121" actId="20577"/>
          <ac:spMkLst>
            <pc:docMk/>
            <pc:sldMk cId="173483451" sldId="419"/>
            <ac:spMk id="3" creationId="{CCD5859C-FC47-2C36-F579-F6453A2E3677}"/>
          </ac:spMkLst>
        </pc:spChg>
        <pc:spChg chg="add mod">
          <ac:chgData name="Paul Gilbert" userId="84c0e86a-98ca-4d26-a20f-386c3e500b67" providerId="ADAL" clId="{316A8196-2950-41AD-A1C8-509FD5454CEB}" dt="2026-02-05T21:01:56.440" v="8204" actId="113"/>
          <ac:spMkLst>
            <pc:docMk/>
            <pc:sldMk cId="173483451" sldId="419"/>
            <ac:spMk id="7" creationId="{8EFF7A8E-D570-FEDC-A6AE-E1FE080661E4}"/>
          </ac:spMkLst>
        </pc:spChg>
        <pc:spChg chg="add mod">
          <ac:chgData name="Paul Gilbert" userId="84c0e86a-98ca-4d26-a20f-386c3e500b67" providerId="ADAL" clId="{316A8196-2950-41AD-A1C8-509FD5454CEB}" dt="2026-02-05T21:02:48.191" v="8402" actId="207"/>
          <ac:spMkLst>
            <pc:docMk/>
            <pc:sldMk cId="173483451" sldId="419"/>
            <ac:spMk id="9" creationId="{6942D3B8-6C3D-D165-DFDC-591616A33718}"/>
          </ac:spMkLst>
        </pc:spChg>
        <pc:picChg chg="del">
          <ac:chgData name="Paul Gilbert" userId="84c0e86a-98ca-4d26-a20f-386c3e500b67" providerId="ADAL" clId="{316A8196-2950-41AD-A1C8-509FD5454CEB}" dt="2026-02-05T20:58:22.029" v="8045" actId="478"/>
          <ac:picMkLst>
            <pc:docMk/>
            <pc:sldMk cId="173483451" sldId="419"/>
            <ac:picMk id="11" creationId="{7A32AF03-D7A8-47FB-F512-3B403A663023}"/>
          </ac:picMkLst>
        </pc:picChg>
      </pc:sldChg>
    </pc:docChg>
  </pc:docChgLst>
</pc:chgInfo>
</file>

<file path=ppt/diagrams/_rels/data2.xml.rels><?xml version="1.0" encoding="UTF-8" standalone="yes"?>
<Relationships xmlns="http://schemas.openxmlformats.org/package/2006/relationships"><Relationship Id="rId3" Type="http://schemas.openxmlformats.org/officeDocument/2006/relationships/hyperlink" Target="https://icai.independent.gov.uk/review/cdc/" TargetMode="External"/><Relationship Id="rId2" Type="http://schemas.openxmlformats.org/officeDocument/2006/relationships/hyperlink" Target="https://www.nao.org.uk/reports/investing-for-development-the-department-for-international-developments-oversight-of-cdc-group-plc/" TargetMode="External"/><Relationship Id="rId1" Type="http://schemas.openxmlformats.org/officeDocument/2006/relationships/hyperlink" Target="https://assets.publishing.service.gov.uk/media/68cae5911eabc899da7084f2/Statistics_on_International_Development_final_UK_ODA_spend_2024.pdf" TargetMode="External"/><Relationship Id="rId6" Type="http://schemas.openxmlformats.org/officeDocument/2006/relationships/hyperlink" Target="https://researchbriefings.files.parliament.uk/documents/CBP-9560/CBP-9560.pdf" TargetMode="External"/><Relationship Id="rId5" Type="http://schemas.openxmlformats.org/officeDocument/2006/relationships/hyperlink" Target="https://assets.bii.co.uk/wp-content/uploads/2022/01/06170001/2022-2026-technical-strategy-2.pdf#43" TargetMode="External"/><Relationship Id="rId4" Type="http://schemas.openxmlformats.org/officeDocument/2006/relationships/hyperlink" Target="https://committees.parliament.uk/work/7060/investment-for-development-the-uks-strategy-towards-development-finance-institutions/" TargetMode="External"/></Relationships>
</file>

<file path=ppt/diagrams/_rels/data3.xml.rels><?xml version="1.0" encoding="UTF-8" standalone="yes"?>
<Relationships xmlns="http://schemas.openxmlformats.org/package/2006/relationships"><Relationship Id="rId3" Type="http://schemas.openxmlformats.org/officeDocument/2006/relationships/hyperlink" Target="https://www.gov.uk/government/consultations/aligning-uk-international-support-for-the-clean-energy-transition" TargetMode="External"/><Relationship Id="rId2" Type="http://schemas.openxmlformats.org/officeDocument/2006/relationships/hyperlink" Target="https://climateactiontracker.org/global/cat-net-zero-target-evaluations/" TargetMode="External"/><Relationship Id="rId1" Type="http://schemas.openxmlformats.org/officeDocument/2006/relationships/hyperlink" Target="https://assets.bii.co.uk/wp-content/uploads/2020/07/01170324/CDC_Climate_Change_Strategy_spreads.pdf" TargetMode="External"/><Relationship Id="rId5" Type="http://schemas.openxmlformats.org/officeDocument/2006/relationships/hyperlink" Target="https://assets.bii.co.uk/wp-content/uploads/2022/03/29184736/Fossil-Fuel-Policy.pdf" TargetMode="External"/><Relationship Id="rId4" Type="http://schemas.openxmlformats.org/officeDocument/2006/relationships/hyperlink" Target="https://www.carbonbrief.org/revealed-uk-development-body-still-has-700m-invested-overseas-in-fossil-fuel-assets/" TargetMode="External"/></Relationships>
</file>

<file path=ppt/diagrams/_rels/data5.xml.rels><?xml version="1.0" encoding="UTF-8" standalone="yes"?>
<Relationships xmlns="http://schemas.openxmlformats.org/package/2006/relationships"><Relationship Id="rId3" Type="http://schemas.openxmlformats.org/officeDocument/2006/relationships/hyperlink" Target="https://www.berneunion.org/Articles/Details/989/Berne-Union-releases-2025-Yearbook" TargetMode="External"/><Relationship Id="rId2" Type="http://schemas.openxmlformats.org/officeDocument/2006/relationships/hyperlink" Target="https://onlinelibrary.wiley.com/doi/full/10.1111/1758-5899.13121" TargetMode="External"/><Relationship Id="rId1" Type="http://schemas.openxmlformats.org/officeDocument/2006/relationships/hyperlink" Target="https://www.nature.com/articles/s41467-025-55981-0" TargetMode="External"/></Relationships>
</file>

<file path=ppt/diagrams/_rels/data6.xml.rels><?xml version="1.0" encoding="UTF-8" standalone="yes"?>
<Relationships xmlns="http://schemas.openxmlformats.org/package/2006/relationships"><Relationship Id="rId2" Type="http://schemas.openxmlformats.org/officeDocument/2006/relationships/hyperlink" Target="https://pidg.org/insight/pidg-climate-and-nature-approach/" TargetMode="External"/><Relationship Id="rId1" Type="http://schemas.openxmlformats.org/officeDocument/2006/relationships/hyperlink" Target="https://globalwitness.org/en/campaigns/fossil-fuels/in-aid-of-who/" TargetMode="External"/></Relationships>
</file>

<file path=ppt/diagrams/_rels/drawing2.xml.rels><?xml version="1.0" encoding="UTF-8" standalone="yes"?>
<Relationships xmlns="http://schemas.openxmlformats.org/package/2006/relationships"><Relationship Id="rId3" Type="http://schemas.openxmlformats.org/officeDocument/2006/relationships/hyperlink" Target="https://icai.independent.gov.uk/review/cdc/" TargetMode="External"/><Relationship Id="rId2" Type="http://schemas.openxmlformats.org/officeDocument/2006/relationships/hyperlink" Target="https://www.nao.org.uk/reports/investing-for-development-the-department-for-international-developments-oversight-of-cdc-group-plc/" TargetMode="External"/><Relationship Id="rId1" Type="http://schemas.openxmlformats.org/officeDocument/2006/relationships/hyperlink" Target="https://assets.publishing.service.gov.uk/media/68cae5911eabc899da7084f2/Statistics_on_International_Development_final_UK_ODA_spend_2024.pdf" TargetMode="External"/><Relationship Id="rId6" Type="http://schemas.openxmlformats.org/officeDocument/2006/relationships/hyperlink" Target="https://researchbriefings.files.parliament.uk/documents/CBP-9560/CBP-9560.pdf" TargetMode="External"/><Relationship Id="rId5" Type="http://schemas.openxmlformats.org/officeDocument/2006/relationships/hyperlink" Target="https://assets.bii.co.uk/wp-content/uploads/2022/01/06170001/2022-2026-technical-strategy-2.pdf#43" TargetMode="External"/><Relationship Id="rId4" Type="http://schemas.openxmlformats.org/officeDocument/2006/relationships/hyperlink" Target="https://committees.parliament.uk/work/7060/investment-for-development-the-uks-strategy-towards-development-finance-institutions/" TargetMode="External"/></Relationships>
</file>

<file path=ppt/diagrams/_rels/drawing3.xml.rels><?xml version="1.0" encoding="UTF-8" standalone="yes"?>
<Relationships xmlns="http://schemas.openxmlformats.org/package/2006/relationships"><Relationship Id="rId3" Type="http://schemas.openxmlformats.org/officeDocument/2006/relationships/hyperlink" Target="https://assets.bii.co.uk/wp-content/uploads/2022/03/29184736/Fossil-Fuel-Policy.pdf" TargetMode="External"/><Relationship Id="rId2" Type="http://schemas.openxmlformats.org/officeDocument/2006/relationships/hyperlink" Target="https://climateactiontracker.org/global/cat-net-zero-target-evaluations/" TargetMode="External"/><Relationship Id="rId1" Type="http://schemas.openxmlformats.org/officeDocument/2006/relationships/hyperlink" Target="https://assets.bii.co.uk/wp-content/uploads/2020/07/01170324/CDC_Climate_Change_Strategy_spreads.pdf" TargetMode="External"/><Relationship Id="rId5" Type="http://schemas.openxmlformats.org/officeDocument/2006/relationships/hyperlink" Target="https://www.carbonbrief.org/revealed-uk-development-body-still-has-700m-invested-overseas-in-fossil-fuel-assets/" TargetMode="External"/><Relationship Id="rId4" Type="http://schemas.openxmlformats.org/officeDocument/2006/relationships/hyperlink" Target="https://www.gov.uk/government/consultations/aligning-uk-international-support-for-the-clean-energy-transition" TargetMode="External"/></Relationships>
</file>

<file path=ppt/diagrams/_rels/drawing5.xml.rels><?xml version="1.0" encoding="UTF-8" standalone="yes"?>
<Relationships xmlns="http://schemas.openxmlformats.org/package/2006/relationships"><Relationship Id="rId3" Type="http://schemas.openxmlformats.org/officeDocument/2006/relationships/hyperlink" Target="https://www.berneunion.org/Articles/Details/989/Berne-Union-releases-2025-Yearbook" TargetMode="External"/><Relationship Id="rId2" Type="http://schemas.openxmlformats.org/officeDocument/2006/relationships/hyperlink" Target="https://onlinelibrary.wiley.com/doi/full/10.1111/1758-5899.13121" TargetMode="External"/><Relationship Id="rId1" Type="http://schemas.openxmlformats.org/officeDocument/2006/relationships/hyperlink" Target="https://www.nature.com/articles/s41467-025-55981-0" TargetMode="External"/></Relationships>
</file>

<file path=ppt/diagrams/_rels/drawing6.xml.rels><?xml version="1.0" encoding="UTF-8" standalone="yes"?>
<Relationships xmlns="http://schemas.openxmlformats.org/package/2006/relationships"><Relationship Id="rId2" Type="http://schemas.openxmlformats.org/officeDocument/2006/relationships/hyperlink" Target="https://pidg.org/insight/pidg-climate-and-nature-approach/" TargetMode="External"/><Relationship Id="rId1" Type="http://schemas.openxmlformats.org/officeDocument/2006/relationships/hyperlink" Target="https://globalwitness.org/en/campaigns/fossil-fuels/in-aid-of-who/" TargetMode="Externa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610C55E-3223-4C2D-8D22-52993111F698}" type="doc">
      <dgm:prSet loTypeId="urn:microsoft.com/office/officeart/2008/layout/VerticalCurvedList" loCatId="list" qsTypeId="urn:microsoft.com/office/officeart/2005/8/quickstyle/simple1" qsCatId="simple" csTypeId="urn:microsoft.com/office/officeart/2005/8/colors/colorful2" csCatId="colorful" phldr="1"/>
      <dgm:spPr/>
      <dgm:t>
        <a:bodyPr/>
        <a:lstStyle/>
        <a:p>
          <a:endParaRPr lang="en-GB"/>
        </a:p>
      </dgm:t>
    </dgm:pt>
    <dgm:pt modelId="{255D5598-3DB1-4BA5-9A54-A89514740171}">
      <dgm:prSet phldrT="[Text]" phldr="0"/>
      <dgm:spPr/>
      <dgm:t>
        <a:bodyPr/>
        <a:lstStyle/>
        <a:p>
          <a:r>
            <a:rPr lang="en-GB" dirty="0"/>
            <a:t>UK ‘Development’ Finance &amp; the Energy Sector</a:t>
          </a:r>
        </a:p>
      </dgm:t>
    </dgm:pt>
    <dgm:pt modelId="{47E526B7-324C-4077-8BFB-247996363933}" type="parTrans" cxnId="{3BAFCCF5-39DA-416B-847E-BB65C12653EC}">
      <dgm:prSet/>
      <dgm:spPr/>
      <dgm:t>
        <a:bodyPr/>
        <a:lstStyle/>
        <a:p>
          <a:endParaRPr lang="en-GB"/>
        </a:p>
      </dgm:t>
    </dgm:pt>
    <dgm:pt modelId="{1F85A856-857F-4F27-B004-5621A3A12581}" type="sibTrans" cxnId="{3BAFCCF5-39DA-416B-847E-BB65C12653EC}">
      <dgm:prSet/>
      <dgm:spPr/>
      <dgm:t>
        <a:bodyPr/>
        <a:lstStyle/>
        <a:p>
          <a:endParaRPr lang="en-GB"/>
        </a:p>
      </dgm:t>
    </dgm:pt>
    <dgm:pt modelId="{AA65E5F2-A0EA-4ABA-9049-BDB1448401A1}">
      <dgm:prSet phldrT="[Text]" phldr="0"/>
      <dgm:spPr/>
      <dgm:t>
        <a:bodyPr/>
        <a:lstStyle/>
        <a:p>
          <a:r>
            <a:rPr lang="en-GB" dirty="0"/>
            <a:t>British International Investment (BII)</a:t>
          </a:r>
        </a:p>
      </dgm:t>
    </dgm:pt>
    <dgm:pt modelId="{BB195383-45EC-4915-8E5E-53D843A2F6FD}" type="parTrans" cxnId="{8CF307FB-2C9D-4ABE-959D-8237B1F0EC58}">
      <dgm:prSet/>
      <dgm:spPr/>
      <dgm:t>
        <a:bodyPr/>
        <a:lstStyle/>
        <a:p>
          <a:endParaRPr lang="en-GB"/>
        </a:p>
      </dgm:t>
    </dgm:pt>
    <dgm:pt modelId="{6177ABD1-2CCE-40E7-921E-CA999FF3EB24}" type="sibTrans" cxnId="{8CF307FB-2C9D-4ABE-959D-8237B1F0EC58}">
      <dgm:prSet/>
      <dgm:spPr/>
      <dgm:t>
        <a:bodyPr/>
        <a:lstStyle/>
        <a:p>
          <a:endParaRPr lang="en-GB"/>
        </a:p>
      </dgm:t>
    </dgm:pt>
    <dgm:pt modelId="{EE25FF9E-2A88-4256-A9D4-5051BE923669}">
      <dgm:prSet phldrT="[Text]" phldr="0"/>
      <dgm:spPr/>
      <dgm:t>
        <a:bodyPr/>
        <a:lstStyle/>
        <a:p>
          <a:r>
            <a:rPr lang="en-GB" dirty="0"/>
            <a:t>UK Export Finance (UKEF)</a:t>
          </a:r>
        </a:p>
      </dgm:t>
    </dgm:pt>
    <dgm:pt modelId="{CC129C28-1301-4115-90D1-84C8844F970C}" type="parTrans" cxnId="{A2F0427A-7ABE-4E78-AAC4-7304F5FBFA06}">
      <dgm:prSet/>
      <dgm:spPr/>
      <dgm:t>
        <a:bodyPr/>
        <a:lstStyle/>
        <a:p>
          <a:endParaRPr lang="en-GB"/>
        </a:p>
      </dgm:t>
    </dgm:pt>
    <dgm:pt modelId="{46FF91E9-718D-4075-BA46-D5CD0B511572}" type="sibTrans" cxnId="{A2F0427A-7ABE-4E78-AAC4-7304F5FBFA06}">
      <dgm:prSet/>
      <dgm:spPr/>
      <dgm:t>
        <a:bodyPr/>
        <a:lstStyle/>
        <a:p>
          <a:endParaRPr lang="en-GB"/>
        </a:p>
      </dgm:t>
    </dgm:pt>
    <dgm:pt modelId="{D2EFC2DB-663F-4D90-A36A-5863C0894ECB}">
      <dgm:prSet phldrT="[Text]" phldr="0"/>
      <dgm:spPr/>
      <dgm:t>
        <a:bodyPr/>
        <a:lstStyle/>
        <a:p>
          <a:r>
            <a:rPr lang="en-GB" dirty="0"/>
            <a:t>Private Infrastructure Investment Group (PIDG)</a:t>
          </a:r>
        </a:p>
      </dgm:t>
    </dgm:pt>
    <dgm:pt modelId="{E7552F4F-3E0F-45B4-ACC0-C59AECF5DC7E}" type="parTrans" cxnId="{2646E897-022F-4514-8412-509FD0709FCE}">
      <dgm:prSet/>
      <dgm:spPr/>
      <dgm:t>
        <a:bodyPr/>
        <a:lstStyle/>
        <a:p>
          <a:endParaRPr lang="en-GB"/>
        </a:p>
      </dgm:t>
    </dgm:pt>
    <dgm:pt modelId="{76FD1FB2-E6BA-44C7-B9F4-B9D48A79B196}" type="sibTrans" cxnId="{2646E897-022F-4514-8412-509FD0709FCE}">
      <dgm:prSet/>
      <dgm:spPr/>
      <dgm:t>
        <a:bodyPr/>
        <a:lstStyle/>
        <a:p>
          <a:endParaRPr lang="en-GB"/>
        </a:p>
      </dgm:t>
    </dgm:pt>
    <dgm:pt modelId="{0F943CEE-84B5-424F-AFB3-08529A97AECC}">
      <dgm:prSet phldrT="[Text]" phldr="0"/>
      <dgm:spPr/>
      <dgm:t>
        <a:bodyPr/>
        <a:lstStyle/>
        <a:p>
          <a:r>
            <a:rPr lang="en-GB" dirty="0"/>
            <a:t>Broader landscape: comparisons with other DFIs</a:t>
          </a:r>
        </a:p>
      </dgm:t>
    </dgm:pt>
    <dgm:pt modelId="{B92392FE-E683-42EE-B539-BBEA175B1FB4}" type="parTrans" cxnId="{82556619-7D8E-4E50-95B5-1CEB8E095DA6}">
      <dgm:prSet/>
      <dgm:spPr/>
      <dgm:t>
        <a:bodyPr/>
        <a:lstStyle/>
        <a:p>
          <a:endParaRPr lang="en-GB"/>
        </a:p>
      </dgm:t>
    </dgm:pt>
    <dgm:pt modelId="{7292C699-800A-409E-A24C-F0B18BE4AD54}" type="sibTrans" cxnId="{82556619-7D8E-4E50-95B5-1CEB8E095DA6}">
      <dgm:prSet/>
      <dgm:spPr/>
      <dgm:t>
        <a:bodyPr/>
        <a:lstStyle/>
        <a:p>
          <a:endParaRPr lang="en-GB"/>
        </a:p>
      </dgm:t>
    </dgm:pt>
    <dgm:pt modelId="{0337FFD1-4C42-4D8F-95A8-C1BEA97D1DB6}" type="pres">
      <dgm:prSet presAssocID="{3610C55E-3223-4C2D-8D22-52993111F698}" presName="Name0" presStyleCnt="0">
        <dgm:presLayoutVars>
          <dgm:chMax val="7"/>
          <dgm:chPref val="7"/>
          <dgm:dir/>
        </dgm:presLayoutVars>
      </dgm:prSet>
      <dgm:spPr/>
    </dgm:pt>
    <dgm:pt modelId="{02E463DB-91FE-476B-AEE2-A99E96D74C60}" type="pres">
      <dgm:prSet presAssocID="{3610C55E-3223-4C2D-8D22-52993111F698}" presName="Name1" presStyleCnt="0"/>
      <dgm:spPr/>
    </dgm:pt>
    <dgm:pt modelId="{E33CB840-32D7-49DA-8120-0C8EDAA92747}" type="pres">
      <dgm:prSet presAssocID="{3610C55E-3223-4C2D-8D22-52993111F698}" presName="cycle" presStyleCnt="0"/>
      <dgm:spPr/>
    </dgm:pt>
    <dgm:pt modelId="{9A599EAE-0172-426A-995C-5D09EFFF3E37}" type="pres">
      <dgm:prSet presAssocID="{3610C55E-3223-4C2D-8D22-52993111F698}" presName="srcNode" presStyleLbl="node1" presStyleIdx="0" presStyleCnt="5"/>
      <dgm:spPr/>
    </dgm:pt>
    <dgm:pt modelId="{948F9B7C-8091-472F-92BF-CC7992E99B4C}" type="pres">
      <dgm:prSet presAssocID="{3610C55E-3223-4C2D-8D22-52993111F698}" presName="conn" presStyleLbl="parChTrans1D2" presStyleIdx="0" presStyleCnt="1"/>
      <dgm:spPr/>
    </dgm:pt>
    <dgm:pt modelId="{FA69484F-DAD8-4672-9D1B-18F3E3412742}" type="pres">
      <dgm:prSet presAssocID="{3610C55E-3223-4C2D-8D22-52993111F698}" presName="extraNode" presStyleLbl="node1" presStyleIdx="0" presStyleCnt="5"/>
      <dgm:spPr/>
    </dgm:pt>
    <dgm:pt modelId="{2A09B675-E6A4-49EB-B670-75FB71C14D8A}" type="pres">
      <dgm:prSet presAssocID="{3610C55E-3223-4C2D-8D22-52993111F698}" presName="dstNode" presStyleLbl="node1" presStyleIdx="0" presStyleCnt="5"/>
      <dgm:spPr/>
    </dgm:pt>
    <dgm:pt modelId="{720683ED-ECF8-4B65-A5BE-CE189161B427}" type="pres">
      <dgm:prSet presAssocID="{255D5598-3DB1-4BA5-9A54-A89514740171}" presName="text_1" presStyleLbl="node1" presStyleIdx="0" presStyleCnt="5">
        <dgm:presLayoutVars>
          <dgm:bulletEnabled val="1"/>
        </dgm:presLayoutVars>
      </dgm:prSet>
      <dgm:spPr/>
    </dgm:pt>
    <dgm:pt modelId="{827EC28C-5FB0-4862-9C41-AE6F194D6F93}" type="pres">
      <dgm:prSet presAssocID="{255D5598-3DB1-4BA5-9A54-A89514740171}" presName="accent_1" presStyleCnt="0"/>
      <dgm:spPr/>
    </dgm:pt>
    <dgm:pt modelId="{16E84BF8-96AE-4EA7-82FB-4769D8C4871E}" type="pres">
      <dgm:prSet presAssocID="{255D5598-3DB1-4BA5-9A54-A89514740171}" presName="accentRepeatNode" presStyleLbl="solidFgAcc1" presStyleIdx="0" presStyleCnt="5"/>
      <dgm:spPr/>
    </dgm:pt>
    <dgm:pt modelId="{9F78CE0B-C4CA-47F0-9634-BC5E8BDD7AFA}" type="pres">
      <dgm:prSet presAssocID="{AA65E5F2-A0EA-4ABA-9049-BDB1448401A1}" presName="text_2" presStyleLbl="node1" presStyleIdx="1" presStyleCnt="5">
        <dgm:presLayoutVars>
          <dgm:bulletEnabled val="1"/>
        </dgm:presLayoutVars>
      </dgm:prSet>
      <dgm:spPr/>
    </dgm:pt>
    <dgm:pt modelId="{A58B7AA4-C3A2-413B-8EF6-F83D8F9D0676}" type="pres">
      <dgm:prSet presAssocID="{AA65E5F2-A0EA-4ABA-9049-BDB1448401A1}" presName="accent_2" presStyleCnt="0"/>
      <dgm:spPr/>
    </dgm:pt>
    <dgm:pt modelId="{DA5701CF-8455-473C-BE7C-D81BB65E8A1A}" type="pres">
      <dgm:prSet presAssocID="{AA65E5F2-A0EA-4ABA-9049-BDB1448401A1}" presName="accentRepeatNode" presStyleLbl="solidFgAcc1" presStyleIdx="1" presStyleCnt="5"/>
      <dgm:spPr/>
    </dgm:pt>
    <dgm:pt modelId="{70C8AE4E-4626-494D-9018-8DF1D781AF6B}" type="pres">
      <dgm:prSet presAssocID="{EE25FF9E-2A88-4256-A9D4-5051BE923669}" presName="text_3" presStyleLbl="node1" presStyleIdx="2" presStyleCnt="5">
        <dgm:presLayoutVars>
          <dgm:bulletEnabled val="1"/>
        </dgm:presLayoutVars>
      </dgm:prSet>
      <dgm:spPr/>
    </dgm:pt>
    <dgm:pt modelId="{B1879E5D-CFAF-4460-974A-1C2EDE5C732E}" type="pres">
      <dgm:prSet presAssocID="{EE25FF9E-2A88-4256-A9D4-5051BE923669}" presName="accent_3" presStyleCnt="0"/>
      <dgm:spPr/>
    </dgm:pt>
    <dgm:pt modelId="{301CDAF5-CEBB-4E30-BF49-27AB5A224FCD}" type="pres">
      <dgm:prSet presAssocID="{EE25FF9E-2A88-4256-A9D4-5051BE923669}" presName="accentRepeatNode" presStyleLbl="solidFgAcc1" presStyleIdx="2" presStyleCnt="5"/>
      <dgm:spPr/>
    </dgm:pt>
    <dgm:pt modelId="{FDF11A60-228D-47A9-BDCF-38EC11EF1D76}" type="pres">
      <dgm:prSet presAssocID="{D2EFC2DB-663F-4D90-A36A-5863C0894ECB}" presName="text_4" presStyleLbl="node1" presStyleIdx="3" presStyleCnt="5">
        <dgm:presLayoutVars>
          <dgm:bulletEnabled val="1"/>
        </dgm:presLayoutVars>
      </dgm:prSet>
      <dgm:spPr/>
    </dgm:pt>
    <dgm:pt modelId="{561D8957-6E6A-4D02-ABCD-8FF29A17E37D}" type="pres">
      <dgm:prSet presAssocID="{D2EFC2DB-663F-4D90-A36A-5863C0894ECB}" presName="accent_4" presStyleCnt="0"/>
      <dgm:spPr/>
    </dgm:pt>
    <dgm:pt modelId="{F4E166F2-EDC6-4B42-9B5B-2609D0BE0A83}" type="pres">
      <dgm:prSet presAssocID="{D2EFC2DB-663F-4D90-A36A-5863C0894ECB}" presName="accentRepeatNode" presStyleLbl="solidFgAcc1" presStyleIdx="3" presStyleCnt="5"/>
      <dgm:spPr/>
    </dgm:pt>
    <dgm:pt modelId="{6A50A7CB-4FCC-4E2D-867C-03AE62ED4862}" type="pres">
      <dgm:prSet presAssocID="{0F943CEE-84B5-424F-AFB3-08529A97AECC}" presName="text_5" presStyleLbl="node1" presStyleIdx="4" presStyleCnt="5">
        <dgm:presLayoutVars>
          <dgm:bulletEnabled val="1"/>
        </dgm:presLayoutVars>
      </dgm:prSet>
      <dgm:spPr/>
    </dgm:pt>
    <dgm:pt modelId="{8865E2F6-BE36-4ED0-A177-DDBC803255C8}" type="pres">
      <dgm:prSet presAssocID="{0F943CEE-84B5-424F-AFB3-08529A97AECC}" presName="accent_5" presStyleCnt="0"/>
      <dgm:spPr/>
    </dgm:pt>
    <dgm:pt modelId="{4FC0AC2B-8144-4A14-B452-DFEDDF111DC2}" type="pres">
      <dgm:prSet presAssocID="{0F943CEE-84B5-424F-AFB3-08529A97AECC}" presName="accentRepeatNode" presStyleLbl="solidFgAcc1" presStyleIdx="4" presStyleCnt="5"/>
      <dgm:spPr/>
    </dgm:pt>
  </dgm:ptLst>
  <dgm:cxnLst>
    <dgm:cxn modelId="{82556619-7D8E-4E50-95B5-1CEB8E095DA6}" srcId="{3610C55E-3223-4C2D-8D22-52993111F698}" destId="{0F943CEE-84B5-424F-AFB3-08529A97AECC}" srcOrd="4" destOrd="0" parTransId="{B92392FE-E683-42EE-B539-BBEA175B1FB4}" sibTransId="{7292C699-800A-409E-A24C-F0B18BE4AD54}"/>
    <dgm:cxn modelId="{38776E2B-901E-4356-853C-E953560CB4B9}" type="presOf" srcId="{EE25FF9E-2A88-4256-A9D4-5051BE923669}" destId="{70C8AE4E-4626-494D-9018-8DF1D781AF6B}" srcOrd="0" destOrd="0" presId="urn:microsoft.com/office/officeart/2008/layout/VerticalCurvedList"/>
    <dgm:cxn modelId="{7D84823E-8EFC-4C98-BF39-C90D9E1A3DA5}" type="presOf" srcId="{0F943CEE-84B5-424F-AFB3-08529A97AECC}" destId="{6A50A7CB-4FCC-4E2D-867C-03AE62ED4862}" srcOrd="0" destOrd="0" presId="urn:microsoft.com/office/officeart/2008/layout/VerticalCurvedList"/>
    <dgm:cxn modelId="{97CA984C-984D-475A-B968-76EC0FAD6EA0}" type="presOf" srcId="{1F85A856-857F-4F27-B004-5621A3A12581}" destId="{948F9B7C-8091-472F-92BF-CC7992E99B4C}" srcOrd="0" destOrd="0" presId="urn:microsoft.com/office/officeart/2008/layout/VerticalCurvedList"/>
    <dgm:cxn modelId="{41733D74-59DA-4CB6-8669-1F7B96A39B5B}" type="presOf" srcId="{3610C55E-3223-4C2D-8D22-52993111F698}" destId="{0337FFD1-4C42-4D8F-95A8-C1BEA97D1DB6}" srcOrd="0" destOrd="0" presId="urn:microsoft.com/office/officeart/2008/layout/VerticalCurvedList"/>
    <dgm:cxn modelId="{A2F0427A-7ABE-4E78-AAC4-7304F5FBFA06}" srcId="{3610C55E-3223-4C2D-8D22-52993111F698}" destId="{EE25FF9E-2A88-4256-A9D4-5051BE923669}" srcOrd="2" destOrd="0" parTransId="{CC129C28-1301-4115-90D1-84C8844F970C}" sibTransId="{46FF91E9-718D-4075-BA46-D5CD0B511572}"/>
    <dgm:cxn modelId="{A0C5EB91-40BE-4C6E-B67C-1A019C27D529}" type="presOf" srcId="{D2EFC2DB-663F-4D90-A36A-5863C0894ECB}" destId="{FDF11A60-228D-47A9-BDCF-38EC11EF1D76}" srcOrd="0" destOrd="0" presId="urn:microsoft.com/office/officeart/2008/layout/VerticalCurvedList"/>
    <dgm:cxn modelId="{2646E897-022F-4514-8412-509FD0709FCE}" srcId="{3610C55E-3223-4C2D-8D22-52993111F698}" destId="{D2EFC2DB-663F-4D90-A36A-5863C0894ECB}" srcOrd="3" destOrd="0" parTransId="{E7552F4F-3E0F-45B4-ACC0-C59AECF5DC7E}" sibTransId="{76FD1FB2-E6BA-44C7-B9F4-B9D48A79B196}"/>
    <dgm:cxn modelId="{911D71A0-550F-4D93-B378-AC2B799FF796}" type="presOf" srcId="{255D5598-3DB1-4BA5-9A54-A89514740171}" destId="{720683ED-ECF8-4B65-A5BE-CE189161B427}" srcOrd="0" destOrd="0" presId="urn:microsoft.com/office/officeart/2008/layout/VerticalCurvedList"/>
    <dgm:cxn modelId="{3BAFCCF5-39DA-416B-847E-BB65C12653EC}" srcId="{3610C55E-3223-4C2D-8D22-52993111F698}" destId="{255D5598-3DB1-4BA5-9A54-A89514740171}" srcOrd="0" destOrd="0" parTransId="{47E526B7-324C-4077-8BFB-247996363933}" sibTransId="{1F85A856-857F-4F27-B004-5621A3A12581}"/>
    <dgm:cxn modelId="{92CB21F7-D336-437D-BB29-AE2FFEFFA6C7}" type="presOf" srcId="{AA65E5F2-A0EA-4ABA-9049-BDB1448401A1}" destId="{9F78CE0B-C4CA-47F0-9634-BC5E8BDD7AFA}" srcOrd="0" destOrd="0" presId="urn:microsoft.com/office/officeart/2008/layout/VerticalCurvedList"/>
    <dgm:cxn modelId="{8CF307FB-2C9D-4ABE-959D-8237B1F0EC58}" srcId="{3610C55E-3223-4C2D-8D22-52993111F698}" destId="{AA65E5F2-A0EA-4ABA-9049-BDB1448401A1}" srcOrd="1" destOrd="0" parTransId="{BB195383-45EC-4915-8E5E-53D843A2F6FD}" sibTransId="{6177ABD1-2CCE-40E7-921E-CA999FF3EB24}"/>
    <dgm:cxn modelId="{F25C012A-69B5-42C6-B755-0CBADD315A75}" type="presParOf" srcId="{0337FFD1-4C42-4D8F-95A8-C1BEA97D1DB6}" destId="{02E463DB-91FE-476B-AEE2-A99E96D74C60}" srcOrd="0" destOrd="0" presId="urn:microsoft.com/office/officeart/2008/layout/VerticalCurvedList"/>
    <dgm:cxn modelId="{1186552D-C9F8-4CE9-AA96-C96DC6011AE1}" type="presParOf" srcId="{02E463DB-91FE-476B-AEE2-A99E96D74C60}" destId="{E33CB840-32D7-49DA-8120-0C8EDAA92747}" srcOrd="0" destOrd="0" presId="urn:microsoft.com/office/officeart/2008/layout/VerticalCurvedList"/>
    <dgm:cxn modelId="{AE0660C7-AD34-47D5-B99C-4FA7627B4E1F}" type="presParOf" srcId="{E33CB840-32D7-49DA-8120-0C8EDAA92747}" destId="{9A599EAE-0172-426A-995C-5D09EFFF3E37}" srcOrd="0" destOrd="0" presId="urn:microsoft.com/office/officeart/2008/layout/VerticalCurvedList"/>
    <dgm:cxn modelId="{66E442DE-F306-44A1-B129-B29CE3881B4F}" type="presParOf" srcId="{E33CB840-32D7-49DA-8120-0C8EDAA92747}" destId="{948F9B7C-8091-472F-92BF-CC7992E99B4C}" srcOrd="1" destOrd="0" presId="urn:microsoft.com/office/officeart/2008/layout/VerticalCurvedList"/>
    <dgm:cxn modelId="{704CC961-25E2-4FC4-B434-531F4090C8AB}" type="presParOf" srcId="{E33CB840-32D7-49DA-8120-0C8EDAA92747}" destId="{FA69484F-DAD8-4672-9D1B-18F3E3412742}" srcOrd="2" destOrd="0" presId="urn:microsoft.com/office/officeart/2008/layout/VerticalCurvedList"/>
    <dgm:cxn modelId="{4B1C5F98-2A90-4BAB-ACD3-959348292C35}" type="presParOf" srcId="{E33CB840-32D7-49DA-8120-0C8EDAA92747}" destId="{2A09B675-E6A4-49EB-B670-75FB71C14D8A}" srcOrd="3" destOrd="0" presId="urn:microsoft.com/office/officeart/2008/layout/VerticalCurvedList"/>
    <dgm:cxn modelId="{FF94EC4A-1CDE-475C-B4C5-6E5D72EA8708}" type="presParOf" srcId="{02E463DB-91FE-476B-AEE2-A99E96D74C60}" destId="{720683ED-ECF8-4B65-A5BE-CE189161B427}" srcOrd="1" destOrd="0" presId="urn:microsoft.com/office/officeart/2008/layout/VerticalCurvedList"/>
    <dgm:cxn modelId="{809000D7-5C68-4196-86DE-4EA146B24F21}" type="presParOf" srcId="{02E463DB-91FE-476B-AEE2-A99E96D74C60}" destId="{827EC28C-5FB0-4862-9C41-AE6F194D6F93}" srcOrd="2" destOrd="0" presId="urn:microsoft.com/office/officeart/2008/layout/VerticalCurvedList"/>
    <dgm:cxn modelId="{C094F765-8444-4F24-8B09-9EED42379516}" type="presParOf" srcId="{827EC28C-5FB0-4862-9C41-AE6F194D6F93}" destId="{16E84BF8-96AE-4EA7-82FB-4769D8C4871E}" srcOrd="0" destOrd="0" presId="urn:microsoft.com/office/officeart/2008/layout/VerticalCurvedList"/>
    <dgm:cxn modelId="{DEC5C980-18C7-4AE3-8A42-CE0966D0BB40}" type="presParOf" srcId="{02E463DB-91FE-476B-AEE2-A99E96D74C60}" destId="{9F78CE0B-C4CA-47F0-9634-BC5E8BDD7AFA}" srcOrd="3" destOrd="0" presId="urn:microsoft.com/office/officeart/2008/layout/VerticalCurvedList"/>
    <dgm:cxn modelId="{4A2B56C4-5F89-44E7-8820-16EDD802DDFA}" type="presParOf" srcId="{02E463DB-91FE-476B-AEE2-A99E96D74C60}" destId="{A58B7AA4-C3A2-413B-8EF6-F83D8F9D0676}" srcOrd="4" destOrd="0" presId="urn:microsoft.com/office/officeart/2008/layout/VerticalCurvedList"/>
    <dgm:cxn modelId="{275A8FD0-267F-41D3-9F86-B43EEA3A861E}" type="presParOf" srcId="{A58B7AA4-C3A2-413B-8EF6-F83D8F9D0676}" destId="{DA5701CF-8455-473C-BE7C-D81BB65E8A1A}" srcOrd="0" destOrd="0" presId="urn:microsoft.com/office/officeart/2008/layout/VerticalCurvedList"/>
    <dgm:cxn modelId="{7B04C215-2D3C-4624-96A4-0CED376EA5D4}" type="presParOf" srcId="{02E463DB-91FE-476B-AEE2-A99E96D74C60}" destId="{70C8AE4E-4626-494D-9018-8DF1D781AF6B}" srcOrd="5" destOrd="0" presId="urn:microsoft.com/office/officeart/2008/layout/VerticalCurvedList"/>
    <dgm:cxn modelId="{C07C5B0E-CCC9-4F96-BC9C-65E9C204ABFA}" type="presParOf" srcId="{02E463DB-91FE-476B-AEE2-A99E96D74C60}" destId="{B1879E5D-CFAF-4460-974A-1C2EDE5C732E}" srcOrd="6" destOrd="0" presId="urn:microsoft.com/office/officeart/2008/layout/VerticalCurvedList"/>
    <dgm:cxn modelId="{7169DB38-3257-4F1B-8175-7E2257C3A1E1}" type="presParOf" srcId="{B1879E5D-CFAF-4460-974A-1C2EDE5C732E}" destId="{301CDAF5-CEBB-4E30-BF49-27AB5A224FCD}" srcOrd="0" destOrd="0" presId="urn:microsoft.com/office/officeart/2008/layout/VerticalCurvedList"/>
    <dgm:cxn modelId="{9F715305-44FA-4110-82CC-545CB2F16054}" type="presParOf" srcId="{02E463DB-91FE-476B-AEE2-A99E96D74C60}" destId="{FDF11A60-228D-47A9-BDCF-38EC11EF1D76}" srcOrd="7" destOrd="0" presId="urn:microsoft.com/office/officeart/2008/layout/VerticalCurvedList"/>
    <dgm:cxn modelId="{C512A0A3-F335-41D9-955E-128CDCB0AB46}" type="presParOf" srcId="{02E463DB-91FE-476B-AEE2-A99E96D74C60}" destId="{561D8957-6E6A-4D02-ABCD-8FF29A17E37D}" srcOrd="8" destOrd="0" presId="urn:microsoft.com/office/officeart/2008/layout/VerticalCurvedList"/>
    <dgm:cxn modelId="{4C1AF233-C123-43F4-BFFB-5BB540CB48A9}" type="presParOf" srcId="{561D8957-6E6A-4D02-ABCD-8FF29A17E37D}" destId="{F4E166F2-EDC6-4B42-9B5B-2609D0BE0A83}" srcOrd="0" destOrd="0" presId="urn:microsoft.com/office/officeart/2008/layout/VerticalCurvedList"/>
    <dgm:cxn modelId="{47F59979-917C-4BC4-BCB0-1BE680D64ABA}" type="presParOf" srcId="{02E463DB-91FE-476B-AEE2-A99E96D74C60}" destId="{6A50A7CB-4FCC-4E2D-867C-03AE62ED4862}" srcOrd="9" destOrd="0" presId="urn:microsoft.com/office/officeart/2008/layout/VerticalCurvedList"/>
    <dgm:cxn modelId="{92F0ADBD-CB29-44A5-853F-DA3EF241DB17}" type="presParOf" srcId="{02E463DB-91FE-476B-AEE2-A99E96D74C60}" destId="{8865E2F6-BE36-4ED0-A177-DDBC803255C8}" srcOrd="10" destOrd="0" presId="urn:microsoft.com/office/officeart/2008/layout/VerticalCurvedList"/>
    <dgm:cxn modelId="{FA9D719E-EAF9-4395-A59E-FAB99C35B83B}" type="presParOf" srcId="{8865E2F6-BE36-4ED0-A177-DDBC803255C8}" destId="{4FC0AC2B-8144-4A14-B452-DFEDDF111DC2}" srcOrd="0" destOrd="0" presId="urn:microsoft.com/office/officeart/2008/layout/VerticalCurvedList"/>
  </dgm:cxnLst>
  <dgm:bg/>
  <dgm:whole/>
  <dgm:extLst>
    <a:ext uri="http://schemas.microsoft.com/office/drawing/2008/diagram">
      <dsp:dataModelExt xmlns:dsp="http://schemas.microsoft.com/office/drawing/2008/diagram" relId="rId8"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082AEFFD-AFF8-46C0-B7F9-642CF41E1E56}" type="doc">
      <dgm:prSet loTypeId="urn:microsoft.com/office/officeart/2008/layout/VerticalCurvedList" loCatId="list" qsTypeId="urn:microsoft.com/office/officeart/2005/8/quickstyle/simple1" qsCatId="simple" csTypeId="urn:microsoft.com/office/officeart/2005/8/colors/colorful2" csCatId="colorful" phldr="1"/>
      <dgm:spPr/>
      <dgm:t>
        <a:bodyPr/>
        <a:lstStyle/>
        <a:p>
          <a:endParaRPr lang="en-GB"/>
        </a:p>
      </dgm:t>
    </dgm:pt>
    <dgm:pt modelId="{984D3472-320D-44C5-B819-1251FDE7ABE9}">
      <dgm:prSet phldrT="[Text]" phldr="0"/>
      <dgm:spPr/>
      <dgm:t>
        <a:bodyPr/>
        <a:lstStyle/>
        <a:p>
          <a:r>
            <a:rPr lang="en-GB" dirty="0"/>
            <a:t>Founded as Colonial Development Corporation (1948), BII since 2021</a:t>
          </a:r>
        </a:p>
      </dgm:t>
    </dgm:pt>
    <dgm:pt modelId="{19BF13C6-EDC7-4411-9965-73E969DBCBAC}" type="parTrans" cxnId="{DA0F2C74-0143-45E2-B4EF-364F10137648}">
      <dgm:prSet/>
      <dgm:spPr/>
      <dgm:t>
        <a:bodyPr/>
        <a:lstStyle/>
        <a:p>
          <a:endParaRPr lang="en-GB"/>
        </a:p>
      </dgm:t>
    </dgm:pt>
    <dgm:pt modelId="{C52A45F4-09C3-4F5F-BFEE-E5B88DC5F235}" type="sibTrans" cxnId="{DA0F2C74-0143-45E2-B4EF-364F10137648}">
      <dgm:prSet/>
      <dgm:spPr/>
      <dgm:t>
        <a:bodyPr/>
        <a:lstStyle/>
        <a:p>
          <a:endParaRPr lang="en-GB"/>
        </a:p>
      </dgm:t>
    </dgm:pt>
    <dgm:pt modelId="{A909ECA9-8637-4AD4-BA7C-577F7B79A4E1}">
      <dgm:prSet phldrT="[Text]" phldr="0"/>
      <dgm:spPr/>
      <dgm:t>
        <a:bodyPr/>
        <a:lstStyle/>
        <a:p>
          <a:r>
            <a:rPr lang="en-GB"/>
            <a:t>Self-funding (1999-2015) then periodic injections of ODA (e.g. </a:t>
          </a:r>
          <a:r>
            <a:rPr lang="en-GB">
              <a:hlinkClick xmlns:r="http://schemas.openxmlformats.org/officeDocument/2006/relationships" r:id="rId1">
                <a:extLst>
                  <a:ext uri="{A12FA001-AC4F-418D-AE19-62706E023703}">
                    <ahyp:hlinkClr xmlns:ahyp="http://schemas.microsoft.com/office/drawing/2018/hyperlinkcolor" val="tx"/>
                  </a:ext>
                </a:extLst>
              </a:hlinkClick>
            </a:rPr>
            <a:t>2024</a:t>
          </a:r>
          <a:r>
            <a:rPr lang="en-GB"/>
            <a:t> £1.1bn)</a:t>
          </a:r>
          <a:endParaRPr lang="en-GB" dirty="0"/>
        </a:p>
      </dgm:t>
    </dgm:pt>
    <dgm:pt modelId="{E99F5F87-98CF-4A7C-B66C-990A209D496B}" type="parTrans" cxnId="{1DCE78FF-D415-482C-841A-672365369A78}">
      <dgm:prSet/>
      <dgm:spPr/>
      <dgm:t>
        <a:bodyPr/>
        <a:lstStyle/>
        <a:p>
          <a:endParaRPr lang="en-GB"/>
        </a:p>
      </dgm:t>
    </dgm:pt>
    <dgm:pt modelId="{CCAE5E78-4FD6-401A-8B4F-640570137D50}" type="sibTrans" cxnId="{1DCE78FF-D415-482C-841A-672365369A78}">
      <dgm:prSet/>
      <dgm:spPr/>
      <dgm:t>
        <a:bodyPr/>
        <a:lstStyle/>
        <a:p>
          <a:endParaRPr lang="en-GB"/>
        </a:p>
      </dgm:t>
    </dgm:pt>
    <dgm:pt modelId="{9B94547D-F602-4482-8F9E-FE6A84178F85}">
      <dgm:prSet phldrT="[Text]" phldr="0"/>
      <dgm:spPr/>
      <dgm:t>
        <a:bodyPr/>
        <a:lstStyle/>
        <a:p>
          <a:r>
            <a:rPr lang="en-GB"/>
            <a:t>National Audit Office (</a:t>
          </a:r>
          <a:r>
            <a:rPr lang="en-GB">
              <a:hlinkClick xmlns:r="http://schemas.openxmlformats.org/officeDocument/2006/relationships" r:id="rId2">
                <a:extLst>
                  <a:ext uri="{A12FA001-AC4F-418D-AE19-62706E023703}">
                    <ahyp:hlinkClr xmlns:ahyp="http://schemas.microsoft.com/office/drawing/2018/hyperlinkcolor" val="tx"/>
                  </a:ext>
                </a:extLst>
              </a:hlinkClick>
            </a:rPr>
            <a:t>2008</a:t>
          </a:r>
          <a:r>
            <a:rPr lang="en-GB"/>
            <a:t>) noted high pay, lack of info on contribution to poverty reduction;</a:t>
          </a:r>
          <a:endParaRPr lang="en-GB" dirty="0"/>
        </a:p>
      </dgm:t>
    </dgm:pt>
    <dgm:pt modelId="{7764FBFF-E6E8-48E2-AD9D-3C02BA5E79BD}" type="parTrans" cxnId="{682F24C0-B498-419F-85F1-C599414CB3B6}">
      <dgm:prSet/>
      <dgm:spPr/>
      <dgm:t>
        <a:bodyPr/>
        <a:lstStyle/>
        <a:p>
          <a:endParaRPr lang="en-GB"/>
        </a:p>
      </dgm:t>
    </dgm:pt>
    <dgm:pt modelId="{4A6F4B73-583C-4C8F-AF6F-B750F4EF69A9}" type="sibTrans" cxnId="{682F24C0-B498-419F-85F1-C599414CB3B6}">
      <dgm:prSet/>
      <dgm:spPr/>
      <dgm:t>
        <a:bodyPr/>
        <a:lstStyle/>
        <a:p>
          <a:endParaRPr lang="en-GB"/>
        </a:p>
      </dgm:t>
    </dgm:pt>
    <dgm:pt modelId="{03678C3C-FBE9-4A96-BBC5-B59AE3BD8B61}">
      <dgm:prSet phldrT="[Text]" phldr="0"/>
      <dgm:spPr/>
      <dgm:t>
        <a:bodyPr/>
        <a:lstStyle/>
        <a:p>
          <a:r>
            <a:rPr lang="en-GB"/>
            <a:t>Independent Commission on Aid Impact (</a:t>
          </a:r>
          <a:r>
            <a:rPr lang="en-GB">
              <a:hlinkClick xmlns:r="http://schemas.openxmlformats.org/officeDocument/2006/relationships" r:id="rId3">
                <a:extLst>
                  <a:ext uri="{A12FA001-AC4F-418D-AE19-62706E023703}">
                    <ahyp:hlinkClr xmlns:ahyp="http://schemas.microsoft.com/office/drawing/2018/hyperlinkcolor" val="tx"/>
                  </a:ext>
                </a:extLst>
              </a:hlinkClick>
            </a:rPr>
            <a:t>2019</a:t>
          </a:r>
          <a:r>
            <a:rPr lang="en-GB"/>
            <a:t>): lack measure of development impact, focus on commercial returns</a:t>
          </a:r>
          <a:endParaRPr lang="en-GB" dirty="0"/>
        </a:p>
      </dgm:t>
    </dgm:pt>
    <dgm:pt modelId="{3BF61D5A-7A10-489D-BEF4-F8D5D809198C}" type="parTrans" cxnId="{C6A78142-6ED2-422B-8DEB-249104117D68}">
      <dgm:prSet/>
      <dgm:spPr/>
      <dgm:t>
        <a:bodyPr/>
        <a:lstStyle/>
        <a:p>
          <a:endParaRPr lang="en-GB"/>
        </a:p>
      </dgm:t>
    </dgm:pt>
    <dgm:pt modelId="{30ADB37A-951B-4486-A9AD-5A4DF8FE4828}" type="sibTrans" cxnId="{C6A78142-6ED2-422B-8DEB-249104117D68}">
      <dgm:prSet/>
      <dgm:spPr/>
      <dgm:t>
        <a:bodyPr/>
        <a:lstStyle/>
        <a:p>
          <a:endParaRPr lang="en-GB"/>
        </a:p>
      </dgm:t>
    </dgm:pt>
    <dgm:pt modelId="{9A765E6F-49C2-4E52-8FBF-58D905220D3A}">
      <dgm:prSet phldrT="[Text]" phldr="0"/>
      <dgm:spPr/>
      <dgm:t>
        <a:bodyPr/>
        <a:lstStyle/>
        <a:p>
          <a:r>
            <a:rPr lang="en-GB"/>
            <a:t>Same questions in </a:t>
          </a:r>
          <a:r>
            <a:rPr lang="en-GB">
              <a:hlinkClick xmlns:r="http://schemas.openxmlformats.org/officeDocument/2006/relationships" r:id="rId4">
                <a:extLst>
                  <a:ext uri="{A12FA001-AC4F-418D-AE19-62706E023703}">
                    <ahyp:hlinkClr xmlns:ahyp="http://schemas.microsoft.com/office/drawing/2018/hyperlinkcolor" val="tx"/>
                  </a:ext>
                </a:extLst>
              </a:hlinkClick>
            </a:rPr>
            <a:t>2023</a:t>
          </a:r>
          <a:r>
            <a:rPr lang="en-GB"/>
            <a:t> Int Dev Committee (Parliament) report</a:t>
          </a:r>
          <a:endParaRPr lang="en-GB" dirty="0"/>
        </a:p>
      </dgm:t>
    </dgm:pt>
    <dgm:pt modelId="{B51F75EB-700E-4F3D-96E9-C51B18983D54}" type="parTrans" cxnId="{6C8353CE-242B-45B6-BAF0-94A4C796B043}">
      <dgm:prSet/>
      <dgm:spPr/>
      <dgm:t>
        <a:bodyPr/>
        <a:lstStyle/>
        <a:p>
          <a:endParaRPr lang="en-GB"/>
        </a:p>
      </dgm:t>
    </dgm:pt>
    <dgm:pt modelId="{62BACABE-B93A-4F61-9B4F-EDA779C5CCB6}" type="sibTrans" cxnId="{6C8353CE-242B-45B6-BAF0-94A4C796B043}">
      <dgm:prSet/>
      <dgm:spPr/>
      <dgm:t>
        <a:bodyPr/>
        <a:lstStyle/>
        <a:p>
          <a:endParaRPr lang="en-GB"/>
        </a:p>
      </dgm:t>
    </dgm:pt>
    <dgm:pt modelId="{C7B45D81-66E6-41C0-B09A-5BB682F69DE4}">
      <dgm:prSet phldrT="[Text]" phldr="0"/>
      <dgm:spPr/>
      <dgm:t>
        <a:bodyPr/>
        <a:lstStyle/>
        <a:p>
          <a:pPr algn="l"/>
          <a:r>
            <a:rPr lang="en-GB" dirty="0"/>
            <a:t>BII </a:t>
          </a:r>
          <a:r>
            <a:rPr lang="en-GB" dirty="0">
              <a:hlinkClick xmlns:r="http://schemas.openxmlformats.org/officeDocument/2006/relationships" r:id="rId5">
                <a:extLst>
                  <a:ext uri="{A12FA001-AC4F-418D-AE19-62706E023703}">
                    <ahyp:hlinkClr xmlns:ahyp="http://schemas.microsoft.com/office/drawing/2018/hyperlinkcolor" val="tx"/>
                  </a:ext>
                </a:extLst>
              </a:hlinkClick>
            </a:rPr>
            <a:t>response</a:t>
          </a:r>
          <a:r>
            <a:rPr lang="en-GB" dirty="0"/>
            <a:t>: changing risk/return appetite (reported by </a:t>
          </a:r>
          <a:r>
            <a:rPr lang="en-GB" dirty="0">
              <a:hlinkClick xmlns:r="http://schemas.openxmlformats.org/officeDocument/2006/relationships" r:id="rId6">
                <a:extLst>
                  <a:ext uri="{A12FA001-AC4F-418D-AE19-62706E023703}">
                    <ahyp:hlinkClr xmlns:ahyp="http://schemas.microsoft.com/office/drawing/2018/hyperlinkcolor" val="tx"/>
                  </a:ext>
                </a:extLst>
              </a:hlinkClick>
            </a:rPr>
            <a:t>Parliament</a:t>
          </a:r>
          <a:r>
            <a:rPr lang="en-GB" dirty="0"/>
            <a:t> as ‘lowered its profit target’), commit to 30% ‘climate finance’ 2022-2026 (£3bn)</a:t>
          </a:r>
        </a:p>
      </dgm:t>
    </dgm:pt>
    <dgm:pt modelId="{CDF0AF1F-8B99-4116-8E04-C4341CA5BA6A}" type="parTrans" cxnId="{411461C3-8653-4223-8DD5-3E7C5998A442}">
      <dgm:prSet/>
      <dgm:spPr/>
      <dgm:t>
        <a:bodyPr/>
        <a:lstStyle/>
        <a:p>
          <a:endParaRPr lang="en-GB"/>
        </a:p>
      </dgm:t>
    </dgm:pt>
    <dgm:pt modelId="{BBB1EF17-4278-452A-A4AB-10CF0A122D31}" type="sibTrans" cxnId="{411461C3-8653-4223-8DD5-3E7C5998A442}">
      <dgm:prSet/>
      <dgm:spPr/>
      <dgm:t>
        <a:bodyPr/>
        <a:lstStyle/>
        <a:p>
          <a:endParaRPr lang="en-GB"/>
        </a:p>
      </dgm:t>
    </dgm:pt>
    <dgm:pt modelId="{B19916C4-D64C-4738-BC1A-CC66D40C1CF1}" type="pres">
      <dgm:prSet presAssocID="{082AEFFD-AFF8-46C0-B7F9-642CF41E1E56}" presName="Name0" presStyleCnt="0">
        <dgm:presLayoutVars>
          <dgm:chMax val="7"/>
          <dgm:chPref val="7"/>
          <dgm:dir/>
        </dgm:presLayoutVars>
      </dgm:prSet>
      <dgm:spPr/>
    </dgm:pt>
    <dgm:pt modelId="{4EA08A13-33BC-4D68-B63E-B3A2413CE8A2}" type="pres">
      <dgm:prSet presAssocID="{082AEFFD-AFF8-46C0-B7F9-642CF41E1E56}" presName="Name1" presStyleCnt="0"/>
      <dgm:spPr/>
    </dgm:pt>
    <dgm:pt modelId="{F8F90702-95DB-4F45-AAFB-28287B2A3283}" type="pres">
      <dgm:prSet presAssocID="{082AEFFD-AFF8-46C0-B7F9-642CF41E1E56}" presName="cycle" presStyleCnt="0"/>
      <dgm:spPr/>
    </dgm:pt>
    <dgm:pt modelId="{47DB807F-DC75-4B70-9F50-DD2FE72EE7C6}" type="pres">
      <dgm:prSet presAssocID="{082AEFFD-AFF8-46C0-B7F9-642CF41E1E56}" presName="srcNode" presStyleLbl="node1" presStyleIdx="0" presStyleCnt="6"/>
      <dgm:spPr/>
    </dgm:pt>
    <dgm:pt modelId="{F78968C9-F255-4BB8-9E42-F03EFF677CB4}" type="pres">
      <dgm:prSet presAssocID="{082AEFFD-AFF8-46C0-B7F9-642CF41E1E56}" presName="conn" presStyleLbl="parChTrans1D2" presStyleIdx="0" presStyleCnt="1"/>
      <dgm:spPr/>
    </dgm:pt>
    <dgm:pt modelId="{36B6310E-D20D-4678-89A4-4E438BFFB0B0}" type="pres">
      <dgm:prSet presAssocID="{082AEFFD-AFF8-46C0-B7F9-642CF41E1E56}" presName="extraNode" presStyleLbl="node1" presStyleIdx="0" presStyleCnt="6"/>
      <dgm:spPr/>
    </dgm:pt>
    <dgm:pt modelId="{3BD3A8FB-C4B9-4FA5-9C4A-1D29D43061C2}" type="pres">
      <dgm:prSet presAssocID="{082AEFFD-AFF8-46C0-B7F9-642CF41E1E56}" presName="dstNode" presStyleLbl="node1" presStyleIdx="0" presStyleCnt="6"/>
      <dgm:spPr/>
    </dgm:pt>
    <dgm:pt modelId="{BDB0F2DA-D0B6-44D4-8AF2-6412821B3228}" type="pres">
      <dgm:prSet presAssocID="{984D3472-320D-44C5-B819-1251FDE7ABE9}" presName="text_1" presStyleLbl="node1" presStyleIdx="0" presStyleCnt="6">
        <dgm:presLayoutVars>
          <dgm:bulletEnabled val="1"/>
        </dgm:presLayoutVars>
      </dgm:prSet>
      <dgm:spPr/>
    </dgm:pt>
    <dgm:pt modelId="{432AB809-96B9-4C49-A154-B240CF4CA9C3}" type="pres">
      <dgm:prSet presAssocID="{984D3472-320D-44C5-B819-1251FDE7ABE9}" presName="accent_1" presStyleCnt="0"/>
      <dgm:spPr/>
    </dgm:pt>
    <dgm:pt modelId="{8D5EB352-F210-46D7-A797-2213628F2A16}" type="pres">
      <dgm:prSet presAssocID="{984D3472-320D-44C5-B819-1251FDE7ABE9}" presName="accentRepeatNode" presStyleLbl="solidFgAcc1" presStyleIdx="0" presStyleCnt="6"/>
      <dgm:spPr/>
    </dgm:pt>
    <dgm:pt modelId="{75943E5D-D1A1-459C-96E5-2D3DD19C422C}" type="pres">
      <dgm:prSet presAssocID="{A909ECA9-8637-4AD4-BA7C-577F7B79A4E1}" presName="text_2" presStyleLbl="node1" presStyleIdx="1" presStyleCnt="6">
        <dgm:presLayoutVars>
          <dgm:bulletEnabled val="1"/>
        </dgm:presLayoutVars>
      </dgm:prSet>
      <dgm:spPr/>
    </dgm:pt>
    <dgm:pt modelId="{4F11F827-87D7-4DBD-BB36-F291CC703BF6}" type="pres">
      <dgm:prSet presAssocID="{A909ECA9-8637-4AD4-BA7C-577F7B79A4E1}" presName="accent_2" presStyleCnt="0"/>
      <dgm:spPr/>
    </dgm:pt>
    <dgm:pt modelId="{60989D9F-E1CC-4F35-81F7-751A25A90EC1}" type="pres">
      <dgm:prSet presAssocID="{A909ECA9-8637-4AD4-BA7C-577F7B79A4E1}" presName="accentRepeatNode" presStyleLbl="solidFgAcc1" presStyleIdx="1" presStyleCnt="6"/>
      <dgm:spPr/>
    </dgm:pt>
    <dgm:pt modelId="{A6111F6F-148A-42A0-96C1-8A43C9BB04C1}" type="pres">
      <dgm:prSet presAssocID="{9B94547D-F602-4482-8F9E-FE6A84178F85}" presName="text_3" presStyleLbl="node1" presStyleIdx="2" presStyleCnt="6">
        <dgm:presLayoutVars>
          <dgm:bulletEnabled val="1"/>
        </dgm:presLayoutVars>
      </dgm:prSet>
      <dgm:spPr/>
    </dgm:pt>
    <dgm:pt modelId="{8BDEF790-A46A-4303-9F93-F00244A79EDE}" type="pres">
      <dgm:prSet presAssocID="{9B94547D-F602-4482-8F9E-FE6A84178F85}" presName="accent_3" presStyleCnt="0"/>
      <dgm:spPr/>
    </dgm:pt>
    <dgm:pt modelId="{0415C3A5-00B3-4F64-8D34-BE370E509015}" type="pres">
      <dgm:prSet presAssocID="{9B94547D-F602-4482-8F9E-FE6A84178F85}" presName="accentRepeatNode" presStyleLbl="solidFgAcc1" presStyleIdx="2" presStyleCnt="6"/>
      <dgm:spPr/>
    </dgm:pt>
    <dgm:pt modelId="{44DF3D6C-42C9-4EEA-BC50-1CC4506F9510}" type="pres">
      <dgm:prSet presAssocID="{03678C3C-FBE9-4A96-BBC5-B59AE3BD8B61}" presName="text_4" presStyleLbl="node1" presStyleIdx="3" presStyleCnt="6">
        <dgm:presLayoutVars>
          <dgm:bulletEnabled val="1"/>
        </dgm:presLayoutVars>
      </dgm:prSet>
      <dgm:spPr/>
    </dgm:pt>
    <dgm:pt modelId="{7272A0A7-718D-407B-9EE6-46AB283F45FA}" type="pres">
      <dgm:prSet presAssocID="{03678C3C-FBE9-4A96-BBC5-B59AE3BD8B61}" presName="accent_4" presStyleCnt="0"/>
      <dgm:spPr/>
    </dgm:pt>
    <dgm:pt modelId="{F081B582-2C50-4A8E-9E2F-1DD74F3AD586}" type="pres">
      <dgm:prSet presAssocID="{03678C3C-FBE9-4A96-BBC5-B59AE3BD8B61}" presName="accentRepeatNode" presStyleLbl="solidFgAcc1" presStyleIdx="3" presStyleCnt="6"/>
      <dgm:spPr/>
    </dgm:pt>
    <dgm:pt modelId="{DDAC8F5A-360F-49C8-B4A5-9A800D1D9379}" type="pres">
      <dgm:prSet presAssocID="{9A765E6F-49C2-4E52-8FBF-58D905220D3A}" presName="text_5" presStyleLbl="node1" presStyleIdx="4" presStyleCnt="6">
        <dgm:presLayoutVars>
          <dgm:bulletEnabled val="1"/>
        </dgm:presLayoutVars>
      </dgm:prSet>
      <dgm:spPr/>
    </dgm:pt>
    <dgm:pt modelId="{59EB5E37-F6AF-4D1D-B415-BA27B520BA0A}" type="pres">
      <dgm:prSet presAssocID="{9A765E6F-49C2-4E52-8FBF-58D905220D3A}" presName="accent_5" presStyleCnt="0"/>
      <dgm:spPr/>
    </dgm:pt>
    <dgm:pt modelId="{C4ADBABB-33C4-407A-9382-B0459EDA51FA}" type="pres">
      <dgm:prSet presAssocID="{9A765E6F-49C2-4E52-8FBF-58D905220D3A}" presName="accentRepeatNode" presStyleLbl="solidFgAcc1" presStyleIdx="4" presStyleCnt="6"/>
      <dgm:spPr/>
    </dgm:pt>
    <dgm:pt modelId="{BAD1851F-9707-4346-B27F-7517C8A142E7}" type="pres">
      <dgm:prSet presAssocID="{C7B45D81-66E6-41C0-B09A-5BB682F69DE4}" presName="text_6" presStyleLbl="node1" presStyleIdx="5" presStyleCnt="6">
        <dgm:presLayoutVars>
          <dgm:bulletEnabled val="1"/>
        </dgm:presLayoutVars>
      </dgm:prSet>
      <dgm:spPr/>
    </dgm:pt>
    <dgm:pt modelId="{690C337F-E78B-4C31-A7B6-318D1B9C9C12}" type="pres">
      <dgm:prSet presAssocID="{C7B45D81-66E6-41C0-B09A-5BB682F69DE4}" presName="accent_6" presStyleCnt="0"/>
      <dgm:spPr/>
    </dgm:pt>
    <dgm:pt modelId="{8EAF957F-90BF-4440-873D-FF2283B4DED8}" type="pres">
      <dgm:prSet presAssocID="{C7B45D81-66E6-41C0-B09A-5BB682F69DE4}" presName="accentRepeatNode" presStyleLbl="solidFgAcc1" presStyleIdx="5" presStyleCnt="6"/>
      <dgm:spPr/>
    </dgm:pt>
  </dgm:ptLst>
  <dgm:cxnLst>
    <dgm:cxn modelId="{9BD7E808-2B37-4829-9BAF-561D649E8C92}" type="presOf" srcId="{9B94547D-F602-4482-8F9E-FE6A84178F85}" destId="{A6111F6F-148A-42A0-96C1-8A43C9BB04C1}" srcOrd="0" destOrd="0" presId="urn:microsoft.com/office/officeart/2008/layout/VerticalCurvedList"/>
    <dgm:cxn modelId="{5613D81D-AD96-4647-8F58-D04097A3739B}" type="presOf" srcId="{C52A45F4-09C3-4F5F-BFEE-E5B88DC5F235}" destId="{F78968C9-F255-4BB8-9E42-F03EFF677CB4}" srcOrd="0" destOrd="0" presId="urn:microsoft.com/office/officeart/2008/layout/VerticalCurvedList"/>
    <dgm:cxn modelId="{C6A78142-6ED2-422B-8DEB-249104117D68}" srcId="{082AEFFD-AFF8-46C0-B7F9-642CF41E1E56}" destId="{03678C3C-FBE9-4A96-BBC5-B59AE3BD8B61}" srcOrd="3" destOrd="0" parTransId="{3BF61D5A-7A10-489D-BEF4-F8D5D809198C}" sibTransId="{30ADB37A-951B-4486-A9AD-5A4DF8FE4828}"/>
    <dgm:cxn modelId="{E37B2445-38D4-45CB-A465-E2F2DEEE1671}" type="presOf" srcId="{C7B45D81-66E6-41C0-B09A-5BB682F69DE4}" destId="{BAD1851F-9707-4346-B27F-7517C8A142E7}" srcOrd="0" destOrd="0" presId="urn:microsoft.com/office/officeart/2008/layout/VerticalCurvedList"/>
    <dgm:cxn modelId="{70162A70-76E3-431A-8C8B-9AF0C17E9756}" type="presOf" srcId="{03678C3C-FBE9-4A96-BBC5-B59AE3BD8B61}" destId="{44DF3D6C-42C9-4EEA-BC50-1CC4506F9510}" srcOrd="0" destOrd="0" presId="urn:microsoft.com/office/officeart/2008/layout/VerticalCurvedList"/>
    <dgm:cxn modelId="{1AB4DE51-B5F9-4B60-AFDA-22E08483D20E}" type="presOf" srcId="{984D3472-320D-44C5-B819-1251FDE7ABE9}" destId="{BDB0F2DA-D0B6-44D4-8AF2-6412821B3228}" srcOrd="0" destOrd="0" presId="urn:microsoft.com/office/officeart/2008/layout/VerticalCurvedList"/>
    <dgm:cxn modelId="{DA0F2C74-0143-45E2-B4EF-364F10137648}" srcId="{082AEFFD-AFF8-46C0-B7F9-642CF41E1E56}" destId="{984D3472-320D-44C5-B819-1251FDE7ABE9}" srcOrd="0" destOrd="0" parTransId="{19BF13C6-EDC7-4411-9965-73E969DBCBAC}" sibTransId="{C52A45F4-09C3-4F5F-BFEE-E5B88DC5F235}"/>
    <dgm:cxn modelId="{BF845589-A592-43F0-8EEE-7F30EED12BC1}" type="presOf" srcId="{A909ECA9-8637-4AD4-BA7C-577F7B79A4E1}" destId="{75943E5D-D1A1-459C-96E5-2D3DD19C422C}" srcOrd="0" destOrd="0" presId="urn:microsoft.com/office/officeart/2008/layout/VerticalCurvedList"/>
    <dgm:cxn modelId="{B88850A1-3845-4E91-9DD1-E473FF95C372}" type="presOf" srcId="{9A765E6F-49C2-4E52-8FBF-58D905220D3A}" destId="{DDAC8F5A-360F-49C8-B4A5-9A800D1D9379}" srcOrd="0" destOrd="0" presId="urn:microsoft.com/office/officeart/2008/layout/VerticalCurvedList"/>
    <dgm:cxn modelId="{682F24C0-B498-419F-85F1-C599414CB3B6}" srcId="{082AEFFD-AFF8-46C0-B7F9-642CF41E1E56}" destId="{9B94547D-F602-4482-8F9E-FE6A84178F85}" srcOrd="2" destOrd="0" parTransId="{7764FBFF-E6E8-48E2-AD9D-3C02BA5E79BD}" sibTransId="{4A6F4B73-583C-4C8F-AF6F-B750F4EF69A9}"/>
    <dgm:cxn modelId="{411461C3-8653-4223-8DD5-3E7C5998A442}" srcId="{082AEFFD-AFF8-46C0-B7F9-642CF41E1E56}" destId="{C7B45D81-66E6-41C0-B09A-5BB682F69DE4}" srcOrd="5" destOrd="0" parTransId="{CDF0AF1F-8B99-4116-8E04-C4341CA5BA6A}" sibTransId="{BBB1EF17-4278-452A-A4AB-10CF0A122D31}"/>
    <dgm:cxn modelId="{6C8353CE-242B-45B6-BAF0-94A4C796B043}" srcId="{082AEFFD-AFF8-46C0-B7F9-642CF41E1E56}" destId="{9A765E6F-49C2-4E52-8FBF-58D905220D3A}" srcOrd="4" destOrd="0" parTransId="{B51F75EB-700E-4F3D-96E9-C51B18983D54}" sibTransId="{62BACABE-B93A-4F61-9B4F-EDA779C5CCB6}"/>
    <dgm:cxn modelId="{1188FEEB-AF23-44CA-B18D-1333C871E17A}" type="presOf" srcId="{082AEFFD-AFF8-46C0-B7F9-642CF41E1E56}" destId="{B19916C4-D64C-4738-BC1A-CC66D40C1CF1}" srcOrd="0" destOrd="0" presId="urn:microsoft.com/office/officeart/2008/layout/VerticalCurvedList"/>
    <dgm:cxn modelId="{1DCE78FF-D415-482C-841A-672365369A78}" srcId="{082AEFFD-AFF8-46C0-B7F9-642CF41E1E56}" destId="{A909ECA9-8637-4AD4-BA7C-577F7B79A4E1}" srcOrd="1" destOrd="0" parTransId="{E99F5F87-98CF-4A7C-B66C-990A209D496B}" sibTransId="{CCAE5E78-4FD6-401A-8B4F-640570137D50}"/>
    <dgm:cxn modelId="{CDEE6300-2573-4856-88C2-7056382493EB}" type="presParOf" srcId="{B19916C4-D64C-4738-BC1A-CC66D40C1CF1}" destId="{4EA08A13-33BC-4D68-B63E-B3A2413CE8A2}" srcOrd="0" destOrd="0" presId="urn:microsoft.com/office/officeart/2008/layout/VerticalCurvedList"/>
    <dgm:cxn modelId="{CA16F645-58BA-4D79-B790-DF6AB743C065}" type="presParOf" srcId="{4EA08A13-33BC-4D68-B63E-B3A2413CE8A2}" destId="{F8F90702-95DB-4F45-AAFB-28287B2A3283}" srcOrd="0" destOrd="0" presId="urn:microsoft.com/office/officeart/2008/layout/VerticalCurvedList"/>
    <dgm:cxn modelId="{7DBC454E-6CE2-4E0D-A934-0D9F560AC3B3}" type="presParOf" srcId="{F8F90702-95DB-4F45-AAFB-28287B2A3283}" destId="{47DB807F-DC75-4B70-9F50-DD2FE72EE7C6}" srcOrd="0" destOrd="0" presId="urn:microsoft.com/office/officeart/2008/layout/VerticalCurvedList"/>
    <dgm:cxn modelId="{50643F8D-D610-4F9E-84C6-FE55803615D9}" type="presParOf" srcId="{F8F90702-95DB-4F45-AAFB-28287B2A3283}" destId="{F78968C9-F255-4BB8-9E42-F03EFF677CB4}" srcOrd="1" destOrd="0" presId="urn:microsoft.com/office/officeart/2008/layout/VerticalCurvedList"/>
    <dgm:cxn modelId="{C421F642-CD9A-4C45-A598-B1A66A914E1A}" type="presParOf" srcId="{F8F90702-95DB-4F45-AAFB-28287B2A3283}" destId="{36B6310E-D20D-4678-89A4-4E438BFFB0B0}" srcOrd="2" destOrd="0" presId="urn:microsoft.com/office/officeart/2008/layout/VerticalCurvedList"/>
    <dgm:cxn modelId="{0D7A7EBF-45F2-4D94-9E9D-F4EC487ADAEA}" type="presParOf" srcId="{F8F90702-95DB-4F45-AAFB-28287B2A3283}" destId="{3BD3A8FB-C4B9-4FA5-9C4A-1D29D43061C2}" srcOrd="3" destOrd="0" presId="urn:microsoft.com/office/officeart/2008/layout/VerticalCurvedList"/>
    <dgm:cxn modelId="{D9571B98-FA81-43A6-AAD7-D4D027E14B7F}" type="presParOf" srcId="{4EA08A13-33BC-4D68-B63E-B3A2413CE8A2}" destId="{BDB0F2DA-D0B6-44D4-8AF2-6412821B3228}" srcOrd="1" destOrd="0" presId="urn:microsoft.com/office/officeart/2008/layout/VerticalCurvedList"/>
    <dgm:cxn modelId="{98362BD4-599F-4B9F-9603-10BAEA29A1E3}" type="presParOf" srcId="{4EA08A13-33BC-4D68-B63E-B3A2413CE8A2}" destId="{432AB809-96B9-4C49-A154-B240CF4CA9C3}" srcOrd="2" destOrd="0" presId="urn:microsoft.com/office/officeart/2008/layout/VerticalCurvedList"/>
    <dgm:cxn modelId="{7FB4D482-2517-476A-B5BB-E3D52F53A54A}" type="presParOf" srcId="{432AB809-96B9-4C49-A154-B240CF4CA9C3}" destId="{8D5EB352-F210-46D7-A797-2213628F2A16}" srcOrd="0" destOrd="0" presId="urn:microsoft.com/office/officeart/2008/layout/VerticalCurvedList"/>
    <dgm:cxn modelId="{D1422E63-F2BF-4237-B844-63271506637F}" type="presParOf" srcId="{4EA08A13-33BC-4D68-B63E-B3A2413CE8A2}" destId="{75943E5D-D1A1-459C-96E5-2D3DD19C422C}" srcOrd="3" destOrd="0" presId="urn:microsoft.com/office/officeart/2008/layout/VerticalCurvedList"/>
    <dgm:cxn modelId="{404962B8-CD7B-4311-A24C-E0E4516CB4D6}" type="presParOf" srcId="{4EA08A13-33BC-4D68-B63E-B3A2413CE8A2}" destId="{4F11F827-87D7-4DBD-BB36-F291CC703BF6}" srcOrd="4" destOrd="0" presId="urn:microsoft.com/office/officeart/2008/layout/VerticalCurvedList"/>
    <dgm:cxn modelId="{072C5D23-7DB1-40A0-9A32-7B133610F03A}" type="presParOf" srcId="{4F11F827-87D7-4DBD-BB36-F291CC703BF6}" destId="{60989D9F-E1CC-4F35-81F7-751A25A90EC1}" srcOrd="0" destOrd="0" presId="urn:microsoft.com/office/officeart/2008/layout/VerticalCurvedList"/>
    <dgm:cxn modelId="{664AC72C-4924-4247-AA6D-D91B9D744DBE}" type="presParOf" srcId="{4EA08A13-33BC-4D68-B63E-B3A2413CE8A2}" destId="{A6111F6F-148A-42A0-96C1-8A43C9BB04C1}" srcOrd="5" destOrd="0" presId="urn:microsoft.com/office/officeart/2008/layout/VerticalCurvedList"/>
    <dgm:cxn modelId="{B8502205-2C12-4CA8-8BC0-BA19EF767521}" type="presParOf" srcId="{4EA08A13-33BC-4D68-B63E-B3A2413CE8A2}" destId="{8BDEF790-A46A-4303-9F93-F00244A79EDE}" srcOrd="6" destOrd="0" presId="urn:microsoft.com/office/officeart/2008/layout/VerticalCurvedList"/>
    <dgm:cxn modelId="{A35A5454-0B59-4BE7-9CDD-18B654BE8E1A}" type="presParOf" srcId="{8BDEF790-A46A-4303-9F93-F00244A79EDE}" destId="{0415C3A5-00B3-4F64-8D34-BE370E509015}" srcOrd="0" destOrd="0" presId="urn:microsoft.com/office/officeart/2008/layout/VerticalCurvedList"/>
    <dgm:cxn modelId="{13782D4A-8E5A-4BFF-A58E-6C12B9F9BCEF}" type="presParOf" srcId="{4EA08A13-33BC-4D68-B63E-B3A2413CE8A2}" destId="{44DF3D6C-42C9-4EEA-BC50-1CC4506F9510}" srcOrd="7" destOrd="0" presId="urn:microsoft.com/office/officeart/2008/layout/VerticalCurvedList"/>
    <dgm:cxn modelId="{9649A4CB-04F8-436D-902E-156F6E1A6063}" type="presParOf" srcId="{4EA08A13-33BC-4D68-B63E-B3A2413CE8A2}" destId="{7272A0A7-718D-407B-9EE6-46AB283F45FA}" srcOrd="8" destOrd="0" presId="urn:microsoft.com/office/officeart/2008/layout/VerticalCurvedList"/>
    <dgm:cxn modelId="{8C4EB1BB-A79D-4A59-B5A9-9E8CD9C08F1C}" type="presParOf" srcId="{7272A0A7-718D-407B-9EE6-46AB283F45FA}" destId="{F081B582-2C50-4A8E-9E2F-1DD74F3AD586}" srcOrd="0" destOrd="0" presId="urn:microsoft.com/office/officeart/2008/layout/VerticalCurvedList"/>
    <dgm:cxn modelId="{CEB97AD8-7B66-4356-A055-9959F7BA15DC}" type="presParOf" srcId="{4EA08A13-33BC-4D68-B63E-B3A2413CE8A2}" destId="{DDAC8F5A-360F-49C8-B4A5-9A800D1D9379}" srcOrd="9" destOrd="0" presId="urn:microsoft.com/office/officeart/2008/layout/VerticalCurvedList"/>
    <dgm:cxn modelId="{FD15DB5B-D4CA-4B67-842A-8AD8C1F330C9}" type="presParOf" srcId="{4EA08A13-33BC-4D68-B63E-B3A2413CE8A2}" destId="{59EB5E37-F6AF-4D1D-B415-BA27B520BA0A}" srcOrd="10" destOrd="0" presId="urn:microsoft.com/office/officeart/2008/layout/VerticalCurvedList"/>
    <dgm:cxn modelId="{B3555799-CE2D-481E-8F0E-E876D7C695F2}" type="presParOf" srcId="{59EB5E37-F6AF-4D1D-B415-BA27B520BA0A}" destId="{C4ADBABB-33C4-407A-9382-B0459EDA51FA}" srcOrd="0" destOrd="0" presId="urn:microsoft.com/office/officeart/2008/layout/VerticalCurvedList"/>
    <dgm:cxn modelId="{A22BFBE7-F867-40F3-B4C3-7BC2180ECF96}" type="presParOf" srcId="{4EA08A13-33BC-4D68-B63E-B3A2413CE8A2}" destId="{BAD1851F-9707-4346-B27F-7517C8A142E7}" srcOrd="11" destOrd="0" presId="urn:microsoft.com/office/officeart/2008/layout/VerticalCurvedList"/>
    <dgm:cxn modelId="{DDD63A39-792A-42F6-A0A9-49C34E3AB65B}" type="presParOf" srcId="{4EA08A13-33BC-4D68-B63E-B3A2413CE8A2}" destId="{690C337F-E78B-4C31-A7B6-318D1B9C9C12}" srcOrd="12" destOrd="0" presId="urn:microsoft.com/office/officeart/2008/layout/VerticalCurvedList"/>
    <dgm:cxn modelId="{D3CBD9D5-9A9E-444B-BDE6-A5E7D53D31BD}" type="presParOf" srcId="{690C337F-E78B-4C31-A7B6-318D1B9C9C12}" destId="{8EAF957F-90BF-4440-873D-FF2283B4DED8}"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DB91E15-69C4-4153-9E9D-8F26077A11D6}" type="doc">
      <dgm:prSet loTypeId="urn:microsoft.com/office/officeart/2008/layout/VerticalCurvedList" loCatId="list" qsTypeId="urn:microsoft.com/office/officeart/2005/8/quickstyle/simple1" qsCatId="simple" csTypeId="urn:microsoft.com/office/officeart/2005/8/colors/colorful2" csCatId="colorful" phldr="1"/>
      <dgm:spPr/>
      <dgm:t>
        <a:bodyPr/>
        <a:lstStyle/>
        <a:p>
          <a:endParaRPr lang="en-GB"/>
        </a:p>
      </dgm:t>
    </dgm:pt>
    <dgm:pt modelId="{5F85046A-A125-4AE3-BB7A-9E6D37BE6753}">
      <dgm:prSet phldrT="[Text]" phldr="0"/>
      <dgm:spPr/>
      <dgm:t>
        <a:bodyPr/>
        <a:lstStyle/>
        <a:p>
          <a:r>
            <a:rPr lang="en-GB" dirty="0">
              <a:solidFill>
                <a:schemeClr val="tx1"/>
              </a:solidFill>
            </a:rPr>
            <a:t>As CDC (</a:t>
          </a:r>
          <a:r>
            <a:rPr lang="en-GB" dirty="0">
              <a:solidFill>
                <a:schemeClr val="tx1"/>
              </a:solidFill>
              <a:hlinkClick xmlns:r="http://schemas.openxmlformats.org/officeDocument/2006/relationships" r:id="rId1">
                <a:extLst>
                  <a:ext uri="{A12FA001-AC4F-418D-AE19-62706E023703}">
                    <ahyp:hlinkClr xmlns:ahyp="http://schemas.microsoft.com/office/drawing/2018/hyperlinkcolor" val="tx"/>
                  </a:ext>
                </a:extLst>
              </a:hlinkClick>
            </a:rPr>
            <a:t>2020</a:t>
          </a:r>
          <a:r>
            <a:rPr lang="en-GB" dirty="0">
              <a:solidFill>
                <a:schemeClr val="tx1"/>
              </a:solidFill>
            </a:rPr>
            <a:t>), BII committed to net zero portfolio by 2050  only invest if investment supports country plans to be net zero by 2050 (see </a:t>
          </a:r>
          <a:r>
            <a:rPr lang="en-GB" dirty="0">
              <a:solidFill>
                <a:schemeClr val="tx1"/>
              </a:solidFill>
              <a:hlinkClick xmlns:r="http://schemas.openxmlformats.org/officeDocument/2006/relationships" r:id="rId2">
                <a:extLst>
                  <a:ext uri="{A12FA001-AC4F-418D-AE19-62706E023703}">
                    <ahyp:hlinkClr xmlns:ahyp="http://schemas.microsoft.com/office/drawing/2018/hyperlinkcolor" val="tx"/>
                  </a:ext>
                </a:extLst>
              </a:hlinkClick>
            </a:rPr>
            <a:t>CAT</a:t>
          </a:r>
          <a:r>
            <a:rPr lang="en-GB" dirty="0">
              <a:solidFill>
                <a:schemeClr val="tx1"/>
              </a:solidFill>
            </a:rPr>
            <a:t>)</a:t>
          </a:r>
        </a:p>
      </dgm:t>
    </dgm:pt>
    <dgm:pt modelId="{673BEA5D-C835-4FBF-A503-34F38E48B5D9}" type="parTrans" cxnId="{110619A2-C869-4BF8-AF88-088C44B4B111}">
      <dgm:prSet/>
      <dgm:spPr/>
      <dgm:t>
        <a:bodyPr/>
        <a:lstStyle/>
        <a:p>
          <a:endParaRPr lang="en-GB"/>
        </a:p>
      </dgm:t>
    </dgm:pt>
    <dgm:pt modelId="{035C640C-8543-40FE-89A1-FAB8B8CD08E3}" type="sibTrans" cxnId="{110619A2-C869-4BF8-AF88-088C44B4B111}">
      <dgm:prSet/>
      <dgm:spPr/>
      <dgm:t>
        <a:bodyPr/>
        <a:lstStyle/>
        <a:p>
          <a:endParaRPr lang="en-GB"/>
        </a:p>
      </dgm:t>
    </dgm:pt>
    <dgm:pt modelId="{DA915D4D-B95E-4C9A-822A-16A442052EFF}">
      <dgm:prSet phldrT="[Text]" phldr="0"/>
      <dgm:spPr/>
      <dgm:t>
        <a:bodyPr/>
        <a:lstStyle/>
        <a:p>
          <a:r>
            <a:rPr lang="en-GB" dirty="0"/>
            <a:t>“we will only pursue investments in gas-fired power stations and gas midstream projects if they fulfil the requirements of our emerging guidance tool to demonstrate alignment with countries pathways to net zero emissions by 2050…” (p. 7) </a:t>
          </a:r>
        </a:p>
      </dgm:t>
    </dgm:pt>
    <dgm:pt modelId="{C8CD39E4-D846-4A4E-8254-42830DA2110D}" type="parTrans" cxnId="{E6DE992F-C097-45FF-AE6F-2AF636829C92}">
      <dgm:prSet/>
      <dgm:spPr/>
      <dgm:t>
        <a:bodyPr/>
        <a:lstStyle/>
        <a:p>
          <a:endParaRPr lang="en-GB"/>
        </a:p>
      </dgm:t>
    </dgm:pt>
    <dgm:pt modelId="{D5367920-0058-4B24-AC0B-1EDB873C5A1E}" type="sibTrans" cxnId="{E6DE992F-C097-45FF-AE6F-2AF636829C92}">
      <dgm:prSet/>
      <dgm:spPr/>
      <dgm:t>
        <a:bodyPr/>
        <a:lstStyle/>
        <a:p>
          <a:endParaRPr lang="en-GB"/>
        </a:p>
      </dgm:t>
    </dgm:pt>
    <dgm:pt modelId="{E3BFB80A-6272-433C-BF0B-452260D5E5F3}">
      <dgm:prSet phldrT="[Text]" phldr="0"/>
      <dgm:spPr/>
      <dgm:t>
        <a:bodyPr/>
        <a:lstStyle/>
        <a:p>
          <a:r>
            <a:rPr lang="en-GB" dirty="0">
              <a:solidFill>
                <a:schemeClr val="tx1"/>
              </a:solidFill>
            </a:rPr>
            <a:t>Despite this 2020 commitment to Paris Targets, and UK Government </a:t>
          </a:r>
          <a:r>
            <a:rPr lang="en-GB" dirty="0">
              <a:solidFill>
                <a:schemeClr val="tx1"/>
              </a:solidFill>
              <a:hlinkClick xmlns:r="http://schemas.openxmlformats.org/officeDocument/2006/relationships" r:id="rId3">
                <a:extLst>
                  <a:ext uri="{A12FA001-AC4F-418D-AE19-62706E023703}">
                    <ahyp:hlinkClr xmlns:ahyp="http://schemas.microsoft.com/office/drawing/2018/hyperlinkcolor" val="tx"/>
                  </a:ext>
                </a:extLst>
              </a:hlinkClick>
            </a:rPr>
            <a:t>commitment</a:t>
          </a:r>
          <a:r>
            <a:rPr lang="en-GB" dirty="0">
              <a:solidFill>
                <a:schemeClr val="tx1"/>
              </a:solidFill>
            </a:rPr>
            <a:t> to end fossil fuel support by 2021, in 2023 BII still had £526m (6% assets) in fossil-fuel projects (Carbon Brief </a:t>
          </a:r>
          <a:r>
            <a:rPr lang="en-GB" dirty="0">
              <a:solidFill>
                <a:schemeClr val="tx1"/>
              </a:solidFill>
              <a:hlinkClick xmlns:r="http://schemas.openxmlformats.org/officeDocument/2006/relationships" r:id="rId4">
                <a:extLst>
                  <a:ext uri="{A12FA001-AC4F-418D-AE19-62706E023703}">
                    <ahyp:hlinkClr xmlns:ahyp="http://schemas.microsoft.com/office/drawing/2018/hyperlinkcolor" val="tx"/>
                  </a:ext>
                </a:extLst>
              </a:hlinkClick>
            </a:rPr>
            <a:t>2025</a:t>
          </a:r>
          <a:r>
            <a:rPr lang="en-GB" dirty="0">
              <a:solidFill>
                <a:schemeClr val="tx1"/>
              </a:solidFill>
            </a:rPr>
            <a:t>)</a:t>
          </a:r>
        </a:p>
      </dgm:t>
    </dgm:pt>
    <dgm:pt modelId="{1415038D-98E5-43D5-A558-AFAFD8037FBD}" type="parTrans" cxnId="{412C5D2F-23EF-4555-B373-1AE55CD1A9DA}">
      <dgm:prSet/>
      <dgm:spPr/>
      <dgm:t>
        <a:bodyPr/>
        <a:lstStyle/>
        <a:p>
          <a:endParaRPr lang="en-GB"/>
        </a:p>
      </dgm:t>
    </dgm:pt>
    <dgm:pt modelId="{3AAD0124-752A-44F0-B162-8958C4852292}" type="sibTrans" cxnId="{412C5D2F-23EF-4555-B373-1AE55CD1A9DA}">
      <dgm:prSet/>
      <dgm:spPr/>
      <dgm:t>
        <a:bodyPr/>
        <a:lstStyle/>
        <a:p>
          <a:endParaRPr lang="en-GB"/>
        </a:p>
      </dgm:t>
    </dgm:pt>
    <dgm:pt modelId="{8D997CE6-71AC-413F-969E-C2A0D04B2FA9}">
      <dgm:prSet phldrT="[Text]" phldr="0"/>
      <dgm:spPr/>
      <dgm:t>
        <a:bodyPr/>
        <a:lstStyle/>
        <a:p>
          <a:r>
            <a:rPr lang="en-GB" dirty="0"/>
            <a:t>Later in the same year BII (</a:t>
          </a:r>
          <a:r>
            <a:rPr lang="en-GB" dirty="0">
              <a:solidFill>
                <a:schemeClr val="tx1"/>
              </a:solidFill>
              <a:hlinkClick xmlns:r="http://schemas.openxmlformats.org/officeDocument/2006/relationships" r:id="rId5">
                <a:extLst>
                  <a:ext uri="{A12FA001-AC4F-418D-AE19-62706E023703}">
                    <ahyp:hlinkClr xmlns:ahyp="http://schemas.microsoft.com/office/drawing/2018/hyperlinkcolor" val="tx"/>
                  </a:ext>
                </a:extLst>
              </a:hlinkClick>
            </a:rPr>
            <a:t>2020</a:t>
          </a:r>
          <a:r>
            <a:rPr lang="en-GB" dirty="0"/>
            <a:t>) affirmed no new commitments in coal, oil, fossil fuel transport, finance (whole portfolio coal exclusion) – but accept gas if part of net zero/1.5 pathway, cement, industry with captive plants, trade finance for ‘refined energy products’</a:t>
          </a:r>
        </a:p>
      </dgm:t>
    </dgm:pt>
    <dgm:pt modelId="{DF434BE2-618E-4713-9765-583CCF0B2E2E}" type="parTrans" cxnId="{97BA4408-E4CC-479A-96AF-1DC39C427216}">
      <dgm:prSet/>
      <dgm:spPr/>
      <dgm:t>
        <a:bodyPr/>
        <a:lstStyle/>
        <a:p>
          <a:endParaRPr lang="en-GB"/>
        </a:p>
      </dgm:t>
    </dgm:pt>
    <dgm:pt modelId="{0D82DDEB-0F5D-4967-89C5-CD8A6F681E9F}" type="sibTrans" cxnId="{97BA4408-E4CC-479A-96AF-1DC39C427216}">
      <dgm:prSet/>
      <dgm:spPr/>
      <dgm:t>
        <a:bodyPr/>
        <a:lstStyle/>
        <a:p>
          <a:endParaRPr lang="en-GB"/>
        </a:p>
      </dgm:t>
    </dgm:pt>
    <dgm:pt modelId="{256886CE-1199-4F63-AB51-327D226C2A06}" type="pres">
      <dgm:prSet presAssocID="{EDB91E15-69C4-4153-9E9D-8F26077A11D6}" presName="Name0" presStyleCnt="0">
        <dgm:presLayoutVars>
          <dgm:chMax val="7"/>
          <dgm:chPref val="7"/>
          <dgm:dir/>
        </dgm:presLayoutVars>
      </dgm:prSet>
      <dgm:spPr/>
    </dgm:pt>
    <dgm:pt modelId="{29D1FEF1-3E4A-4FDD-83E7-05628999C727}" type="pres">
      <dgm:prSet presAssocID="{EDB91E15-69C4-4153-9E9D-8F26077A11D6}" presName="Name1" presStyleCnt="0"/>
      <dgm:spPr/>
    </dgm:pt>
    <dgm:pt modelId="{33C46BAF-DB44-4D34-BA4D-D3DC2A162ED8}" type="pres">
      <dgm:prSet presAssocID="{EDB91E15-69C4-4153-9E9D-8F26077A11D6}" presName="cycle" presStyleCnt="0"/>
      <dgm:spPr/>
    </dgm:pt>
    <dgm:pt modelId="{F737DB4A-EDA5-4423-B3C8-592B7984E6EA}" type="pres">
      <dgm:prSet presAssocID="{EDB91E15-69C4-4153-9E9D-8F26077A11D6}" presName="srcNode" presStyleLbl="node1" presStyleIdx="0" presStyleCnt="4"/>
      <dgm:spPr/>
    </dgm:pt>
    <dgm:pt modelId="{FF165BD3-3920-4BCA-8D2C-E48943399AB6}" type="pres">
      <dgm:prSet presAssocID="{EDB91E15-69C4-4153-9E9D-8F26077A11D6}" presName="conn" presStyleLbl="parChTrans1D2" presStyleIdx="0" presStyleCnt="1"/>
      <dgm:spPr/>
    </dgm:pt>
    <dgm:pt modelId="{F83E8B1D-F68F-4BF1-B318-63EED423C16D}" type="pres">
      <dgm:prSet presAssocID="{EDB91E15-69C4-4153-9E9D-8F26077A11D6}" presName="extraNode" presStyleLbl="node1" presStyleIdx="0" presStyleCnt="4"/>
      <dgm:spPr/>
    </dgm:pt>
    <dgm:pt modelId="{E04B1EFB-CA0C-4685-8A7A-42F42AF649EF}" type="pres">
      <dgm:prSet presAssocID="{EDB91E15-69C4-4153-9E9D-8F26077A11D6}" presName="dstNode" presStyleLbl="node1" presStyleIdx="0" presStyleCnt="4"/>
      <dgm:spPr/>
    </dgm:pt>
    <dgm:pt modelId="{464F5977-6727-4761-8E78-39D292C8D99B}" type="pres">
      <dgm:prSet presAssocID="{5F85046A-A125-4AE3-BB7A-9E6D37BE6753}" presName="text_1" presStyleLbl="node1" presStyleIdx="0" presStyleCnt="4">
        <dgm:presLayoutVars>
          <dgm:bulletEnabled val="1"/>
        </dgm:presLayoutVars>
      </dgm:prSet>
      <dgm:spPr/>
    </dgm:pt>
    <dgm:pt modelId="{8AC92EDA-D1A5-4FEE-B5B0-A89F2343E28D}" type="pres">
      <dgm:prSet presAssocID="{5F85046A-A125-4AE3-BB7A-9E6D37BE6753}" presName="accent_1" presStyleCnt="0"/>
      <dgm:spPr/>
    </dgm:pt>
    <dgm:pt modelId="{5851C4CD-AD2C-4021-BB3E-34D12AB618EB}" type="pres">
      <dgm:prSet presAssocID="{5F85046A-A125-4AE3-BB7A-9E6D37BE6753}" presName="accentRepeatNode" presStyleLbl="solidFgAcc1" presStyleIdx="0" presStyleCnt="4"/>
      <dgm:spPr/>
    </dgm:pt>
    <dgm:pt modelId="{10C05C92-3814-41D2-8975-580347291C91}" type="pres">
      <dgm:prSet presAssocID="{DA915D4D-B95E-4C9A-822A-16A442052EFF}" presName="text_2" presStyleLbl="node1" presStyleIdx="1" presStyleCnt="4">
        <dgm:presLayoutVars>
          <dgm:bulletEnabled val="1"/>
        </dgm:presLayoutVars>
      </dgm:prSet>
      <dgm:spPr/>
    </dgm:pt>
    <dgm:pt modelId="{62D135DE-2229-4801-B001-4E3676384F33}" type="pres">
      <dgm:prSet presAssocID="{DA915D4D-B95E-4C9A-822A-16A442052EFF}" presName="accent_2" presStyleCnt="0"/>
      <dgm:spPr/>
    </dgm:pt>
    <dgm:pt modelId="{41B74AE0-15FC-43D5-81DB-AF89ED0EBA36}" type="pres">
      <dgm:prSet presAssocID="{DA915D4D-B95E-4C9A-822A-16A442052EFF}" presName="accentRepeatNode" presStyleLbl="solidFgAcc1" presStyleIdx="1" presStyleCnt="4"/>
      <dgm:spPr/>
    </dgm:pt>
    <dgm:pt modelId="{C32E0A05-E3B3-4447-8D96-CB0806F117C9}" type="pres">
      <dgm:prSet presAssocID="{8D997CE6-71AC-413F-969E-C2A0D04B2FA9}" presName="text_3" presStyleLbl="node1" presStyleIdx="2" presStyleCnt="4">
        <dgm:presLayoutVars>
          <dgm:bulletEnabled val="1"/>
        </dgm:presLayoutVars>
      </dgm:prSet>
      <dgm:spPr/>
    </dgm:pt>
    <dgm:pt modelId="{5B00FEAB-A23D-43CE-B879-0CA21D62F2A2}" type="pres">
      <dgm:prSet presAssocID="{8D997CE6-71AC-413F-969E-C2A0D04B2FA9}" presName="accent_3" presStyleCnt="0"/>
      <dgm:spPr/>
    </dgm:pt>
    <dgm:pt modelId="{011A306F-ABAE-4FA0-BE65-6D0A605621FC}" type="pres">
      <dgm:prSet presAssocID="{8D997CE6-71AC-413F-969E-C2A0D04B2FA9}" presName="accentRepeatNode" presStyleLbl="solidFgAcc1" presStyleIdx="2" presStyleCnt="4"/>
      <dgm:spPr/>
    </dgm:pt>
    <dgm:pt modelId="{A9A291B2-88D8-4CBE-BA41-5574FBD5E152}" type="pres">
      <dgm:prSet presAssocID="{E3BFB80A-6272-433C-BF0B-452260D5E5F3}" presName="text_4" presStyleLbl="node1" presStyleIdx="3" presStyleCnt="4">
        <dgm:presLayoutVars>
          <dgm:bulletEnabled val="1"/>
        </dgm:presLayoutVars>
      </dgm:prSet>
      <dgm:spPr/>
    </dgm:pt>
    <dgm:pt modelId="{80175048-B82F-448B-8974-3F238089B330}" type="pres">
      <dgm:prSet presAssocID="{E3BFB80A-6272-433C-BF0B-452260D5E5F3}" presName="accent_4" presStyleCnt="0"/>
      <dgm:spPr/>
    </dgm:pt>
    <dgm:pt modelId="{7245495A-9F17-4B72-A208-4778B49747AC}" type="pres">
      <dgm:prSet presAssocID="{E3BFB80A-6272-433C-BF0B-452260D5E5F3}" presName="accentRepeatNode" presStyleLbl="solidFgAcc1" presStyleIdx="3" presStyleCnt="4"/>
      <dgm:spPr/>
    </dgm:pt>
  </dgm:ptLst>
  <dgm:cxnLst>
    <dgm:cxn modelId="{97BA4408-E4CC-479A-96AF-1DC39C427216}" srcId="{EDB91E15-69C4-4153-9E9D-8F26077A11D6}" destId="{8D997CE6-71AC-413F-969E-C2A0D04B2FA9}" srcOrd="2" destOrd="0" parTransId="{DF434BE2-618E-4713-9765-583CCF0B2E2E}" sibTransId="{0D82DDEB-0F5D-4967-89C5-CD8A6F681E9F}"/>
    <dgm:cxn modelId="{8489BA22-3869-4BBA-8E7C-E1F95792D9BB}" type="presOf" srcId="{5F85046A-A125-4AE3-BB7A-9E6D37BE6753}" destId="{464F5977-6727-4761-8E78-39D292C8D99B}" srcOrd="0" destOrd="0" presId="urn:microsoft.com/office/officeart/2008/layout/VerticalCurvedList"/>
    <dgm:cxn modelId="{42D92727-9739-43EF-9619-321E46106E4C}" type="presOf" srcId="{8D997CE6-71AC-413F-969E-C2A0D04B2FA9}" destId="{C32E0A05-E3B3-4447-8D96-CB0806F117C9}" srcOrd="0" destOrd="0" presId="urn:microsoft.com/office/officeart/2008/layout/VerticalCurvedList"/>
    <dgm:cxn modelId="{412C5D2F-23EF-4555-B373-1AE55CD1A9DA}" srcId="{EDB91E15-69C4-4153-9E9D-8F26077A11D6}" destId="{E3BFB80A-6272-433C-BF0B-452260D5E5F3}" srcOrd="3" destOrd="0" parTransId="{1415038D-98E5-43D5-A558-AFAFD8037FBD}" sibTransId="{3AAD0124-752A-44F0-B162-8958C4852292}"/>
    <dgm:cxn modelId="{E6DE992F-C097-45FF-AE6F-2AF636829C92}" srcId="{EDB91E15-69C4-4153-9E9D-8F26077A11D6}" destId="{DA915D4D-B95E-4C9A-822A-16A442052EFF}" srcOrd="1" destOrd="0" parTransId="{C8CD39E4-D846-4A4E-8254-42830DA2110D}" sibTransId="{D5367920-0058-4B24-AC0B-1EDB873C5A1E}"/>
    <dgm:cxn modelId="{F9929E81-65DF-4804-91A5-D053006B822A}" type="presOf" srcId="{DA915D4D-B95E-4C9A-822A-16A442052EFF}" destId="{10C05C92-3814-41D2-8975-580347291C91}" srcOrd="0" destOrd="0" presId="urn:microsoft.com/office/officeart/2008/layout/VerticalCurvedList"/>
    <dgm:cxn modelId="{A9BF0798-5B4E-4448-9CAE-30FCAC8E7F6B}" type="presOf" srcId="{035C640C-8543-40FE-89A1-FAB8B8CD08E3}" destId="{FF165BD3-3920-4BCA-8D2C-E48943399AB6}" srcOrd="0" destOrd="0" presId="urn:microsoft.com/office/officeart/2008/layout/VerticalCurvedList"/>
    <dgm:cxn modelId="{110619A2-C869-4BF8-AF88-088C44B4B111}" srcId="{EDB91E15-69C4-4153-9E9D-8F26077A11D6}" destId="{5F85046A-A125-4AE3-BB7A-9E6D37BE6753}" srcOrd="0" destOrd="0" parTransId="{673BEA5D-C835-4FBF-A503-34F38E48B5D9}" sibTransId="{035C640C-8543-40FE-89A1-FAB8B8CD08E3}"/>
    <dgm:cxn modelId="{56A0EEB0-9BB1-4062-A42C-5BA040AD64B4}" type="presOf" srcId="{EDB91E15-69C4-4153-9E9D-8F26077A11D6}" destId="{256886CE-1199-4F63-AB51-327D226C2A06}" srcOrd="0" destOrd="0" presId="urn:microsoft.com/office/officeart/2008/layout/VerticalCurvedList"/>
    <dgm:cxn modelId="{836E4AD7-ECF8-4B2C-BA99-742FA77FEEDE}" type="presOf" srcId="{E3BFB80A-6272-433C-BF0B-452260D5E5F3}" destId="{A9A291B2-88D8-4CBE-BA41-5574FBD5E152}" srcOrd="0" destOrd="0" presId="urn:microsoft.com/office/officeart/2008/layout/VerticalCurvedList"/>
    <dgm:cxn modelId="{BAE1352E-CD92-4DF0-9B3E-BEBCC7D534D3}" type="presParOf" srcId="{256886CE-1199-4F63-AB51-327D226C2A06}" destId="{29D1FEF1-3E4A-4FDD-83E7-05628999C727}" srcOrd="0" destOrd="0" presId="urn:microsoft.com/office/officeart/2008/layout/VerticalCurvedList"/>
    <dgm:cxn modelId="{32D31CD5-244B-406C-B41C-65FDC7FB9AD3}" type="presParOf" srcId="{29D1FEF1-3E4A-4FDD-83E7-05628999C727}" destId="{33C46BAF-DB44-4D34-BA4D-D3DC2A162ED8}" srcOrd="0" destOrd="0" presId="urn:microsoft.com/office/officeart/2008/layout/VerticalCurvedList"/>
    <dgm:cxn modelId="{BA0A95F7-35B6-4AFC-A8D3-0D6D0BCC32D8}" type="presParOf" srcId="{33C46BAF-DB44-4D34-BA4D-D3DC2A162ED8}" destId="{F737DB4A-EDA5-4423-B3C8-592B7984E6EA}" srcOrd="0" destOrd="0" presId="urn:microsoft.com/office/officeart/2008/layout/VerticalCurvedList"/>
    <dgm:cxn modelId="{A9E759CC-A78A-471E-8FF7-E94F9A436311}" type="presParOf" srcId="{33C46BAF-DB44-4D34-BA4D-D3DC2A162ED8}" destId="{FF165BD3-3920-4BCA-8D2C-E48943399AB6}" srcOrd="1" destOrd="0" presId="urn:microsoft.com/office/officeart/2008/layout/VerticalCurvedList"/>
    <dgm:cxn modelId="{93F99884-A7E4-409D-82E0-7A5923FF0C36}" type="presParOf" srcId="{33C46BAF-DB44-4D34-BA4D-D3DC2A162ED8}" destId="{F83E8B1D-F68F-4BF1-B318-63EED423C16D}" srcOrd="2" destOrd="0" presId="urn:microsoft.com/office/officeart/2008/layout/VerticalCurvedList"/>
    <dgm:cxn modelId="{35E8C437-4A35-4A77-BB10-4E0EF52A5A5A}" type="presParOf" srcId="{33C46BAF-DB44-4D34-BA4D-D3DC2A162ED8}" destId="{E04B1EFB-CA0C-4685-8A7A-42F42AF649EF}" srcOrd="3" destOrd="0" presId="urn:microsoft.com/office/officeart/2008/layout/VerticalCurvedList"/>
    <dgm:cxn modelId="{48C1902A-16F5-41EA-AC57-2E6D33DD8E96}" type="presParOf" srcId="{29D1FEF1-3E4A-4FDD-83E7-05628999C727}" destId="{464F5977-6727-4761-8E78-39D292C8D99B}" srcOrd="1" destOrd="0" presId="urn:microsoft.com/office/officeart/2008/layout/VerticalCurvedList"/>
    <dgm:cxn modelId="{E66F4B80-E975-4C88-9C34-126826CB541B}" type="presParOf" srcId="{29D1FEF1-3E4A-4FDD-83E7-05628999C727}" destId="{8AC92EDA-D1A5-4FEE-B5B0-A89F2343E28D}" srcOrd="2" destOrd="0" presId="urn:microsoft.com/office/officeart/2008/layout/VerticalCurvedList"/>
    <dgm:cxn modelId="{D7C1629F-E09A-4A1B-B387-DD4DEB81CCF5}" type="presParOf" srcId="{8AC92EDA-D1A5-4FEE-B5B0-A89F2343E28D}" destId="{5851C4CD-AD2C-4021-BB3E-34D12AB618EB}" srcOrd="0" destOrd="0" presId="urn:microsoft.com/office/officeart/2008/layout/VerticalCurvedList"/>
    <dgm:cxn modelId="{36B35379-FED2-42C5-9EDD-003998E997AF}" type="presParOf" srcId="{29D1FEF1-3E4A-4FDD-83E7-05628999C727}" destId="{10C05C92-3814-41D2-8975-580347291C91}" srcOrd="3" destOrd="0" presId="urn:microsoft.com/office/officeart/2008/layout/VerticalCurvedList"/>
    <dgm:cxn modelId="{FA041A96-B11C-4BC7-B72E-4C208229E674}" type="presParOf" srcId="{29D1FEF1-3E4A-4FDD-83E7-05628999C727}" destId="{62D135DE-2229-4801-B001-4E3676384F33}" srcOrd="4" destOrd="0" presId="urn:microsoft.com/office/officeart/2008/layout/VerticalCurvedList"/>
    <dgm:cxn modelId="{494727A1-61F2-4D57-BEAB-02371264A424}" type="presParOf" srcId="{62D135DE-2229-4801-B001-4E3676384F33}" destId="{41B74AE0-15FC-43D5-81DB-AF89ED0EBA36}" srcOrd="0" destOrd="0" presId="urn:microsoft.com/office/officeart/2008/layout/VerticalCurvedList"/>
    <dgm:cxn modelId="{227FFBB0-6981-46F5-821A-F9EB2E9F5BCC}" type="presParOf" srcId="{29D1FEF1-3E4A-4FDD-83E7-05628999C727}" destId="{C32E0A05-E3B3-4447-8D96-CB0806F117C9}" srcOrd="5" destOrd="0" presId="urn:microsoft.com/office/officeart/2008/layout/VerticalCurvedList"/>
    <dgm:cxn modelId="{2791EAA1-50F2-41A1-A3EB-13B563A31BC8}" type="presParOf" srcId="{29D1FEF1-3E4A-4FDD-83E7-05628999C727}" destId="{5B00FEAB-A23D-43CE-B879-0CA21D62F2A2}" srcOrd="6" destOrd="0" presId="urn:microsoft.com/office/officeart/2008/layout/VerticalCurvedList"/>
    <dgm:cxn modelId="{50110977-78BA-48C3-A21F-BB7EB5D696BB}" type="presParOf" srcId="{5B00FEAB-A23D-43CE-B879-0CA21D62F2A2}" destId="{011A306F-ABAE-4FA0-BE65-6D0A605621FC}" srcOrd="0" destOrd="0" presId="urn:microsoft.com/office/officeart/2008/layout/VerticalCurvedList"/>
    <dgm:cxn modelId="{47AA1753-5F9E-4822-8215-4E63768BDC81}" type="presParOf" srcId="{29D1FEF1-3E4A-4FDD-83E7-05628999C727}" destId="{A9A291B2-88D8-4CBE-BA41-5574FBD5E152}" srcOrd="7" destOrd="0" presId="urn:microsoft.com/office/officeart/2008/layout/VerticalCurvedList"/>
    <dgm:cxn modelId="{3E3474EC-1114-46D5-B507-8B146E37CAB6}" type="presParOf" srcId="{29D1FEF1-3E4A-4FDD-83E7-05628999C727}" destId="{80175048-B82F-448B-8974-3F238089B330}" srcOrd="8" destOrd="0" presId="urn:microsoft.com/office/officeart/2008/layout/VerticalCurvedList"/>
    <dgm:cxn modelId="{8D4957DA-36AA-4585-822E-770E57265817}" type="presParOf" srcId="{80175048-B82F-448B-8974-3F238089B330}" destId="{7245495A-9F17-4B72-A208-4778B49747AC}"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6E60008-BA35-43C4-A0B5-CAC3FF1445F9}" type="doc">
      <dgm:prSet loTypeId="urn:microsoft.com/office/officeart/2008/layout/VerticalCurvedList" loCatId="list" qsTypeId="urn:microsoft.com/office/officeart/2005/8/quickstyle/simple1" qsCatId="simple" csTypeId="urn:microsoft.com/office/officeart/2005/8/colors/colorful2" csCatId="colorful" phldr="1"/>
      <dgm:spPr/>
      <dgm:t>
        <a:bodyPr/>
        <a:lstStyle/>
        <a:p>
          <a:endParaRPr lang="en-GB"/>
        </a:p>
      </dgm:t>
    </dgm:pt>
    <dgm:pt modelId="{342D9222-B8D0-458D-93CA-3F803BBECEBB}">
      <dgm:prSet phldrT="[Text]" phldr="0"/>
      <dgm:spPr/>
      <dgm:t>
        <a:bodyPr/>
        <a:lstStyle/>
        <a:p>
          <a:r>
            <a:rPr lang="en-GB" dirty="0"/>
            <a:t>Started life in 1919 to facilitate exports to USSR</a:t>
          </a:r>
        </a:p>
      </dgm:t>
    </dgm:pt>
    <dgm:pt modelId="{BE2CE969-D770-4C6A-9E56-D4034EB18D7E}" type="parTrans" cxnId="{952D1FD1-3741-4815-9B8A-FBD2EE0CE57C}">
      <dgm:prSet/>
      <dgm:spPr/>
      <dgm:t>
        <a:bodyPr/>
        <a:lstStyle/>
        <a:p>
          <a:endParaRPr lang="en-GB"/>
        </a:p>
      </dgm:t>
    </dgm:pt>
    <dgm:pt modelId="{8198F309-1585-4A89-B5F2-1B7A9634314A}" type="sibTrans" cxnId="{952D1FD1-3741-4815-9B8A-FBD2EE0CE57C}">
      <dgm:prSet/>
      <dgm:spPr/>
      <dgm:t>
        <a:bodyPr/>
        <a:lstStyle/>
        <a:p>
          <a:endParaRPr lang="en-GB"/>
        </a:p>
      </dgm:t>
    </dgm:pt>
    <dgm:pt modelId="{FFC1AC13-9B2C-4B25-9CCD-7EF655730C56}">
      <dgm:prSet phldrT="[Text]" phldr="0"/>
      <dgm:spPr/>
      <dgm:t>
        <a:bodyPr/>
        <a:lstStyle/>
        <a:p>
          <a:r>
            <a:rPr lang="en-GB" dirty="0"/>
            <a:t>Since 1970s, OECD agreements on minimum premiums to avoid competitive subsidy for exports</a:t>
          </a:r>
        </a:p>
      </dgm:t>
    </dgm:pt>
    <dgm:pt modelId="{E270C859-446E-48BF-A09F-C303AF076777}" type="parTrans" cxnId="{EC82B027-C0EF-4941-A216-F11CB001E268}">
      <dgm:prSet/>
      <dgm:spPr/>
      <dgm:t>
        <a:bodyPr/>
        <a:lstStyle/>
        <a:p>
          <a:endParaRPr lang="en-GB"/>
        </a:p>
      </dgm:t>
    </dgm:pt>
    <dgm:pt modelId="{32F680F3-AE6E-48D4-BC9E-485490FE6237}" type="sibTrans" cxnId="{EC82B027-C0EF-4941-A216-F11CB001E268}">
      <dgm:prSet/>
      <dgm:spPr/>
      <dgm:t>
        <a:bodyPr/>
        <a:lstStyle/>
        <a:p>
          <a:endParaRPr lang="en-GB"/>
        </a:p>
      </dgm:t>
    </dgm:pt>
    <dgm:pt modelId="{BF1713F2-B1FF-4E00-B0D3-95B00E42130F}">
      <dgm:prSet phldrT="[Text]" phldr="0"/>
      <dgm:spPr/>
      <dgm:t>
        <a:bodyPr/>
        <a:lstStyle/>
        <a:p>
          <a:r>
            <a:rPr lang="en-GB" dirty="0"/>
            <a:t>Will provide guarantees or lending to buyers of UK exports if UK has 20%+ of ‘content’</a:t>
          </a:r>
        </a:p>
      </dgm:t>
    </dgm:pt>
    <dgm:pt modelId="{CCC8320C-BB53-4624-BE31-2FFA536A5AED}" type="parTrans" cxnId="{073A3E79-74C0-429A-8DD6-5FB42D46DEF7}">
      <dgm:prSet/>
      <dgm:spPr/>
      <dgm:t>
        <a:bodyPr/>
        <a:lstStyle/>
        <a:p>
          <a:endParaRPr lang="en-GB"/>
        </a:p>
      </dgm:t>
    </dgm:pt>
    <dgm:pt modelId="{EEFD4746-2381-4249-A8E6-314D21909074}" type="sibTrans" cxnId="{073A3E79-74C0-429A-8DD6-5FB42D46DEF7}">
      <dgm:prSet/>
      <dgm:spPr/>
      <dgm:t>
        <a:bodyPr/>
        <a:lstStyle/>
        <a:p>
          <a:endParaRPr lang="en-GB"/>
        </a:p>
      </dgm:t>
    </dgm:pt>
    <dgm:pt modelId="{7D3CA7C3-C07A-4C1F-90DA-8AD9ECE11DE7}">
      <dgm:prSet phldrT="[Text]" phldr="0"/>
      <dgm:spPr/>
      <dgm:t>
        <a:bodyPr/>
        <a:lstStyle/>
        <a:p>
          <a:r>
            <a:rPr lang="en-GB" dirty="0"/>
            <a:t>Recent deals include Cairo Monorail (£1.7bn credit extended, Canadian firm but with small UK factory)</a:t>
          </a:r>
        </a:p>
      </dgm:t>
    </dgm:pt>
    <dgm:pt modelId="{9BEA1032-91E4-4F33-8EC0-F3A3126EC5C0}" type="parTrans" cxnId="{F1FC5302-A0CC-4F0E-9571-F5BD0A80DE9C}">
      <dgm:prSet/>
      <dgm:spPr/>
      <dgm:t>
        <a:bodyPr/>
        <a:lstStyle/>
        <a:p>
          <a:endParaRPr lang="en-GB"/>
        </a:p>
      </dgm:t>
    </dgm:pt>
    <dgm:pt modelId="{BF9DF935-4C30-4475-8579-A3E29F24C357}" type="sibTrans" cxnId="{F1FC5302-A0CC-4F0E-9571-F5BD0A80DE9C}">
      <dgm:prSet/>
      <dgm:spPr/>
      <dgm:t>
        <a:bodyPr/>
        <a:lstStyle/>
        <a:p>
          <a:endParaRPr lang="en-GB"/>
        </a:p>
      </dgm:t>
    </dgm:pt>
    <dgm:pt modelId="{D2044FF5-FFB2-45B4-B448-603B4826B14B}">
      <dgm:prSet phldrT="[Text]" phldr="0"/>
      <dgm:spPr/>
      <dgm:t>
        <a:bodyPr/>
        <a:lstStyle/>
        <a:p>
          <a:r>
            <a:rPr lang="en-GB" dirty="0"/>
            <a:t>Also include sovereign guarantees for Zambian purchase of hospitals and clinics (suspended after default)</a:t>
          </a:r>
        </a:p>
      </dgm:t>
    </dgm:pt>
    <dgm:pt modelId="{9E1D706E-6C4A-4BC0-AD3B-142C54BE8E6A}" type="parTrans" cxnId="{85626E4C-DFA4-4352-A2DD-F9EBD89CCE86}">
      <dgm:prSet/>
      <dgm:spPr/>
      <dgm:t>
        <a:bodyPr/>
        <a:lstStyle/>
        <a:p>
          <a:endParaRPr lang="en-GB"/>
        </a:p>
      </dgm:t>
    </dgm:pt>
    <dgm:pt modelId="{B30095F4-E753-4850-A8DC-4BEE4EF048C9}" type="sibTrans" cxnId="{85626E4C-DFA4-4352-A2DD-F9EBD89CCE86}">
      <dgm:prSet/>
      <dgm:spPr/>
      <dgm:t>
        <a:bodyPr/>
        <a:lstStyle/>
        <a:p>
          <a:endParaRPr lang="en-GB"/>
        </a:p>
      </dgm:t>
    </dgm:pt>
    <dgm:pt modelId="{39B6C781-300A-402A-A0AB-023C9FD88AA7}" type="pres">
      <dgm:prSet presAssocID="{E6E60008-BA35-43C4-A0B5-CAC3FF1445F9}" presName="Name0" presStyleCnt="0">
        <dgm:presLayoutVars>
          <dgm:chMax val="7"/>
          <dgm:chPref val="7"/>
          <dgm:dir/>
        </dgm:presLayoutVars>
      </dgm:prSet>
      <dgm:spPr/>
    </dgm:pt>
    <dgm:pt modelId="{DEC36FE3-75A2-4B58-BBB4-4135F17A88D6}" type="pres">
      <dgm:prSet presAssocID="{E6E60008-BA35-43C4-A0B5-CAC3FF1445F9}" presName="Name1" presStyleCnt="0"/>
      <dgm:spPr/>
    </dgm:pt>
    <dgm:pt modelId="{70E20568-2F33-4750-926A-A14842028219}" type="pres">
      <dgm:prSet presAssocID="{E6E60008-BA35-43C4-A0B5-CAC3FF1445F9}" presName="cycle" presStyleCnt="0"/>
      <dgm:spPr/>
    </dgm:pt>
    <dgm:pt modelId="{6EC93EC5-9582-4632-80BB-2977767AFAE3}" type="pres">
      <dgm:prSet presAssocID="{E6E60008-BA35-43C4-A0B5-CAC3FF1445F9}" presName="srcNode" presStyleLbl="node1" presStyleIdx="0" presStyleCnt="5"/>
      <dgm:spPr/>
    </dgm:pt>
    <dgm:pt modelId="{8ED4BD6F-1B09-4CD5-806D-1B65AE1B1C56}" type="pres">
      <dgm:prSet presAssocID="{E6E60008-BA35-43C4-A0B5-CAC3FF1445F9}" presName="conn" presStyleLbl="parChTrans1D2" presStyleIdx="0" presStyleCnt="1"/>
      <dgm:spPr/>
    </dgm:pt>
    <dgm:pt modelId="{9096CF92-1C7B-407C-B298-415C5AC0A5BA}" type="pres">
      <dgm:prSet presAssocID="{E6E60008-BA35-43C4-A0B5-CAC3FF1445F9}" presName="extraNode" presStyleLbl="node1" presStyleIdx="0" presStyleCnt="5"/>
      <dgm:spPr/>
    </dgm:pt>
    <dgm:pt modelId="{9CBCADAF-4B30-4657-90DD-B9EA74934464}" type="pres">
      <dgm:prSet presAssocID="{E6E60008-BA35-43C4-A0B5-CAC3FF1445F9}" presName="dstNode" presStyleLbl="node1" presStyleIdx="0" presStyleCnt="5"/>
      <dgm:spPr/>
    </dgm:pt>
    <dgm:pt modelId="{E6C487F4-F399-4496-9441-594672F39505}" type="pres">
      <dgm:prSet presAssocID="{342D9222-B8D0-458D-93CA-3F803BBECEBB}" presName="text_1" presStyleLbl="node1" presStyleIdx="0" presStyleCnt="5">
        <dgm:presLayoutVars>
          <dgm:bulletEnabled val="1"/>
        </dgm:presLayoutVars>
      </dgm:prSet>
      <dgm:spPr/>
    </dgm:pt>
    <dgm:pt modelId="{F980D4E6-EDDC-4C37-A3ED-8FB869521905}" type="pres">
      <dgm:prSet presAssocID="{342D9222-B8D0-458D-93CA-3F803BBECEBB}" presName="accent_1" presStyleCnt="0"/>
      <dgm:spPr/>
    </dgm:pt>
    <dgm:pt modelId="{1B4EF846-D102-4C5E-AD39-AC8665E22C0F}" type="pres">
      <dgm:prSet presAssocID="{342D9222-B8D0-458D-93CA-3F803BBECEBB}" presName="accentRepeatNode" presStyleLbl="solidFgAcc1" presStyleIdx="0" presStyleCnt="5"/>
      <dgm:spPr/>
    </dgm:pt>
    <dgm:pt modelId="{B9BD8D1C-4BBB-4448-B369-482BC647F862}" type="pres">
      <dgm:prSet presAssocID="{FFC1AC13-9B2C-4B25-9CCD-7EF655730C56}" presName="text_2" presStyleLbl="node1" presStyleIdx="1" presStyleCnt="5">
        <dgm:presLayoutVars>
          <dgm:bulletEnabled val="1"/>
        </dgm:presLayoutVars>
      </dgm:prSet>
      <dgm:spPr/>
    </dgm:pt>
    <dgm:pt modelId="{38837B34-A480-46C0-B49B-44364EDC1202}" type="pres">
      <dgm:prSet presAssocID="{FFC1AC13-9B2C-4B25-9CCD-7EF655730C56}" presName="accent_2" presStyleCnt="0"/>
      <dgm:spPr/>
    </dgm:pt>
    <dgm:pt modelId="{894590D1-22EE-439B-99E1-F76D4E357D7C}" type="pres">
      <dgm:prSet presAssocID="{FFC1AC13-9B2C-4B25-9CCD-7EF655730C56}" presName="accentRepeatNode" presStyleLbl="solidFgAcc1" presStyleIdx="1" presStyleCnt="5"/>
      <dgm:spPr/>
    </dgm:pt>
    <dgm:pt modelId="{0195728C-A0D1-4A4D-A90D-F1197ECF28E9}" type="pres">
      <dgm:prSet presAssocID="{BF1713F2-B1FF-4E00-B0D3-95B00E42130F}" presName="text_3" presStyleLbl="node1" presStyleIdx="2" presStyleCnt="5">
        <dgm:presLayoutVars>
          <dgm:bulletEnabled val="1"/>
        </dgm:presLayoutVars>
      </dgm:prSet>
      <dgm:spPr/>
    </dgm:pt>
    <dgm:pt modelId="{75D4DEE9-E28D-4278-9AC5-CADE14A84443}" type="pres">
      <dgm:prSet presAssocID="{BF1713F2-B1FF-4E00-B0D3-95B00E42130F}" presName="accent_3" presStyleCnt="0"/>
      <dgm:spPr/>
    </dgm:pt>
    <dgm:pt modelId="{43599658-7BA3-4287-BB4B-E73B53BFDB35}" type="pres">
      <dgm:prSet presAssocID="{BF1713F2-B1FF-4E00-B0D3-95B00E42130F}" presName="accentRepeatNode" presStyleLbl="solidFgAcc1" presStyleIdx="2" presStyleCnt="5"/>
      <dgm:spPr/>
    </dgm:pt>
    <dgm:pt modelId="{256EF02A-2676-479E-B42F-B7446DB78D0E}" type="pres">
      <dgm:prSet presAssocID="{7D3CA7C3-C07A-4C1F-90DA-8AD9ECE11DE7}" presName="text_4" presStyleLbl="node1" presStyleIdx="3" presStyleCnt="5">
        <dgm:presLayoutVars>
          <dgm:bulletEnabled val="1"/>
        </dgm:presLayoutVars>
      </dgm:prSet>
      <dgm:spPr/>
    </dgm:pt>
    <dgm:pt modelId="{997E3D7E-1345-4A38-B1A4-0AE74BC411A7}" type="pres">
      <dgm:prSet presAssocID="{7D3CA7C3-C07A-4C1F-90DA-8AD9ECE11DE7}" presName="accent_4" presStyleCnt="0"/>
      <dgm:spPr/>
    </dgm:pt>
    <dgm:pt modelId="{76FBE849-CE5E-4B15-B103-69A50B024BCF}" type="pres">
      <dgm:prSet presAssocID="{7D3CA7C3-C07A-4C1F-90DA-8AD9ECE11DE7}" presName="accentRepeatNode" presStyleLbl="solidFgAcc1" presStyleIdx="3" presStyleCnt="5"/>
      <dgm:spPr/>
    </dgm:pt>
    <dgm:pt modelId="{5E937248-97C8-4295-8660-A69BB4FC263F}" type="pres">
      <dgm:prSet presAssocID="{D2044FF5-FFB2-45B4-B448-603B4826B14B}" presName="text_5" presStyleLbl="node1" presStyleIdx="4" presStyleCnt="5">
        <dgm:presLayoutVars>
          <dgm:bulletEnabled val="1"/>
        </dgm:presLayoutVars>
      </dgm:prSet>
      <dgm:spPr/>
    </dgm:pt>
    <dgm:pt modelId="{B5803710-81F7-440A-8791-56CCBA157813}" type="pres">
      <dgm:prSet presAssocID="{D2044FF5-FFB2-45B4-B448-603B4826B14B}" presName="accent_5" presStyleCnt="0"/>
      <dgm:spPr/>
    </dgm:pt>
    <dgm:pt modelId="{37AB5F15-966A-471D-9BC0-FE68523C12CB}" type="pres">
      <dgm:prSet presAssocID="{D2044FF5-FFB2-45B4-B448-603B4826B14B}" presName="accentRepeatNode" presStyleLbl="solidFgAcc1" presStyleIdx="4" presStyleCnt="5"/>
      <dgm:spPr/>
    </dgm:pt>
  </dgm:ptLst>
  <dgm:cxnLst>
    <dgm:cxn modelId="{F1FC5302-A0CC-4F0E-9571-F5BD0A80DE9C}" srcId="{E6E60008-BA35-43C4-A0B5-CAC3FF1445F9}" destId="{7D3CA7C3-C07A-4C1F-90DA-8AD9ECE11DE7}" srcOrd="3" destOrd="0" parTransId="{9BEA1032-91E4-4F33-8EC0-F3A3126EC5C0}" sibTransId="{BF9DF935-4C30-4475-8579-A3E29F24C357}"/>
    <dgm:cxn modelId="{EC82B027-C0EF-4941-A216-F11CB001E268}" srcId="{E6E60008-BA35-43C4-A0B5-CAC3FF1445F9}" destId="{FFC1AC13-9B2C-4B25-9CCD-7EF655730C56}" srcOrd="1" destOrd="0" parTransId="{E270C859-446E-48BF-A09F-C303AF076777}" sibTransId="{32F680F3-AE6E-48D4-BC9E-485490FE6237}"/>
    <dgm:cxn modelId="{E0EDF02D-D838-471D-B9BF-95406052610F}" type="presOf" srcId="{7D3CA7C3-C07A-4C1F-90DA-8AD9ECE11DE7}" destId="{256EF02A-2676-479E-B42F-B7446DB78D0E}" srcOrd="0" destOrd="0" presId="urn:microsoft.com/office/officeart/2008/layout/VerticalCurvedList"/>
    <dgm:cxn modelId="{20846E6A-43FF-4503-A205-80DB0CCD6CE7}" type="presOf" srcId="{E6E60008-BA35-43C4-A0B5-CAC3FF1445F9}" destId="{39B6C781-300A-402A-A0AB-023C9FD88AA7}" srcOrd="0" destOrd="0" presId="urn:microsoft.com/office/officeart/2008/layout/VerticalCurvedList"/>
    <dgm:cxn modelId="{85626E4C-DFA4-4352-A2DD-F9EBD89CCE86}" srcId="{E6E60008-BA35-43C4-A0B5-CAC3FF1445F9}" destId="{D2044FF5-FFB2-45B4-B448-603B4826B14B}" srcOrd="4" destOrd="0" parTransId="{9E1D706E-6C4A-4BC0-AD3B-142C54BE8E6A}" sibTransId="{B30095F4-E753-4850-A8DC-4BEE4EF048C9}"/>
    <dgm:cxn modelId="{728E5577-DF42-4BCC-9200-EDDFC1533C09}" type="presOf" srcId="{FFC1AC13-9B2C-4B25-9CCD-7EF655730C56}" destId="{B9BD8D1C-4BBB-4448-B369-482BC647F862}" srcOrd="0" destOrd="0" presId="urn:microsoft.com/office/officeart/2008/layout/VerticalCurvedList"/>
    <dgm:cxn modelId="{073A3E79-74C0-429A-8DD6-5FB42D46DEF7}" srcId="{E6E60008-BA35-43C4-A0B5-CAC3FF1445F9}" destId="{BF1713F2-B1FF-4E00-B0D3-95B00E42130F}" srcOrd="2" destOrd="0" parTransId="{CCC8320C-BB53-4624-BE31-2FFA536A5AED}" sibTransId="{EEFD4746-2381-4249-A8E6-314D21909074}"/>
    <dgm:cxn modelId="{1FA26F87-1699-424D-B227-2324AB8F1A69}" type="presOf" srcId="{BF1713F2-B1FF-4E00-B0D3-95B00E42130F}" destId="{0195728C-A0D1-4A4D-A90D-F1197ECF28E9}" srcOrd="0" destOrd="0" presId="urn:microsoft.com/office/officeart/2008/layout/VerticalCurvedList"/>
    <dgm:cxn modelId="{95A2B88B-4537-48A5-A54C-F5B8E021CC09}" type="presOf" srcId="{8198F309-1585-4A89-B5F2-1B7A9634314A}" destId="{8ED4BD6F-1B09-4CD5-806D-1B65AE1B1C56}" srcOrd="0" destOrd="0" presId="urn:microsoft.com/office/officeart/2008/layout/VerticalCurvedList"/>
    <dgm:cxn modelId="{FD052DBC-36D9-418B-80A4-FAF273B72953}" type="presOf" srcId="{D2044FF5-FFB2-45B4-B448-603B4826B14B}" destId="{5E937248-97C8-4295-8660-A69BB4FC263F}" srcOrd="0" destOrd="0" presId="urn:microsoft.com/office/officeart/2008/layout/VerticalCurvedList"/>
    <dgm:cxn modelId="{43C8C5BD-7DED-4FA7-8B1A-5C49182261C8}" type="presOf" srcId="{342D9222-B8D0-458D-93CA-3F803BBECEBB}" destId="{E6C487F4-F399-4496-9441-594672F39505}" srcOrd="0" destOrd="0" presId="urn:microsoft.com/office/officeart/2008/layout/VerticalCurvedList"/>
    <dgm:cxn modelId="{952D1FD1-3741-4815-9B8A-FBD2EE0CE57C}" srcId="{E6E60008-BA35-43C4-A0B5-CAC3FF1445F9}" destId="{342D9222-B8D0-458D-93CA-3F803BBECEBB}" srcOrd="0" destOrd="0" parTransId="{BE2CE969-D770-4C6A-9E56-D4034EB18D7E}" sibTransId="{8198F309-1585-4A89-B5F2-1B7A9634314A}"/>
    <dgm:cxn modelId="{69AC0845-E5CA-4F75-AF9C-85F4F28AB25A}" type="presParOf" srcId="{39B6C781-300A-402A-A0AB-023C9FD88AA7}" destId="{DEC36FE3-75A2-4B58-BBB4-4135F17A88D6}" srcOrd="0" destOrd="0" presId="urn:microsoft.com/office/officeart/2008/layout/VerticalCurvedList"/>
    <dgm:cxn modelId="{00F6D78A-019D-4382-87EF-A8C7EF3BD1D4}" type="presParOf" srcId="{DEC36FE3-75A2-4B58-BBB4-4135F17A88D6}" destId="{70E20568-2F33-4750-926A-A14842028219}" srcOrd="0" destOrd="0" presId="urn:microsoft.com/office/officeart/2008/layout/VerticalCurvedList"/>
    <dgm:cxn modelId="{0D2FBE02-5300-43C8-A2A5-20AE8058C49F}" type="presParOf" srcId="{70E20568-2F33-4750-926A-A14842028219}" destId="{6EC93EC5-9582-4632-80BB-2977767AFAE3}" srcOrd="0" destOrd="0" presId="urn:microsoft.com/office/officeart/2008/layout/VerticalCurvedList"/>
    <dgm:cxn modelId="{8EE9C50D-4381-459B-AF79-DDDC1D1E16EA}" type="presParOf" srcId="{70E20568-2F33-4750-926A-A14842028219}" destId="{8ED4BD6F-1B09-4CD5-806D-1B65AE1B1C56}" srcOrd="1" destOrd="0" presId="urn:microsoft.com/office/officeart/2008/layout/VerticalCurvedList"/>
    <dgm:cxn modelId="{E95794C0-D0C6-4979-9876-73045B02BEDD}" type="presParOf" srcId="{70E20568-2F33-4750-926A-A14842028219}" destId="{9096CF92-1C7B-407C-B298-415C5AC0A5BA}" srcOrd="2" destOrd="0" presId="urn:microsoft.com/office/officeart/2008/layout/VerticalCurvedList"/>
    <dgm:cxn modelId="{B3248650-F702-4C9E-A8C9-9BAF209BBB8D}" type="presParOf" srcId="{70E20568-2F33-4750-926A-A14842028219}" destId="{9CBCADAF-4B30-4657-90DD-B9EA74934464}" srcOrd="3" destOrd="0" presId="urn:microsoft.com/office/officeart/2008/layout/VerticalCurvedList"/>
    <dgm:cxn modelId="{B939E5A5-26FD-4C89-BCCD-222694185B76}" type="presParOf" srcId="{DEC36FE3-75A2-4B58-BBB4-4135F17A88D6}" destId="{E6C487F4-F399-4496-9441-594672F39505}" srcOrd="1" destOrd="0" presId="urn:microsoft.com/office/officeart/2008/layout/VerticalCurvedList"/>
    <dgm:cxn modelId="{D26F7E00-FB9E-4EC2-801F-14733FC2F938}" type="presParOf" srcId="{DEC36FE3-75A2-4B58-BBB4-4135F17A88D6}" destId="{F980D4E6-EDDC-4C37-A3ED-8FB869521905}" srcOrd="2" destOrd="0" presId="urn:microsoft.com/office/officeart/2008/layout/VerticalCurvedList"/>
    <dgm:cxn modelId="{5BDDC968-ED07-46E0-8907-2361DF83C49D}" type="presParOf" srcId="{F980D4E6-EDDC-4C37-A3ED-8FB869521905}" destId="{1B4EF846-D102-4C5E-AD39-AC8665E22C0F}" srcOrd="0" destOrd="0" presId="urn:microsoft.com/office/officeart/2008/layout/VerticalCurvedList"/>
    <dgm:cxn modelId="{05C44D0E-FB5C-48E4-BFC9-097B60C15D4E}" type="presParOf" srcId="{DEC36FE3-75A2-4B58-BBB4-4135F17A88D6}" destId="{B9BD8D1C-4BBB-4448-B369-482BC647F862}" srcOrd="3" destOrd="0" presId="urn:microsoft.com/office/officeart/2008/layout/VerticalCurvedList"/>
    <dgm:cxn modelId="{F38AA297-082C-445E-B9CD-3C651AC3EEF8}" type="presParOf" srcId="{DEC36FE3-75A2-4B58-BBB4-4135F17A88D6}" destId="{38837B34-A480-46C0-B49B-44364EDC1202}" srcOrd="4" destOrd="0" presId="urn:microsoft.com/office/officeart/2008/layout/VerticalCurvedList"/>
    <dgm:cxn modelId="{3938AA19-84E7-43EB-B991-9568A3CB5DD0}" type="presParOf" srcId="{38837B34-A480-46C0-B49B-44364EDC1202}" destId="{894590D1-22EE-439B-99E1-F76D4E357D7C}" srcOrd="0" destOrd="0" presId="urn:microsoft.com/office/officeart/2008/layout/VerticalCurvedList"/>
    <dgm:cxn modelId="{E5658F62-5CC6-42C8-B5FC-C94E1BFCEAB6}" type="presParOf" srcId="{DEC36FE3-75A2-4B58-BBB4-4135F17A88D6}" destId="{0195728C-A0D1-4A4D-A90D-F1197ECF28E9}" srcOrd="5" destOrd="0" presId="urn:microsoft.com/office/officeart/2008/layout/VerticalCurvedList"/>
    <dgm:cxn modelId="{4CA4F2BF-683D-47DB-AD49-84DDB691DCBD}" type="presParOf" srcId="{DEC36FE3-75A2-4B58-BBB4-4135F17A88D6}" destId="{75D4DEE9-E28D-4278-9AC5-CADE14A84443}" srcOrd="6" destOrd="0" presId="urn:microsoft.com/office/officeart/2008/layout/VerticalCurvedList"/>
    <dgm:cxn modelId="{2D8BABCC-F408-40E1-B665-44D88CB551F1}" type="presParOf" srcId="{75D4DEE9-E28D-4278-9AC5-CADE14A84443}" destId="{43599658-7BA3-4287-BB4B-E73B53BFDB35}" srcOrd="0" destOrd="0" presId="urn:microsoft.com/office/officeart/2008/layout/VerticalCurvedList"/>
    <dgm:cxn modelId="{54B90C71-91E7-4D33-9826-FABC6575073E}" type="presParOf" srcId="{DEC36FE3-75A2-4B58-BBB4-4135F17A88D6}" destId="{256EF02A-2676-479E-B42F-B7446DB78D0E}" srcOrd="7" destOrd="0" presId="urn:microsoft.com/office/officeart/2008/layout/VerticalCurvedList"/>
    <dgm:cxn modelId="{6C5B1D66-3F32-46D1-8D4C-364809859E60}" type="presParOf" srcId="{DEC36FE3-75A2-4B58-BBB4-4135F17A88D6}" destId="{997E3D7E-1345-4A38-B1A4-0AE74BC411A7}" srcOrd="8" destOrd="0" presId="urn:microsoft.com/office/officeart/2008/layout/VerticalCurvedList"/>
    <dgm:cxn modelId="{3FFC534E-26D9-4888-8180-DCBC03F59379}" type="presParOf" srcId="{997E3D7E-1345-4A38-B1A4-0AE74BC411A7}" destId="{76FBE849-CE5E-4B15-B103-69A50B024BCF}" srcOrd="0" destOrd="0" presId="urn:microsoft.com/office/officeart/2008/layout/VerticalCurvedList"/>
    <dgm:cxn modelId="{A88DF5DE-7D75-4EDE-B508-FD6320E8C0A4}" type="presParOf" srcId="{DEC36FE3-75A2-4B58-BBB4-4135F17A88D6}" destId="{5E937248-97C8-4295-8660-A69BB4FC263F}" srcOrd="9" destOrd="0" presId="urn:microsoft.com/office/officeart/2008/layout/VerticalCurvedList"/>
    <dgm:cxn modelId="{E947584E-9ECA-4E0C-8DD2-F149BC48A648}" type="presParOf" srcId="{DEC36FE3-75A2-4B58-BBB4-4135F17A88D6}" destId="{B5803710-81F7-440A-8791-56CCBA157813}" srcOrd="10" destOrd="0" presId="urn:microsoft.com/office/officeart/2008/layout/VerticalCurvedList"/>
    <dgm:cxn modelId="{8E93BD2E-CC2D-4C4E-8DFD-71C506EE1E2E}" type="presParOf" srcId="{B5803710-81F7-440A-8791-56CCBA157813}" destId="{37AB5F15-966A-471D-9BC0-FE68523C12CB}"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BCFBF9E-31CC-4EFE-82B9-9FBA4BA1B469}" type="doc">
      <dgm:prSet loTypeId="urn:microsoft.com/office/officeart/2008/layout/VerticalCurvedList" loCatId="list" qsTypeId="urn:microsoft.com/office/officeart/2005/8/quickstyle/simple1" qsCatId="simple" csTypeId="urn:microsoft.com/office/officeart/2005/8/colors/colorful2" csCatId="colorful" phldr="1"/>
      <dgm:spPr/>
      <dgm:t>
        <a:bodyPr/>
        <a:lstStyle/>
        <a:p>
          <a:endParaRPr lang="en-GB"/>
        </a:p>
      </dgm:t>
    </dgm:pt>
    <dgm:pt modelId="{F76A21D6-102E-47AB-8614-D3243D179A36}">
      <dgm:prSet phldrT="[Text]" phldr="0"/>
      <dgm:spPr/>
      <dgm:t>
        <a:bodyPr/>
        <a:lstStyle/>
        <a:p>
          <a:r>
            <a:rPr lang="en-GB" dirty="0"/>
            <a:t>UKEF’s mandate is still primarily to support the financing (and profit repatriation) for UK exports</a:t>
          </a:r>
        </a:p>
      </dgm:t>
    </dgm:pt>
    <dgm:pt modelId="{11B286F6-7195-4E22-86FC-879615864CD8}" type="parTrans" cxnId="{1FE0354A-6C57-41FA-A27B-90DB7ABA44FA}">
      <dgm:prSet/>
      <dgm:spPr/>
      <dgm:t>
        <a:bodyPr/>
        <a:lstStyle/>
        <a:p>
          <a:endParaRPr lang="en-GB"/>
        </a:p>
      </dgm:t>
    </dgm:pt>
    <dgm:pt modelId="{D0A0969A-7DB9-4848-B800-40239E4FAFB3}" type="sibTrans" cxnId="{1FE0354A-6C57-41FA-A27B-90DB7ABA44FA}">
      <dgm:prSet/>
      <dgm:spPr/>
      <dgm:t>
        <a:bodyPr/>
        <a:lstStyle/>
        <a:p>
          <a:endParaRPr lang="en-GB"/>
        </a:p>
      </dgm:t>
    </dgm:pt>
    <dgm:pt modelId="{3DD76B5B-E4D3-4E30-B959-5E13AEE3630B}">
      <dgm:prSet phldrT="[Text]" phldr="0"/>
      <dgm:spPr/>
      <dgm:t>
        <a:bodyPr/>
        <a:lstStyle/>
        <a:p>
          <a:r>
            <a:rPr lang="en-GB" dirty="0"/>
            <a:t>They have admittedly supported some large renewables focused initiatives (notably </a:t>
          </a:r>
          <a:r>
            <a:rPr lang="en-GB" b="0" i="0" dirty="0"/>
            <a:t>€</a:t>
          </a:r>
          <a:r>
            <a:rPr lang="en-GB" dirty="0"/>
            <a:t>146m credit to support Taiwan offshore wind)</a:t>
          </a:r>
        </a:p>
      </dgm:t>
    </dgm:pt>
    <dgm:pt modelId="{01356444-B51B-4EE7-B65D-A490C8368BA1}" type="parTrans" cxnId="{3BFFEF46-25FC-4254-82A4-E27FDEEC7173}">
      <dgm:prSet/>
      <dgm:spPr/>
      <dgm:t>
        <a:bodyPr/>
        <a:lstStyle/>
        <a:p>
          <a:endParaRPr lang="en-GB"/>
        </a:p>
      </dgm:t>
    </dgm:pt>
    <dgm:pt modelId="{F03BA92C-5656-4A81-AB2F-E7A8F84842E7}" type="sibTrans" cxnId="{3BFFEF46-25FC-4254-82A4-E27FDEEC7173}">
      <dgm:prSet/>
      <dgm:spPr/>
      <dgm:t>
        <a:bodyPr/>
        <a:lstStyle/>
        <a:p>
          <a:endParaRPr lang="en-GB"/>
        </a:p>
      </dgm:t>
    </dgm:pt>
    <dgm:pt modelId="{843D5BA1-2D88-4EA3-962B-01F1C8D0F980}">
      <dgm:prSet phldrT="[Text]" phldr="0"/>
      <dgm:spPr/>
      <dgm:t>
        <a:bodyPr/>
        <a:lstStyle/>
        <a:p>
          <a:r>
            <a:rPr lang="en-GB" dirty="0"/>
            <a:t>But as </a:t>
          </a:r>
          <a:r>
            <a:rPr lang="en-GB" dirty="0" err="1"/>
            <a:t>Cenkowsky</a:t>
          </a:r>
          <a:r>
            <a:rPr lang="en-GB" dirty="0"/>
            <a:t> et al. (</a:t>
          </a:r>
          <a:r>
            <a:rPr lang="en-GB" dirty="0">
              <a:hlinkClick xmlns:r="http://schemas.openxmlformats.org/officeDocument/2006/relationships" r:id="rId1"/>
            </a:rPr>
            <a:t>2025</a:t>
          </a:r>
          <a:r>
            <a:rPr lang="en-GB" dirty="0"/>
            <a:t>) and Klaasen et al. (</a:t>
          </a:r>
          <a:r>
            <a:rPr lang="en-GB" dirty="0">
              <a:hlinkClick xmlns:r="http://schemas.openxmlformats.org/officeDocument/2006/relationships" r:id="rId2"/>
            </a:rPr>
            <a:t>2022</a:t>
          </a:r>
          <a:r>
            <a:rPr lang="en-GB" dirty="0"/>
            <a:t>) note, export credit pivots to renewables from fossil fuels = accompanied by shift to Global North</a:t>
          </a:r>
        </a:p>
      </dgm:t>
    </dgm:pt>
    <dgm:pt modelId="{62BA4256-5B81-490D-924E-C2BCEA4CD111}" type="sibTrans" cxnId="{F01635F2-0DA1-4E03-B1CD-AFF852A4561E}">
      <dgm:prSet/>
      <dgm:spPr/>
      <dgm:t>
        <a:bodyPr/>
        <a:lstStyle/>
        <a:p>
          <a:endParaRPr lang="en-GB"/>
        </a:p>
      </dgm:t>
    </dgm:pt>
    <dgm:pt modelId="{EB0BF460-2C09-4360-8D1E-35A930950948}" type="parTrans" cxnId="{F01635F2-0DA1-4E03-B1CD-AFF852A4561E}">
      <dgm:prSet/>
      <dgm:spPr/>
      <dgm:t>
        <a:bodyPr/>
        <a:lstStyle/>
        <a:p>
          <a:endParaRPr lang="en-GB"/>
        </a:p>
      </dgm:t>
    </dgm:pt>
    <dgm:pt modelId="{1170C80F-04AF-4AB1-8499-8760CDF83E8C}">
      <dgm:prSet phldrT="[Text]" phldr="0"/>
      <dgm:spPr/>
      <dgm:t>
        <a:bodyPr/>
        <a:lstStyle/>
        <a:p>
          <a:r>
            <a:rPr lang="en-GB" dirty="0"/>
            <a:t>UKEF’s enthusiasm for critical minerals financing (for UK supply chains) is echoed by the Berne Union (</a:t>
          </a:r>
          <a:r>
            <a:rPr lang="en-GB" dirty="0">
              <a:hlinkClick xmlns:r="http://schemas.openxmlformats.org/officeDocument/2006/relationships" r:id="rId3"/>
            </a:rPr>
            <a:t>2025</a:t>
          </a:r>
          <a:r>
            <a:rPr lang="en-GB" dirty="0"/>
            <a:t>)</a:t>
          </a:r>
        </a:p>
      </dgm:t>
    </dgm:pt>
    <dgm:pt modelId="{2B6B0F0B-4B67-4F2A-81C8-66457FF05AB1}" type="parTrans" cxnId="{EE9AA691-3CEA-46C9-B7AC-D0B27A247535}">
      <dgm:prSet/>
      <dgm:spPr/>
      <dgm:t>
        <a:bodyPr/>
        <a:lstStyle/>
        <a:p>
          <a:endParaRPr lang="en-GB"/>
        </a:p>
      </dgm:t>
    </dgm:pt>
    <dgm:pt modelId="{2BA048E3-6AD5-462C-B42F-D8422737AD6E}" type="sibTrans" cxnId="{EE9AA691-3CEA-46C9-B7AC-D0B27A247535}">
      <dgm:prSet/>
      <dgm:spPr/>
      <dgm:t>
        <a:bodyPr/>
        <a:lstStyle/>
        <a:p>
          <a:endParaRPr lang="en-GB"/>
        </a:p>
      </dgm:t>
    </dgm:pt>
    <dgm:pt modelId="{34808127-EC9F-4C02-8AAB-F4E290F66859}">
      <dgm:prSet phldrT="[Text]" phldr="0"/>
      <dgm:spPr/>
      <dgm:t>
        <a:bodyPr/>
        <a:lstStyle/>
        <a:p>
          <a:r>
            <a:rPr lang="en-GB" dirty="0"/>
            <a:t>ECAs like UKEF de-risk Northern exports / mineral supply chains; pose debt risk; invest heavily in aviation (largest sector) and increasingly defence</a:t>
          </a:r>
        </a:p>
      </dgm:t>
    </dgm:pt>
    <dgm:pt modelId="{709EBA28-77AE-4F34-A148-0DD9F40DEA22}" type="parTrans" cxnId="{B8EE0F15-1CE4-48A2-B503-57FA40D968E2}">
      <dgm:prSet/>
      <dgm:spPr/>
      <dgm:t>
        <a:bodyPr/>
        <a:lstStyle/>
        <a:p>
          <a:endParaRPr lang="en-GB"/>
        </a:p>
      </dgm:t>
    </dgm:pt>
    <dgm:pt modelId="{0F23FB9E-2841-4CC8-8343-38845A23D0C2}" type="sibTrans" cxnId="{B8EE0F15-1CE4-48A2-B503-57FA40D968E2}">
      <dgm:prSet/>
      <dgm:spPr/>
      <dgm:t>
        <a:bodyPr/>
        <a:lstStyle/>
        <a:p>
          <a:endParaRPr lang="en-GB"/>
        </a:p>
      </dgm:t>
    </dgm:pt>
    <dgm:pt modelId="{E6E21B4C-4101-4462-B930-5B9EAF920B34}" type="pres">
      <dgm:prSet presAssocID="{ABCFBF9E-31CC-4EFE-82B9-9FBA4BA1B469}" presName="Name0" presStyleCnt="0">
        <dgm:presLayoutVars>
          <dgm:chMax val="7"/>
          <dgm:chPref val="7"/>
          <dgm:dir/>
        </dgm:presLayoutVars>
      </dgm:prSet>
      <dgm:spPr/>
    </dgm:pt>
    <dgm:pt modelId="{6A7B9397-10AB-4CE7-A3A5-665A9456E515}" type="pres">
      <dgm:prSet presAssocID="{ABCFBF9E-31CC-4EFE-82B9-9FBA4BA1B469}" presName="Name1" presStyleCnt="0"/>
      <dgm:spPr/>
    </dgm:pt>
    <dgm:pt modelId="{BE9D0BE8-BB0A-406B-8888-E0F1FB2EF322}" type="pres">
      <dgm:prSet presAssocID="{ABCFBF9E-31CC-4EFE-82B9-9FBA4BA1B469}" presName="cycle" presStyleCnt="0"/>
      <dgm:spPr/>
    </dgm:pt>
    <dgm:pt modelId="{FE221045-27A6-444B-87D7-57AE90B7E539}" type="pres">
      <dgm:prSet presAssocID="{ABCFBF9E-31CC-4EFE-82B9-9FBA4BA1B469}" presName="srcNode" presStyleLbl="node1" presStyleIdx="0" presStyleCnt="5"/>
      <dgm:spPr/>
    </dgm:pt>
    <dgm:pt modelId="{F18DCFA6-1785-410B-84A8-EB3824AD7193}" type="pres">
      <dgm:prSet presAssocID="{ABCFBF9E-31CC-4EFE-82B9-9FBA4BA1B469}" presName="conn" presStyleLbl="parChTrans1D2" presStyleIdx="0" presStyleCnt="1"/>
      <dgm:spPr/>
    </dgm:pt>
    <dgm:pt modelId="{31F84383-76FF-4A91-9A0A-AEAD40C6A974}" type="pres">
      <dgm:prSet presAssocID="{ABCFBF9E-31CC-4EFE-82B9-9FBA4BA1B469}" presName="extraNode" presStyleLbl="node1" presStyleIdx="0" presStyleCnt="5"/>
      <dgm:spPr/>
    </dgm:pt>
    <dgm:pt modelId="{51554281-A8BF-4CA2-BD08-CD17C92C7AF0}" type="pres">
      <dgm:prSet presAssocID="{ABCFBF9E-31CC-4EFE-82B9-9FBA4BA1B469}" presName="dstNode" presStyleLbl="node1" presStyleIdx="0" presStyleCnt="5"/>
      <dgm:spPr/>
    </dgm:pt>
    <dgm:pt modelId="{411987FD-2A16-4294-AB00-DA2BBAE4D1B6}" type="pres">
      <dgm:prSet presAssocID="{F76A21D6-102E-47AB-8614-D3243D179A36}" presName="text_1" presStyleLbl="node1" presStyleIdx="0" presStyleCnt="5">
        <dgm:presLayoutVars>
          <dgm:bulletEnabled val="1"/>
        </dgm:presLayoutVars>
      </dgm:prSet>
      <dgm:spPr/>
    </dgm:pt>
    <dgm:pt modelId="{9F1AF588-823D-490B-8B88-A10E2AD6D030}" type="pres">
      <dgm:prSet presAssocID="{F76A21D6-102E-47AB-8614-D3243D179A36}" presName="accent_1" presStyleCnt="0"/>
      <dgm:spPr/>
    </dgm:pt>
    <dgm:pt modelId="{45FCD775-AE07-4024-989F-D8459D0EC69B}" type="pres">
      <dgm:prSet presAssocID="{F76A21D6-102E-47AB-8614-D3243D179A36}" presName="accentRepeatNode" presStyleLbl="solidFgAcc1" presStyleIdx="0" presStyleCnt="5"/>
      <dgm:spPr/>
    </dgm:pt>
    <dgm:pt modelId="{22B6D62D-175C-4435-8046-2BD1D9B9BDE0}" type="pres">
      <dgm:prSet presAssocID="{3DD76B5B-E4D3-4E30-B959-5E13AEE3630B}" presName="text_2" presStyleLbl="node1" presStyleIdx="1" presStyleCnt="5">
        <dgm:presLayoutVars>
          <dgm:bulletEnabled val="1"/>
        </dgm:presLayoutVars>
      </dgm:prSet>
      <dgm:spPr/>
    </dgm:pt>
    <dgm:pt modelId="{BE39DBC1-45D8-4FCD-9CAB-8952ADAB592C}" type="pres">
      <dgm:prSet presAssocID="{3DD76B5B-E4D3-4E30-B959-5E13AEE3630B}" presName="accent_2" presStyleCnt="0"/>
      <dgm:spPr/>
    </dgm:pt>
    <dgm:pt modelId="{ECE69A64-2BEB-41DD-AB16-BB0CB062DB05}" type="pres">
      <dgm:prSet presAssocID="{3DD76B5B-E4D3-4E30-B959-5E13AEE3630B}" presName="accentRepeatNode" presStyleLbl="solidFgAcc1" presStyleIdx="1" presStyleCnt="5"/>
      <dgm:spPr/>
    </dgm:pt>
    <dgm:pt modelId="{38C666D2-F707-42DD-9083-E907021522E6}" type="pres">
      <dgm:prSet presAssocID="{843D5BA1-2D88-4EA3-962B-01F1C8D0F980}" presName="text_3" presStyleLbl="node1" presStyleIdx="2" presStyleCnt="5">
        <dgm:presLayoutVars>
          <dgm:bulletEnabled val="1"/>
        </dgm:presLayoutVars>
      </dgm:prSet>
      <dgm:spPr/>
    </dgm:pt>
    <dgm:pt modelId="{B9B1BE58-588C-469E-82AA-81D3E50B679D}" type="pres">
      <dgm:prSet presAssocID="{843D5BA1-2D88-4EA3-962B-01F1C8D0F980}" presName="accent_3" presStyleCnt="0"/>
      <dgm:spPr/>
    </dgm:pt>
    <dgm:pt modelId="{070D7670-9E1F-43B2-B0FC-3F9FE234D335}" type="pres">
      <dgm:prSet presAssocID="{843D5BA1-2D88-4EA3-962B-01F1C8D0F980}" presName="accentRepeatNode" presStyleLbl="solidFgAcc1" presStyleIdx="2" presStyleCnt="5"/>
      <dgm:spPr/>
    </dgm:pt>
    <dgm:pt modelId="{4DFD0819-35F2-4784-A3DE-4DB79059F9A5}" type="pres">
      <dgm:prSet presAssocID="{1170C80F-04AF-4AB1-8499-8760CDF83E8C}" presName="text_4" presStyleLbl="node1" presStyleIdx="3" presStyleCnt="5">
        <dgm:presLayoutVars>
          <dgm:bulletEnabled val="1"/>
        </dgm:presLayoutVars>
      </dgm:prSet>
      <dgm:spPr/>
    </dgm:pt>
    <dgm:pt modelId="{EF0D37BF-C8FA-4765-9D38-8533B78B8AD4}" type="pres">
      <dgm:prSet presAssocID="{1170C80F-04AF-4AB1-8499-8760CDF83E8C}" presName="accent_4" presStyleCnt="0"/>
      <dgm:spPr/>
    </dgm:pt>
    <dgm:pt modelId="{28554C7E-19E8-4B73-9FE0-67AA6FF4C79D}" type="pres">
      <dgm:prSet presAssocID="{1170C80F-04AF-4AB1-8499-8760CDF83E8C}" presName="accentRepeatNode" presStyleLbl="solidFgAcc1" presStyleIdx="3" presStyleCnt="5"/>
      <dgm:spPr/>
    </dgm:pt>
    <dgm:pt modelId="{45A372C2-66D8-4CFE-837A-9D6537A04C46}" type="pres">
      <dgm:prSet presAssocID="{34808127-EC9F-4C02-8AAB-F4E290F66859}" presName="text_5" presStyleLbl="node1" presStyleIdx="4" presStyleCnt="5">
        <dgm:presLayoutVars>
          <dgm:bulletEnabled val="1"/>
        </dgm:presLayoutVars>
      </dgm:prSet>
      <dgm:spPr/>
    </dgm:pt>
    <dgm:pt modelId="{C59755DF-FAC0-4C9F-A91B-460EE1F03A4A}" type="pres">
      <dgm:prSet presAssocID="{34808127-EC9F-4C02-8AAB-F4E290F66859}" presName="accent_5" presStyleCnt="0"/>
      <dgm:spPr/>
    </dgm:pt>
    <dgm:pt modelId="{EDA01EC5-325D-4B87-9713-53482595D216}" type="pres">
      <dgm:prSet presAssocID="{34808127-EC9F-4C02-8AAB-F4E290F66859}" presName="accentRepeatNode" presStyleLbl="solidFgAcc1" presStyleIdx="4" presStyleCnt="5"/>
      <dgm:spPr/>
    </dgm:pt>
  </dgm:ptLst>
  <dgm:cxnLst>
    <dgm:cxn modelId="{B8EE0F15-1CE4-48A2-B503-57FA40D968E2}" srcId="{ABCFBF9E-31CC-4EFE-82B9-9FBA4BA1B469}" destId="{34808127-EC9F-4C02-8AAB-F4E290F66859}" srcOrd="4" destOrd="0" parTransId="{709EBA28-77AE-4F34-A148-0DD9F40DEA22}" sibTransId="{0F23FB9E-2841-4CC8-8343-38845A23D0C2}"/>
    <dgm:cxn modelId="{01E95532-2C77-4B03-A9C2-D205D165B038}" type="presOf" srcId="{D0A0969A-7DB9-4848-B800-40239E4FAFB3}" destId="{F18DCFA6-1785-410B-84A8-EB3824AD7193}" srcOrd="0" destOrd="0" presId="urn:microsoft.com/office/officeart/2008/layout/VerticalCurvedList"/>
    <dgm:cxn modelId="{3BFFEF46-25FC-4254-82A4-E27FDEEC7173}" srcId="{ABCFBF9E-31CC-4EFE-82B9-9FBA4BA1B469}" destId="{3DD76B5B-E4D3-4E30-B959-5E13AEE3630B}" srcOrd="1" destOrd="0" parTransId="{01356444-B51B-4EE7-B65D-A490C8368BA1}" sibTransId="{F03BA92C-5656-4A81-AB2F-E7A8F84842E7}"/>
    <dgm:cxn modelId="{1FE0354A-6C57-41FA-A27B-90DB7ABA44FA}" srcId="{ABCFBF9E-31CC-4EFE-82B9-9FBA4BA1B469}" destId="{F76A21D6-102E-47AB-8614-D3243D179A36}" srcOrd="0" destOrd="0" parTransId="{11B286F6-7195-4E22-86FC-879615864CD8}" sibTransId="{D0A0969A-7DB9-4848-B800-40239E4FAFB3}"/>
    <dgm:cxn modelId="{13B46373-0B0B-410F-BC9B-4EE7AB940F62}" type="presOf" srcId="{ABCFBF9E-31CC-4EFE-82B9-9FBA4BA1B469}" destId="{E6E21B4C-4101-4462-B930-5B9EAF920B34}" srcOrd="0" destOrd="0" presId="urn:microsoft.com/office/officeart/2008/layout/VerticalCurvedList"/>
    <dgm:cxn modelId="{EE9AA691-3CEA-46C9-B7AC-D0B27A247535}" srcId="{ABCFBF9E-31CC-4EFE-82B9-9FBA4BA1B469}" destId="{1170C80F-04AF-4AB1-8499-8760CDF83E8C}" srcOrd="3" destOrd="0" parTransId="{2B6B0F0B-4B67-4F2A-81C8-66457FF05AB1}" sibTransId="{2BA048E3-6AD5-462C-B42F-D8422737AD6E}"/>
    <dgm:cxn modelId="{FE2D36A2-E071-4623-930C-497D1B72B802}" type="presOf" srcId="{34808127-EC9F-4C02-8AAB-F4E290F66859}" destId="{45A372C2-66D8-4CFE-837A-9D6537A04C46}" srcOrd="0" destOrd="0" presId="urn:microsoft.com/office/officeart/2008/layout/VerticalCurvedList"/>
    <dgm:cxn modelId="{873134B3-D9F7-4C2B-A5F1-7FC3F9C3E64D}" type="presOf" srcId="{843D5BA1-2D88-4EA3-962B-01F1C8D0F980}" destId="{38C666D2-F707-42DD-9083-E907021522E6}" srcOrd="0" destOrd="0" presId="urn:microsoft.com/office/officeart/2008/layout/VerticalCurvedList"/>
    <dgm:cxn modelId="{B459F2C9-F71B-4803-B89A-D1AFEE23AA5F}" type="presOf" srcId="{F76A21D6-102E-47AB-8614-D3243D179A36}" destId="{411987FD-2A16-4294-AB00-DA2BBAE4D1B6}" srcOrd="0" destOrd="0" presId="urn:microsoft.com/office/officeart/2008/layout/VerticalCurvedList"/>
    <dgm:cxn modelId="{B7F8C7D5-F4EC-4AAC-95C3-4A1BED8E69A4}" type="presOf" srcId="{1170C80F-04AF-4AB1-8499-8760CDF83E8C}" destId="{4DFD0819-35F2-4784-A3DE-4DB79059F9A5}" srcOrd="0" destOrd="0" presId="urn:microsoft.com/office/officeart/2008/layout/VerticalCurvedList"/>
    <dgm:cxn modelId="{438E23DF-7C31-4EC3-BC98-1CE7C573197F}" type="presOf" srcId="{3DD76B5B-E4D3-4E30-B959-5E13AEE3630B}" destId="{22B6D62D-175C-4435-8046-2BD1D9B9BDE0}" srcOrd="0" destOrd="0" presId="urn:microsoft.com/office/officeart/2008/layout/VerticalCurvedList"/>
    <dgm:cxn modelId="{F01635F2-0DA1-4E03-B1CD-AFF852A4561E}" srcId="{ABCFBF9E-31CC-4EFE-82B9-9FBA4BA1B469}" destId="{843D5BA1-2D88-4EA3-962B-01F1C8D0F980}" srcOrd="2" destOrd="0" parTransId="{EB0BF460-2C09-4360-8D1E-35A930950948}" sibTransId="{62BA4256-5B81-490D-924E-C2BCEA4CD111}"/>
    <dgm:cxn modelId="{163BA023-BCE1-4CDC-81DC-577080F28523}" type="presParOf" srcId="{E6E21B4C-4101-4462-B930-5B9EAF920B34}" destId="{6A7B9397-10AB-4CE7-A3A5-665A9456E515}" srcOrd="0" destOrd="0" presId="urn:microsoft.com/office/officeart/2008/layout/VerticalCurvedList"/>
    <dgm:cxn modelId="{8711E959-2E52-47D4-BF80-1FA0250EEDBF}" type="presParOf" srcId="{6A7B9397-10AB-4CE7-A3A5-665A9456E515}" destId="{BE9D0BE8-BB0A-406B-8888-E0F1FB2EF322}" srcOrd="0" destOrd="0" presId="urn:microsoft.com/office/officeart/2008/layout/VerticalCurvedList"/>
    <dgm:cxn modelId="{3D995188-C0C3-4948-B976-3BAEEC68A994}" type="presParOf" srcId="{BE9D0BE8-BB0A-406B-8888-E0F1FB2EF322}" destId="{FE221045-27A6-444B-87D7-57AE90B7E539}" srcOrd="0" destOrd="0" presId="urn:microsoft.com/office/officeart/2008/layout/VerticalCurvedList"/>
    <dgm:cxn modelId="{7E950D9D-55E6-4671-A0F6-1372F60A1E59}" type="presParOf" srcId="{BE9D0BE8-BB0A-406B-8888-E0F1FB2EF322}" destId="{F18DCFA6-1785-410B-84A8-EB3824AD7193}" srcOrd="1" destOrd="0" presId="urn:microsoft.com/office/officeart/2008/layout/VerticalCurvedList"/>
    <dgm:cxn modelId="{8521FA4B-827B-4352-ACD9-6C4BD8AC9519}" type="presParOf" srcId="{BE9D0BE8-BB0A-406B-8888-E0F1FB2EF322}" destId="{31F84383-76FF-4A91-9A0A-AEAD40C6A974}" srcOrd="2" destOrd="0" presId="urn:microsoft.com/office/officeart/2008/layout/VerticalCurvedList"/>
    <dgm:cxn modelId="{7FD6FCF5-F68B-4641-955D-94164CD2749F}" type="presParOf" srcId="{BE9D0BE8-BB0A-406B-8888-E0F1FB2EF322}" destId="{51554281-A8BF-4CA2-BD08-CD17C92C7AF0}" srcOrd="3" destOrd="0" presId="urn:microsoft.com/office/officeart/2008/layout/VerticalCurvedList"/>
    <dgm:cxn modelId="{AC61CB40-B7EB-4727-AA69-34E98FDF8E2A}" type="presParOf" srcId="{6A7B9397-10AB-4CE7-A3A5-665A9456E515}" destId="{411987FD-2A16-4294-AB00-DA2BBAE4D1B6}" srcOrd="1" destOrd="0" presId="urn:microsoft.com/office/officeart/2008/layout/VerticalCurvedList"/>
    <dgm:cxn modelId="{6089B710-997F-4577-AC4A-52B333B42409}" type="presParOf" srcId="{6A7B9397-10AB-4CE7-A3A5-665A9456E515}" destId="{9F1AF588-823D-490B-8B88-A10E2AD6D030}" srcOrd="2" destOrd="0" presId="urn:microsoft.com/office/officeart/2008/layout/VerticalCurvedList"/>
    <dgm:cxn modelId="{875DD776-F76A-4254-BB45-B688370A4640}" type="presParOf" srcId="{9F1AF588-823D-490B-8B88-A10E2AD6D030}" destId="{45FCD775-AE07-4024-989F-D8459D0EC69B}" srcOrd="0" destOrd="0" presId="urn:microsoft.com/office/officeart/2008/layout/VerticalCurvedList"/>
    <dgm:cxn modelId="{8ED0DEB6-6F5A-4AE3-8104-B0F54746ADF5}" type="presParOf" srcId="{6A7B9397-10AB-4CE7-A3A5-665A9456E515}" destId="{22B6D62D-175C-4435-8046-2BD1D9B9BDE0}" srcOrd="3" destOrd="0" presId="urn:microsoft.com/office/officeart/2008/layout/VerticalCurvedList"/>
    <dgm:cxn modelId="{212C0863-60EF-4D7F-893C-8CAD7607B149}" type="presParOf" srcId="{6A7B9397-10AB-4CE7-A3A5-665A9456E515}" destId="{BE39DBC1-45D8-4FCD-9CAB-8952ADAB592C}" srcOrd="4" destOrd="0" presId="urn:microsoft.com/office/officeart/2008/layout/VerticalCurvedList"/>
    <dgm:cxn modelId="{CB555486-1323-4697-83DF-B4358C4BBA86}" type="presParOf" srcId="{BE39DBC1-45D8-4FCD-9CAB-8952ADAB592C}" destId="{ECE69A64-2BEB-41DD-AB16-BB0CB062DB05}" srcOrd="0" destOrd="0" presId="urn:microsoft.com/office/officeart/2008/layout/VerticalCurvedList"/>
    <dgm:cxn modelId="{11325058-15DF-4EB1-8BFD-3366E044AFC6}" type="presParOf" srcId="{6A7B9397-10AB-4CE7-A3A5-665A9456E515}" destId="{38C666D2-F707-42DD-9083-E907021522E6}" srcOrd="5" destOrd="0" presId="urn:microsoft.com/office/officeart/2008/layout/VerticalCurvedList"/>
    <dgm:cxn modelId="{4759DF28-D112-480A-AFCA-6A13C19B2F84}" type="presParOf" srcId="{6A7B9397-10AB-4CE7-A3A5-665A9456E515}" destId="{B9B1BE58-588C-469E-82AA-81D3E50B679D}" srcOrd="6" destOrd="0" presId="urn:microsoft.com/office/officeart/2008/layout/VerticalCurvedList"/>
    <dgm:cxn modelId="{8F27EACA-9E78-4345-A026-B4DC94B83E67}" type="presParOf" srcId="{B9B1BE58-588C-469E-82AA-81D3E50B679D}" destId="{070D7670-9E1F-43B2-B0FC-3F9FE234D335}" srcOrd="0" destOrd="0" presId="urn:microsoft.com/office/officeart/2008/layout/VerticalCurvedList"/>
    <dgm:cxn modelId="{8A6C756F-46F8-435D-8248-B88982AAF772}" type="presParOf" srcId="{6A7B9397-10AB-4CE7-A3A5-665A9456E515}" destId="{4DFD0819-35F2-4784-A3DE-4DB79059F9A5}" srcOrd="7" destOrd="0" presId="urn:microsoft.com/office/officeart/2008/layout/VerticalCurvedList"/>
    <dgm:cxn modelId="{1B534517-9FB4-41F2-AF5F-FD6F4222506F}" type="presParOf" srcId="{6A7B9397-10AB-4CE7-A3A5-665A9456E515}" destId="{EF0D37BF-C8FA-4765-9D38-8533B78B8AD4}" srcOrd="8" destOrd="0" presId="urn:microsoft.com/office/officeart/2008/layout/VerticalCurvedList"/>
    <dgm:cxn modelId="{CBF4E9E7-1F06-4023-9D14-E8B55452057A}" type="presParOf" srcId="{EF0D37BF-C8FA-4765-9D38-8533B78B8AD4}" destId="{28554C7E-19E8-4B73-9FE0-67AA6FF4C79D}" srcOrd="0" destOrd="0" presId="urn:microsoft.com/office/officeart/2008/layout/VerticalCurvedList"/>
    <dgm:cxn modelId="{65774CBC-911B-4B1A-AA5D-FE6D40CB4D9C}" type="presParOf" srcId="{6A7B9397-10AB-4CE7-A3A5-665A9456E515}" destId="{45A372C2-66D8-4CFE-837A-9D6537A04C46}" srcOrd="9" destOrd="0" presId="urn:microsoft.com/office/officeart/2008/layout/VerticalCurvedList"/>
    <dgm:cxn modelId="{D1DDB267-D581-4FAE-9202-BBA5FA9AB9C9}" type="presParOf" srcId="{6A7B9397-10AB-4CE7-A3A5-665A9456E515}" destId="{C59755DF-FAC0-4C9F-A91B-460EE1F03A4A}" srcOrd="10" destOrd="0" presId="urn:microsoft.com/office/officeart/2008/layout/VerticalCurvedList"/>
    <dgm:cxn modelId="{A4580248-4346-4059-A50F-F9BAE5703DF9}" type="presParOf" srcId="{C59755DF-FAC0-4C9F-A91B-460EE1F03A4A}" destId="{EDA01EC5-325D-4B87-9713-53482595D216}"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C542C124-C4EA-4661-B173-44233E51EC5D}" type="doc">
      <dgm:prSet loTypeId="urn:microsoft.com/office/officeart/2008/layout/VerticalCurvedList" loCatId="list" qsTypeId="urn:microsoft.com/office/officeart/2005/8/quickstyle/simple1" qsCatId="simple" csTypeId="urn:microsoft.com/office/officeart/2005/8/colors/colorful2" csCatId="colorful" phldr="1"/>
      <dgm:spPr/>
      <dgm:t>
        <a:bodyPr/>
        <a:lstStyle/>
        <a:p>
          <a:endParaRPr lang="en-GB"/>
        </a:p>
      </dgm:t>
    </dgm:pt>
    <dgm:pt modelId="{8F9CA03A-5D54-49EE-9224-EB45086A23BC}">
      <dgm:prSet phldrT="[Text]" phldr="0"/>
      <dgm:spPr/>
      <dgm:t>
        <a:bodyPr/>
        <a:lstStyle/>
        <a:p>
          <a:r>
            <a:rPr lang="en-GB" dirty="0"/>
            <a:t>Founded in 2002, multi-donor initiative part-funded by UK ODA (70% of total = UK finance); exclusive focus on private sector expertise / mobilising private sector capital</a:t>
          </a:r>
        </a:p>
      </dgm:t>
    </dgm:pt>
    <dgm:pt modelId="{1D495649-85B6-4F60-8F98-B63C1963BB85}" type="parTrans" cxnId="{6E5C7420-20A4-4634-B2D5-A2D3CB4A338F}">
      <dgm:prSet/>
      <dgm:spPr/>
      <dgm:t>
        <a:bodyPr/>
        <a:lstStyle/>
        <a:p>
          <a:endParaRPr lang="en-GB"/>
        </a:p>
      </dgm:t>
    </dgm:pt>
    <dgm:pt modelId="{0DAA8E2E-553D-4736-AF59-BBD473150BFD}" type="sibTrans" cxnId="{6E5C7420-20A4-4634-B2D5-A2D3CB4A338F}">
      <dgm:prSet/>
      <dgm:spPr/>
      <dgm:t>
        <a:bodyPr/>
        <a:lstStyle/>
        <a:p>
          <a:endParaRPr lang="en-GB"/>
        </a:p>
      </dgm:t>
    </dgm:pt>
    <dgm:pt modelId="{13A37FBD-E0F7-4AF9-8D99-5C36AF6CEF23}">
      <dgm:prSet phldrT="[Text]" phldr="0"/>
      <dgm:spPr/>
      <dgm:t>
        <a:bodyPr/>
        <a:lstStyle/>
        <a:p>
          <a:r>
            <a:rPr lang="en-GB" dirty="0"/>
            <a:t>Also criticised for high executive pay/expenses, unclear evidence of developmental ‘impact’</a:t>
          </a:r>
        </a:p>
      </dgm:t>
    </dgm:pt>
    <dgm:pt modelId="{B7F786F4-AB50-4538-A253-44926907C936}" type="parTrans" cxnId="{271F4F17-72E9-425F-B0D1-B2EEF1DE3F24}">
      <dgm:prSet/>
      <dgm:spPr/>
      <dgm:t>
        <a:bodyPr/>
        <a:lstStyle/>
        <a:p>
          <a:endParaRPr lang="en-GB"/>
        </a:p>
      </dgm:t>
    </dgm:pt>
    <dgm:pt modelId="{BFD66DD6-649E-4311-832E-0255B664C722}" type="sibTrans" cxnId="{271F4F17-72E9-425F-B0D1-B2EEF1DE3F24}">
      <dgm:prSet/>
      <dgm:spPr/>
      <dgm:t>
        <a:bodyPr/>
        <a:lstStyle/>
        <a:p>
          <a:endParaRPr lang="en-GB"/>
        </a:p>
      </dgm:t>
    </dgm:pt>
    <dgm:pt modelId="{98C65AD0-1A98-4E04-BE0A-B0D0FF55A328}">
      <dgm:prSet phldrT="[Text]" phldr="0"/>
      <dgm:spPr/>
      <dgm:t>
        <a:bodyPr/>
        <a:lstStyle/>
        <a:p>
          <a:r>
            <a:rPr lang="en-GB" dirty="0"/>
            <a:t>Similar story to the other two institutions: £749m - $3.6bn (2002-2018) on fossil fuels, ‘mobilising’ further private sector finance (Global Witness </a:t>
          </a:r>
          <a:r>
            <a:rPr lang="en-GB" dirty="0">
              <a:hlinkClick xmlns:r="http://schemas.openxmlformats.org/officeDocument/2006/relationships" r:id="rId1"/>
            </a:rPr>
            <a:t>2020</a:t>
          </a:r>
          <a:r>
            <a:rPr lang="en-GB" dirty="0"/>
            <a:t>)</a:t>
          </a:r>
        </a:p>
      </dgm:t>
    </dgm:pt>
    <dgm:pt modelId="{89E72ECA-C774-43F3-ABC1-6F9FEBB93719}" type="parTrans" cxnId="{B2212858-B813-4C51-B33A-4F689B5345FC}">
      <dgm:prSet/>
      <dgm:spPr/>
      <dgm:t>
        <a:bodyPr/>
        <a:lstStyle/>
        <a:p>
          <a:endParaRPr lang="en-GB"/>
        </a:p>
      </dgm:t>
    </dgm:pt>
    <dgm:pt modelId="{A7C939EE-41E6-4768-89B1-9A9AFD17EF38}" type="sibTrans" cxnId="{B2212858-B813-4C51-B33A-4F689B5345FC}">
      <dgm:prSet/>
      <dgm:spPr/>
      <dgm:t>
        <a:bodyPr/>
        <a:lstStyle/>
        <a:p>
          <a:endParaRPr lang="en-GB"/>
        </a:p>
      </dgm:t>
    </dgm:pt>
    <dgm:pt modelId="{64211E6F-2E41-4DA6-998C-5FCBD0FA4DFD}">
      <dgm:prSet phldrT="[Text]" phldr="0"/>
      <dgm:spPr/>
      <dgm:t>
        <a:bodyPr/>
        <a:lstStyle/>
        <a:p>
          <a:r>
            <a:rPr lang="en-GB" dirty="0"/>
            <a:t>Like the other two, a recent shift: Strategy 2030 “</a:t>
          </a:r>
          <a:r>
            <a:rPr lang="en-GB" b="0" i="0" dirty="0"/>
            <a:t>committed not only to supporting climate mitigation – through investments in renewable energy, electric vehicles, and alternative clean fuels – but also to advancing climate adaptation and resilience” (PIDG </a:t>
          </a:r>
          <a:r>
            <a:rPr lang="en-GB" b="0" i="0" dirty="0">
              <a:hlinkClick xmlns:r="http://schemas.openxmlformats.org/officeDocument/2006/relationships" r:id="rId2"/>
            </a:rPr>
            <a:t>2025</a:t>
          </a:r>
          <a:r>
            <a:rPr lang="en-GB" b="0" i="0" dirty="0"/>
            <a:t>)</a:t>
          </a:r>
          <a:endParaRPr lang="en-GB" dirty="0"/>
        </a:p>
      </dgm:t>
    </dgm:pt>
    <dgm:pt modelId="{582CC8D9-03D6-497B-B518-22E160DF394C}" type="parTrans" cxnId="{193E8840-7CDE-4FB3-8F16-36E2F9CF7E3D}">
      <dgm:prSet/>
      <dgm:spPr/>
      <dgm:t>
        <a:bodyPr/>
        <a:lstStyle/>
        <a:p>
          <a:endParaRPr lang="en-GB"/>
        </a:p>
      </dgm:t>
    </dgm:pt>
    <dgm:pt modelId="{6E190FFD-DC40-4531-80B9-525BDD9B0A98}" type="sibTrans" cxnId="{193E8840-7CDE-4FB3-8F16-36E2F9CF7E3D}">
      <dgm:prSet/>
      <dgm:spPr/>
      <dgm:t>
        <a:bodyPr/>
        <a:lstStyle/>
        <a:p>
          <a:endParaRPr lang="en-GB"/>
        </a:p>
      </dgm:t>
    </dgm:pt>
    <dgm:pt modelId="{CF979123-E52F-4CA1-AF50-6B4DC3D14A09}">
      <dgm:prSet phldrT="[Text]" phldr="0"/>
      <dgm:spPr/>
      <dgm:t>
        <a:bodyPr/>
        <a:lstStyle/>
        <a:p>
          <a:r>
            <a:rPr lang="en-GB" dirty="0"/>
            <a:t>Recent shift to invest in data platform and document ‘impact’</a:t>
          </a:r>
        </a:p>
      </dgm:t>
    </dgm:pt>
    <dgm:pt modelId="{F3CC0CAD-8931-4ED9-A2F2-461E4244F415}" type="parTrans" cxnId="{1DB6877E-F1D6-4B2C-9C34-E409C0837DAA}">
      <dgm:prSet/>
      <dgm:spPr/>
      <dgm:t>
        <a:bodyPr/>
        <a:lstStyle/>
        <a:p>
          <a:endParaRPr lang="en-GB"/>
        </a:p>
      </dgm:t>
    </dgm:pt>
    <dgm:pt modelId="{B164A3E2-EA7A-440A-A142-4035EA452838}" type="sibTrans" cxnId="{1DB6877E-F1D6-4B2C-9C34-E409C0837DAA}">
      <dgm:prSet/>
      <dgm:spPr/>
      <dgm:t>
        <a:bodyPr/>
        <a:lstStyle/>
        <a:p>
          <a:endParaRPr lang="en-GB"/>
        </a:p>
      </dgm:t>
    </dgm:pt>
    <dgm:pt modelId="{AE7A7895-D1D0-4A5C-AE78-6B53A35AD5B6}" type="pres">
      <dgm:prSet presAssocID="{C542C124-C4EA-4661-B173-44233E51EC5D}" presName="Name0" presStyleCnt="0">
        <dgm:presLayoutVars>
          <dgm:chMax val="7"/>
          <dgm:chPref val="7"/>
          <dgm:dir/>
        </dgm:presLayoutVars>
      </dgm:prSet>
      <dgm:spPr/>
    </dgm:pt>
    <dgm:pt modelId="{41979A31-7208-4BE4-8930-60C9050A8CC2}" type="pres">
      <dgm:prSet presAssocID="{C542C124-C4EA-4661-B173-44233E51EC5D}" presName="Name1" presStyleCnt="0"/>
      <dgm:spPr/>
    </dgm:pt>
    <dgm:pt modelId="{353AD66C-B5F9-4B0F-B46C-BA4D640F2705}" type="pres">
      <dgm:prSet presAssocID="{C542C124-C4EA-4661-B173-44233E51EC5D}" presName="cycle" presStyleCnt="0"/>
      <dgm:spPr/>
    </dgm:pt>
    <dgm:pt modelId="{13F48BCF-3AF5-40A3-AE74-A549B67644B7}" type="pres">
      <dgm:prSet presAssocID="{C542C124-C4EA-4661-B173-44233E51EC5D}" presName="srcNode" presStyleLbl="node1" presStyleIdx="0" presStyleCnt="5"/>
      <dgm:spPr/>
    </dgm:pt>
    <dgm:pt modelId="{003CE7DF-76CE-4F6E-942F-822237B418A2}" type="pres">
      <dgm:prSet presAssocID="{C542C124-C4EA-4661-B173-44233E51EC5D}" presName="conn" presStyleLbl="parChTrans1D2" presStyleIdx="0" presStyleCnt="1"/>
      <dgm:spPr/>
    </dgm:pt>
    <dgm:pt modelId="{E8DC462E-17AC-4425-8000-2EF62633FE19}" type="pres">
      <dgm:prSet presAssocID="{C542C124-C4EA-4661-B173-44233E51EC5D}" presName="extraNode" presStyleLbl="node1" presStyleIdx="0" presStyleCnt="5"/>
      <dgm:spPr/>
    </dgm:pt>
    <dgm:pt modelId="{89C341DD-9204-43C5-845A-DC19DB1A5167}" type="pres">
      <dgm:prSet presAssocID="{C542C124-C4EA-4661-B173-44233E51EC5D}" presName="dstNode" presStyleLbl="node1" presStyleIdx="0" presStyleCnt="5"/>
      <dgm:spPr/>
    </dgm:pt>
    <dgm:pt modelId="{053359B1-512C-4513-B717-A914CA4CB133}" type="pres">
      <dgm:prSet presAssocID="{8F9CA03A-5D54-49EE-9224-EB45086A23BC}" presName="text_1" presStyleLbl="node1" presStyleIdx="0" presStyleCnt="5">
        <dgm:presLayoutVars>
          <dgm:bulletEnabled val="1"/>
        </dgm:presLayoutVars>
      </dgm:prSet>
      <dgm:spPr/>
    </dgm:pt>
    <dgm:pt modelId="{FBCB9F8E-40C2-49C9-9AAE-0AE0FF5FA371}" type="pres">
      <dgm:prSet presAssocID="{8F9CA03A-5D54-49EE-9224-EB45086A23BC}" presName="accent_1" presStyleCnt="0"/>
      <dgm:spPr/>
    </dgm:pt>
    <dgm:pt modelId="{CE6576B0-F3D6-492B-8DE3-C887B2DAA6AF}" type="pres">
      <dgm:prSet presAssocID="{8F9CA03A-5D54-49EE-9224-EB45086A23BC}" presName="accentRepeatNode" presStyleLbl="solidFgAcc1" presStyleIdx="0" presStyleCnt="5"/>
      <dgm:spPr/>
    </dgm:pt>
    <dgm:pt modelId="{0ED7D018-E932-421D-A151-7B2B7E3131C4}" type="pres">
      <dgm:prSet presAssocID="{13A37FBD-E0F7-4AF9-8D99-5C36AF6CEF23}" presName="text_2" presStyleLbl="node1" presStyleIdx="1" presStyleCnt="5">
        <dgm:presLayoutVars>
          <dgm:bulletEnabled val="1"/>
        </dgm:presLayoutVars>
      </dgm:prSet>
      <dgm:spPr/>
    </dgm:pt>
    <dgm:pt modelId="{F59B4418-7CD4-4943-93EB-C4B7A6F4E7F5}" type="pres">
      <dgm:prSet presAssocID="{13A37FBD-E0F7-4AF9-8D99-5C36AF6CEF23}" presName="accent_2" presStyleCnt="0"/>
      <dgm:spPr/>
    </dgm:pt>
    <dgm:pt modelId="{FFBC6319-5520-483B-B3B1-DC71DFD35965}" type="pres">
      <dgm:prSet presAssocID="{13A37FBD-E0F7-4AF9-8D99-5C36AF6CEF23}" presName="accentRepeatNode" presStyleLbl="solidFgAcc1" presStyleIdx="1" presStyleCnt="5"/>
      <dgm:spPr/>
    </dgm:pt>
    <dgm:pt modelId="{FCC6836D-CE7C-4017-8593-B835AE1B3B4C}" type="pres">
      <dgm:prSet presAssocID="{98C65AD0-1A98-4E04-BE0A-B0D0FF55A328}" presName="text_3" presStyleLbl="node1" presStyleIdx="2" presStyleCnt="5">
        <dgm:presLayoutVars>
          <dgm:bulletEnabled val="1"/>
        </dgm:presLayoutVars>
      </dgm:prSet>
      <dgm:spPr/>
    </dgm:pt>
    <dgm:pt modelId="{D93DCCEA-8D81-4DEB-9D61-4137C03B7AF3}" type="pres">
      <dgm:prSet presAssocID="{98C65AD0-1A98-4E04-BE0A-B0D0FF55A328}" presName="accent_3" presStyleCnt="0"/>
      <dgm:spPr/>
    </dgm:pt>
    <dgm:pt modelId="{BBBA89D8-E52E-47DA-A0E7-EBAB1B648F54}" type="pres">
      <dgm:prSet presAssocID="{98C65AD0-1A98-4E04-BE0A-B0D0FF55A328}" presName="accentRepeatNode" presStyleLbl="solidFgAcc1" presStyleIdx="2" presStyleCnt="5"/>
      <dgm:spPr/>
    </dgm:pt>
    <dgm:pt modelId="{A82C6F3F-4306-4F85-907E-0F4F32103C90}" type="pres">
      <dgm:prSet presAssocID="{64211E6F-2E41-4DA6-998C-5FCBD0FA4DFD}" presName="text_4" presStyleLbl="node1" presStyleIdx="3" presStyleCnt="5">
        <dgm:presLayoutVars>
          <dgm:bulletEnabled val="1"/>
        </dgm:presLayoutVars>
      </dgm:prSet>
      <dgm:spPr/>
    </dgm:pt>
    <dgm:pt modelId="{DBA30F16-6D8A-4E9A-AD71-240DC2DD09E6}" type="pres">
      <dgm:prSet presAssocID="{64211E6F-2E41-4DA6-998C-5FCBD0FA4DFD}" presName="accent_4" presStyleCnt="0"/>
      <dgm:spPr/>
    </dgm:pt>
    <dgm:pt modelId="{F2A7004D-9A70-49EF-AF54-541D4F586826}" type="pres">
      <dgm:prSet presAssocID="{64211E6F-2E41-4DA6-998C-5FCBD0FA4DFD}" presName="accentRepeatNode" presStyleLbl="solidFgAcc1" presStyleIdx="3" presStyleCnt="5"/>
      <dgm:spPr/>
    </dgm:pt>
    <dgm:pt modelId="{FA0944BE-5F9E-4475-9C4A-A14A750A07A1}" type="pres">
      <dgm:prSet presAssocID="{CF979123-E52F-4CA1-AF50-6B4DC3D14A09}" presName="text_5" presStyleLbl="node1" presStyleIdx="4" presStyleCnt="5">
        <dgm:presLayoutVars>
          <dgm:bulletEnabled val="1"/>
        </dgm:presLayoutVars>
      </dgm:prSet>
      <dgm:spPr/>
    </dgm:pt>
    <dgm:pt modelId="{1ABA90C5-B83A-48DA-AC8D-F98A4751FF6E}" type="pres">
      <dgm:prSet presAssocID="{CF979123-E52F-4CA1-AF50-6B4DC3D14A09}" presName="accent_5" presStyleCnt="0"/>
      <dgm:spPr/>
    </dgm:pt>
    <dgm:pt modelId="{BE927096-05B1-4123-9255-E267A0776DED}" type="pres">
      <dgm:prSet presAssocID="{CF979123-E52F-4CA1-AF50-6B4DC3D14A09}" presName="accentRepeatNode" presStyleLbl="solidFgAcc1" presStyleIdx="4" presStyleCnt="5"/>
      <dgm:spPr/>
    </dgm:pt>
  </dgm:ptLst>
  <dgm:cxnLst>
    <dgm:cxn modelId="{12928712-593A-4A7F-90BA-8354EA7D772B}" type="presOf" srcId="{8F9CA03A-5D54-49EE-9224-EB45086A23BC}" destId="{053359B1-512C-4513-B717-A914CA4CB133}" srcOrd="0" destOrd="0" presId="urn:microsoft.com/office/officeart/2008/layout/VerticalCurvedList"/>
    <dgm:cxn modelId="{271F4F17-72E9-425F-B0D1-B2EEF1DE3F24}" srcId="{C542C124-C4EA-4661-B173-44233E51EC5D}" destId="{13A37FBD-E0F7-4AF9-8D99-5C36AF6CEF23}" srcOrd="1" destOrd="0" parTransId="{B7F786F4-AB50-4538-A253-44926907C936}" sibTransId="{BFD66DD6-649E-4311-832E-0255B664C722}"/>
    <dgm:cxn modelId="{6D380B1F-474F-4BA5-A689-91CF1067DA41}" type="presOf" srcId="{98C65AD0-1A98-4E04-BE0A-B0D0FF55A328}" destId="{FCC6836D-CE7C-4017-8593-B835AE1B3B4C}" srcOrd="0" destOrd="0" presId="urn:microsoft.com/office/officeart/2008/layout/VerticalCurvedList"/>
    <dgm:cxn modelId="{6E5C7420-20A4-4634-B2D5-A2D3CB4A338F}" srcId="{C542C124-C4EA-4661-B173-44233E51EC5D}" destId="{8F9CA03A-5D54-49EE-9224-EB45086A23BC}" srcOrd="0" destOrd="0" parTransId="{1D495649-85B6-4F60-8F98-B63C1963BB85}" sibTransId="{0DAA8E2E-553D-4736-AF59-BBD473150BFD}"/>
    <dgm:cxn modelId="{0F28E62C-AFD2-4DB6-A76F-544DCB38D111}" type="presOf" srcId="{0DAA8E2E-553D-4736-AF59-BBD473150BFD}" destId="{003CE7DF-76CE-4F6E-942F-822237B418A2}" srcOrd="0" destOrd="0" presId="urn:microsoft.com/office/officeart/2008/layout/VerticalCurvedList"/>
    <dgm:cxn modelId="{193E8840-7CDE-4FB3-8F16-36E2F9CF7E3D}" srcId="{C542C124-C4EA-4661-B173-44233E51EC5D}" destId="{64211E6F-2E41-4DA6-998C-5FCBD0FA4DFD}" srcOrd="3" destOrd="0" parTransId="{582CC8D9-03D6-497B-B518-22E160DF394C}" sibTransId="{6E190FFD-DC40-4531-80B9-525BDD9B0A98}"/>
    <dgm:cxn modelId="{28EB3749-E829-4277-B969-2DF69ABE0732}" type="presOf" srcId="{C542C124-C4EA-4661-B173-44233E51EC5D}" destId="{AE7A7895-D1D0-4A5C-AE78-6B53A35AD5B6}" srcOrd="0" destOrd="0" presId="urn:microsoft.com/office/officeart/2008/layout/VerticalCurvedList"/>
    <dgm:cxn modelId="{B2212858-B813-4C51-B33A-4F689B5345FC}" srcId="{C542C124-C4EA-4661-B173-44233E51EC5D}" destId="{98C65AD0-1A98-4E04-BE0A-B0D0FF55A328}" srcOrd="2" destOrd="0" parTransId="{89E72ECA-C774-43F3-ABC1-6F9FEBB93719}" sibTransId="{A7C939EE-41E6-4768-89B1-9A9AFD17EF38}"/>
    <dgm:cxn modelId="{1DB6877E-F1D6-4B2C-9C34-E409C0837DAA}" srcId="{C542C124-C4EA-4661-B173-44233E51EC5D}" destId="{CF979123-E52F-4CA1-AF50-6B4DC3D14A09}" srcOrd="4" destOrd="0" parTransId="{F3CC0CAD-8931-4ED9-A2F2-461E4244F415}" sibTransId="{B164A3E2-EA7A-440A-A142-4035EA452838}"/>
    <dgm:cxn modelId="{98D8F880-6A7D-411A-8A83-64C575846373}" type="presOf" srcId="{64211E6F-2E41-4DA6-998C-5FCBD0FA4DFD}" destId="{A82C6F3F-4306-4F85-907E-0F4F32103C90}" srcOrd="0" destOrd="0" presId="urn:microsoft.com/office/officeart/2008/layout/VerticalCurvedList"/>
    <dgm:cxn modelId="{7D5E4E90-54EB-47ED-995D-3ECA1503626E}" type="presOf" srcId="{13A37FBD-E0F7-4AF9-8D99-5C36AF6CEF23}" destId="{0ED7D018-E932-421D-A151-7B2B7E3131C4}" srcOrd="0" destOrd="0" presId="urn:microsoft.com/office/officeart/2008/layout/VerticalCurvedList"/>
    <dgm:cxn modelId="{442CA2FF-4960-4D78-88BB-1CAAB2114CFA}" type="presOf" srcId="{CF979123-E52F-4CA1-AF50-6B4DC3D14A09}" destId="{FA0944BE-5F9E-4475-9C4A-A14A750A07A1}" srcOrd="0" destOrd="0" presId="urn:microsoft.com/office/officeart/2008/layout/VerticalCurvedList"/>
    <dgm:cxn modelId="{759512C0-11C3-492A-B5C9-F46F3DA6C07C}" type="presParOf" srcId="{AE7A7895-D1D0-4A5C-AE78-6B53A35AD5B6}" destId="{41979A31-7208-4BE4-8930-60C9050A8CC2}" srcOrd="0" destOrd="0" presId="urn:microsoft.com/office/officeart/2008/layout/VerticalCurvedList"/>
    <dgm:cxn modelId="{7F215C02-255E-4AA4-9086-07017D337409}" type="presParOf" srcId="{41979A31-7208-4BE4-8930-60C9050A8CC2}" destId="{353AD66C-B5F9-4B0F-B46C-BA4D640F2705}" srcOrd="0" destOrd="0" presId="urn:microsoft.com/office/officeart/2008/layout/VerticalCurvedList"/>
    <dgm:cxn modelId="{84B57579-45C7-4124-8CB5-26F85DC02071}" type="presParOf" srcId="{353AD66C-B5F9-4B0F-B46C-BA4D640F2705}" destId="{13F48BCF-3AF5-40A3-AE74-A549B67644B7}" srcOrd="0" destOrd="0" presId="urn:microsoft.com/office/officeart/2008/layout/VerticalCurvedList"/>
    <dgm:cxn modelId="{C9AD2EAE-C06E-4684-A43F-035C2AE98796}" type="presParOf" srcId="{353AD66C-B5F9-4B0F-B46C-BA4D640F2705}" destId="{003CE7DF-76CE-4F6E-942F-822237B418A2}" srcOrd="1" destOrd="0" presId="urn:microsoft.com/office/officeart/2008/layout/VerticalCurvedList"/>
    <dgm:cxn modelId="{4EF0CDBF-7C46-4F04-A803-C8AC35278880}" type="presParOf" srcId="{353AD66C-B5F9-4B0F-B46C-BA4D640F2705}" destId="{E8DC462E-17AC-4425-8000-2EF62633FE19}" srcOrd="2" destOrd="0" presId="urn:microsoft.com/office/officeart/2008/layout/VerticalCurvedList"/>
    <dgm:cxn modelId="{C0B03778-277F-4E4D-88DD-7493B76D29CE}" type="presParOf" srcId="{353AD66C-B5F9-4B0F-B46C-BA4D640F2705}" destId="{89C341DD-9204-43C5-845A-DC19DB1A5167}" srcOrd="3" destOrd="0" presId="urn:microsoft.com/office/officeart/2008/layout/VerticalCurvedList"/>
    <dgm:cxn modelId="{F361E0F3-9F36-4DC3-BF36-CEFDB0EE107E}" type="presParOf" srcId="{41979A31-7208-4BE4-8930-60C9050A8CC2}" destId="{053359B1-512C-4513-B717-A914CA4CB133}" srcOrd="1" destOrd="0" presId="urn:microsoft.com/office/officeart/2008/layout/VerticalCurvedList"/>
    <dgm:cxn modelId="{BCEDA959-303D-43CD-AE46-92E04E69AC6E}" type="presParOf" srcId="{41979A31-7208-4BE4-8930-60C9050A8CC2}" destId="{FBCB9F8E-40C2-49C9-9AAE-0AE0FF5FA371}" srcOrd="2" destOrd="0" presId="urn:microsoft.com/office/officeart/2008/layout/VerticalCurvedList"/>
    <dgm:cxn modelId="{A230EAB4-4D02-4628-B32D-ABF90B2C6525}" type="presParOf" srcId="{FBCB9F8E-40C2-49C9-9AAE-0AE0FF5FA371}" destId="{CE6576B0-F3D6-492B-8DE3-C887B2DAA6AF}" srcOrd="0" destOrd="0" presId="urn:microsoft.com/office/officeart/2008/layout/VerticalCurvedList"/>
    <dgm:cxn modelId="{ACD4C2AC-54F6-4BF1-B987-C9E97F058C36}" type="presParOf" srcId="{41979A31-7208-4BE4-8930-60C9050A8CC2}" destId="{0ED7D018-E932-421D-A151-7B2B7E3131C4}" srcOrd="3" destOrd="0" presId="urn:microsoft.com/office/officeart/2008/layout/VerticalCurvedList"/>
    <dgm:cxn modelId="{A01BB034-C68B-433C-97F5-1DFD7842C93C}" type="presParOf" srcId="{41979A31-7208-4BE4-8930-60C9050A8CC2}" destId="{F59B4418-7CD4-4943-93EB-C4B7A6F4E7F5}" srcOrd="4" destOrd="0" presId="urn:microsoft.com/office/officeart/2008/layout/VerticalCurvedList"/>
    <dgm:cxn modelId="{036F13C0-FD32-4702-9243-3DCE849D54B8}" type="presParOf" srcId="{F59B4418-7CD4-4943-93EB-C4B7A6F4E7F5}" destId="{FFBC6319-5520-483B-B3B1-DC71DFD35965}" srcOrd="0" destOrd="0" presId="urn:microsoft.com/office/officeart/2008/layout/VerticalCurvedList"/>
    <dgm:cxn modelId="{DE42F094-0F71-48B0-8BA9-5214F7CF4810}" type="presParOf" srcId="{41979A31-7208-4BE4-8930-60C9050A8CC2}" destId="{FCC6836D-CE7C-4017-8593-B835AE1B3B4C}" srcOrd="5" destOrd="0" presId="urn:microsoft.com/office/officeart/2008/layout/VerticalCurvedList"/>
    <dgm:cxn modelId="{163AB1ED-8920-439A-98DC-FB0AB787C401}" type="presParOf" srcId="{41979A31-7208-4BE4-8930-60C9050A8CC2}" destId="{D93DCCEA-8D81-4DEB-9D61-4137C03B7AF3}" srcOrd="6" destOrd="0" presId="urn:microsoft.com/office/officeart/2008/layout/VerticalCurvedList"/>
    <dgm:cxn modelId="{97052595-16EA-4B40-9E06-7A6270235E81}" type="presParOf" srcId="{D93DCCEA-8D81-4DEB-9D61-4137C03B7AF3}" destId="{BBBA89D8-E52E-47DA-A0E7-EBAB1B648F54}" srcOrd="0" destOrd="0" presId="urn:microsoft.com/office/officeart/2008/layout/VerticalCurvedList"/>
    <dgm:cxn modelId="{8D68164F-B212-48B6-A9CA-5C5DA1D0E3DA}" type="presParOf" srcId="{41979A31-7208-4BE4-8930-60C9050A8CC2}" destId="{A82C6F3F-4306-4F85-907E-0F4F32103C90}" srcOrd="7" destOrd="0" presId="urn:microsoft.com/office/officeart/2008/layout/VerticalCurvedList"/>
    <dgm:cxn modelId="{64EA89E3-8349-4391-94C4-62F93C46724D}" type="presParOf" srcId="{41979A31-7208-4BE4-8930-60C9050A8CC2}" destId="{DBA30F16-6D8A-4E9A-AD71-240DC2DD09E6}" srcOrd="8" destOrd="0" presId="urn:microsoft.com/office/officeart/2008/layout/VerticalCurvedList"/>
    <dgm:cxn modelId="{B11805C0-A5A7-41E8-99D9-C9ABC29B58FF}" type="presParOf" srcId="{DBA30F16-6D8A-4E9A-AD71-240DC2DD09E6}" destId="{F2A7004D-9A70-49EF-AF54-541D4F586826}" srcOrd="0" destOrd="0" presId="urn:microsoft.com/office/officeart/2008/layout/VerticalCurvedList"/>
    <dgm:cxn modelId="{DCF2B0F0-9301-4455-8DB4-B5C6B8024C12}" type="presParOf" srcId="{41979A31-7208-4BE4-8930-60C9050A8CC2}" destId="{FA0944BE-5F9E-4475-9C4A-A14A750A07A1}" srcOrd="9" destOrd="0" presId="urn:microsoft.com/office/officeart/2008/layout/VerticalCurvedList"/>
    <dgm:cxn modelId="{9F340002-ED25-4093-BD0C-39B6CD2AA582}" type="presParOf" srcId="{41979A31-7208-4BE4-8930-60C9050A8CC2}" destId="{1ABA90C5-B83A-48DA-AC8D-F98A4751FF6E}" srcOrd="10" destOrd="0" presId="urn:microsoft.com/office/officeart/2008/layout/VerticalCurvedList"/>
    <dgm:cxn modelId="{84BF67F6-9761-4200-8480-B201E0BA19C2}" type="presParOf" srcId="{1ABA90C5-B83A-48DA-AC8D-F98A4751FF6E}" destId="{BE927096-05B1-4123-9255-E267A0776DED}"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8F9B7C-8091-472F-92BF-CC7992E99B4C}">
      <dsp:nvSpPr>
        <dsp:cNvPr id="0" name=""/>
        <dsp:cNvSpPr/>
      </dsp:nvSpPr>
      <dsp:spPr>
        <a:xfrm>
          <a:off x="-6126981" y="-937410"/>
          <a:ext cx="7293488" cy="7293488"/>
        </a:xfrm>
        <a:prstGeom prst="blockArc">
          <a:avLst>
            <a:gd name="adj1" fmla="val 18900000"/>
            <a:gd name="adj2" fmla="val 2700000"/>
            <a:gd name="adj3" fmla="val 296"/>
          </a:avLst>
        </a:prstGeom>
        <a:noFill/>
        <a:ln w="10795"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20683ED-ECF8-4B65-A5BE-CE189161B427}">
      <dsp:nvSpPr>
        <dsp:cNvPr id="0" name=""/>
        <dsp:cNvSpPr/>
      </dsp:nvSpPr>
      <dsp:spPr>
        <a:xfrm>
          <a:off x="509717" y="338558"/>
          <a:ext cx="7541700" cy="677550"/>
        </a:xfrm>
        <a:prstGeom prst="rect">
          <a:avLst/>
        </a:prstGeom>
        <a:solidFill>
          <a:schemeClr val="accent2">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7805" tIns="66040" rIns="66040" bIns="66040" numCol="1" spcCol="1270" anchor="ctr" anchorCtr="0">
          <a:noAutofit/>
        </a:bodyPr>
        <a:lstStyle/>
        <a:p>
          <a:pPr marL="0" lvl="0" indent="0" algn="l" defTabSz="1155700">
            <a:lnSpc>
              <a:spcPct val="90000"/>
            </a:lnSpc>
            <a:spcBef>
              <a:spcPct val="0"/>
            </a:spcBef>
            <a:spcAft>
              <a:spcPct val="35000"/>
            </a:spcAft>
            <a:buNone/>
          </a:pPr>
          <a:r>
            <a:rPr lang="en-GB" sz="2600" kern="1200" dirty="0"/>
            <a:t>UK ‘Development’ Finance &amp; the Energy Sector</a:t>
          </a:r>
        </a:p>
      </dsp:txBody>
      <dsp:txXfrm>
        <a:off x="509717" y="338558"/>
        <a:ext cx="7541700" cy="677550"/>
      </dsp:txXfrm>
    </dsp:sp>
    <dsp:sp modelId="{16E84BF8-96AE-4EA7-82FB-4769D8C4871E}">
      <dsp:nvSpPr>
        <dsp:cNvPr id="0" name=""/>
        <dsp:cNvSpPr/>
      </dsp:nvSpPr>
      <dsp:spPr>
        <a:xfrm>
          <a:off x="86248" y="253864"/>
          <a:ext cx="846937" cy="846937"/>
        </a:xfrm>
        <a:prstGeom prst="ellipse">
          <a:avLst/>
        </a:prstGeom>
        <a:solidFill>
          <a:schemeClr val="lt1">
            <a:hueOff val="0"/>
            <a:satOff val="0"/>
            <a:lumOff val="0"/>
            <a:alphaOff val="0"/>
          </a:schemeClr>
        </a:solidFill>
        <a:ln w="1079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F78CE0B-C4CA-47F0-9634-BC5E8BDD7AFA}">
      <dsp:nvSpPr>
        <dsp:cNvPr id="0" name=""/>
        <dsp:cNvSpPr/>
      </dsp:nvSpPr>
      <dsp:spPr>
        <a:xfrm>
          <a:off x="995230" y="1354558"/>
          <a:ext cx="7056187" cy="677550"/>
        </a:xfrm>
        <a:prstGeom prst="rect">
          <a:avLst/>
        </a:prstGeom>
        <a:solidFill>
          <a:schemeClr val="accent2">
            <a:hueOff val="407143"/>
            <a:satOff val="-12195"/>
            <a:lumOff val="2647"/>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7805" tIns="66040" rIns="66040" bIns="66040" numCol="1" spcCol="1270" anchor="ctr" anchorCtr="0">
          <a:noAutofit/>
        </a:bodyPr>
        <a:lstStyle/>
        <a:p>
          <a:pPr marL="0" lvl="0" indent="0" algn="l" defTabSz="1155700">
            <a:lnSpc>
              <a:spcPct val="90000"/>
            </a:lnSpc>
            <a:spcBef>
              <a:spcPct val="0"/>
            </a:spcBef>
            <a:spcAft>
              <a:spcPct val="35000"/>
            </a:spcAft>
            <a:buNone/>
          </a:pPr>
          <a:r>
            <a:rPr lang="en-GB" sz="2600" kern="1200" dirty="0"/>
            <a:t>British International Investment (BII)</a:t>
          </a:r>
        </a:p>
      </dsp:txBody>
      <dsp:txXfrm>
        <a:off x="995230" y="1354558"/>
        <a:ext cx="7056187" cy="677550"/>
      </dsp:txXfrm>
    </dsp:sp>
    <dsp:sp modelId="{DA5701CF-8455-473C-BE7C-D81BB65E8A1A}">
      <dsp:nvSpPr>
        <dsp:cNvPr id="0" name=""/>
        <dsp:cNvSpPr/>
      </dsp:nvSpPr>
      <dsp:spPr>
        <a:xfrm>
          <a:off x="571761" y="1269864"/>
          <a:ext cx="846937" cy="846937"/>
        </a:xfrm>
        <a:prstGeom prst="ellipse">
          <a:avLst/>
        </a:prstGeom>
        <a:solidFill>
          <a:schemeClr val="lt1">
            <a:hueOff val="0"/>
            <a:satOff val="0"/>
            <a:lumOff val="0"/>
            <a:alphaOff val="0"/>
          </a:schemeClr>
        </a:solidFill>
        <a:ln w="10795" cap="flat" cmpd="sng" algn="ctr">
          <a:solidFill>
            <a:schemeClr val="accent2">
              <a:hueOff val="407143"/>
              <a:satOff val="-12195"/>
              <a:lumOff val="2647"/>
              <a:alphaOff val="0"/>
            </a:schemeClr>
          </a:solidFill>
          <a:prstDash val="solid"/>
        </a:ln>
        <a:effectLst/>
      </dsp:spPr>
      <dsp:style>
        <a:lnRef idx="2">
          <a:scrgbClr r="0" g="0" b="0"/>
        </a:lnRef>
        <a:fillRef idx="1">
          <a:scrgbClr r="0" g="0" b="0"/>
        </a:fillRef>
        <a:effectRef idx="0">
          <a:scrgbClr r="0" g="0" b="0"/>
        </a:effectRef>
        <a:fontRef idx="minor"/>
      </dsp:style>
    </dsp:sp>
    <dsp:sp modelId="{70C8AE4E-4626-494D-9018-8DF1D781AF6B}">
      <dsp:nvSpPr>
        <dsp:cNvPr id="0" name=""/>
        <dsp:cNvSpPr/>
      </dsp:nvSpPr>
      <dsp:spPr>
        <a:xfrm>
          <a:off x="1144243" y="2370558"/>
          <a:ext cx="6907174" cy="677550"/>
        </a:xfrm>
        <a:prstGeom prst="rect">
          <a:avLst/>
        </a:prstGeom>
        <a:solidFill>
          <a:schemeClr val="accent2">
            <a:hueOff val="814286"/>
            <a:satOff val="-24391"/>
            <a:lumOff val="5294"/>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7805" tIns="66040" rIns="66040" bIns="66040" numCol="1" spcCol="1270" anchor="ctr" anchorCtr="0">
          <a:noAutofit/>
        </a:bodyPr>
        <a:lstStyle/>
        <a:p>
          <a:pPr marL="0" lvl="0" indent="0" algn="l" defTabSz="1155700">
            <a:lnSpc>
              <a:spcPct val="90000"/>
            </a:lnSpc>
            <a:spcBef>
              <a:spcPct val="0"/>
            </a:spcBef>
            <a:spcAft>
              <a:spcPct val="35000"/>
            </a:spcAft>
            <a:buNone/>
          </a:pPr>
          <a:r>
            <a:rPr lang="en-GB" sz="2600" kern="1200" dirty="0"/>
            <a:t>UK Export Finance (UKEF)</a:t>
          </a:r>
        </a:p>
      </dsp:txBody>
      <dsp:txXfrm>
        <a:off x="1144243" y="2370558"/>
        <a:ext cx="6907174" cy="677550"/>
      </dsp:txXfrm>
    </dsp:sp>
    <dsp:sp modelId="{301CDAF5-CEBB-4E30-BF49-27AB5A224FCD}">
      <dsp:nvSpPr>
        <dsp:cNvPr id="0" name=""/>
        <dsp:cNvSpPr/>
      </dsp:nvSpPr>
      <dsp:spPr>
        <a:xfrm>
          <a:off x="720774" y="2285864"/>
          <a:ext cx="846937" cy="846937"/>
        </a:xfrm>
        <a:prstGeom prst="ellipse">
          <a:avLst/>
        </a:prstGeom>
        <a:solidFill>
          <a:schemeClr val="lt1">
            <a:hueOff val="0"/>
            <a:satOff val="0"/>
            <a:lumOff val="0"/>
            <a:alphaOff val="0"/>
          </a:schemeClr>
        </a:solidFill>
        <a:ln w="10795" cap="flat" cmpd="sng" algn="ctr">
          <a:solidFill>
            <a:schemeClr val="accent2">
              <a:hueOff val="814286"/>
              <a:satOff val="-24391"/>
              <a:lumOff val="5294"/>
              <a:alphaOff val="0"/>
            </a:schemeClr>
          </a:solidFill>
          <a:prstDash val="solid"/>
        </a:ln>
        <a:effectLst/>
      </dsp:spPr>
      <dsp:style>
        <a:lnRef idx="2">
          <a:scrgbClr r="0" g="0" b="0"/>
        </a:lnRef>
        <a:fillRef idx="1">
          <a:scrgbClr r="0" g="0" b="0"/>
        </a:fillRef>
        <a:effectRef idx="0">
          <a:scrgbClr r="0" g="0" b="0"/>
        </a:effectRef>
        <a:fontRef idx="minor"/>
      </dsp:style>
    </dsp:sp>
    <dsp:sp modelId="{FDF11A60-228D-47A9-BDCF-38EC11EF1D76}">
      <dsp:nvSpPr>
        <dsp:cNvPr id="0" name=""/>
        <dsp:cNvSpPr/>
      </dsp:nvSpPr>
      <dsp:spPr>
        <a:xfrm>
          <a:off x="995230" y="3386558"/>
          <a:ext cx="7056187" cy="677550"/>
        </a:xfrm>
        <a:prstGeom prst="rect">
          <a:avLst/>
        </a:prstGeom>
        <a:solidFill>
          <a:schemeClr val="accent2">
            <a:hueOff val="1221430"/>
            <a:satOff val="-36586"/>
            <a:lumOff val="7941"/>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7805" tIns="66040" rIns="66040" bIns="66040" numCol="1" spcCol="1270" anchor="ctr" anchorCtr="0">
          <a:noAutofit/>
        </a:bodyPr>
        <a:lstStyle/>
        <a:p>
          <a:pPr marL="0" lvl="0" indent="0" algn="l" defTabSz="1155700">
            <a:lnSpc>
              <a:spcPct val="90000"/>
            </a:lnSpc>
            <a:spcBef>
              <a:spcPct val="0"/>
            </a:spcBef>
            <a:spcAft>
              <a:spcPct val="35000"/>
            </a:spcAft>
            <a:buNone/>
          </a:pPr>
          <a:r>
            <a:rPr lang="en-GB" sz="2600" kern="1200" dirty="0"/>
            <a:t>Private Infrastructure Investment Group (PIDG)</a:t>
          </a:r>
        </a:p>
      </dsp:txBody>
      <dsp:txXfrm>
        <a:off x="995230" y="3386558"/>
        <a:ext cx="7056187" cy="677550"/>
      </dsp:txXfrm>
    </dsp:sp>
    <dsp:sp modelId="{F4E166F2-EDC6-4B42-9B5B-2609D0BE0A83}">
      <dsp:nvSpPr>
        <dsp:cNvPr id="0" name=""/>
        <dsp:cNvSpPr/>
      </dsp:nvSpPr>
      <dsp:spPr>
        <a:xfrm>
          <a:off x="571761" y="3301864"/>
          <a:ext cx="846937" cy="846937"/>
        </a:xfrm>
        <a:prstGeom prst="ellipse">
          <a:avLst/>
        </a:prstGeom>
        <a:solidFill>
          <a:schemeClr val="lt1">
            <a:hueOff val="0"/>
            <a:satOff val="0"/>
            <a:lumOff val="0"/>
            <a:alphaOff val="0"/>
          </a:schemeClr>
        </a:solidFill>
        <a:ln w="10795" cap="flat" cmpd="sng" algn="ctr">
          <a:solidFill>
            <a:schemeClr val="accent2">
              <a:hueOff val="1221430"/>
              <a:satOff val="-36586"/>
              <a:lumOff val="7941"/>
              <a:alphaOff val="0"/>
            </a:schemeClr>
          </a:solidFill>
          <a:prstDash val="solid"/>
        </a:ln>
        <a:effectLst/>
      </dsp:spPr>
      <dsp:style>
        <a:lnRef idx="2">
          <a:scrgbClr r="0" g="0" b="0"/>
        </a:lnRef>
        <a:fillRef idx="1">
          <a:scrgbClr r="0" g="0" b="0"/>
        </a:fillRef>
        <a:effectRef idx="0">
          <a:scrgbClr r="0" g="0" b="0"/>
        </a:effectRef>
        <a:fontRef idx="minor"/>
      </dsp:style>
    </dsp:sp>
    <dsp:sp modelId="{6A50A7CB-4FCC-4E2D-867C-03AE62ED4862}">
      <dsp:nvSpPr>
        <dsp:cNvPr id="0" name=""/>
        <dsp:cNvSpPr/>
      </dsp:nvSpPr>
      <dsp:spPr>
        <a:xfrm>
          <a:off x="509717" y="4402558"/>
          <a:ext cx="7541700" cy="677550"/>
        </a:xfrm>
        <a:prstGeom prst="rect">
          <a:avLst/>
        </a:prstGeom>
        <a:solidFill>
          <a:schemeClr val="accent2">
            <a:hueOff val="1628573"/>
            <a:satOff val="-48781"/>
            <a:lumOff val="10588"/>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7805" tIns="66040" rIns="66040" bIns="66040" numCol="1" spcCol="1270" anchor="ctr" anchorCtr="0">
          <a:noAutofit/>
        </a:bodyPr>
        <a:lstStyle/>
        <a:p>
          <a:pPr marL="0" lvl="0" indent="0" algn="l" defTabSz="1155700">
            <a:lnSpc>
              <a:spcPct val="90000"/>
            </a:lnSpc>
            <a:spcBef>
              <a:spcPct val="0"/>
            </a:spcBef>
            <a:spcAft>
              <a:spcPct val="35000"/>
            </a:spcAft>
            <a:buNone/>
          </a:pPr>
          <a:r>
            <a:rPr lang="en-GB" sz="2600" kern="1200" dirty="0"/>
            <a:t>Broader landscape: comparisons with other DFIs</a:t>
          </a:r>
        </a:p>
      </dsp:txBody>
      <dsp:txXfrm>
        <a:off x="509717" y="4402558"/>
        <a:ext cx="7541700" cy="677550"/>
      </dsp:txXfrm>
    </dsp:sp>
    <dsp:sp modelId="{4FC0AC2B-8144-4A14-B452-DFEDDF111DC2}">
      <dsp:nvSpPr>
        <dsp:cNvPr id="0" name=""/>
        <dsp:cNvSpPr/>
      </dsp:nvSpPr>
      <dsp:spPr>
        <a:xfrm>
          <a:off x="86248" y="4317864"/>
          <a:ext cx="846937" cy="846937"/>
        </a:xfrm>
        <a:prstGeom prst="ellipse">
          <a:avLst/>
        </a:prstGeom>
        <a:solidFill>
          <a:schemeClr val="lt1">
            <a:hueOff val="0"/>
            <a:satOff val="0"/>
            <a:lumOff val="0"/>
            <a:alphaOff val="0"/>
          </a:schemeClr>
        </a:solidFill>
        <a:ln w="10795" cap="flat" cmpd="sng" algn="ctr">
          <a:solidFill>
            <a:schemeClr val="accent2">
              <a:hueOff val="1628573"/>
              <a:satOff val="-48781"/>
              <a:lumOff val="10588"/>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8968C9-F255-4BB8-9E42-F03EFF677CB4}">
      <dsp:nvSpPr>
        <dsp:cNvPr id="0" name=""/>
        <dsp:cNvSpPr/>
      </dsp:nvSpPr>
      <dsp:spPr>
        <a:xfrm>
          <a:off x="-6126981" y="-937410"/>
          <a:ext cx="7293488" cy="7293488"/>
        </a:xfrm>
        <a:prstGeom prst="blockArc">
          <a:avLst>
            <a:gd name="adj1" fmla="val 18900000"/>
            <a:gd name="adj2" fmla="val 2700000"/>
            <a:gd name="adj3" fmla="val 296"/>
          </a:avLst>
        </a:prstGeom>
        <a:noFill/>
        <a:ln w="10795"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DB0F2DA-D0B6-44D4-8AF2-6412821B3228}">
      <dsp:nvSpPr>
        <dsp:cNvPr id="0" name=""/>
        <dsp:cNvSpPr/>
      </dsp:nvSpPr>
      <dsp:spPr>
        <a:xfrm>
          <a:off x="434398" y="285347"/>
          <a:ext cx="7617019" cy="570477"/>
        </a:xfrm>
        <a:prstGeom prst="rect">
          <a:avLst/>
        </a:prstGeom>
        <a:solidFill>
          <a:schemeClr val="accent2">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2816" tIns="43180" rIns="43180" bIns="43180" numCol="1" spcCol="1270" anchor="ctr" anchorCtr="0">
          <a:noAutofit/>
        </a:bodyPr>
        <a:lstStyle/>
        <a:p>
          <a:pPr marL="0" lvl="0" indent="0" algn="l" defTabSz="755650">
            <a:lnSpc>
              <a:spcPct val="90000"/>
            </a:lnSpc>
            <a:spcBef>
              <a:spcPct val="0"/>
            </a:spcBef>
            <a:spcAft>
              <a:spcPct val="35000"/>
            </a:spcAft>
            <a:buNone/>
          </a:pPr>
          <a:r>
            <a:rPr lang="en-GB" sz="1700" kern="1200" dirty="0"/>
            <a:t>Founded as Colonial Development Corporation (1948), BII since 2021</a:t>
          </a:r>
        </a:p>
      </dsp:txBody>
      <dsp:txXfrm>
        <a:off x="434398" y="285347"/>
        <a:ext cx="7617019" cy="570477"/>
      </dsp:txXfrm>
    </dsp:sp>
    <dsp:sp modelId="{8D5EB352-F210-46D7-A797-2213628F2A16}">
      <dsp:nvSpPr>
        <dsp:cNvPr id="0" name=""/>
        <dsp:cNvSpPr/>
      </dsp:nvSpPr>
      <dsp:spPr>
        <a:xfrm>
          <a:off x="77849" y="214037"/>
          <a:ext cx="713096" cy="713096"/>
        </a:xfrm>
        <a:prstGeom prst="ellipse">
          <a:avLst/>
        </a:prstGeom>
        <a:solidFill>
          <a:schemeClr val="lt1">
            <a:hueOff val="0"/>
            <a:satOff val="0"/>
            <a:lumOff val="0"/>
            <a:alphaOff val="0"/>
          </a:schemeClr>
        </a:solidFill>
        <a:ln w="1079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5943E5D-D1A1-459C-96E5-2D3DD19C422C}">
      <dsp:nvSpPr>
        <dsp:cNvPr id="0" name=""/>
        <dsp:cNvSpPr/>
      </dsp:nvSpPr>
      <dsp:spPr>
        <a:xfrm>
          <a:off x="903654" y="1140954"/>
          <a:ext cx="7147763" cy="570477"/>
        </a:xfrm>
        <a:prstGeom prst="rect">
          <a:avLst/>
        </a:prstGeom>
        <a:solidFill>
          <a:schemeClr val="accent2">
            <a:hueOff val="325715"/>
            <a:satOff val="-9756"/>
            <a:lumOff val="2118"/>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2816" tIns="43180" rIns="43180" bIns="43180" numCol="1" spcCol="1270" anchor="ctr" anchorCtr="0">
          <a:noAutofit/>
        </a:bodyPr>
        <a:lstStyle/>
        <a:p>
          <a:pPr marL="0" lvl="0" indent="0" algn="l" defTabSz="755650">
            <a:lnSpc>
              <a:spcPct val="90000"/>
            </a:lnSpc>
            <a:spcBef>
              <a:spcPct val="0"/>
            </a:spcBef>
            <a:spcAft>
              <a:spcPct val="35000"/>
            </a:spcAft>
            <a:buNone/>
          </a:pPr>
          <a:r>
            <a:rPr lang="en-GB" sz="1700" kern="1200"/>
            <a:t>Self-funding (1999-2015) then periodic injections of ODA (e.g. </a:t>
          </a:r>
          <a:r>
            <a:rPr lang="en-GB" sz="1700" kern="1200">
              <a:hlinkClick xmlns:r="http://schemas.openxmlformats.org/officeDocument/2006/relationships" r:id="rId1">
                <a:extLst>
                  <a:ext uri="{A12FA001-AC4F-418D-AE19-62706E023703}">
                    <ahyp:hlinkClr xmlns:ahyp="http://schemas.microsoft.com/office/drawing/2018/hyperlinkcolor" val="tx"/>
                  </a:ext>
                </a:extLst>
              </a:hlinkClick>
            </a:rPr>
            <a:t>2024</a:t>
          </a:r>
          <a:r>
            <a:rPr lang="en-GB" sz="1700" kern="1200"/>
            <a:t> £1.1bn)</a:t>
          </a:r>
          <a:endParaRPr lang="en-GB" sz="1700" kern="1200" dirty="0"/>
        </a:p>
      </dsp:txBody>
      <dsp:txXfrm>
        <a:off x="903654" y="1140954"/>
        <a:ext cx="7147763" cy="570477"/>
      </dsp:txXfrm>
    </dsp:sp>
    <dsp:sp modelId="{60989D9F-E1CC-4F35-81F7-751A25A90EC1}">
      <dsp:nvSpPr>
        <dsp:cNvPr id="0" name=""/>
        <dsp:cNvSpPr/>
      </dsp:nvSpPr>
      <dsp:spPr>
        <a:xfrm>
          <a:off x="547106" y="1069644"/>
          <a:ext cx="713096" cy="713096"/>
        </a:xfrm>
        <a:prstGeom prst="ellipse">
          <a:avLst/>
        </a:prstGeom>
        <a:solidFill>
          <a:schemeClr val="lt1">
            <a:hueOff val="0"/>
            <a:satOff val="0"/>
            <a:lumOff val="0"/>
            <a:alphaOff val="0"/>
          </a:schemeClr>
        </a:solidFill>
        <a:ln w="10795" cap="flat" cmpd="sng" algn="ctr">
          <a:solidFill>
            <a:schemeClr val="accent2">
              <a:hueOff val="325715"/>
              <a:satOff val="-9756"/>
              <a:lumOff val="2118"/>
              <a:alphaOff val="0"/>
            </a:schemeClr>
          </a:solidFill>
          <a:prstDash val="solid"/>
        </a:ln>
        <a:effectLst/>
      </dsp:spPr>
      <dsp:style>
        <a:lnRef idx="2">
          <a:scrgbClr r="0" g="0" b="0"/>
        </a:lnRef>
        <a:fillRef idx="1">
          <a:scrgbClr r="0" g="0" b="0"/>
        </a:fillRef>
        <a:effectRef idx="0">
          <a:scrgbClr r="0" g="0" b="0"/>
        </a:effectRef>
        <a:fontRef idx="minor"/>
      </dsp:style>
    </dsp:sp>
    <dsp:sp modelId="{A6111F6F-148A-42A0-96C1-8A43C9BB04C1}">
      <dsp:nvSpPr>
        <dsp:cNvPr id="0" name=""/>
        <dsp:cNvSpPr/>
      </dsp:nvSpPr>
      <dsp:spPr>
        <a:xfrm>
          <a:off x="1118233" y="1996562"/>
          <a:ext cx="6933183" cy="570477"/>
        </a:xfrm>
        <a:prstGeom prst="rect">
          <a:avLst/>
        </a:prstGeom>
        <a:solidFill>
          <a:schemeClr val="accent2">
            <a:hueOff val="651429"/>
            <a:satOff val="-19512"/>
            <a:lumOff val="4235"/>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2816" tIns="43180" rIns="43180" bIns="43180" numCol="1" spcCol="1270" anchor="ctr" anchorCtr="0">
          <a:noAutofit/>
        </a:bodyPr>
        <a:lstStyle/>
        <a:p>
          <a:pPr marL="0" lvl="0" indent="0" algn="l" defTabSz="755650">
            <a:lnSpc>
              <a:spcPct val="90000"/>
            </a:lnSpc>
            <a:spcBef>
              <a:spcPct val="0"/>
            </a:spcBef>
            <a:spcAft>
              <a:spcPct val="35000"/>
            </a:spcAft>
            <a:buNone/>
          </a:pPr>
          <a:r>
            <a:rPr lang="en-GB" sz="1700" kern="1200"/>
            <a:t>National Audit Office (</a:t>
          </a:r>
          <a:r>
            <a:rPr lang="en-GB" sz="1700" kern="1200">
              <a:hlinkClick xmlns:r="http://schemas.openxmlformats.org/officeDocument/2006/relationships" r:id="rId2">
                <a:extLst>
                  <a:ext uri="{A12FA001-AC4F-418D-AE19-62706E023703}">
                    <ahyp:hlinkClr xmlns:ahyp="http://schemas.microsoft.com/office/drawing/2018/hyperlinkcolor" val="tx"/>
                  </a:ext>
                </a:extLst>
              </a:hlinkClick>
            </a:rPr>
            <a:t>2008</a:t>
          </a:r>
          <a:r>
            <a:rPr lang="en-GB" sz="1700" kern="1200"/>
            <a:t>) noted high pay, lack of info on contribution to poverty reduction;</a:t>
          </a:r>
          <a:endParaRPr lang="en-GB" sz="1700" kern="1200" dirty="0"/>
        </a:p>
      </dsp:txBody>
      <dsp:txXfrm>
        <a:off x="1118233" y="1996562"/>
        <a:ext cx="6933183" cy="570477"/>
      </dsp:txXfrm>
    </dsp:sp>
    <dsp:sp modelId="{0415C3A5-00B3-4F64-8D34-BE370E509015}">
      <dsp:nvSpPr>
        <dsp:cNvPr id="0" name=""/>
        <dsp:cNvSpPr/>
      </dsp:nvSpPr>
      <dsp:spPr>
        <a:xfrm>
          <a:off x="761685" y="1925252"/>
          <a:ext cx="713096" cy="713096"/>
        </a:xfrm>
        <a:prstGeom prst="ellipse">
          <a:avLst/>
        </a:prstGeom>
        <a:solidFill>
          <a:schemeClr val="lt1">
            <a:hueOff val="0"/>
            <a:satOff val="0"/>
            <a:lumOff val="0"/>
            <a:alphaOff val="0"/>
          </a:schemeClr>
        </a:solidFill>
        <a:ln w="10795" cap="flat" cmpd="sng" algn="ctr">
          <a:solidFill>
            <a:schemeClr val="accent2">
              <a:hueOff val="651429"/>
              <a:satOff val="-19512"/>
              <a:lumOff val="4235"/>
              <a:alphaOff val="0"/>
            </a:schemeClr>
          </a:solidFill>
          <a:prstDash val="solid"/>
        </a:ln>
        <a:effectLst/>
      </dsp:spPr>
      <dsp:style>
        <a:lnRef idx="2">
          <a:scrgbClr r="0" g="0" b="0"/>
        </a:lnRef>
        <a:fillRef idx="1">
          <a:scrgbClr r="0" g="0" b="0"/>
        </a:fillRef>
        <a:effectRef idx="0">
          <a:scrgbClr r="0" g="0" b="0"/>
        </a:effectRef>
        <a:fontRef idx="minor"/>
      </dsp:style>
    </dsp:sp>
    <dsp:sp modelId="{44DF3D6C-42C9-4EEA-BC50-1CC4506F9510}">
      <dsp:nvSpPr>
        <dsp:cNvPr id="0" name=""/>
        <dsp:cNvSpPr/>
      </dsp:nvSpPr>
      <dsp:spPr>
        <a:xfrm>
          <a:off x="1118233" y="2851627"/>
          <a:ext cx="6933183" cy="570477"/>
        </a:xfrm>
        <a:prstGeom prst="rect">
          <a:avLst/>
        </a:prstGeom>
        <a:solidFill>
          <a:schemeClr val="accent2">
            <a:hueOff val="977144"/>
            <a:satOff val="-29269"/>
            <a:lumOff val="6353"/>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2816" tIns="43180" rIns="43180" bIns="43180" numCol="1" spcCol="1270" anchor="ctr" anchorCtr="0">
          <a:noAutofit/>
        </a:bodyPr>
        <a:lstStyle/>
        <a:p>
          <a:pPr marL="0" lvl="0" indent="0" algn="l" defTabSz="755650">
            <a:lnSpc>
              <a:spcPct val="90000"/>
            </a:lnSpc>
            <a:spcBef>
              <a:spcPct val="0"/>
            </a:spcBef>
            <a:spcAft>
              <a:spcPct val="35000"/>
            </a:spcAft>
            <a:buNone/>
          </a:pPr>
          <a:r>
            <a:rPr lang="en-GB" sz="1700" kern="1200"/>
            <a:t>Independent Commission on Aid Impact (</a:t>
          </a:r>
          <a:r>
            <a:rPr lang="en-GB" sz="1700" kern="1200">
              <a:hlinkClick xmlns:r="http://schemas.openxmlformats.org/officeDocument/2006/relationships" r:id="rId3">
                <a:extLst>
                  <a:ext uri="{A12FA001-AC4F-418D-AE19-62706E023703}">
                    <ahyp:hlinkClr xmlns:ahyp="http://schemas.microsoft.com/office/drawing/2018/hyperlinkcolor" val="tx"/>
                  </a:ext>
                </a:extLst>
              </a:hlinkClick>
            </a:rPr>
            <a:t>2019</a:t>
          </a:r>
          <a:r>
            <a:rPr lang="en-GB" sz="1700" kern="1200"/>
            <a:t>): lack measure of development impact, focus on commercial returns</a:t>
          </a:r>
          <a:endParaRPr lang="en-GB" sz="1700" kern="1200" dirty="0"/>
        </a:p>
      </dsp:txBody>
      <dsp:txXfrm>
        <a:off x="1118233" y="2851627"/>
        <a:ext cx="6933183" cy="570477"/>
      </dsp:txXfrm>
    </dsp:sp>
    <dsp:sp modelId="{F081B582-2C50-4A8E-9E2F-1DD74F3AD586}">
      <dsp:nvSpPr>
        <dsp:cNvPr id="0" name=""/>
        <dsp:cNvSpPr/>
      </dsp:nvSpPr>
      <dsp:spPr>
        <a:xfrm>
          <a:off x="761685" y="2780318"/>
          <a:ext cx="713096" cy="713096"/>
        </a:xfrm>
        <a:prstGeom prst="ellipse">
          <a:avLst/>
        </a:prstGeom>
        <a:solidFill>
          <a:schemeClr val="lt1">
            <a:hueOff val="0"/>
            <a:satOff val="0"/>
            <a:lumOff val="0"/>
            <a:alphaOff val="0"/>
          </a:schemeClr>
        </a:solidFill>
        <a:ln w="10795" cap="flat" cmpd="sng" algn="ctr">
          <a:solidFill>
            <a:schemeClr val="accent2">
              <a:hueOff val="977144"/>
              <a:satOff val="-29269"/>
              <a:lumOff val="6353"/>
              <a:alphaOff val="0"/>
            </a:schemeClr>
          </a:solidFill>
          <a:prstDash val="solid"/>
        </a:ln>
        <a:effectLst/>
      </dsp:spPr>
      <dsp:style>
        <a:lnRef idx="2">
          <a:scrgbClr r="0" g="0" b="0"/>
        </a:lnRef>
        <a:fillRef idx="1">
          <a:scrgbClr r="0" g="0" b="0"/>
        </a:fillRef>
        <a:effectRef idx="0">
          <a:scrgbClr r="0" g="0" b="0"/>
        </a:effectRef>
        <a:fontRef idx="minor"/>
      </dsp:style>
    </dsp:sp>
    <dsp:sp modelId="{DDAC8F5A-360F-49C8-B4A5-9A800D1D9379}">
      <dsp:nvSpPr>
        <dsp:cNvPr id="0" name=""/>
        <dsp:cNvSpPr/>
      </dsp:nvSpPr>
      <dsp:spPr>
        <a:xfrm>
          <a:off x="903654" y="3707235"/>
          <a:ext cx="7147763" cy="570477"/>
        </a:xfrm>
        <a:prstGeom prst="rect">
          <a:avLst/>
        </a:prstGeom>
        <a:solidFill>
          <a:schemeClr val="accent2">
            <a:hueOff val="1302858"/>
            <a:satOff val="-39025"/>
            <a:lumOff val="847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2816" tIns="43180" rIns="43180" bIns="43180" numCol="1" spcCol="1270" anchor="ctr" anchorCtr="0">
          <a:noAutofit/>
        </a:bodyPr>
        <a:lstStyle/>
        <a:p>
          <a:pPr marL="0" lvl="0" indent="0" algn="l" defTabSz="755650">
            <a:lnSpc>
              <a:spcPct val="90000"/>
            </a:lnSpc>
            <a:spcBef>
              <a:spcPct val="0"/>
            </a:spcBef>
            <a:spcAft>
              <a:spcPct val="35000"/>
            </a:spcAft>
            <a:buNone/>
          </a:pPr>
          <a:r>
            <a:rPr lang="en-GB" sz="1700" kern="1200"/>
            <a:t>Same questions in </a:t>
          </a:r>
          <a:r>
            <a:rPr lang="en-GB" sz="1700" kern="1200">
              <a:hlinkClick xmlns:r="http://schemas.openxmlformats.org/officeDocument/2006/relationships" r:id="rId4">
                <a:extLst>
                  <a:ext uri="{A12FA001-AC4F-418D-AE19-62706E023703}">
                    <ahyp:hlinkClr xmlns:ahyp="http://schemas.microsoft.com/office/drawing/2018/hyperlinkcolor" val="tx"/>
                  </a:ext>
                </a:extLst>
              </a:hlinkClick>
            </a:rPr>
            <a:t>2023</a:t>
          </a:r>
          <a:r>
            <a:rPr lang="en-GB" sz="1700" kern="1200"/>
            <a:t> Int Dev Committee (Parliament) report</a:t>
          </a:r>
          <a:endParaRPr lang="en-GB" sz="1700" kern="1200" dirty="0"/>
        </a:p>
      </dsp:txBody>
      <dsp:txXfrm>
        <a:off x="903654" y="3707235"/>
        <a:ext cx="7147763" cy="570477"/>
      </dsp:txXfrm>
    </dsp:sp>
    <dsp:sp modelId="{C4ADBABB-33C4-407A-9382-B0459EDA51FA}">
      <dsp:nvSpPr>
        <dsp:cNvPr id="0" name=""/>
        <dsp:cNvSpPr/>
      </dsp:nvSpPr>
      <dsp:spPr>
        <a:xfrm>
          <a:off x="547106" y="3635925"/>
          <a:ext cx="713096" cy="713096"/>
        </a:xfrm>
        <a:prstGeom prst="ellipse">
          <a:avLst/>
        </a:prstGeom>
        <a:solidFill>
          <a:schemeClr val="lt1">
            <a:hueOff val="0"/>
            <a:satOff val="0"/>
            <a:lumOff val="0"/>
            <a:alphaOff val="0"/>
          </a:schemeClr>
        </a:solidFill>
        <a:ln w="10795" cap="flat" cmpd="sng" algn="ctr">
          <a:solidFill>
            <a:schemeClr val="accent2">
              <a:hueOff val="1302858"/>
              <a:satOff val="-39025"/>
              <a:lumOff val="8470"/>
              <a:alphaOff val="0"/>
            </a:schemeClr>
          </a:solidFill>
          <a:prstDash val="solid"/>
        </a:ln>
        <a:effectLst/>
      </dsp:spPr>
      <dsp:style>
        <a:lnRef idx="2">
          <a:scrgbClr r="0" g="0" b="0"/>
        </a:lnRef>
        <a:fillRef idx="1">
          <a:scrgbClr r="0" g="0" b="0"/>
        </a:fillRef>
        <a:effectRef idx="0">
          <a:scrgbClr r="0" g="0" b="0"/>
        </a:effectRef>
        <a:fontRef idx="minor"/>
      </dsp:style>
    </dsp:sp>
    <dsp:sp modelId="{BAD1851F-9707-4346-B27F-7517C8A142E7}">
      <dsp:nvSpPr>
        <dsp:cNvPr id="0" name=""/>
        <dsp:cNvSpPr/>
      </dsp:nvSpPr>
      <dsp:spPr>
        <a:xfrm>
          <a:off x="434398" y="4562842"/>
          <a:ext cx="7617019" cy="570477"/>
        </a:xfrm>
        <a:prstGeom prst="rect">
          <a:avLst/>
        </a:prstGeom>
        <a:solidFill>
          <a:schemeClr val="accent2">
            <a:hueOff val="1628573"/>
            <a:satOff val="-48781"/>
            <a:lumOff val="10588"/>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2816" tIns="43180" rIns="43180" bIns="43180" numCol="1" spcCol="1270" anchor="ctr" anchorCtr="0">
          <a:noAutofit/>
        </a:bodyPr>
        <a:lstStyle/>
        <a:p>
          <a:pPr marL="0" lvl="0" indent="0" algn="l" defTabSz="755650">
            <a:lnSpc>
              <a:spcPct val="90000"/>
            </a:lnSpc>
            <a:spcBef>
              <a:spcPct val="0"/>
            </a:spcBef>
            <a:spcAft>
              <a:spcPct val="35000"/>
            </a:spcAft>
            <a:buNone/>
          </a:pPr>
          <a:r>
            <a:rPr lang="en-GB" sz="1700" kern="1200" dirty="0"/>
            <a:t>BII </a:t>
          </a:r>
          <a:r>
            <a:rPr lang="en-GB" sz="1700" kern="1200" dirty="0">
              <a:hlinkClick xmlns:r="http://schemas.openxmlformats.org/officeDocument/2006/relationships" r:id="rId5">
                <a:extLst>
                  <a:ext uri="{A12FA001-AC4F-418D-AE19-62706E023703}">
                    <ahyp:hlinkClr xmlns:ahyp="http://schemas.microsoft.com/office/drawing/2018/hyperlinkcolor" val="tx"/>
                  </a:ext>
                </a:extLst>
              </a:hlinkClick>
            </a:rPr>
            <a:t>response</a:t>
          </a:r>
          <a:r>
            <a:rPr lang="en-GB" sz="1700" kern="1200" dirty="0"/>
            <a:t>: changing risk/return appetite (reported by </a:t>
          </a:r>
          <a:r>
            <a:rPr lang="en-GB" sz="1700" kern="1200" dirty="0">
              <a:hlinkClick xmlns:r="http://schemas.openxmlformats.org/officeDocument/2006/relationships" r:id="rId6">
                <a:extLst>
                  <a:ext uri="{A12FA001-AC4F-418D-AE19-62706E023703}">
                    <ahyp:hlinkClr xmlns:ahyp="http://schemas.microsoft.com/office/drawing/2018/hyperlinkcolor" val="tx"/>
                  </a:ext>
                </a:extLst>
              </a:hlinkClick>
            </a:rPr>
            <a:t>Parliament</a:t>
          </a:r>
          <a:r>
            <a:rPr lang="en-GB" sz="1700" kern="1200" dirty="0"/>
            <a:t> as ‘lowered its profit target’), commit to 30% ‘climate finance’ 2022-2026 (£3bn)</a:t>
          </a:r>
        </a:p>
      </dsp:txBody>
      <dsp:txXfrm>
        <a:off x="434398" y="4562842"/>
        <a:ext cx="7617019" cy="570477"/>
      </dsp:txXfrm>
    </dsp:sp>
    <dsp:sp modelId="{8EAF957F-90BF-4440-873D-FF2283B4DED8}">
      <dsp:nvSpPr>
        <dsp:cNvPr id="0" name=""/>
        <dsp:cNvSpPr/>
      </dsp:nvSpPr>
      <dsp:spPr>
        <a:xfrm>
          <a:off x="77849" y="4491533"/>
          <a:ext cx="713096" cy="713096"/>
        </a:xfrm>
        <a:prstGeom prst="ellipse">
          <a:avLst/>
        </a:prstGeom>
        <a:solidFill>
          <a:schemeClr val="lt1">
            <a:hueOff val="0"/>
            <a:satOff val="0"/>
            <a:lumOff val="0"/>
            <a:alphaOff val="0"/>
          </a:schemeClr>
        </a:solidFill>
        <a:ln w="10795" cap="flat" cmpd="sng" algn="ctr">
          <a:solidFill>
            <a:schemeClr val="accent2">
              <a:hueOff val="1628573"/>
              <a:satOff val="-48781"/>
              <a:lumOff val="10588"/>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F165BD3-3920-4BCA-8D2C-E48943399AB6}">
      <dsp:nvSpPr>
        <dsp:cNvPr id="0" name=""/>
        <dsp:cNvSpPr/>
      </dsp:nvSpPr>
      <dsp:spPr>
        <a:xfrm>
          <a:off x="-6126981" y="-937410"/>
          <a:ext cx="7293488" cy="7293488"/>
        </a:xfrm>
        <a:prstGeom prst="blockArc">
          <a:avLst>
            <a:gd name="adj1" fmla="val 18900000"/>
            <a:gd name="adj2" fmla="val 2700000"/>
            <a:gd name="adj3" fmla="val 296"/>
          </a:avLst>
        </a:prstGeom>
        <a:noFill/>
        <a:ln w="10795"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64F5977-6727-4761-8E78-39D292C8D99B}">
      <dsp:nvSpPr>
        <dsp:cNvPr id="0" name=""/>
        <dsp:cNvSpPr/>
      </dsp:nvSpPr>
      <dsp:spPr>
        <a:xfrm>
          <a:off x="610504" y="416587"/>
          <a:ext cx="7440913" cy="833607"/>
        </a:xfrm>
        <a:prstGeom prst="rect">
          <a:avLst/>
        </a:prstGeom>
        <a:solidFill>
          <a:schemeClr val="accent2">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61676" tIns="33020" rIns="33020" bIns="33020" numCol="1" spcCol="1270" anchor="ctr" anchorCtr="0">
          <a:noAutofit/>
        </a:bodyPr>
        <a:lstStyle/>
        <a:p>
          <a:pPr marL="0" lvl="0" indent="0" algn="l" defTabSz="577850">
            <a:lnSpc>
              <a:spcPct val="90000"/>
            </a:lnSpc>
            <a:spcBef>
              <a:spcPct val="0"/>
            </a:spcBef>
            <a:spcAft>
              <a:spcPct val="35000"/>
            </a:spcAft>
            <a:buNone/>
          </a:pPr>
          <a:r>
            <a:rPr lang="en-GB" sz="1300" kern="1200" dirty="0">
              <a:solidFill>
                <a:schemeClr val="tx1"/>
              </a:solidFill>
            </a:rPr>
            <a:t>As CDC (</a:t>
          </a:r>
          <a:r>
            <a:rPr lang="en-GB" sz="1300" kern="1200" dirty="0">
              <a:solidFill>
                <a:schemeClr val="tx1"/>
              </a:solidFill>
              <a:hlinkClick xmlns:r="http://schemas.openxmlformats.org/officeDocument/2006/relationships" r:id="rId1">
                <a:extLst>
                  <a:ext uri="{A12FA001-AC4F-418D-AE19-62706E023703}">
                    <ahyp:hlinkClr xmlns:ahyp="http://schemas.microsoft.com/office/drawing/2018/hyperlinkcolor" val="tx"/>
                  </a:ext>
                </a:extLst>
              </a:hlinkClick>
            </a:rPr>
            <a:t>2020</a:t>
          </a:r>
          <a:r>
            <a:rPr lang="en-GB" sz="1300" kern="1200" dirty="0">
              <a:solidFill>
                <a:schemeClr val="tx1"/>
              </a:solidFill>
            </a:rPr>
            <a:t>), BII committed to net zero portfolio by 2050  only invest if investment supports country plans to be net zero by 2050 (see </a:t>
          </a:r>
          <a:r>
            <a:rPr lang="en-GB" sz="1300" kern="1200" dirty="0">
              <a:solidFill>
                <a:schemeClr val="tx1"/>
              </a:solidFill>
              <a:hlinkClick xmlns:r="http://schemas.openxmlformats.org/officeDocument/2006/relationships" r:id="rId2">
                <a:extLst>
                  <a:ext uri="{A12FA001-AC4F-418D-AE19-62706E023703}">
                    <ahyp:hlinkClr xmlns:ahyp="http://schemas.microsoft.com/office/drawing/2018/hyperlinkcolor" val="tx"/>
                  </a:ext>
                </a:extLst>
              </a:hlinkClick>
            </a:rPr>
            <a:t>CAT</a:t>
          </a:r>
          <a:r>
            <a:rPr lang="en-GB" sz="1300" kern="1200" dirty="0">
              <a:solidFill>
                <a:schemeClr val="tx1"/>
              </a:solidFill>
            </a:rPr>
            <a:t>)</a:t>
          </a:r>
        </a:p>
      </dsp:txBody>
      <dsp:txXfrm>
        <a:off x="610504" y="416587"/>
        <a:ext cx="7440913" cy="833607"/>
      </dsp:txXfrm>
    </dsp:sp>
    <dsp:sp modelId="{5851C4CD-AD2C-4021-BB3E-34D12AB618EB}">
      <dsp:nvSpPr>
        <dsp:cNvPr id="0" name=""/>
        <dsp:cNvSpPr/>
      </dsp:nvSpPr>
      <dsp:spPr>
        <a:xfrm>
          <a:off x="89500" y="312386"/>
          <a:ext cx="1042009" cy="1042009"/>
        </a:xfrm>
        <a:prstGeom prst="ellipse">
          <a:avLst/>
        </a:prstGeom>
        <a:solidFill>
          <a:schemeClr val="lt1">
            <a:hueOff val="0"/>
            <a:satOff val="0"/>
            <a:lumOff val="0"/>
            <a:alphaOff val="0"/>
          </a:schemeClr>
        </a:solidFill>
        <a:ln w="1079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0C05C92-3814-41D2-8975-580347291C91}">
      <dsp:nvSpPr>
        <dsp:cNvPr id="0" name=""/>
        <dsp:cNvSpPr/>
      </dsp:nvSpPr>
      <dsp:spPr>
        <a:xfrm>
          <a:off x="1088431" y="1667215"/>
          <a:ext cx="6962986" cy="833607"/>
        </a:xfrm>
        <a:prstGeom prst="rect">
          <a:avLst/>
        </a:prstGeom>
        <a:solidFill>
          <a:schemeClr val="accent2">
            <a:hueOff val="542858"/>
            <a:satOff val="-16260"/>
            <a:lumOff val="3529"/>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61676" tIns="33020" rIns="33020" bIns="33020" numCol="1" spcCol="1270" anchor="ctr" anchorCtr="0">
          <a:noAutofit/>
        </a:bodyPr>
        <a:lstStyle/>
        <a:p>
          <a:pPr marL="0" lvl="0" indent="0" algn="l" defTabSz="577850">
            <a:lnSpc>
              <a:spcPct val="90000"/>
            </a:lnSpc>
            <a:spcBef>
              <a:spcPct val="0"/>
            </a:spcBef>
            <a:spcAft>
              <a:spcPct val="35000"/>
            </a:spcAft>
            <a:buNone/>
          </a:pPr>
          <a:r>
            <a:rPr lang="en-GB" sz="1300" kern="1200" dirty="0"/>
            <a:t>“we will only pursue investments in gas-fired power stations and gas midstream projects if they fulfil the requirements of our emerging guidance tool to demonstrate alignment with countries pathways to net zero emissions by 2050…” (p. 7) </a:t>
          </a:r>
        </a:p>
      </dsp:txBody>
      <dsp:txXfrm>
        <a:off x="1088431" y="1667215"/>
        <a:ext cx="6962986" cy="833607"/>
      </dsp:txXfrm>
    </dsp:sp>
    <dsp:sp modelId="{41B74AE0-15FC-43D5-81DB-AF89ED0EBA36}">
      <dsp:nvSpPr>
        <dsp:cNvPr id="0" name=""/>
        <dsp:cNvSpPr/>
      </dsp:nvSpPr>
      <dsp:spPr>
        <a:xfrm>
          <a:off x="567426" y="1563014"/>
          <a:ext cx="1042009" cy="1042009"/>
        </a:xfrm>
        <a:prstGeom prst="ellipse">
          <a:avLst/>
        </a:prstGeom>
        <a:solidFill>
          <a:schemeClr val="lt1">
            <a:hueOff val="0"/>
            <a:satOff val="0"/>
            <a:lumOff val="0"/>
            <a:alphaOff val="0"/>
          </a:schemeClr>
        </a:solidFill>
        <a:ln w="10795" cap="flat" cmpd="sng" algn="ctr">
          <a:solidFill>
            <a:schemeClr val="accent2">
              <a:hueOff val="542858"/>
              <a:satOff val="-16260"/>
              <a:lumOff val="3529"/>
              <a:alphaOff val="0"/>
            </a:schemeClr>
          </a:solidFill>
          <a:prstDash val="solid"/>
        </a:ln>
        <a:effectLst/>
      </dsp:spPr>
      <dsp:style>
        <a:lnRef idx="2">
          <a:scrgbClr r="0" g="0" b="0"/>
        </a:lnRef>
        <a:fillRef idx="1">
          <a:scrgbClr r="0" g="0" b="0"/>
        </a:fillRef>
        <a:effectRef idx="0">
          <a:scrgbClr r="0" g="0" b="0"/>
        </a:effectRef>
        <a:fontRef idx="minor"/>
      </dsp:style>
    </dsp:sp>
    <dsp:sp modelId="{C32E0A05-E3B3-4447-8D96-CB0806F117C9}">
      <dsp:nvSpPr>
        <dsp:cNvPr id="0" name=""/>
        <dsp:cNvSpPr/>
      </dsp:nvSpPr>
      <dsp:spPr>
        <a:xfrm>
          <a:off x="1088431" y="2917843"/>
          <a:ext cx="6962986" cy="833607"/>
        </a:xfrm>
        <a:prstGeom prst="rect">
          <a:avLst/>
        </a:prstGeom>
        <a:solidFill>
          <a:schemeClr val="accent2">
            <a:hueOff val="1085715"/>
            <a:satOff val="-32521"/>
            <a:lumOff val="7059"/>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61676" tIns="33020" rIns="33020" bIns="33020" numCol="1" spcCol="1270" anchor="ctr" anchorCtr="0">
          <a:noAutofit/>
        </a:bodyPr>
        <a:lstStyle/>
        <a:p>
          <a:pPr marL="0" lvl="0" indent="0" algn="l" defTabSz="577850">
            <a:lnSpc>
              <a:spcPct val="90000"/>
            </a:lnSpc>
            <a:spcBef>
              <a:spcPct val="0"/>
            </a:spcBef>
            <a:spcAft>
              <a:spcPct val="35000"/>
            </a:spcAft>
            <a:buNone/>
          </a:pPr>
          <a:r>
            <a:rPr lang="en-GB" sz="1300" kern="1200" dirty="0"/>
            <a:t>Later in the same year BII (</a:t>
          </a:r>
          <a:r>
            <a:rPr lang="en-GB" sz="1300" kern="1200" dirty="0">
              <a:solidFill>
                <a:schemeClr val="tx1"/>
              </a:solidFill>
              <a:hlinkClick xmlns:r="http://schemas.openxmlformats.org/officeDocument/2006/relationships" r:id="rId3">
                <a:extLst>
                  <a:ext uri="{A12FA001-AC4F-418D-AE19-62706E023703}">
                    <ahyp:hlinkClr xmlns:ahyp="http://schemas.microsoft.com/office/drawing/2018/hyperlinkcolor" val="tx"/>
                  </a:ext>
                </a:extLst>
              </a:hlinkClick>
            </a:rPr>
            <a:t>2020</a:t>
          </a:r>
          <a:r>
            <a:rPr lang="en-GB" sz="1300" kern="1200" dirty="0"/>
            <a:t>) affirmed no new commitments in coal, oil, fossil fuel transport, finance (whole portfolio coal exclusion) – but accept gas if part of net zero/1.5 pathway, cement, industry with captive plants, trade finance for ‘refined energy products’</a:t>
          </a:r>
        </a:p>
      </dsp:txBody>
      <dsp:txXfrm>
        <a:off x="1088431" y="2917843"/>
        <a:ext cx="6962986" cy="833607"/>
      </dsp:txXfrm>
    </dsp:sp>
    <dsp:sp modelId="{011A306F-ABAE-4FA0-BE65-6D0A605621FC}">
      <dsp:nvSpPr>
        <dsp:cNvPr id="0" name=""/>
        <dsp:cNvSpPr/>
      </dsp:nvSpPr>
      <dsp:spPr>
        <a:xfrm>
          <a:off x="567426" y="2813642"/>
          <a:ext cx="1042009" cy="1042009"/>
        </a:xfrm>
        <a:prstGeom prst="ellipse">
          <a:avLst/>
        </a:prstGeom>
        <a:solidFill>
          <a:schemeClr val="lt1">
            <a:hueOff val="0"/>
            <a:satOff val="0"/>
            <a:lumOff val="0"/>
            <a:alphaOff val="0"/>
          </a:schemeClr>
        </a:solidFill>
        <a:ln w="10795" cap="flat" cmpd="sng" algn="ctr">
          <a:solidFill>
            <a:schemeClr val="accent2">
              <a:hueOff val="1085715"/>
              <a:satOff val="-32521"/>
              <a:lumOff val="7059"/>
              <a:alphaOff val="0"/>
            </a:schemeClr>
          </a:solidFill>
          <a:prstDash val="solid"/>
        </a:ln>
        <a:effectLst/>
      </dsp:spPr>
      <dsp:style>
        <a:lnRef idx="2">
          <a:scrgbClr r="0" g="0" b="0"/>
        </a:lnRef>
        <a:fillRef idx="1">
          <a:scrgbClr r="0" g="0" b="0"/>
        </a:fillRef>
        <a:effectRef idx="0">
          <a:scrgbClr r="0" g="0" b="0"/>
        </a:effectRef>
        <a:fontRef idx="minor"/>
      </dsp:style>
    </dsp:sp>
    <dsp:sp modelId="{A9A291B2-88D8-4CBE-BA41-5574FBD5E152}">
      <dsp:nvSpPr>
        <dsp:cNvPr id="0" name=""/>
        <dsp:cNvSpPr/>
      </dsp:nvSpPr>
      <dsp:spPr>
        <a:xfrm>
          <a:off x="610504" y="4168472"/>
          <a:ext cx="7440913" cy="833607"/>
        </a:xfrm>
        <a:prstGeom prst="rect">
          <a:avLst/>
        </a:prstGeom>
        <a:solidFill>
          <a:schemeClr val="accent2">
            <a:hueOff val="1628573"/>
            <a:satOff val="-48781"/>
            <a:lumOff val="10588"/>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61676" tIns="33020" rIns="33020" bIns="33020" numCol="1" spcCol="1270" anchor="ctr" anchorCtr="0">
          <a:noAutofit/>
        </a:bodyPr>
        <a:lstStyle/>
        <a:p>
          <a:pPr marL="0" lvl="0" indent="0" algn="l" defTabSz="577850">
            <a:lnSpc>
              <a:spcPct val="90000"/>
            </a:lnSpc>
            <a:spcBef>
              <a:spcPct val="0"/>
            </a:spcBef>
            <a:spcAft>
              <a:spcPct val="35000"/>
            </a:spcAft>
            <a:buNone/>
          </a:pPr>
          <a:r>
            <a:rPr lang="en-GB" sz="1300" kern="1200" dirty="0">
              <a:solidFill>
                <a:schemeClr val="tx1"/>
              </a:solidFill>
            </a:rPr>
            <a:t>Despite this 2020 commitment to Paris Targets, and UK Government </a:t>
          </a:r>
          <a:r>
            <a:rPr lang="en-GB" sz="1300" kern="1200" dirty="0">
              <a:solidFill>
                <a:schemeClr val="tx1"/>
              </a:solidFill>
              <a:hlinkClick xmlns:r="http://schemas.openxmlformats.org/officeDocument/2006/relationships" r:id="rId4">
                <a:extLst>
                  <a:ext uri="{A12FA001-AC4F-418D-AE19-62706E023703}">
                    <ahyp:hlinkClr xmlns:ahyp="http://schemas.microsoft.com/office/drawing/2018/hyperlinkcolor" val="tx"/>
                  </a:ext>
                </a:extLst>
              </a:hlinkClick>
            </a:rPr>
            <a:t>commitment</a:t>
          </a:r>
          <a:r>
            <a:rPr lang="en-GB" sz="1300" kern="1200" dirty="0">
              <a:solidFill>
                <a:schemeClr val="tx1"/>
              </a:solidFill>
            </a:rPr>
            <a:t> to end fossil fuel support by 2021, in 2023 BII still had £526m (6% assets) in fossil-fuel projects (Carbon Brief </a:t>
          </a:r>
          <a:r>
            <a:rPr lang="en-GB" sz="1300" kern="1200" dirty="0">
              <a:solidFill>
                <a:schemeClr val="tx1"/>
              </a:solidFill>
              <a:hlinkClick xmlns:r="http://schemas.openxmlformats.org/officeDocument/2006/relationships" r:id="rId5">
                <a:extLst>
                  <a:ext uri="{A12FA001-AC4F-418D-AE19-62706E023703}">
                    <ahyp:hlinkClr xmlns:ahyp="http://schemas.microsoft.com/office/drawing/2018/hyperlinkcolor" val="tx"/>
                  </a:ext>
                </a:extLst>
              </a:hlinkClick>
            </a:rPr>
            <a:t>2025</a:t>
          </a:r>
          <a:r>
            <a:rPr lang="en-GB" sz="1300" kern="1200" dirty="0">
              <a:solidFill>
                <a:schemeClr val="tx1"/>
              </a:solidFill>
            </a:rPr>
            <a:t>)</a:t>
          </a:r>
        </a:p>
      </dsp:txBody>
      <dsp:txXfrm>
        <a:off x="610504" y="4168472"/>
        <a:ext cx="7440913" cy="833607"/>
      </dsp:txXfrm>
    </dsp:sp>
    <dsp:sp modelId="{7245495A-9F17-4B72-A208-4778B49747AC}">
      <dsp:nvSpPr>
        <dsp:cNvPr id="0" name=""/>
        <dsp:cNvSpPr/>
      </dsp:nvSpPr>
      <dsp:spPr>
        <a:xfrm>
          <a:off x="89500" y="4064271"/>
          <a:ext cx="1042009" cy="1042009"/>
        </a:xfrm>
        <a:prstGeom prst="ellipse">
          <a:avLst/>
        </a:prstGeom>
        <a:solidFill>
          <a:schemeClr val="lt1">
            <a:hueOff val="0"/>
            <a:satOff val="0"/>
            <a:lumOff val="0"/>
            <a:alphaOff val="0"/>
          </a:schemeClr>
        </a:solidFill>
        <a:ln w="10795" cap="flat" cmpd="sng" algn="ctr">
          <a:solidFill>
            <a:schemeClr val="accent2">
              <a:hueOff val="1628573"/>
              <a:satOff val="-48781"/>
              <a:lumOff val="10588"/>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D4BD6F-1B09-4CD5-806D-1B65AE1B1C56}">
      <dsp:nvSpPr>
        <dsp:cNvPr id="0" name=""/>
        <dsp:cNvSpPr/>
      </dsp:nvSpPr>
      <dsp:spPr>
        <a:xfrm>
          <a:off x="-6126981" y="-937410"/>
          <a:ext cx="7293488" cy="7293488"/>
        </a:xfrm>
        <a:prstGeom prst="blockArc">
          <a:avLst>
            <a:gd name="adj1" fmla="val 18900000"/>
            <a:gd name="adj2" fmla="val 2700000"/>
            <a:gd name="adj3" fmla="val 296"/>
          </a:avLst>
        </a:prstGeom>
        <a:noFill/>
        <a:ln w="10795"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6C487F4-F399-4496-9441-594672F39505}">
      <dsp:nvSpPr>
        <dsp:cNvPr id="0" name=""/>
        <dsp:cNvSpPr/>
      </dsp:nvSpPr>
      <dsp:spPr>
        <a:xfrm>
          <a:off x="509717" y="338558"/>
          <a:ext cx="7541700" cy="677550"/>
        </a:xfrm>
        <a:prstGeom prst="rect">
          <a:avLst/>
        </a:prstGeom>
        <a:solidFill>
          <a:schemeClr val="accent2">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7805" tIns="50800" rIns="50800" bIns="50800" numCol="1" spcCol="1270" anchor="ctr" anchorCtr="0">
          <a:noAutofit/>
        </a:bodyPr>
        <a:lstStyle/>
        <a:p>
          <a:pPr marL="0" lvl="0" indent="0" algn="l" defTabSz="889000">
            <a:lnSpc>
              <a:spcPct val="90000"/>
            </a:lnSpc>
            <a:spcBef>
              <a:spcPct val="0"/>
            </a:spcBef>
            <a:spcAft>
              <a:spcPct val="35000"/>
            </a:spcAft>
            <a:buNone/>
          </a:pPr>
          <a:r>
            <a:rPr lang="en-GB" sz="2000" kern="1200" dirty="0"/>
            <a:t>Started life in 1919 to facilitate exports to USSR</a:t>
          </a:r>
        </a:p>
      </dsp:txBody>
      <dsp:txXfrm>
        <a:off x="509717" y="338558"/>
        <a:ext cx="7541700" cy="677550"/>
      </dsp:txXfrm>
    </dsp:sp>
    <dsp:sp modelId="{1B4EF846-D102-4C5E-AD39-AC8665E22C0F}">
      <dsp:nvSpPr>
        <dsp:cNvPr id="0" name=""/>
        <dsp:cNvSpPr/>
      </dsp:nvSpPr>
      <dsp:spPr>
        <a:xfrm>
          <a:off x="86248" y="253864"/>
          <a:ext cx="846937" cy="846937"/>
        </a:xfrm>
        <a:prstGeom prst="ellipse">
          <a:avLst/>
        </a:prstGeom>
        <a:solidFill>
          <a:schemeClr val="lt1">
            <a:hueOff val="0"/>
            <a:satOff val="0"/>
            <a:lumOff val="0"/>
            <a:alphaOff val="0"/>
          </a:schemeClr>
        </a:solidFill>
        <a:ln w="1079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BD8D1C-4BBB-4448-B369-482BC647F862}">
      <dsp:nvSpPr>
        <dsp:cNvPr id="0" name=""/>
        <dsp:cNvSpPr/>
      </dsp:nvSpPr>
      <dsp:spPr>
        <a:xfrm>
          <a:off x="995230" y="1354558"/>
          <a:ext cx="7056187" cy="677550"/>
        </a:xfrm>
        <a:prstGeom prst="rect">
          <a:avLst/>
        </a:prstGeom>
        <a:solidFill>
          <a:schemeClr val="accent2">
            <a:hueOff val="407143"/>
            <a:satOff val="-12195"/>
            <a:lumOff val="2647"/>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7805" tIns="50800" rIns="50800" bIns="50800" numCol="1" spcCol="1270" anchor="ctr" anchorCtr="0">
          <a:noAutofit/>
        </a:bodyPr>
        <a:lstStyle/>
        <a:p>
          <a:pPr marL="0" lvl="0" indent="0" algn="l" defTabSz="889000">
            <a:lnSpc>
              <a:spcPct val="90000"/>
            </a:lnSpc>
            <a:spcBef>
              <a:spcPct val="0"/>
            </a:spcBef>
            <a:spcAft>
              <a:spcPct val="35000"/>
            </a:spcAft>
            <a:buNone/>
          </a:pPr>
          <a:r>
            <a:rPr lang="en-GB" sz="2000" kern="1200" dirty="0"/>
            <a:t>Since 1970s, OECD agreements on minimum premiums to avoid competitive subsidy for exports</a:t>
          </a:r>
        </a:p>
      </dsp:txBody>
      <dsp:txXfrm>
        <a:off x="995230" y="1354558"/>
        <a:ext cx="7056187" cy="677550"/>
      </dsp:txXfrm>
    </dsp:sp>
    <dsp:sp modelId="{894590D1-22EE-439B-99E1-F76D4E357D7C}">
      <dsp:nvSpPr>
        <dsp:cNvPr id="0" name=""/>
        <dsp:cNvSpPr/>
      </dsp:nvSpPr>
      <dsp:spPr>
        <a:xfrm>
          <a:off x="571761" y="1269864"/>
          <a:ext cx="846937" cy="846937"/>
        </a:xfrm>
        <a:prstGeom prst="ellipse">
          <a:avLst/>
        </a:prstGeom>
        <a:solidFill>
          <a:schemeClr val="lt1">
            <a:hueOff val="0"/>
            <a:satOff val="0"/>
            <a:lumOff val="0"/>
            <a:alphaOff val="0"/>
          </a:schemeClr>
        </a:solidFill>
        <a:ln w="10795" cap="flat" cmpd="sng" algn="ctr">
          <a:solidFill>
            <a:schemeClr val="accent2">
              <a:hueOff val="407143"/>
              <a:satOff val="-12195"/>
              <a:lumOff val="2647"/>
              <a:alphaOff val="0"/>
            </a:schemeClr>
          </a:solidFill>
          <a:prstDash val="solid"/>
        </a:ln>
        <a:effectLst/>
      </dsp:spPr>
      <dsp:style>
        <a:lnRef idx="2">
          <a:scrgbClr r="0" g="0" b="0"/>
        </a:lnRef>
        <a:fillRef idx="1">
          <a:scrgbClr r="0" g="0" b="0"/>
        </a:fillRef>
        <a:effectRef idx="0">
          <a:scrgbClr r="0" g="0" b="0"/>
        </a:effectRef>
        <a:fontRef idx="minor"/>
      </dsp:style>
    </dsp:sp>
    <dsp:sp modelId="{0195728C-A0D1-4A4D-A90D-F1197ECF28E9}">
      <dsp:nvSpPr>
        <dsp:cNvPr id="0" name=""/>
        <dsp:cNvSpPr/>
      </dsp:nvSpPr>
      <dsp:spPr>
        <a:xfrm>
          <a:off x="1144243" y="2370558"/>
          <a:ext cx="6907174" cy="677550"/>
        </a:xfrm>
        <a:prstGeom prst="rect">
          <a:avLst/>
        </a:prstGeom>
        <a:solidFill>
          <a:schemeClr val="accent2">
            <a:hueOff val="814286"/>
            <a:satOff val="-24391"/>
            <a:lumOff val="5294"/>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7805" tIns="50800" rIns="50800" bIns="50800" numCol="1" spcCol="1270" anchor="ctr" anchorCtr="0">
          <a:noAutofit/>
        </a:bodyPr>
        <a:lstStyle/>
        <a:p>
          <a:pPr marL="0" lvl="0" indent="0" algn="l" defTabSz="889000">
            <a:lnSpc>
              <a:spcPct val="90000"/>
            </a:lnSpc>
            <a:spcBef>
              <a:spcPct val="0"/>
            </a:spcBef>
            <a:spcAft>
              <a:spcPct val="35000"/>
            </a:spcAft>
            <a:buNone/>
          </a:pPr>
          <a:r>
            <a:rPr lang="en-GB" sz="2000" kern="1200" dirty="0"/>
            <a:t>Will provide guarantees or lending to buyers of UK exports if UK has 20%+ of ‘content’</a:t>
          </a:r>
        </a:p>
      </dsp:txBody>
      <dsp:txXfrm>
        <a:off x="1144243" y="2370558"/>
        <a:ext cx="6907174" cy="677550"/>
      </dsp:txXfrm>
    </dsp:sp>
    <dsp:sp modelId="{43599658-7BA3-4287-BB4B-E73B53BFDB35}">
      <dsp:nvSpPr>
        <dsp:cNvPr id="0" name=""/>
        <dsp:cNvSpPr/>
      </dsp:nvSpPr>
      <dsp:spPr>
        <a:xfrm>
          <a:off x="720774" y="2285864"/>
          <a:ext cx="846937" cy="846937"/>
        </a:xfrm>
        <a:prstGeom prst="ellipse">
          <a:avLst/>
        </a:prstGeom>
        <a:solidFill>
          <a:schemeClr val="lt1">
            <a:hueOff val="0"/>
            <a:satOff val="0"/>
            <a:lumOff val="0"/>
            <a:alphaOff val="0"/>
          </a:schemeClr>
        </a:solidFill>
        <a:ln w="10795" cap="flat" cmpd="sng" algn="ctr">
          <a:solidFill>
            <a:schemeClr val="accent2">
              <a:hueOff val="814286"/>
              <a:satOff val="-24391"/>
              <a:lumOff val="5294"/>
              <a:alphaOff val="0"/>
            </a:schemeClr>
          </a:solidFill>
          <a:prstDash val="solid"/>
        </a:ln>
        <a:effectLst/>
      </dsp:spPr>
      <dsp:style>
        <a:lnRef idx="2">
          <a:scrgbClr r="0" g="0" b="0"/>
        </a:lnRef>
        <a:fillRef idx="1">
          <a:scrgbClr r="0" g="0" b="0"/>
        </a:fillRef>
        <a:effectRef idx="0">
          <a:scrgbClr r="0" g="0" b="0"/>
        </a:effectRef>
        <a:fontRef idx="minor"/>
      </dsp:style>
    </dsp:sp>
    <dsp:sp modelId="{256EF02A-2676-479E-B42F-B7446DB78D0E}">
      <dsp:nvSpPr>
        <dsp:cNvPr id="0" name=""/>
        <dsp:cNvSpPr/>
      </dsp:nvSpPr>
      <dsp:spPr>
        <a:xfrm>
          <a:off x="995230" y="3386558"/>
          <a:ext cx="7056187" cy="677550"/>
        </a:xfrm>
        <a:prstGeom prst="rect">
          <a:avLst/>
        </a:prstGeom>
        <a:solidFill>
          <a:schemeClr val="accent2">
            <a:hueOff val="1221430"/>
            <a:satOff val="-36586"/>
            <a:lumOff val="7941"/>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7805" tIns="50800" rIns="50800" bIns="50800" numCol="1" spcCol="1270" anchor="ctr" anchorCtr="0">
          <a:noAutofit/>
        </a:bodyPr>
        <a:lstStyle/>
        <a:p>
          <a:pPr marL="0" lvl="0" indent="0" algn="l" defTabSz="889000">
            <a:lnSpc>
              <a:spcPct val="90000"/>
            </a:lnSpc>
            <a:spcBef>
              <a:spcPct val="0"/>
            </a:spcBef>
            <a:spcAft>
              <a:spcPct val="35000"/>
            </a:spcAft>
            <a:buNone/>
          </a:pPr>
          <a:r>
            <a:rPr lang="en-GB" sz="2000" kern="1200" dirty="0"/>
            <a:t>Recent deals include Cairo Monorail (£1.7bn credit extended, Canadian firm but with small UK factory)</a:t>
          </a:r>
        </a:p>
      </dsp:txBody>
      <dsp:txXfrm>
        <a:off x="995230" y="3386558"/>
        <a:ext cx="7056187" cy="677550"/>
      </dsp:txXfrm>
    </dsp:sp>
    <dsp:sp modelId="{76FBE849-CE5E-4B15-B103-69A50B024BCF}">
      <dsp:nvSpPr>
        <dsp:cNvPr id="0" name=""/>
        <dsp:cNvSpPr/>
      </dsp:nvSpPr>
      <dsp:spPr>
        <a:xfrm>
          <a:off x="571761" y="3301864"/>
          <a:ext cx="846937" cy="846937"/>
        </a:xfrm>
        <a:prstGeom prst="ellipse">
          <a:avLst/>
        </a:prstGeom>
        <a:solidFill>
          <a:schemeClr val="lt1">
            <a:hueOff val="0"/>
            <a:satOff val="0"/>
            <a:lumOff val="0"/>
            <a:alphaOff val="0"/>
          </a:schemeClr>
        </a:solidFill>
        <a:ln w="10795" cap="flat" cmpd="sng" algn="ctr">
          <a:solidFill>
            <a:schemeClr val="accent2">
              <a:hueOff val="1221430"/>
              <a:satOff val="-36586"/>
              <a:lumOff val="7941"/>
              <a:alphaOff val="0"/>
            </a:schemeClr>
          </a:solidFill>
          <a:prstDash val="solid"/>
        </a:ln>
        <a:effectLst/>
      </dsp:spPr>
      <dsp:style>
        <a:lnRef idx="2">
          <a:scrgbClr r="0" g="0" b="0"/>
        </a:lnRef>
        <a:fillRef idx="1">
          <a:scrgbClr r="0" g="0" b="0"/>
        </a:fillRef>
        <a:effectRef idx="0">
          <a:scrgbClr r="0" g="0" b="0"/>
        </a:effectRef>
        <a:fontRef idx="minor"/>
      </dsp:style>
    </dsp:sp>
    <dsp:sp modelId="{5E937248-97C8-4295-8660-A69BB4FC263F}">
      <dsp:nvSpPr>
        <dsp:cNvPr id="0" name=""/>
        <dsp:cNvSpPr/>
      </dsp:nvSpPr>
      <dsp:spPr>
        <a:xfrm>
          <a:off x="509717" y="4402558"/>
          <a:ext cx="7541700" cy="677550"/>
        </a:xfrm>
        <a:prstGeom prst="rect">
          <a:avLst/>
        </a:prstGeom>
        <a:solidFill>
          <a:schemeClr val="accent2">
            <a:hueOff val="1628573"/>
            <a:satOff val="-48781"/>
            <a:lumOff val="10588"/>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7805" tIns="50800" rIns="50800" bIns="50800" numCol="1" spcCol="1270" anchor="ctr" anchorCtr="0">
          <a:noAutofit/>
        </a:bodyPr>
        <a:lstStyle/>
        <a:p>
          <a:pPr marL="0" lvl="0" indent="0" algn="l" defTabSz="889000">
            <a:lnSpc>
              <a:spcPct val="90000"/>
            </a:lnSpc>
            <a:spcBef>
              <a:spcPct val="0"/>
            </a:spcBef>
            <a:spcAft>
              <a:spcPct val="35000"/>
            </a:spcAft>
            <a:buNone/>
          </a:pPr>
          <a:r>
            <a:rPr lang="en-GB" sz="2000" kern="1200" dirty="0"/>
            <a:t>Also include sovereign guarantees for Zambian purchase of hospitals and clinics (suspended after default)</a:t>
          </a:r>
        </a:p>
      </dsp:txBody>
      <dsp:txXfrm>
        <a:off x="509717" y="4402558"/>
        <a:ext cx="7541700" cy="677550"/>
      </dsp:txXfrm>
    </dsp:sp>
    <dsp:sp modelId="{37AB5F15-966A-471D-9BC0-FE68523C12CB}">
      <dsp:nvSpPr>
        <dsp:cNvPr id="0" name=""/>
        <dsp:cNvSpPr/>
      </dsp:nvSpPr>
      <dsp:spPr>
        <a:xfrm>
          <a:off x="86248" y="4317864"/>
          <a:ext cx="846937" cy="846937"/>
        </a:xfrm>
        <a:prstGeom prst="ellipse">
          <a:avLst/>
        </a:prstGeom>
        <a:solidFill>
          <a:schemeClr val="lt1">
            <a:hueOff val="0"/>
            <a:satOff val="0"/>
            <a:lumOff val="0"/>
            <a:alphaOff val="0"/>
          </a:schemeClr>
        </a:solidFill>
        <a:ln w="10795" cap="flat" cmpd="sng" algn="ctr">
          <a:solidFill>
            <a:schemeClr val="accent2">
              <a:hueOff val="1628573"/>
              <a:satOff val="-48781"/>
              <a:lumOff val="10588"/>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18DCFA6-1785-410B-84A8-EB3824AD7193}">
      <dsp:nvSpPr>
        <dsp:cNvPr id="0" name=""/>
        <dsp:cNvSpPr/>
      </dsp:nvSpPr>
      <dsp:spPr>
        <a:xfrm>
          <a:off x="-6126981" y="-937410"/>
          <a:ext cx="7293488" cy="7293488"/>
        </a:xfrm>
        <a:prstGeom prst="blockArc">
          <a:avLst>
            <a:gd name="adj1" fmla="val 18900000"/>
            <a:gd name="adj2" fmla="val 2700000"/>
            <a:gd name="adj3" fmla="val 296"/>
          </a:avLst>
        </a:prstGeom>
        <a:noFill/>
        <a:ln w="10795"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11987FD-2A16-4294-AB00-DA2BBAE4D1B6}">
      <dsp:nvSpPr>
        <dsp:cNvPr id="0" name=""/>
        <dsp:cNvSpPr/>
      </dsp:nvSpPr>
      <dsp:spPr>
        <a:xfrm>
          <a:off x="509717" y="338558"/>
          <a:ext cx="7541700" cy="677550"/>
        </a:xfrm>
        <a:prstGeom prst="rect">
          <a:avLst/>
        </a:prstGeom>
        <a:solidFill>
          <a:schemeClr val="accent2">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7805" tIns="38100" rIns="38100" bIns="38100" numCol="1" spcCol="1270" anchor="ctr" anchorCtr="0">
          <a:noAutofit/>
        </a:bodyPr>
        <a:lstStyle/>
        <a:p>
          <a:pPr marL="0" lvl="0" indent="0" algn="l" defTabSz="666750">
            <a:lnSpc>
              <a:spcPct val="90000"/>
            </a:lnSpc>
            <a:spcBef>
              <a:spcPct val="0"/>
            </a:spcBef>
            <a:spcAft>
              <a:spcPct val="35000"/>
            </a:spcAft>
            <a:buNone/>
          </a:pPr>
          <a:r>
            <a:rPr lang="en-GB" sz="1500" kern="1200" dirty="0"/>
            <a:t>UKEF’s mandate is still primarily to support the financing (and profit repatriation) for UK exports</a:t>
          </a:r>
        </a:p>
      </dsp:txBody>
      <dsp:txXfrm>
        <a:off x="509717" y="338558"/>
        <a:ext cx="7541700" cy="677550"/>
      </dsp:txXfrm>
    </dsp:sp>
    <dsp:sp modelId="{45FCD775-AE07-4024-989F-D8459D0EC69B}">
      <dsp:nvSpPr>
        <dsp:cNvPr id="0" name=""/>
        <dsp:cNvSpPr/>
      </dsp:nvSpPr>
      <dsp:spPr>
        <a:xfrm>
          <a:off x="86248" y="253864"/>
          <a:ext cx="846937" cy="846937"/>
        </a:xfrm>
        <a:prstGeom prst="ellipse">
          <a:avLst/>
        </a:prstGeom>
        <a:solidFill>
          <a:schemeClr val="lt1">
            <a:hueOff val="0"/>
            <a:satOff val="0"/>
            <a:lumOff val="0"/>
            <a:alphaOff val="0"/>
          </a:schemeClr>
        </a:solidFill>
        <a:ln w="1079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2B6D62D-175C-4435-8046-2BD1D9B9BDE0}">
      <dsp:nvSpPr>
        <dsp:cNvPr id="0" name=""/>
        <dsp:cNvSpPr/>
      </dsp:nvSpPr>
      <dsp:spPr>
        <a:xfrm>
          <a:off x="995230" y="1354558"/>
          <a:ext cx="7056187" cy="677550"/>
        </a:xfrm>
        <a:prstGeom prst="rect">
          <a:avLst/>
        </a:prstGeom>
        <a:solidFill>
          <a:schemeClr val="accent2">
            <a:hueOff val="407143"/>
            <a:satOff val="-12195"/>
            <a:lumOff val="2647"/>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7805" tIns="38100" rIns="38100" bIns="38100" numCol="1" spcCol="1270" anchor="ctr" anchorCtr="0">
          <a:noAutofit/>
        </a:bodyPr>
        <a:lstStyle/>
        <a:p>
          <a:pPr marL="0" lvl="0" indent="0" algn="l" defTabSz="666750">
            <a:lnSpc>
              <a:spcPct val="90000"/>
            </a:lnSpc>
            <a:spcBef>
              <a:spcPct val="0"/>
            </a:spcBef>
            <a:spcAft>
              <a:spcPct val="35000"/>
            </a:spcAft>
            <a:buNone/>
          </a:pPr>
          <a:r>
            <a:rPr lang="en-GB" sz="1500" kern="1200" dirty="0"/>
            <a:t>They have admittedly supported some large renewables focused initiatives (notably </a:t>
          </a:r>
          <a:r>
            <a:rPr lang="en-GB" sz="1500" b="0" i="0" kern="1200" dirty="0"/>
            <a:t>€</a:t>
          </a:r>
          <a:r>
            <a:rPr lang="en-GB" sz="1500" kern="1200" dirty="0"/>
            <a:t>146m credit to support Taiwan offshore wind)</a:t>
          </a:r>
        </a:p>
      </dsp:txBody>
      <dsp:txXfrm>
        <a:off x="995230" y="1354558"/>
        <a:ext cx="7056187" cy="677550"/>
      </dsp:txXfrm>
    </dsp:sp>
    <dsp:sp modelId="{ECE69A64-2BEB-41DD-AB16-BB0CB062DB05}">
      <dsp:nvSpPr>
        <dsp:cNvPr id="0" name=""/>
        <dsp:cNvSpPr/>
      </dsp:nvSpPr>
      <dsp:spPr>
        <a:xfrm>
          <a:off x="571761" y="1269864"/>
          <a:ext cx="846937" cy="846937"/>
        </a:xfrm>
        <a:prstGeom prst="ellipse">
          <a:avLst/>
        </a:prstGeom>
        <a:solidFill>
          <a:schemeClr val="lt1">
            <a:hueOff val="0"/>
            <a:satOff val="0"/>
            <a:lumOff val="0"/>
            <a:alphaOff val="0"/>
          </a:schemeClr>
        </a:solidFill>
        <a:ln w="10795" cap="flat" cmpd="sng" algn="ctr">
          <a:solidFill>
            <a:schemeClr val="accent2">
              <a:hueOff val="407143"/>
              <a:satOff val="-12195"/>
              <a:lumOff val="2647"/>
              <a:alphaOff val="0"/>
            </a:schemeClr>
          </a:solidFill>
          <a:prstDash val="solid"/>
        </a:ln>
        <a:effectLst/>
      </dsp:spPr>
      <dsp:style>
        <a:lnRef idx="2">
          <a:scrgbClr r="0" g="0" b="0"/>
        </a:lnRef>
        <a:fillRef idx="1">
          <a:scrgbClr r="0" g="0" b="0"/>
        </a:fillRef>
        <a:effectRef idx="0">
          <a:scrgbClr r="0" g="0" b="0"/>
        </a:effectRef>
        <a:fontRef idx="minor"/>
      </dsp:style>
    </dsp:sp>
    <dsp:sp modelId="{38C666D2-F707-42DD-9083-E907021522E6}">
      <dsp:nvSpPr>
        <dsp:cNvPr id="0" name=""/>
        <dsp:cNvSpPr/>
      </dsp:nvSpPr>
      <dsp:spPr>
        <a:xfrm>
          <a:off x="1144243" y="2370558"/>
          <a:ext cx="6907174" cy="677550"/>
        </a:xfrm>
        <a:prstGeom prst="rect">
          <a:avLst/>
        </a:prstGeom>
        <a:solidFill>
          <a:schemeClr val="accent2">
            <a:hueOff val="814286"/>
            <a:satOff val="-24391"/>
            <a:lumOff val="5294"/>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7805" tIns="38100" rIns="38100" bIns="38100" numCol="1" spcCol="1270" anchor="ctr" anchorCtr="0">
          <a:noAutofit/>
        </a:bodyPr>
        <a:lstStyle/>
        <a:p>
          <a:pPr marL="0" lvl="0" indent="0" algn="l" defTabSz="666750">
            <a:lnSpc>
              <a:spcPct val="90000"/>
            </a:lnSpc>
            <a:spcBef>
              <a:spcPct val="0"/>
            </a:spcBef>
            <a:spcAft>
              <a:spcPct val="35000"/>
            </a:spcAft>
            <a:buNone/>
          </a:pPr>
          <a:r>
            <a:rPr lang="en-GB" sz="1500" kern="1200" dirty="0"/>
            <a:t>But as </a:t>
          </a:r>
          <a:r>
            <a:rPr lang="en-GB" sz="1500" kern="1200" dirty="0" err="1"/>
            <a:t>Cenkowsky</a:t>
          </a:r>
          <a:r>
            <a:rPr lang="en-GB" sz="1500" kern="1200" dirty="0"/>
            <a:t> et al. (</a:t>
          </a:r>
          <a:r>
            <a:rPr lang="en-GB" sz="1500" kern="1200" dirty="0">
              <a:hlinkClick xmlns:r="http://schemas.openxmlformats.org/officeDocument/2006/relationships" r:id="rId1"/>
            </a:rPr>
            <a:t>2025</a:t>
          </a:r>
          <a:r>
            <a:rPr lang="en-GB" sz="1500" kern="1200" dirty="0"/>
            <a:t>) and Klaasen et al. (</a:t>
          </a:r>
          <a:r>
            <a:rPr lang="en-GB" sz="1500" kern="1200" dirty="0">
              <a:hlinkClick xmlns:r="http://schemas.openxmlformats.org/officeDocument/2006/relationships" r:id="rId2"/>
            </a:rPr>
            <a:t>2022</a:t>
          </a:r>
          <a:r>
            <a:rPr lang="en-GB" sz="1500" kern="1200" dirty="0"/>
            <a:t>) note, export credit pivots to renewables from fossil fuels = accompanied by shift to Global North</a:t>
          </a:r>
        </a:p>
      </dsp:txBody>
      <dsp:txXfrm>
        <a:off x="1144243" y="2370558"/>
        <a:ext cx="6907174" cy="677550"/>
      </dsp:txXfrm>
    </dsp:sp>
    <dsp:sp modelId="{070D7670-9E1F-43B2-B0FC-3F9FE234D335}">
      <dsp:nvSpPr>
        <dsp:cNvPr id="0" name=""/>
        <dsp:cNvSpPr/>
      </dsp:nvSpPr>
      <dsp:spPr>
        <a:xfrm>
          <a:off x="720774" y="2285864"/>
          <a:ext cx="846937" cy="846937"/>
        </a:xfrm>
        <a:prstGeom prst="ellipse">
          <a:avLst/>
        </a:prstGeom>
        <a:solidFill>
          <a:schemeClr val="lt1">
            <a:hueOff val="0"/>
            <a:satOff val="0"/>
            <a:lumOff val="0"/>
            <a:alphaOff val="0"/>
          </a:schemeClr>
        </a:solidFill>
        <a:ln w="10795" cap="flat" cmpd="sng" algn="ctr">
          <a:solidFill>
            <a:schemeClr val="accent2">
              <a:hueOff val="814286"/>
              <a:satOff val="-24391"/>
              <a:lumOff val="5294"/>
              <a:alphaOff val="0"/>
            </a:schemeClr>
          </a:solidFill>
          <a:prstDash val="solid"/>
        </a:ln>
        <a:effectLst/>
      </dsp:spPr>
      <dsp:style>
        <a:lnRef idx="2">
          <a:scrgbClr r="0" g="0" b="0"/>
        </a:lnRef>
        <a:fillRef idx="1">
          <a:scrgbClr r="0" g="0" b="0"/>
        </a:fillRef>
        <a:effectRef idx="0">
          <a:scrgbClr r="0" g="0" b="0"/>
        </a:effectRef>
        <a:fontRef idx="minor"/>
      </dsp:style>
    </dsp:sp>
    <dsp:sp modelId="{4DFD0819-35F2-4784-A3DE-4DB79059F9A5}">
      <dsp:nvSpPr>
        <dsp:cNvPr id="0" name=""/>
        <dsp:cNvSpPr/>
      </dsp:nvSpPr>
      <dsp:spPr>
        <a:xfrm>
          <a:off x="995230" y="3386558"/>
          <a:ext cx="7056187" cy="677550"/>
        </a:xfrm>
        <a:prstGeom prst="rect">
          <a:avLst/>
        </a:prstGeom>
        <a:solidFill>
          <a:schemeClr val="accent2">
            <a:hueOff val="1221430"/>
            <a:satOff val="-36586"/>
            <a:lumOff val="7941"/>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7805" tIns="38100" rIns="38100" bIns="38100" numCol="1" spcCol="1270" anchor="ctr" anchorCtr="0">
          <a:noAutofit/>
        </a:bodyPr>
        <a:lstStyle/>
        <a:p>
          <a:pPr marL="0" lvl="0" indent="0" algn="l" defTabSz="666750">
            <a:lnSpc>
              <a:spcPct val="90000"/>
            </a:lnSpc>
            <a:spcBef>
              <a:spcPct val="0"/>
            </a:spcBef>
            <a:spcAft>
              <a:spcPct val="35000"/>
            </a:spcAft>
            <a:buNone/>
          </a:pPr>
          <a:r>
            <a:rPr lang="en-GB" sz="1500" kern="1200" dirty="0"/>
            <a:t>UKEF’s enthusiasm for critical minerals financing (for UK supply chains) is echoed by the Berne Union (</a:t>
          </a:r>
          <a:r>
            <a:rPr lang="en-GB" sz="1500" kern="1200" dirty="0">
              <a:hlinkClick xmlns:r="http://schemas.openxmlformats.org/officeDocument/2006/relationships" r:id="rId3"/>
            </a:rPr>
            <a:t>2025</a:t>
          </a:r>
          <a:r>
            <a:rPr lang="en-GB" sz="1500" kern="1200" dirty="0"/>
            <a:t>)</a:t>
          </a:r>
        </a:p>
      </dsp:txBody>
      <dsp:txXfrm>
        <a:off x="995230" y="3386558"/>
        <a:ext cx="7056187" cy="677550"/>
      </dsp:txXfrm>
    </dsp:sp>
    <dsp:sp modelId="{28554C7E-19E8-4B73-9FE0-67AA6FF4C79D}">
      <dsp:nvSpPr>
        <dsp:cNvPr id="0" name=""/>
        <dsp:cNvSpPr/>
      </dsp:nvSpPr>
      <dsp:spPr>
        <a:xfrm>
          <a:off x="571761" y="3301864"/>
          <a:ext cx="846937" cy="846937"/>
        </a:xfrm>
        <a:prstGeom prst="ellipse">
          <a:avLst/>
        </a:prstGeom>
        <a:solidFill>
          <a:schemeClr val="lt1">
            <a:hueOff val="0"/>
            <a:satOff val="0"/>
            <a:lumOff val="0"/>
            <a:alphaOff val="0"/>
          </a:schemeClr>
        </a:solidFill>
        <a:ln w="10795" cap="flat" cmpd="sng" algn="ctr">
          <a:solidFill>
            <a:schemeClr val="accent2">
              <a:hueOff val="1221430"/>
              <a:satOff val="-36586"/>
              <a:lumOff val="7941"/>
              <a:alphaOff val="0"/>
            </a:schemeClr>
          </a:solidFill>
          <a:prstDash val="solid"/>
        </a:ln>
        <a:effectLst/>
      </dsp:spPr>
      <dsp:style>
        <a:lnRef idx="2">
          <a:scrgbClr r="0" g="0" b="0"/>
        </a:lnRef>
        <a:fillRef idx="1">
          <a:scrgbClr r="0" g="0" b="0"/>
        </a:fillRef>
        <a:effectRef idx="0">
          <a:scrgbClr r="0" g="0" b="0"/>
        </a:effectRef>
        <a:fontRef idx="minor"/>
      </dsp:style>
    </dsp:sp>
    <dsp:sp modelId="{45A372C2-66D8-4CFE-837A-9D6537A04C46}">
      <dsp:nvSpPr>
        <dsp:cNvPr id="0" name=""/>
        <dsp:cNvSpPr/>
      </dsp:nvSpPr>
      <dsp:spPr>
        <a:xfrm>
          <a:off x="509717" y="4402558"/>
          <a:ext cx="7541700" cy="677550"/>
        </a:xfrm>
        <a:prstGeom prst="rect">
          <a:avLst/>
        </a:prstGeom>
        <a:solidFill>
          <a:schemeClr val="accent2">
            <a:hueOff val="1628573"/>
            <a:satOff val="-48781"/>
            <a:lumOff val="10588"/>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7805" tIns="38100" rIns="38100" bIns="38100" numCol="1" spcCol="1270" anchor="ctr" anchorCtr="0">
          <a:noAutofit/>
        </a:bodyPr>
        <a:lstStyle/>
        <a:p>
          <a:pPr marL="0" lvl="0" indent="0" algn="l" defTabSz="666750">
            <a:lnSpc>
              <a:spcPct val="90000"/>
            </a:lnSpc>
            <a:spcBef>
              <a:spcPct val="0"/>
            </a:spcBef>
            <a:spcAft>
              <a:spcPct val="35000"/>
            </a:spcAft>
            <a:buNone/>
          </a:pPr>
          <a:r>
            <a:rPr lang="en-GB" sz="1500" kern="1200" dirty="0"/>
            <a:t>ECAs like UKEF de-risk Northern exports / mineral supply chains; pose debt risk; invest heavily in aviation (largest sector) and increasingly defence</a:t>
          </a:r>
        </a:p>
      </dsp:txBody>
      <dsp:txXfrm>
        <a:off x="509717" y="4402558"/>
        <a:ext cx="7541700" cy="677550"/>
      </dsp:txXfrm>
    </dsp:sp>
    <dsp:sp modelId="{EDA01EC5-325D-4B87-9713-53482595D216}">
      <dsp:nvSpPr>
        <dsp:cNvPr id="0" name=""/>
        <dsp:cNvSpPr/>
      </dsp:nvSpPr>
      <dsp:spPr>
        <a:xfrm>
          <a:off x="86248" y="4317864"/>
          <a:ext cx="846937" cy="846937"/>
        </a:xfrm>
        <a:prstGeom prst="ellipse">
          <a:avLst/>
        </a:prstGeom>
        <a:solidFill>
          <a:schemeClr val="lt1">
            <a:hueOff val="0"/>
            <a:satOff val="0"/>
            <a:lumOff val="0"/>
            <a:alphaOff val="0"/>
          </a:schemeClr>
        </a:solidFill>
        <a:ln w="10795" cap="flat" cmpd="sng" algn="ctr">
          <a:solidFill>
            <a:schemeClr val="accent2">
              <a:hueOff val="1628573"/>
              <a:satOff val="-48781"/>
              <a:lumOff val="10588"/>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03CE7DF-76CE-4F6E-942F-822237B418A2}">
      <dsp:nvSpPr>
        <dsp:cNvPr id="0" name=""/>
        <dsp:cNvSpPr/>
      </dsp:nvSpPr>
      <dsp:spPr>
        <a:xfrm>
          <a:off x="-6126981" y="-937410"/>
          <a:ext cx="7293488" cy="7293488"/>
        </a:xfrm>
        <a:prstGeom prst="blockArc">
          <a:avLst>
            <a:gd name="adj1" fmla="val 18900000"/>
            <a:gd name="adj2" fmla="val 2700000"/>
            <a:gd name="adj3" fmla="val 296"/>
          </a:avLst>
        </a:prstGeom>
        <a:noFill/>
        <a:ln w="10795"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53359B1-512C-4513-B717-A914CA4CB133}">
      <dsp:nvSpPr>
        <dsp:cNvPr id="0" name=""/>
        <dsp:cNvSpPr/>
      </dsp:nvSpPr>
      <dsp:spPr>
        <a:xfrm>
          <a:off x="509717" y="338558"/>
          <a:ext cx="7541700" cy="677550"/>
        </a:xfrm>
        <a:prstGeom prst="rect">
          <a:avLst/>
        </a:prstGeom>
        <a:solidFill>
          <a:schemeClr val="accent2">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7805" tIns="33020" rIns="33020" bIns="33020" numCol="1" spcCol="1270" anchor="ctr" anchorCtr="0">
          <a:noAutofit/>
        </a:bodyPr>
        <a:lstStyle/>
        <a:p>
          <a:pPr marL="0" lvl="0" indent="0" algn="l" defTabSz="577850">
            <a:lnSpc>
              <a:spcPct val="90000"/>
            </a:lnSpc>
            <a:spcBef>
              <a:spcPct val="0"/>
            </a:spcBef>
            <a:spcAft>
              <a:spcPct val="35000"/>
            </a:spcAft>
            <a:buNone/>
          </a:pPr>
          <a:r>
            <a:rPr lang="en-GB" sz="1300" kern="1200" dirty="0"/>
            <a:t>Founded in 2002, multi-donor initiative part-funded by UK ODA (70% of total = UK finance); exclusive focus on private sector expertise / mobilising private sector capital</a:t>
          </a:r>
        </a:p>
      </dsp:txBody>
      <dsp:txXfrm>
        <a:off x="509717" y="338558"/>
        <a:ext cx="7541700" cy="677550"/>
      </dsp:txXfrm>
    </dsp:sp>
    <dsp:sp modelId="{CE6576B0-F3D6-492B-8DE3-C887B2DAA6AF}">
      <dsp:nvSpPr>
        <dsp:cNvPr id="0" name=""/>
        <dsp:cNvSpPr/>
      </dsp:nvSpPr>
      <dsp:spPr>
        <a:xfrm>
          <a:off x="86248" y="253864"/>
          <a:ext cx="846937" cy="846937"/>
        </a:xfrm>
        <a:prstGeom prst="ellipse">
          <a:avLst/>
        </a:prstGeom>
        <a:solidFill>
          <a:schemeClr val="lt1">
            <a:hueOff val="0"/>
            <a:satOff val="0"/>
            <a:lumOff val="0"/>
            <a:alphaOff val="0"/>
          </a:schemeClr>
        </a:solidFill>
        <a:ln w="1079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ED7D018-E932-421D-A151-7B2B7E3131C4}">
      <dsp:nvSpPr>
        <dsp:cNvPr id="0" name=""/>
        <dsp:cNvSpPr/>
      </dsp:nvSpPr>
      <dsp:spPr>
        <a:xfrm>
          <a:off x="995230" y="1354558"/>
          <a:ext cx="7056187" cy="677550"/>
        </a:xfrm>
        <a:prstGeom prst="rect">
          <a:avLst/>
        </a:prstGeom>
        <a:solidFill>
          <a:schemeClr val="accent2">
            <a:hueOff val="407143"/>
            <a:satOff val="-12195"/>
            <a:lumOff val="2647"/>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7805" tIns="33020" rIns="33020" bIns="33020" numCol="1" spcCol="1270" anchor="ctr" anchorCtr="0">
          <a:noAutofit/>
        </a:bodyPr>
        <a:lstStyle/>
        <a:p>
          <a:pPr marL="0" lvl="0" indent="0" algn="l" defTabSz="577850">
            <a:lnSpc>
              <a:spcPct val="90000"/>
            </a:lnSpc>
            <a:spcBef>
              <a:spcPct val="0"/>
            </a:spcBef>
            <a:spcAft>
              <a:spcPct val="35000"/>
            </a:spcAft>
            <a:buNone/>
          </a:pPr>
          <a:r>
            <a:rPr lang="en-GB" sz="1300" kern="1200" dirty="0"/>
            <a:t>Also criticised for high executive pay/expenses, unclear evidence of developmental ‘impact’</a:t>
          </a:r>
        </a:p>
      </dsp:txBody>
      <dsp:txXfrm>
        <a:off x="995230" y="1354558"/>
        <a:ext cx="7056187" cy="677550"/>
      </dsp:txXfrm>
    </dsp:sp>
    <dsp:sp modelId="{FFBC6319-5520-483B-B3B1-DC71DFD35965}">
      <dsp:nvSpPr>
        <dsp:cNvPr id="0" name=""/>
        <dsp:cNvSpPr/>
      </dsp:nvSpPr>
      <dsp:spPr>
        <a:xfrm>
          <a:off x="571761" y="1269864"/>
          <a:ext cx="846937" cy="846937"/>
        </a:xfrm>
        <a:prstGeom prst="ellipse">
          <a:avLst/>
        </a:prstGeom>
        <a:solidFill>
          <a:schemeClr val="lt1">
            <a:hueOff val="0"/>
            <a:satOff val="0"/>
            <a:lumOff val="0"/>
            <a:alphaOff val="0"/>
          </a:schemeClr>
        </a:solidFill>
        <a:ln w="10795" cap="flat" cmpd="sng" algn="ctr">
          <a:solidFill>
            <a:schemeClr val="accent2">
              <a:hueOff val="407143"/>
              <a:satOff val="-12195"/>
              <a:lumOff val="2647"/>
              <a:alphaOff val="0"/>
            </a:schemeClr>
          </a:solidFill>
          <a:prstDash val="solid"/>
        </a:ln>
        <a:effectLst/>
      </dsp:spPr>
      <dsp:style>
        <a:lnRef idx="2">
          <a:scrgbClr r="0" g="0" b="0"/>
        </a:lnRef>
        <a:fillRef idx="1">
          <a:scrgbClr r="0" g="0" b="0"/>
        </a:fillRef>
        <a:effectRef idx="0">
          <a:scrgbClr r="0" g="0" b="0"/>
        </a:effectRef>
        <a:fontRef idx="minor"/>
      </dsp:style>
    </dsp:sp>
    <dsp:sp modelId="{FCC6836D-CE7C-4017-8593-B835AE1B3B4C}">
      <dsp:nvSpPr>
        <dsp:cNvPr id="0" name=""/>
        <dsp:cNvSpPr/>
      </dsp:nvSpPr>
      <dsp:spPr>
        <a:xfrm>
          <a:off x="1144243" y="2370558"/>
          <a:ext cx="6907174" cy="677550"/>
        </a:xfrm>
        <a:prstGeom prst="rect">
          <a:avLst/>
        </a:prstGeom>
        <a:solidFill>
          <a:schemeClr val="accent2">
            <a:hueOff val="814286"/>
            <a:satOff val="-24391"/>
            <a:lumOff val="5294"/>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7805" tIns="33020" rIns="33020" bIns="33020" numCol="1" spcCol="1270" anchor="ctr" anchorCtr="0">
          <a:noAutofit/>
        </a:bodyPr>
        <a:lstStyle/>
        <a:p>
          <a:pPr marL="0" lvl="0" indent="0" algn="l" defTabSz="577850">
            <a:lnSpc>
              <a:spcPct val="90000"/>
            </a:lnSpc>
            <a:spcBef>
              <a:spcPct val="0"/>
            </a:spcBef>
            <a:spcAft>
              <a:spcPct val="35000"/>
            </a:spcAft>
            <a:buNone/>
          </a:pPr>
          <a:r>
            <a:rPr lang="en-GB" sz="1300" kern="1200" dirty="0"/>
            <a:t>Similar story to the other two institutions: £749m - $3.6bn (2002-2018) on fossil fuels, ‘mobilising’ further private sector finance (Global Witness </a:t>
          </a:r>
          <a:r>
            <a:rPr lang="en-GB" sz="1300" kern="1200" dirty="0">
              <a:hlinkClick xmlns:r="http://schemas.openxmlformats.org/officeDocument/2006/relationships" r:id="rId1"/>
            </a:rPr>
            <a:t>2020</a:t>
          </a:r>
          <a:r>
            <a:rPr lang="en-GB" sz="1300" kern="1200" dirty="0"/>
            <a:t>)</a:t>
          </a:r>
        </a:p>
      </dsp:txBody>
      <dsp:txXfrm>
        <a:off x="1144243" y="2370558"/>
        <a:ext cx="6907174" cy="677550"/>
      </dsp:txXfrm>
    </dsp:sp>
    <dsp:sp modelId="{BBBA89D8-E52E-47DA-A0E7-EBAB1B648F54}">
      <dsp:nvSpPr>
        <dsp:cNvPr id="0" name=""/>
        <dsp:cNvSpPr/>
      </dsp:nvSpPr>
      <dsp:spPr>
        <a:xfrm>
          <a:off x="720774" y="2285864"/>
          <a:ext cx="846937" cy="846937"/>
        </a:xfrm>
        <a:prstGeom prst="ellipse">
          <a:avLst/>
        </a:prstGeom>
        <a:solidFill>
          <a:schemeClr val="lt1">
            <a:hueOff val="0"/>
            <a:satOff val="0"/>
            <a:lumOff val="0"/>
            <a:alphaOff val="0"/>
          </a:schemeClr>
        </a:solidFill>
        <a:ln w="10795" cap="flat" cmpd="sng" algn="ctr">
          <a:solidFill>
            <a:schemeClr val="accent2">
              <a:hueOff val="814286"/>
              <a:satOff val="-24391"/>
              <a:lumOff val="5294"/>
              <a:alphaOff val="0"/>
            </a:schemeClr>
          </a:solidFill>
          <a:prstDash val="solid"/>
        </a:ln>
        <a:effectLst/>
      </dsp:spPr>
      <dsp:style>
        <a:lnRef idx="2">
          <a:scrgbClr r="0" g="0" b="0"/>
        </a:lnRef>
        <a:fillRef idx="1">
          <a:scrgbClr r="0" g="0" b="0"/>
        </a:fillRef>
        <a:effectRef idx="0">
          <a:scrgbClr r="0" g="0" b="0"/>
        </a:effectRef>
        <a:fontRef idx="minor"/>
      </dsp:style>
    </dsp:sp>
    <dsp:sp modelId="{A82C6F3F-4306-4F85-907E-0F4F32103C90}">
      <dsp:nvSpPr>
        <dsp:cNvPr id="0" name=""/>
        <dsp:cNvSpPr/>
      </dsp:nvSpPr>
      <dsp:spPr>
        <a:xfrm>
          <a:off x="995230" y="3386558"/>
          <a:ext cx="7056187" cy="677550"/>
        </a:xfrm>
        <a:prstGeom prst="rect">
          <a:avLst/>
        </a:prstGeom>
        <a:solidFill>
          <a:schemeClr val="accent2">
            <a:hueOff val="1221430"/>
            <a:satOff val="-36586"/>
            <a:lumOff val="7941"/>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7805" tIns="33020" rIns="33020" bIns="33020" numCol="1" spcCol="1270" anchor="ctr" anchorCtr="0">
          <a:noAutofit/>
        </a:bodyPr>
        <a:lstStyle/>
        <a:p>
          <a:pPr marL="0" lvl="0" indent="0" algn="l" defTabSz="577850">
            <a:lnSpc>
              <a:spcPct val="90000"/>
            </a:lnSpc>
            <a:spcBef>
              <a:spcPct val="0"/>
            </a:spcBef>
            <a:spcAft>
              <a:spcPct val="35000"/>
            </a:spcAft>
            <a:buNone/>
          </a:pPr>
          <a:r>
            <a:rPr lang="en-GB" sz="1300" kern="1200" dirty="0"/>
            <a:t>Like the other two, a recent shift: Strategy 2030 “</a:t>
          </a:r>
          <a:r>
            <a:rPr lang="en-GB" sz="1300" b="0" i="0" kern="1200" dirty="0"/>
            <a:t>committed not only to supporting climate mitigation – through investments in renewable energy, electric vehicles, and alternative clean fuels – but also to advancing climate adaptation and resilience” (PIDG </a:t>
          </a:r>
          <a:r>
            <a:rPr lang="en-GB" sz="1300" b="0" i="0" kern="1200" dirty="0">
              <a:hlinkClick xmlns:r="http://schemas.openxmlformats.org/officeDocument/2006/relationships" r:id="rId2"/>
            </a:rPr>
            <a:t>2025</a:t>
          </a:r>
          <a:r>
            <a:rPr lang="en-GB" sz="1300" b="0" i="0" kern="1200" dirty="0"/>
            <a:t>)</a:t>
          </a:r>
          <a:endParaRPr lang="en-GB" sz="1300" kern="1200" dirty="0"/>
        </a:p>
      </dsp:txBody>
      <dsp:txXfrm>
        <a:off x="995230" y="3386558"/>
        <a:ext cx="7056187" cy="677550"/>
      </dsp:txXfrm>
    </dsp:sp>
    <dsp:sp modelId="{F2A7004D-9A70-49EF-AF54-541D4F586826}">
      <dsp:nvSpPr>
        <dsp:cNvPr id="0" name=""/>
        <dsp:cNvSpPr/>
      </dsp:nvSpPr>
      <dsp:spPr>
        <a:xfrm>
          <a:off x="571761" y="3301864"/>
          <a:ext cx="846937" cy="846937"/>
        </a:xfrm>
        <a:prstGeom prst="ellipse">
          <a:avLst/>
        </a:prstGeom>
        <a:solidFill>
          <a:schemeClr val="lt1">
            <a:hueOff val="0"/>
            <a:satOff val="0"/>
            <a:lumOff val="0"/>
            <a:alphaOff val="0"/>
          </a:schemeClr>
        </a:solidFill>
        <a:ln w="10795" cap="flat" cmpd="sng" algn="ctr">
          <a:solidFill>
            <a:schemeClr val="accent2">
              <a:hueOff val="1221430"/>
              <a:satOff val="-36586"/>
              <a:lumOff val="7941"/>
              <a:alphaOff val="0"/>
            </a:schemeClr>
          </a:solidFill>
          <a:prstDash val="solid"/>
        </a:ln>
        <a:effectLst/>
      </dsp:spPr>
      <dsp:style>
        <a:lnRef idx="2">
          <a:scrgbClr r="0" g="0" b="0"/>
        </a:lnRef>
        <a:fillRef idx="1">
          <a:scrgbClr r="0" g="0" b="0"/>
        </a:fillRef>
        <a:effectRef idx="0">
          <a:scrgbClr r="0" g="0" b="0"/>
        </a:effectRef>
        <a:fontRef idx="minor"/>
      </dsp:style>
    </dsp:sp>
    <dsp:sp modelId="{FA0944BE-5F9E-4475-9C4A-A14A750A07A1}">
      <dsp:nvSpPr>
        <dsp:cNvPr id="0" name=""/>
        <dsp:cNvSpPr/>
      </dsp:nvSpPr>
      <dsp:spPr>
        <a:xfrm>
          <a:off x="509717" y="4402558"/>
          <a:ext cx="7541700" cy="677550"/>
        </a:xfrm>
        <a:prstGeom prst="rect">
          <a:avLst/>
        </a:prstGeom>
        <a:solidFill>
          <a:schemeClr val="accent2">
            <a:hueOff val="1628573"/>
            <a:satOff val="-48781"/>
            <a:lumOff val="10588"/>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7805" tIns="33020" rIns="33020" bIns="33020" numCol="1" spcCol="1270" anchor="ctr" anchorCtr="0">
          <a:noAutofit/>
        </a:bodyPr>
        <a:lstStyle/>
        <a:p>
          <a:pPr marL="0" lvl="0" indent="0" algn="l" defTabSz="577850">
            <a:lnSpc>
              <a:spcPct val="90000"/>
            </a:lnSpc>
            <a:spcBef>
              <a:spcPct val="0"/>
            </a:spcBef>
            <a:spcAft>
              <a:spcPct val="35000"/>
            </a:spcAft>
            <a:buNone/>
          </a:pPr>
          <a:r>
            <a:rPr lang="en-GB" sz="1300" kern="1200" dirty="0"/>
            <a:t>Recent shift to invest in data platform and document ‘impact’</a:t>
          </a:r>
        </a:p>
      </dsp:txBody>
      <dsp:txXfrm>
        <a:off x="509717" y="4402558"/>
        <a:ext cx="7541700" cy="677550"/>
      </dsp:txXfrm>
    </dsp:sp>
    <dsp:sp modelId="{BE927096-05B1-4123-9255-E267A0776DED}">
      <dsp:nvSpPr>
        <dsp:cNvPr id="0" name=""/>
        <dsp:cNvSpPr/>
      </dsp:nvSpPr>
      <dsp:spPr>
        <a:xfrm>
          <a:off x="86248" y="4317864"/>
          <a:ext cx="846937" cy="846937"/>
        </a:xfrm>
        <a:prstGeom prst="ellipse">
          <a:avLst/>
        </a:prstGeom>
        <a:solidFill>
          <a:schemeClr val="lt1">
            <a:hueOff val="0"/>
            <a:satOff val="0"/>
            <a:lumOff val="0"/>
            <a:alphaOff val="0"/>
          </a:schemeClr>
        </a:solidFill>
        <a:ln w="10795" cap="flat" cmpd="sng" algn="ctr">
          <a:solidFill>
            <a:schemeClr val="accent2">
              <a:hueOff val="1628573"/>
              <a:satOff val="-48781"/>
              <a:lumOff val="10588"/>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4.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5.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6.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3AAAB421-8CAB-4C80-BD84-036F3716D332}" type="datetimeFigureOut">
              <a:rPr lang="en-GB" smtClean="0"/>
              <a:t>05/02/2026</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50A4B05C-08DE-440F-B545-92E78A84E0FD}" type="slidenum">
              <a:rPr lang="en-GB" smtClean="0"/>
              <a:t>‹#›</a:t>
            </a:fld>
            <a:endParaRPr lang="en-GB"/>
          </a:p>
        </p:txBody>
      </p:sp>
    </p:spTree>
    <p:extLst>
      <p:ext uri="{BB962C8B-B14F-4D97-AF65-F5344CB8AC3E}">
        <p14:creationId xmlns:p14="http://schemas.microsoft.com/office/powerpoint/2010/main" val="21726820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50A4B05C-08DE-440F-B545-92E78A84E0FD}" type="slidenum">
              <a:rPr lang="en-GB" smtClean="0"/>
              <a:t>1</a:t>
            </a:fld>
            <a:endParaRPr lang="en-GB"/>
          </a:p>
        </p:txBody>
      </p:sp>
    </p:spTree>
    <p:extLst>
      <p:ext uri="{BB962C8B-B14F-4D97-AF65-F5344CB8AC3E}">
        <p14:creationId xmlns:p14="http://schemas.microsoft.com/office/powerpoint/2010/main" val="6223399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A627B7-AB06-FCEC-0B72-120D8472033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14AE940-C2ED-36CB-9093-E24601820D7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DE73016-27AF-7CD2-C18A-862CC2D25F06}"/>
              </a:ext>
            </a:extLst>
          </p:cNvPr>
          <p:cNvSpPr>
            <a:spLocks noGrp="1"/>
          </p:cNvSpPr>
          <p:nvPr>
            <p:ph type="body" idx="1"/>
          </p:nvPr>
        </p:nvSpPr>
        <p:spPr/>
        <p:txBody>
          <a:bodyPr/>
          <a:lstStyle/>
          <a:p>
            <a:r>
              <a:rPr lang="en-GB" dirty="0"/>
              <a:t>Notable emphasis on capital intensive, tech-led solutions</a:t>
            </a:r>
          </a:p>
        </p:txBody>
      </p:sp>
      <p:sp>
        <p:nvSpPr>
          <p:cNvPr id="4" name="Slide Number Placeholder 3">
            <a:extLst>
              <a:ext uri="{FF2B5EF4-FFF2-40B4-BE49-F238E27FC236}">
                <a16:creationId xmlns:a16="http://schemas.microsoft.com/office/drawing/2014/main" id="{9C968CCB-D9C6-A7C6-D154-130B71AAB288}"/>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50A4B05C-08DE-440F-B545-92E78A84E0FD}"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10</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897697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1C6CB7-9D53-A200-D6B0-D8098E7F325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9DF898D-D51A-EBBA-3990-6CA68F49DF5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E4961C3-0AD0-3741-D156-7DE52F9ACDF1}"/>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B5DBC1EB-5452-CD2B-03EF-12CADE2F189E}"/>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50A4B05C-08DE-440F-B545-92E78A84E0FD}"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719227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8F83B6-229F-FCBC-A3FB-7669D2E8DF5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87FEE19-15F6-B507-3EDF-2DE2C5057F7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40C0924-8C76-C454-56A9-FF40AB40744D}"/>
              </a:ext>
            </a:extLst>
          </p:cNvPr>
          <p:cNvSpPr>
            <a:spLocks noGrp="1"/>
          </p:cNvSpPr>
          <p:nvPr>
            <p:ph type="body" idx="1"/>
          </p:nvPr>
        </p:nvSpPr>
        <p:spPr/>
        <p:txBody>
          <a:bodyPr/>
          <a:lstStyle/>
          <a:p>
            <a:r>
              <a:rPr lang="en-GB" dirty="0"/>
              <a:t>https://www.bii.co.uk/en/our-impact/investment/globeleq-limited-investment-01/</a:t>
            </a:r>
          </a:p>
        </p:txBody>
      </p:sp>
      <p:sp>
        <p:nvSpPr>
          <p:cNvPr id="4" name="Slide Number Placeholder 3">
            <a:extLst>
              <a:ext uri="{FF2B5EF4-FFF2-40B4-BE49-F238E27FC236}">
                <a16:creationId xmlns:a16="http://schemas.microsoft.com/office/drawing/2014/main" id="{CC6CBCDC-EB99-5DAF-D73F-76326D6817AA}"/>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50A4B05C-08DE-440F-B545-92E78A84E0FD}"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540225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B97CA5-52B9-432F-7560-B2156AF558D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93BB0BE-87A1-BDA7-92F8-8909DE827FA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E945F9B-CB9E-67DE-7C88-D79DBA85698B}"/>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0E1FC921-AA66-3A9D-69F5-26AF7D5E36FF}"/>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50A4B05C-08DE-440F-B545-92E78A84E0FD}"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32930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05AE74-D3D4-4218-F34D-340B47E9270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D5BAF7C-FC5D-882E-3913-FEDAC048D67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BAE9570-8669-F460-3B30-0447CA55B99A}"/>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23D54E5B-8F0D-E749-2FD0-16D277AEBC2A}"/>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50A4B05C-08DE-440F-B545-92E78A84E0FD}"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589593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B9366C-E62C-887C-0009-15495EA923D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1F59056-1569-59D7-D0C7-4ACD41E2EB4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F7EE6DD-295E-E75E-0B48-1D97595EA83D}"/>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29D9E95C-0826-0104-7829-3A1DE84D98D4}"/>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50A4B05C-08DE-440F-B545-92E78A84E0FD}"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3225261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C4C667-F6A3-0556-831D-10D55D2F8DA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1A354CA-A80B-22CE-C156-E95F031E466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D81B15B-241B-B578-0650-F489AFCC884B}"/>
              </a:ext>
            </a:extLst>
          </p:cNvPr>
          <p:cNvSpPr>
            <a:spLocks noGrp="1"/>
          </p:cNvSpPr>
          <p:nvPr>
            <p:ph type="body" idx="1"/>
          </p:nvPr>
        </p:nvSpPr>
        <p:spPr/>
        <p:txBody>
          <a:bodyPr/>
          <a:lstStyle/>
          <a:p>
            <a:r>
              <a:rPr lang="en-GB" dirty="0"/>
              <a:t>https://www.gov.uk/government/publications/uk-export-finance-sustainability-strategy-2024-29/uk-export-finance-sustainability-strategy-2024-29 </a:t>
            </a:r>
          </a:p>
          <a:p>
            <a:r>
              <a:rPr lang="en-GB" dirty="0"/>
              <a:t>https://assets.publishing.service.gov.uk/media/68777b910263c35f52e4dc3e/UKEF_Annual_Report___Accounts_2024-25.pdf</a:t>
            </a:r>
          </a:p>
        </p:txBody>
      </p:sp>
      <p:sp>
        <p:nvSpPr>
          <p:cNvPr id="4" name="Slide Number Placeholder 3">
            <a:extLst>
              <a:ext uri="{FF2B5EF4-FFF2-40B4-BE49-F238E27FC236}">
                <a16:creationId xmlns:a16="http://schemas.microsoft.com/office/drawing/2014/main" id="{1CB95490-16FC-F376-6C93-ED69EEB040C0}"/>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50A4B05C-08DE-440F-B545-92E78A84E0FD}"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7462946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6123DC-F6A4-ABDF-8F02-8E453B81D01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A27F7E0-27AB-5A48-2E80-CC89CD6373F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657E90C-52E3-647D-B298-904F37AFC2F6}"/>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D50CE240-D8B4-73AF-2A86-FF084C45C7AC}"/>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50A4B05C-08DE-440F-B545-92E78A84E0FD}"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17</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6760950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227A0D-F234-E4EF-673A-C3C2837BA7B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A677B08-478D-B594-8764-F7EF3E117A9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3576100-4482-A514-B39E-09BD29D2FAED}"/>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DCFAC2F8-FD21-00F5-074C-C36FC02A2F9D}"/>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50A4B05C-08DE-440F-B545-92E78A84E0FD}"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3763362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633B47-D160-46C7-741F-8405F4D5D32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50A73E3-3D7A-8D0E-97C7-61E404E6149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EB32646-2BE6-E273-4246-8DB0CE5088CF}"/>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769D5B98-7099-DA92-3846-0E8E2E160247}"/>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50A4B05C-08DE-440F-B545-92E78A84E0FD}"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93166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0A4B05C-08DE-440F-B545-92E78A84E0FD}" type="slidenum">
              <a:rPr lang="en-GB" smtClean="0"/>
              <a:t>2</a:t>
            </a:fld>
            <a:endParaRPr lang="en-GB"/>
          </a:p>
        </p:txBody>
      </p:sp>
    </p:spTree>
    <p:extLst>
      <p:ext uri="{BB962C8B-B14F-4D97-AF65-F5344CB8AC3E}">
        <p14:creationId xmlns:p14="http://schemas.microsoft.com/office/powerpoint/2010/main" val="317844927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D343EB-B925-2446-0E1B-8F336041252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C4E56EB-0EB6-8280-D558-54DB69E765B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4D29293-FA35-A2B1-1C16-1798EA08EC26}"/>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5184A7A7-C111-1647-B559-5EE117D8737D}"/>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50A4B05C-08DE-440F-B545-92E78A84E0FD}"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20</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9604574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0D3952-0937-A09E-1F0D-CC095392DBC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9305DF0-3C35-71C4-F4C9-B0CE572CA88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471E35D-07DF-1A80-7213-9F12B53C9F8D}"/>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BED644AC-C5E3-6434-AA35-6466100EA83C}"/>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50A4B05C-08DE-440F-B545-92E78A84E0FD}"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9888203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BCB2E3-A482-CAD5-CC77-5DF8BAD2295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0B1DDE5-BC36-E311-D5DF-F7481338E2F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FE553F8-CD1B-881F-9CE2-43C9EB1E2FFB}"/>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463D71B6-2DBF-03EF-A02F-3A94A729A209}"/>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50A4B05C-08DE-440F-B545-92E78A84E0FD}"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6449566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0329E8-F0E6-ED44-B674-1E64BC6705A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6CED710-ADC2-2ACD-DA2A-8D1B59F2A1E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2FB931F-37C5-D3E0-773E-CF9D8ED4019E}"/>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FE0A0A96-341F-09F8-EA64-C27D04848145}"/>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50A4B05C-08DE-440F-B545-92E78A84E0FD}"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6681768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A36FF6-63E5-5599-46DB-BE252A07187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5C26435-2402-6C8E-7CF1-85F67437517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72AF308-6D5F-1335-FF02-A526D03838BE}"/>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360CB69B-FA38-5643-1017-118118F6F8E3}"/>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50A4B05C-08DE-440F-B545-92E78A84E0FD}"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3285282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206B4F-E341-62BA-CD81-B07158C4662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D9E6727-2F7B-823D-E279-D3BFE6B31C8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592580F-4908-AB9D-F872-EC292C6FD088}"/>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70F874FE-CCD0-2DF9-C7E5-F320DF6CF4BB}"/>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50A4B05C-08DE-440F-B545-92E78A84E0FD}"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7130176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4222B2-C7E0-4756-EE75-54D7C17CF40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F0CDC9D-2B2B-CAF1-DF20-63DEC4F8823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B468920-FDCC-4FE8-5FDA-BC5813DB5C47}"/>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FD47A9A9-DC6F-E84E-E489-C10F71ABBC76}"/>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50A4B05C-08DE-440F-B545-92E78A84E0FD}"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6249897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B77532-5079-3600-F619-DCDA56412D3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BBE90F9-6BEA-6126-BFC3-82D6078D4FB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4BCBF74-508E-D81B-2255-A10B75B452FF}"/>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3AEC739C-4B2D-F44F-4FB3-0A132E874A59}"/>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50A4B05C-08DE-440F-B545-92E78A84E0FD}"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27</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1325629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65ABA3-2D6B-7CCE-2A2B-89F0FB1ADD4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E4D8C85-81D0-F0A1-16DB-9E2D3E24E57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78E0F0B-2862-0F84-24F9-DA4DA9704C50}"/>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D34B1CC3-C880-6172-FA32-CA612416302E}"/>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50A4B05C-08DE-440F-B545-92E78A84E0FD}"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4816831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B47D50-93B0-C89E-BD4C-5CCEA616D9F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270A409-AC23-2C11-191D-244C102BCEC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CB16FC4-4CA3-A67E-B4CC-828070B73E48}"/>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70C89D24-3472-99BB-F3B3-6E1C02FD4869}"/>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50A4B05C-08DE-440F-B545-92E78A84E0FD}"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221856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41FEB6-CBCD-1E91-1343-5BFDCFABD19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E44C703-64AB-E21E-B8FE-A6A652B1443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335ADC4-6C6D-0354-86EC-AA30241A4BAF}"/>
              </a:ext>
            </a:extLst>
          </p:cNvPr>
          <p:cNvSpPr>
            <a:spLocks noGrp="1"/>
          </p:cNvSpPr>
          <p:nvPr>
            <p:ph type="body" idx="1"/>
          </p:nvPr>
        </p:nvSpPr>
        <p:spPr/>
        <p:txBody>
          <a:bodyPr/>
          <a:lstStyle/>
          <a:p>
            <a:r>
              <a:rPr lang="en-GB" sz="1200" b="0" i="0" kern="1200" dirty="0">
                <a:solidFill>
                  <a:schemeClr val="tx1"/>
                </a:solidFill>
                <a:effectLst/>
                <a:latin typeface="+mn-lt"/>
                <a:ea typeface="+mn-ea"/>
                <a:cs typeface="+mn-cs"/>
              </a:rPr>
              <a:t>“Of the results where the origin of private finance was reported (58%), most came from multiple origins (89%), with the next largest share from recipient countries (8%). For the results that reported how the finance was raised, the most common method was simple co-financing arrangements (54%). These include business partnerships, surveys, matching programmes, and result-based approaches to leveraging finance.”</a:t>
            </a:r>
            <a:endParaRPr lang="en-GB" dirty="0"/>
          </a:p>
        </p:txBody>
      </p:sp>
      <p:sp>
        <p:nvSpPr>
          <p:cNvPr id="4" name="Slide Number Placeholder 3">
            <a:extLst>
              <a:ext uri="{FF2B5EF4-FFF2-40B4-BE49-F238E27FC236}">
                <a16:creationId xmlns:a16="http://schemas.microsoft.com/office/drawing/2014/main" id="{DC96ABCF-B89B-C14D-3501-E7E5EC5C1559}"/>
              </a:ext>
            </a:extLst>
          </p:cNvPr>
          <p:cNvSpPr>
            <a:spLocks noGrp="1"/>
          </p:cNvSpPr>
          <p:nvPr>
            <p:ph type="sldNum" sz="quarter" idx="5"/>
          </p:nvPr>
        </p:nvSpPr>
        <p:spPr/>
        <p:txBody>
          <a:bodyPr/>
          <a:lstStyle/>
          <a:p>
            <a:fld id="{50A4B05C-08DE-440F-B545-92E78A84E0FD}" type="slidenum">
              <a:rPr lang="en-GB" smtClean="0"/>
              <a:t>3</a:t>
            </a:fld>
            <a:endParaRPr lang="en-GB"/>
          </a:p>
        </p:txBody>
      </p:sp>
    </p:spTree>
    <p:extLst>
      <p:ext uri="{BB962C8B-B14F-4D97-AF65-F5344CB8AC3E}">
        <p14:creationId xmlns:p14="http://schemas.microsoft.com/office/powerpoint/2010/main" val="118036882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68FBBE-5115-48A9-AEF5-46DAFADB1D7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120A638-D307-E91C-B3E4-97AECDDCDF6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B2560B9-7047-7E6E-83DC-235281073A94}"/>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CD1DCA22-271E-5C8A-8064-5B55CFA97638}"/>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50A4B05C-08DE-440F-B545-92E78A84E0FD}"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30</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174240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8140B5-6DAB-8BCD-C5AD-40A933C6EE6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9117204-61C3-3342-A527-EE02534FCF5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C5262B8-2907-99B5-23D3-26D74D1F0D74}"/>
              </a:ext>
            </a:extLst>
          </p:cNvPr>
          <p:cNvSpPr>
            <a:spLocks noGrp="1"/>
          </p:cNvSpPr>
          <p:nvPr>
            <p:ph type="body" idx="1"/>
          </p:nvPr>
        </p:nvSpPr>
        <p:spPr/>
        <p:txBody>
          <a:bodyPr/>
          <a:lstStyle/>
          <a:p>
            <a:r>
              <a:rPr lang="en-GB" sz="1200" b="0" i="0" kern="1200" dirty="0">
                <a:solidFill>
                  <a:schemeClr val="tx1"/>
                </a:solidFill>
                <a:effectLst/>
                <a:latin typeface="+mn-lt"/>
                <a:ea typeface="+mn-ea"/>
                <a:cs typeface="+mn-cs"/>
              </a:rPr>
              <a:t>y 1955, however, CDC was breaking even, and by the 1970s was generating surpluses thanks to returns over and above the rate at which funds were advanced by DFID’s predecessor, the Overseas Development Ministry. Borrowing limits were increased through the 1980s, and CDC’s mandate was confirmed in 1993 as investing in “viable projects which cannot attract sufficient private </a:t>
            </a:r>
            <a:r>
              <a:rPr lang="en-GB" sz="1200" b="0" i="0" kern="1200" dirty="0" err="1">
                <a:solidFill>
                  <a:schemeClr val="tx1"/>
                </a:solidFill>
                <a:effectLst/>
                <a:latin typeface="+mn-lt"/>
                <a:ea typeface="+mn-ea"/>
                <a:cs typeface="+mn-cs"/>
              </a:rPr>
              <a:t>funds.”</a:t>
            </a:r>
            <a:r>
              <a:rPr lang="en-GB" sz="1200" b="0" i="0" kern="1200" baseline="30000" dirty="0" err="1">
                <a:solidFill>
                  <a:schemeClr val="tx1"/>
                </a:solidFill>
                <a:effectLst/>
                <a:latin typeface="+mn-lt"/>
                <a:ea typeface="+mn-ea"/>
                <a:cs typeface="+mn-cs"/>
              </a:rPr>
              <a:t>li</a:t>
            </a:r>
            <a:r>
              <a:rPr lang="en-GB" sz="1200" b="0" i="0" kern="1200" dirty="0">
                <a:solidFill>
                  <a:schemeClr val="tx1"/>
                </a:solidFill>
                <a:effectLst/>
                <a:latin typeface="+mn-lt"/>
                <a:ea typeface="+mn-ea"/>
                <a:cs typeface="+mn-cs"/>
              </a:rPr>
              <a:t> Under the 1997 New Labour government, the CDC became CDC Group PLC, wholly owned by government, with existing government loan advances converted into equity, and funds being managed by two companies (Actis and </a:t>
            </a:r>
            <a:r>
              <a:rPr lang="en-GB" sz="1200" b="0" i="0" kern="1200" dirty="0" err="1">
                <a:solidFill>
                  <a:schemeClr val="tx1"/>
                </a:solidFill>
                <a:effectLst/>
                <a:latin typeface="+mn-lt"/>
                <a:ea typeface="+mn-ea"/>
                <a:cs typeface="+mn-cs"/>
              </a:rPr>
              <a:t>Aureos</a:t>
            </a:r>
            <a:r>
              <a:rPr lang="en-GB" sz="1200" b="0" i="0" kern="1200" dirty="0">
                <a:solidFill>
                  <a:schemeClr val="tx1"/>
                </a:solidFill>
                <a:effectLst/>
                <a:latin typeface="+mn-lt"/>
                <a:ea typeface="+mn-ea"/>
                <a:cs typeface="+mn-cs"/>
              </a:rPr>
              <a:t>) spun out of CDC staff. Between 1995 and 2016, CDC was ‘self-financing’, and from 2004 until 2012 managed entirely on a ‘fund of funds’ private equity model through Actis and </a:t>
            </a:r>
            <a:r>
              <a:rPr lang="en-GB" sz="1200" b="0" i="0" kern="1200" dirty="0" err="1">
                <a:solidFill>
                  <a:schemeClr val="tx1"/>
                </a:solidFill>
                <a:effectLst/>
                <a:latin typeface="+mn-lt"/>
                <a:ea typeface="+mn-ea"/>
                <a:cs typeface="+mn-cs"/>
              </a:rPr>
              <a:t>Aureos</a:t>
            </a:r>
            <a:r>
              <a:rPr lang="en-GB" sz="1200" b="0" i="0" kern="1200" dirty="0">
                <a:solidFill>
                  <a:schemeClr val="tx1"/>
                </a:solidFill>
                <a:effectLst/>
                <a:latin typeface="+mn-lt"/>
                <a:ea typeface="+mn-ea"/>
                <a:cs typeface="+mn-cs"/>
              </a:rPr>
              <a:t>. After 2012, new investment models (including direct equity and debt) were introduced, following a series of unfavourable audits and reviews.  </a:t>
            </a:r>
            <a:endParaRPr lang="en-GB" dirty="0"/>
          </a:p>
        </p:txBody>
      </p:sp>
      <p:sp>
        <p:nvSpPr>
          <p:cNvPr id="4" name="Slide Number Placeholder 3">
            <a:extLst>
              <a:ext uri="{FF2B5EF4-FFF2-40B4-BE49-F238E27FC236}">
                <a16:creationId xmlns:a16="http://schemas.microsoft.com/office/drawing/2014/main" id="{628D953A-40B2-4EDA-DEC1-6E2772E9730B}"/>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50A4B05C-08DE-440F-B545-92E78A84E0FD}"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353315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592E4A-8503-5B4F-88D1-E49359939DB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5B37275-0FEE-F83A-5017-F826E405B26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C1DB90D-2D04-66E6-9A12-B457B9FA76A1}"/>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780FE6C0-C3AF-4EBB-AE5B-BBD925C4551D}"/>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50A4B05C-08DE-440F-B545-92E78A84E0FD}"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458974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E8011E-F9FA-91EB-5DA3-F69F61D7EF1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B9E9D4D-BC0A-AFD1-CE46-C2C0CC90013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EB508E8-9CE1-37FB-CCD3-B9A3BAD538A6}"/>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7AC08FA9-33EC-D015-B9FA-0A9879BF77AD}"/>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50A4B05C-08DE-440F-B545-92E78A84E0FD}"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578140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E7E29E-FAE0-C76A-1900-5CDD28EA59E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3D83413-FF0C-5C82-C88A-C7E1F670B93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E6E7A35-99A2-AD7C-27A8-BB63955A589F}"/>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A5040F13-251A-64A9-07E6-5B64A590A7B0}"/>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50A4B05C-08DE-440F-B545-92E78A84E0FD}"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965364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A40E4A-4385-F94B-643A-FA3E899CB9E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869F647-3DB8-73B9-6B6C-01EA6B312B1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7F4351F-D2D9-8219-7E99-92929FAE516D}"/>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CA750243-A8EE-4F77-28AD-FBA371BDF214}"/>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50A4B05C-08DE-440F-B545-92E78A84E0FD}"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52168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791250-B7D5-7C3C-CDE5-6CBFAAF7CFE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93EE895-6067-EDB5-AA09-B2981F3A69A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E07F038-7427-E353-2CAF-B725BD394B28}"/>
              </a:ext>
            </a:extLst>
          </p:cNvPr>
          <p:cNvSpPr>
            <a:spLocks noGrp="1"/>
          </p:cNvSpPr>
          <p:nvPr>
            <p:ph type="body" idx="1"/>
          </p:nvPr>
        </p:nvSpPr>
        <p:spPr/>
        <p:txBody>
          <a:bodyPr/>
          <a:lstStyle/>
          <a:p>
            <a:r>
              <a:rPr lang="en-GB" dirty="0"/>
              <a:t>Notable emphasis on capital intensive, tech-led solutions</a:t>
            </a:r>
          </a:p>
        </p:txBody>
      </p:sp>
      <p:sp>
        <p:nvSpPr>
          <p:cNvPr id="4" name="Slide Number Placeholder 3">
            <a:extLst>
              <a:ext uri="{FF2B5EF4-FFF2-40B4-BE49-F238E27FC236}">
                <a16:creationId xmlns:a16="http://schemas.microsoft.com/office/drawing/2014/main" id="{77D2A4CF-F1B8-42C0-D8CE-721F9489D180}"/>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50A4B05C-08DE-440F-B545-92E78A84E0FD}"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978777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761999"/>
            <a:ext cx="9141619" cy="5334001"/>
          </a:xfrm>
          <a:prstGeom prst="rect">
            <a:avLst/>
          </a:prstGeom>
          <a:solidFill>
            <a:schemeClr val="accent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a:p>
        </p:txBody>
      </p:sp>
      <p:sp>
        <p:nvSpPr>
          <p:cNvPr id="8" name="Rectangle 7"/>
          <p:cNvSpPr/>
          <p:nvPr/>
        </p:nvSpPr>
        <p:spPr>
          <a:xfrm>
            <a:off x="9270263" y="761999"/>
            <a:ext cx="2925318" cy="5334001"/>
          </a:xfrm>
          <a:prstGeom prst="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a:p>
        </p:txBody>
      </p:sp>
      <p:sp>
        <p:nvSpPr>
          <p:cNvPr id="2" name="Title 1"/>
          <p:cNvSpPr>
            <a:spLocks noGrp="1"/>
          </p:cNvSpPr>
          <p:nvPr>
            <p:ph type="ctrTitle"/>
          </p:nvPr>
        </p:nvSpPr>
        <p:spPr>
          <a:xfrm>
            <a:off x="1069848" y="1298448"/>
            <a:ext cx="7315200" cy="3255264"/>
          </a:xfrm>
        </p:spPr>
        <p:txBody>
          <a:bodyPr anchor="b">
            <a:normAutofit/>
          </a:bodyPr>
          <a:lstStyle>
            <a:lvl1pPr algn="l">
              <a:defRPr sz="5900" spc="-100" baseline="0">
                <a:solidFill>
                  <a:srgbClr val="FFFFFF"/>
                </a:solidFill>
              </a:defRPr>
            </a:lvl1pPr>
          </a:lstStyle>
          <a:p>
            <a:r>
              <a:rPr lang="en-US"/>
              <a:t>Click to edit Master title style</a:t>
            </a:r>
          </a:p>
        </p:txBody>
      </p:sp>
      <p:sp>
        <p:nvSpPr>
          <p:cNvPr id="3" name="Subtitle 2"/>
          <p:cNvSpPr>
            <a:spLocks noGrp="1"/>
          </p:cNvSpPr>
          <p:nvPr>
            <p:ph type="subTitle" idx="1"/>
          </p:nvPr>
        </p:nvSpPr>
        <p:spPr>
          <a:xfrm>
            <a:off x="1100015" y="4670246"/>
            <a:ext cx="7315200" cy="914400"/>
          </a:xfrm>
        </p:spPr>
        <p:txBody>
          <a:bodyPr anchor="t">
            <a:normAutofit/>
          </a:bodyPr>
          <a:lstStyle>
            <a:lvl1pPr marL="0" indent="0" algn="l">
              <a:buNone/>
              <a:defRPr sz="2200" cap="none" spc="0" baseline="0">
                <a:solidFill>
                  <a:schemeClr val="accent1">
                    <a:lumMod val="20000"/>
                    <a:lumOff val="80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p>
        </p:txBody>
      </p:sp>
      <p:sp>
        <p:nvSpPr>
          <p:cNvPr id="4" name="Date Placeholder 3"/>
          <p:cNvSpPr>
            <a:spLocks noGrp="1"/>
          </p:cNvSpPr>
          <p:nvPr>
            <p:ph type="dt" sz="half" idx="10"/>
          </p:nvPr>
        </p:nvSpPr>
        <p:spPr/>
        <p:txBody>
          <a:bodyPr/>
          <a:lstStyle/>
          <a:p>
            <a:fld id="{5586B75A-687E-405C-8A0B-8D00578BA2C3}" type="datetimeFigureOut">
              <a:rPr lang="en-US" dirty="0"/>
              <a:pPr/>
              <a:t>2/5/2026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dirty="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586B75A-687E-405C-8A0B-8D00578BA2C3}" type="datetimeFigureOut">
              <a:rPr lang="en-US" dirty="0"/>
              <a:pPr/>
              <a:t>2/5/2026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FAB73BC-B049-4115-A692-8D63A059BFB8}" type="slidenum">
              <a:rPr lang="en-US" dirty="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81000" y="990600"/>
            <a:ext cx="2819400" cy="4953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867912" y="868680"/>
            <a:ext cx="7315200" cy="512064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586B75A-687E-405C-8A0B-8D00578BA2C3}" type="datetimeFigureOut">
              <a:rPr lang="en-US" dirty="0"/>
              <a:pPr/>
              <a:t>2/5/2026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FAB73BC-B049-4115-A692-8D63A059BFB8}" type="slidenum">
              <a:rPr lang="en-US" dirty="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586B75A-687E-405C-8A0B-8D00578BA2C3}" type="datetimeFigureOut">
              <a:rPr lang="en-US" dirty="0"/>
              <a:pPr/>
              <a:t>2/5/2026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dirty="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867912" y="1298448"/>
            <a:ext cx="7315200" cy="3255264"/>
          </a:xfrm>
        </p:spPr>
        <p:txBody>
          <a:bodyPr anchor="b">
            <a:normAutofit/>
          </a:bodyPr>
          <a:lstStyle>
            <a:lvl1pPr>
              <a:defRPr sz="5900" b="0" spc="-100" baseline="0">
                <a:solidFill>
                  <a:schemeClr val="tx1">
                    <a:lumMod val="65000"/>
                    <a:lumOff val="35000"/>
                  </a:schemeClr>
                </a:solidFill>
              </a:defRPr>
            </a:lvl1pPr>
          </a:lstStyle>
          <a:p>
            <a:r>
              <a:rPr lang="en-US"/>
              <a:t>Click to edit Master title style</a:t>
            </a:r>
          </a:p>
        </p:txBody>
      </p:sp>
      <p:sp>
        <p:nvSpPr>
          <p:cNvPr id="3" name="Text Placeholder 2"/>
          <p:cNvSpPr>
            <a:spLocks noGrp="1"/>
          </p:cNvSpPr>
          <p:nvPr>
            <p:ph type="body" idx="1"/>
          </p:nvPr>
        </p:nvSpPr>
        <p:spPr>
          <a:xfrm>
            <a:off x="3886200" y="4672584"/>
            <a:ext cx="7315200" cy="914400"/>
          </a:xfrm>
        </p:spPr>
        <p:txBody>
          <a:bodyPr anchor="t">
            <a:normAutofit/>
          </a:bodyPr>
          <a:lstStyle>
            <a:lvl1pPr marL="0" indent="0">
              <a:buNone/>
              <a:defRPr sz="2200" cap="none" spc="0" baseline="0">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586B75A-687E-405C-8A0B-8D00578BA2C3}" type="datetimeFigureOut">
              <a:rPr lang="en-US" dirty="0"/>
              <a:pPr/>
              <a:t>2/5/2026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dirty="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867912"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7818120"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Date Placeholder 7"/>
          <p:cNvSpPr>
            <a:spLocks noGrp="1"/>
          </p:cNvSpPr>
          <p:nvPr>
            <p:ph type="dt" sz="half" idx="10"/>
          </p:nvPr>
        </p:nvSpPr>
        <p:spPr/>
        <p:txBody>
          <a:bodyPr/>
          <a:lstStyle/>
          <a:p>
            <a:fld id="{5586B75A-687E-405C-8A0B-8D00578BA2C3}" type="datetimeFigureOut">
              <a:rPr lang="en-US" dirty="0"/>
              <a:pPr/>
              <a:t>2/5/2026</a:t>
            </a:fld>
            <a:endParaRPr lang="en-US"/>
          </a:p>
        </p:txBody>
      </p:sp>
      <p:sp>
        <p:nvSpPr>
          <p:cNvPr id="9" name="Footer Placeholder 8"/>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4FAB73BC-B049-4115-A692-8D63A059BFB8}" type="slidenum">
              <a:rPr lang="en-US" dirty="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p>
        </p:txBody>
      </p:sp>
      <p:sp>
        <p:nvSpPr>
          <p:cNvPr id="3" name="Text Placeholder 2"/>
          <p:cNvSpPr>
            <a:spLocks noGrp="1"/>
          </p:cNvSpPr>
          <p:nvPr>
            <p:ph type="body" idx="1"/>
          </p:nvPr>
        </p:nvSpPr>
        <p:spPr>
          <a:xfrm>
            <a:off x="3867912" y="1023586"/>
            <a:ext cx="3474720" cy="807720"/>
          </a:xfrm>
        </p:spPr>
        <p:txBody>
          <a:bodyPr anchor="b">
            <a:normAutofit/>
          </a:bodyPr>
          <a:lstStyle>
            <a:lvl1pPr marL="0" indent="0">
              <a:spcBef>
                <a:spcPts val="0"/>
              </a:spcBef>
              <a:buNone/>
              <a:defRPr sz="2000" b="1">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3867912"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7818463" y="1023586"/>
            <a:ext cx="3474720" cy="813171"/>
          </a:xfrm>
        </p:spPr>
        <p:txBody>
          <a:bodyPr anchor="b">
            <a:normAutofit/>
          </a:bodyPr>
          <a:lstStyle>
            <a:lvl1pPr marL="0" indent="0">
              <a:spcBef>
                <a:spcPts val="0"/>
              </a:spcBef>
              <a:buNone/>
              <a:defRPr sz="2000" b="1">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818463"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Date Placeholder 1"/>
          <p:cNvSpPr>
            <a:spLocks noGrp="1"/>
          </p:cNvSpPr>
          <p:nvPr>
            <p:ph type="dt" sz="half" idx="10"/>
          </p:nvPr>
        </p:nvSpPr>
        <p:spPr/>
        <p:txBody>
          <a:bodyPr/>
          <a:lstStyle/>
          <a:p>
            <a:fld id="{5586B75A-687E-405C-8A0B-8D00578BA2C3}" type="datetimeFigureOut">
              <a:rPr lang="en-US" dirty="0"/>
              <a:pPr/>
              <a:t>2/5/2026</a:t>
            </a:fld>
            <a:endParaRPr lang="en-US"/>
          </a:p>
        </p:txBody>
      </p:sp>
      <p:sp>
        <p:nvSpPr>
          <p:cNvPr id="11" name="Footer Placeholder 10"/>
          <p:cNvSpPr>
            <a:spLocks noGrp="1"/>
          </p:cNvSpPr>
          <p:nvPr>
            <p:ph type="ftr" sz="quarter" idx="11"/>
          </p:nvPr>
        </p:nvSpPr>
        <p:spPr/>
        <p:txBody>
          <a:bodyPr/>
          <a:lstStyle/>
          <a:p>
            <a:endParaRPr lang="en-US"/>
          </a:p>
        </p:txBody>
      </p:sp>
      <p:sp>
        <p:nvSpPr>
          <p:cNvPr id="12" name="Slide Number Placeholder 11"/>
          <p:cNvSpPr>
            <a:spLocks noGrp="1"/>
          </p:cNvSpPr>
          <p:nvPr>
            <p:ph type="sldNum" sz="quarter" idx="12"/>
          </p:nvPr>
        </p:nvSpPr>
        <p:spPr/>
        <p:txBody>
          <a:bodyPr/>
          <a:lstStyle/>
          <a:p>
            <a:fld id="{4FAB73BC-B049-4115-A692-8D63A059BFB8}" type="slidenum">
              <a:rPr lang="en-US" dirty="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p>
        </p:txBody>
      </p:sp>
      <p:sp>
        <p:nvSpPr>
          <p:cNvPr id="2" name="Date Placeholder 1"/>
          <p:cNvSpPr>
            <a:spLocks noGrp="1"/>
          </p:cNvSpPr>
          <p:nvPr>
            <p:ph type="dt" sz="half" idx="10"/>
          </p:nvPr>
        </p:nvSpPr>
        <p:spPr/>
        <p:txBody>
          <a:bodyPr/>
          <a:lstStyle/>
          <a:p>
            <a:fld id="{5586B75A-687E-405C-8A0B-8D00578BA2C3}" type="datetimeFigureOut">
              <a:rPr lang="en-US" dirty="0"/>
              <a:pPr/>
              <a:t>2/5/2026</a:t>
            </a:fld>
            <a:endParaRPr lang="en-US"/>
          </a:p>
        </p:txBody>
      </p:sp>
      <p:sp>
        <p:nvSpPr>
          <p:cNvPr id="7" name="Footer Placeholder 6"/>
          <p:cNvSpPr>
            <a:spLocks noGrp="1"/>
          </p:cNvSpPr>
          <p:nvPr>
            <p:ph type="ftr" sz="quarter" idx="11"/>
          </p:nvPr>
        </p:nvSpPr>
        <p:spPr/>
        <p:txBody>
          <a:bodyPr/>
          <a:lstStyle/>
          <a:p>
            <a:endParaRPr lang="en-US"/>
          </a:p>
        </p:txBody>
      </p:sp>
      <p:sp>
        <p:nvSpPr>
          <p:cNvPr id="8" name="Slide Number Placeholder 7"/>
          <p:cNvSpPr>
            <a:spLocks noGrp="1"/>
          </p:cNvSpPr>
          <p:nvPr>
            <p:ph type="sldNum" sz="quarter" idx="12"/>
          </p:nvPr>
        </p:nvSpPr>
        <p:spPr/>
        <p:txBody>
          <a:bodyPr/>
          <a:lstStyle/>
          <a:p>
            <a:fld id="{4FAB73BC-B049-4115-A692-8D63A059BFB8}" type="slidenum">
              <a:rPr lang="en-US" dirty="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586B75A-687E-405C-8A0B-8D00578BA2C3}" type="datetimeFigureOut">
              <a:rPr lang="en-US" dirty="0"/>
              <a:pPr/>
              <a:t>2/5/2026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AB73BC-B049-4115-A692-8D63A059BFB8}" type="slidenum">
              <a:rPr lang="en-US" dirty="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baseline="0"/>
            </a:lvl1pPr>
          </a:lstStyle>
          <a:p>
            <a:r>
              <a:rPr lang="en-US"/>
              <a:t>Click to edit Master title style</a:t>
            </a:r>
          </a:p>
        </p:txBody>
      </p:sp>
      <p:sp>
        <p:nvSpPr>
          <p:cNvPr id="3" name="Content Placeholder 2"/>
          <p:cNvSpPr>
            <a:spLocks noGrp="1"/>
          </p:cNvSpPr>
          <p:nvPr>
            <p:ph idx="1"/>
          </p:nvPr>
        </p:nvSpPr>
        <p:spPr>
          <a:xfrm>
            <a:off x="3867912" y="868680"/>
            <a:ext cx="731520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56032" y="3494176"/>
            <a:ext cx="2834640" cy="2321990"/>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p:cNvSpPr>
            <a:spLocks noGrp="1"/>
          </p:cNvSpPr>
          <p:nvPr>
            <p:ph type="dt" sz="half" idx="10"/>
          </p:nvPr>
        </p:nvSpPr>
        <p:spPr/>
        <p:txBody>
          <a:bodyPr/>
          <a:lstStyle/>
          <a:p>
            <a:fld id="{5586B75A-687E-405C-8A0B-8D00578BA2C3}" type="datetimeFigureOut">
              <a:rPr lang="en-US" dirty="0"/>
              <a:pPr/>
              <a:t>2/5/2026</a:t>
            </a:fld>
            <a:endParaRPr lang="en-US"/>
          </a:p>
        </p:txBody>
      </p:sp>
      <p:sp>
        <p:nvSpPr>
          <p:cNvPr id="9" name="Footer Placeholder 8"/>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4FAB73BC-B049-4115-A692-8D63A059BFB8}" type="slidenum">
              <a:rPr lang="en-US" dirty="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a:lvl1pPr>
          </a:lstStyle>
          <a:p>
            <a:r>
              <a:rPr lang="en-US"/>
              <a:t>Click to edit Master title style</a:t>
            </a:r>
          </a:p>
        </p:txBody>
      </p:sp>
      <p:sp>
        <p:nvSpPr>
          <p:cNvPr id="3" name="Picture Placeholder 2"/>
          <p:cNvSpPr>
            <a:spLocks noGrp="1" noChangeAspect="1"/>
          </p:cNvSpPr>
          <p:nvPr>
            <p:ph type="pic" idx="1"/>
          </p:nvPr>
        </p:nvSpPr>
        <p:spPr>
          <a:xfrm>
            <a:off x="3570644" y="767419"/>
            <a:ext cx="8115230" cy="5330952"/>
          </a:xfrm>
          <a:solidFill>
            <a:schemeClr val="bg1">
              <a:lumMod val="50000"/>
              <a:lumOff val="5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256032" y="3493008"/>
            <a:ext cx="2834640" cy="2322576"/>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p:cNvSpPr>
            <a:spLocks noGrp="1"/>
          </p:cNvSpPr>
          <p:nvPr>
            <p:ph type="dt" sz="half" idx="10"/>
          </p:nvPr>
        </p:nvSpPr>
        <p:spPr/>
        <p:txBody>
          <a:bodyPr/>
          <a:lstStyle/>
          <a:p>
            <a:fld id="{5586B75A-687E-405C-8A0B-8D00578BA2C3}" type="datetimeFigureOut">
              <a:rPr lang="en-US" dirty="0"/>
              <a:pPr/>
              <a:t>2/5/2026</a:t>
            </a:fld>
            <a:endParaRPr lang="en-US"/>
          </a:p>
        </p:txBody>
      </p:sp>
      <p:sp>
        <p:nvSpPr>
          <p:cNvPr id="9" name="Footer Placeholder 8"/>
          <p:cNvSpPr>
            <a:spLocks noGrp="1"/>
          </p:cNvSpPr>
          <p:nvPr>
            <p:ph type="ftr" sz="quarter" idx="11"/>
          </p:nvPr>
        </p:nvSpPr>
        <p:spPr>
          <a:xfrm>
            <a:off x="3499101" y="6356350"/>
            <a:ext cx="5911517" cy="365125"/>
          </a:xfrm>
        </p:spPr>
        <p:txBody>
          <a:bodyPr/>
          <a:lstStyle/>
          <a:p>
            <a:endParaRPr lang="en-US"/>
          </a:p>
        </p:txBody>
      </p:sp>
      <p:sp>
        <p:nvSpPr>
          <p:cNvPr id="10" name="Slide Number Placeholder 9"/>
          <p:cNvSpPr>
            <a:spLocks noGrp="1"/>
          </p:cNvSpPr>
          <p:nvPr>
            <p:ph type="sldNum" sz="quarter" idx="12"/>
          </p:nvPr>
        </p:nvSpPr>
        <p:spPr/>
        <p:txBody>
          <a:bodyPr/>
          <a:lstStyle/>
          <a:p>
            <a:fld id="{4FAB73BC-B049-4115-A692-8D63A059BFB8}" type="slidenum">
              <a:rPr lang="en-US" dirty="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tangle 6"/>
          <p:cNvSpPr/>
          <p:nvPr/>
        </p:nvSpPr>
        <p:spPr>
          <a:xfrm>
            <a:off x="1" y="758952"/>
            <a:ext cx="3443590" cy="5330952"/>
          </a:xfrm>
          <a:prstGeom prst="rect">
            <a:avLst/>
          </a:prstGeom>
          <a:solidFill>
            <a:schemeClr val="accent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a:p>
        </p:txBody>
      </p:sp>
      <p:sp>
        <p:nvSpPr>
          <p:cNvPr id="2" name="Title Placeholder 1"/>
          <p:cNvSpPr>
            <a:spLocks noGrp="1"/>
          </p:cNvSpPr>
          <p:nvPr>
            <p:ph type="title"/>
          </p:nvPr>
        </p:nvSpPr>
        <p:spPr>
          <a:xfrm>
            <a:off x="252919" y="1123837"/>
            <a:ext cx="2947482" cy="4601183"/>
          </a:xfrm>
          <a:prstGeom prst="rect">
            <a:avLst/>
          </a:prstGeom>
        </p:spPr>
        <p:txBody>
          <a:bodyPr vert="horz" lIns="91440" tIns="45720" rIns="91440" bIns="45720" rtlCol="0" anchor="ctr">
            <a:normAutofit/>
          </a:bodyPr>
          <a:lstStyle/>
          <a:p>
            <a:r>
              <a:rPr lang="en-US"/>
              <a:t>Click to edit Master title style</a:t>
            </a:r>
          </a:p>
        </p:txBody>
      </p:sp>
      <p:sp>
        <p:nvSpPr>
          <p:cNvPr id="38" name="Rectangle 37"/>
          <p:cNvSpPr/>
          <p:nvPr/>
        </p:nvSpPr>
        <p:spPr>
          <a:xfrm>
            <a:off x="11815864" y="758952"/>
            <a:ext cx="384048" cy="5330952"/>
          </a:xfrm>
          <a:prstGeom prst="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a:p>
        </p:txBody>
      </p:sp>
      <p:sp>
        <p:nvSpPr>
          <p:cNvPr id="3" name="Text Placeholder 2"/>
          <p:cNvSpPr>
            <a:spLocks noGrp="1"/>
          </p:cNvSpPr>
          <p:nvPr>
            <p:ph type="body" idx="1"/>
          </p:nvPr>
        </p:nvSpPr>
        <p:spPr>
          <a:xfrm>
            <a:off x="3869268" y="864108"/>
            <a:ext cx="7315200" cy="5120640"/>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262465" y="6356350"/>
            <a:ext cx="2743200" cy="365125"/>
          </a:xfrm>
          <a:prstGeom prst="rect">
            <a:avLst/>
          </a:prstGeom>
        </p:spPr>
        <p:txBody>
          <a:bodyPr vert="horz" lIns="91440" tIns="45720" rIns="91440" bIns="45720" rtlCol="0" anchor="ctr"/>
          <a:lstStyle>
            <a:lvl1pPr algn="l">
              <a:defRPr sz="1100">
                <a:solidFill>
                  <a:schemeClr val="bg2">
                    <a:lumMod val="40000"/>
                    <a:lumOff val="60000"/>
                  </a:schemeClr>
                </a:solidFill>
              </a:defRPr>
            </a:lvl1pPr>
          </a:lstStyle>
          <a:p>
            <a:fld id="{5586B75A-687E-405C-8A0B-8D00578BA2C3}" type="datetimeFigureOut">
              <a:rPr lang="en-US" dirty="0"/>
              <a:pPr/>
              <a:t>2/5/2026</a:t>
            </a:fld>
            <a:endParaRPr lang="en-US"/>
          </a:p>
        </p:txBody>
      </p:sp>
      <p:sp>
        <p:nvSpPr>
          <p:cNvPr id="5" name="Footer Placeholder 4"/>
          <p:cNvSpPr>
            <a:spLocks noGrp="1"/>
          </p:cNvSpPr>
          <p:nvPr>
            <p:ph type="ftr" sz="quarter" idx="3"/>
          </p:nvPr>
        </p:nvSpPr>
        <p:spPr>
          <a:xfrm>
            <a:off x="3869268" y="6356350"/>
            <a:ext cx="5911517" cy="365125"/>
          </a:xfrm>
          <a:prstGeom prst="rect">
            <a:avLst/>
          </a:prstGeom>
        </p:spPr>
        <p:txBody>
          <a:bodyPr vert="horz" lIns="91440" tIns="45720" rIns="91440" bIns="45720" rtlCol="0" anchor="ctr"/>
          <a:lstStyle>
            <a:lvl1pPr algn="l">
              <a:defRPr sz="1100">
                <a:solidFill>
                  <a:schemeClr val="bg2">
                    <a:lumMod val="40000"/>
                    <a:lumOff val="60000"/>
                  </a:schemeClr>
                </a:solidFill>
              </a:defRPr>
            </a:lvl1pPr>
          </a:lstStyle>
          <a:p>
            <a:endParaRPr lang="en-US"/>
          </a:p>
        </p:txBody>
      </p:sp>
      <p:sp>
        <p:nvSpPr>
          <p:cNvPr id="6" name="Slide Number Placeholder 5"/>
          <p:cNvSpPr>
            <a:spLocks noGrp="1"/>
          </p:cNvSpPr>
          <p:nvPr>
            <p:ph type="sldNum" sz="quarter" idx="4"/>
          </p:nvPr>
        </p:nvSpPr>
        <p:spPr>
          <a:xfrm>
            <a:off x="10634135" y="6356350"/>
            <a:ext cx="1530927" cy="365125"/>
          </a:xfrm>
          <a:prstGeom prst="rect">
            <a:avLst/>
          </a:prstGeom>
        </p:spPr>
        <p:txBody>
          <a:bodyPr vert="horz" lIns="91440" tIns="45720" rIns="91440" bIns="45720" rtlCol="0" anchor="ctr"/>
          <a:lstStyle>
            <a:lvl1pPr algn="r">
              <a:defRPr sz="1200" b="1">
                <a:solidFill>
                  <a:schemeClr val="accent1"/>
                </a:solidFill>
              </a:defRPr>
            </a:lvl1pPr>
          </a:lstStyle>
          <a:p>
            <a:fld id="{4FAB73BC-B049-4115-A692-8D63A059BFB8}" type="slidenum">
              <a:rPr lang="en-US" dirty="0"/>
              <a:pPr/>
              <a:t>‹#›</a:t>
            </a:fld>
            <a:endParaRPr lang="en-US"/>
          </a:p>
        </p:txBody>
      </p:sp>
    </p:spTree>
  </p:cSld>
  <p:clrMap bg1="dk1" tx1="lt1" bg2="dk2" tx2="lt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sldNum="0" hdr="0" ftr="0" dt="0"/>
  <p:txStyles>
    <p:titleStyle>
      <a:lvl1pPr algn="l" defTabSz="914400" rtl="0" eaLnBrk="1" latinLnBrk="0" hangingPunct="1">
        <a:lnSpc>
          <a:spcPct val="90000"/>
        </a:lnSpc>
        <a:spcBef>
          <a:spcPct val="0"/>
        </a:spcBef>
        <a:buNone/>
        <a:defRPr sz="3600" kern="1200" spc="-60" baseline="0">
          <a:solidFill>
            <a:srgbClr val="FFFFFF"/>
          </a:solid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buClr>
        <a:buFont typeface="Wingdings 2" pitchFamily="18" charset="2"/>
        <a:buChar char=""/>
        <a:tabLst>
          <a:tab pos="1143000" algn="l"/>
        </a:tabLst>
        <a:defRPr sz="2000" kern="1200">
          <a:solidFill>
            <a:schemeClr val="bg2">
              <a:lumMod val="20000"/>
              <a:lumOff val="80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tabLst>
          <a:tab pos="1143000" algn="l"/>
        </a:tabLst>
        <a:defRPr sz="1800" kern="1200">
          <a:solidFill>
            <a:schemeClr val="bg2">
              <a:lumMod val="20000"/>
              <a:lumOff val="80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tabLst>
          <a:tab pos="1143000" algn="l"/>
        </a:tabLst>
        <a:defRPr sz="1600" kern="1200">
          <a:solidFill>
            <a:schemeClr val="bg2">
              <a:lumMod val="20000"/>
              <a:lumOff val="80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tabLst>
          <a:tab pos="1143000" algn="l"/>
        </a:tabLst>
        <a:defRPr sz="1400" kern="1200">
          <a:solidFill>
            <a:schemeClr val="bg2">
              <a:lumMod val="20000"/>
              <a:lumOff val="80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tabLst>
          <a:tab pos="1143000" algn="l"/>
        </a:tabLst>
        <a:defRPr sz="1400" kern="1200">
          <a:solidFill>
            <a:schemeClr val="bg2">
              <a:lumMod val="20000"/>
              <a:lumOff val="80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tabLst>
          <a:tab pos="1143000" algn="l"/>
        </a:tabLst>
        <a:defRPr sz="1400" kern="1200">
          <a:solidFill>
            <a:schemeClr val="bg2">
              <a:lumMod val="20000"/>
              <a:lumOff val="80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tabLst>
          <a:tab pos="1143000" algn="l"/>
        </a:tabLst>
        <a:defRPr sz="1400" kern="1200">
          <a:solidFill>
            <a:schemeClr val="bg2">
              <a:lumMod val="20000"/>
              <a:lumOff val="80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tabLst>
          <a:tab pos="1143000" algn="l"/>
        </a:tabLst>
        <a:defRPr sz="1400" kern="1200">
          <a:solidFill>
            <a:schemeClr val="bg2">
              <a:lumMod val="20000"/>
              <a:lumOff val="80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tabLst>
          <a:tab pos="1143000" algn="l"/>
        </a:tabLst>
        <a:defRPr sz="1400" kern="1200">
          <a:solidFill>
            <a:schemeClr val="bg2">
              <a:lumMod val="20000"/>
              <a:lumOff val="80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p.gilbert@sussex.ac.uk"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hyperlink" Target="https://assets.bii.co.uk/wp-content/uploads/2024/06/28115333/Climate-Investment-Playbook-1.pdf"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hyperlink" Target="https://icai.independent.gov.uk/html-version/uk-aids-international-climate-finance-commitments/" TargetMode="External"/><Relationship Id="rId4" Type="http://schemas.openxmlformats.org/officeDocument/2006/relationships/hyperlink" Target="https://www.thebureauinvestigates.com/stories/2025-10-29/uk-climate-aid-is-lining-the-pockets-of-billionaires"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hyperlink" Target="https://www.gov.uk/government/publications/uk-export-finance-annual-report-and-accounts-2024-to-2025" TargetMode="External"/><Relationship Id="rId5" Type="http://schemas.openxmlformats.org/officeDocument/2006/relationships/hyperlink" Target="https://www.routledge.com/The-Political-Economy-of-Trade-Finance-Export-Credit-Agencies-the-Paris-Club-and-the-IMF/Blackmon/p/book/9780367870164" TargetMode="External"/><Relationship Id="rId4" Type="http://schemas.openxmlformats.org/officeDocument/2006/relationships/hyperlink" Target="https://www.bothends.org/uploaded_files/inlineitem/2Exporting_goods_or_exporting_debts.pdf"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hyperlink" Target="https://unearthed.greenpeace.org/2020/01/23/uk-boris-johnson-financing-coal-fossil-fuels-carbon-emissions/" TargetMode="Externa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2.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png"/><Relationship Id="rId7" Type="http://schemas.openxmlformats.org/officeDocument/2006/relationships/diagramColors" Target="../diagrams/colors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hyperlink" Target="https://www.nature.com/articles/s41467-025-55981-0" TargetMode="Externa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2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2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hyperlink" Target="http://www.dfidatabase.pku.edu.cn/DataVisualization/index.htm"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hyperlink" Target="https://www.publishwhatyoufund.org/dfi-index/2025/bii/" TargetMode="External"/></Relationships>
</file>

<file path=ppt/slides/_rels/slide28.xml.rels><?xml version="1.0" encoding="UTF-8" standalone="yes"?>
<Relationships xmlns="http://schemas.openxmlformats.org/package/2006/relationships"><Relationship Id="rId3" Type="http://schemas.openxmlformats.org/officeDocument/2006/relationships/hyperlink" Target="https://counter-balance.org/uploads/files/ECA-DFI.pdf"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hyperlink" Target="https://www.gov.uk/government/publications/uk-international-climate-finance-results-2025/uk-international-climate-finance-results-2025" TargetMode="External"/><Relationship Id="rId7" Type="http://schemas.openxmlformats.org/officeDocument/2006/relationships/hyperlink" Target="https://www.carbonbrief.org/analysis-uk-climate-aid-to-hit-11-6bn-goal-but-only-due-to-accounting-rule-change/"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https://www.carbonbrief.org/revealed-uk-double-counting-500m-of-aid-for-war-torn-countries-as-climate-finance/" TargetMode="External"/><Relationship Id="rId5" Type="http://schemas.openxmlformats.org/officeDocument/2006/relationships/hyperlink" Target="https://www.gov.uk/government/publications/uk-international-climate-finance-results-2025/uk-international-climate-finance-results-2025#total-achieved-results" TargetMode="External"/><Relationship Id="rId10" Type="http://schemas.openxmlformats.org/officeDocument/2006/relationships/image" Target="../media/image5.png"/><Relationship Id="rId4" Type="http://schemas.openxmlformats.org/officeDocument/2006/relationships/image" Target="../media/image2.png"/><Relationship Id="rId9" Type="http://schemas.openxmlformats.org/officeDocument/2006/relationships/image" Target="../media/image4.png"/></Relationships>
</file>

<file path=ppt/slides/_rels/slide30.xml.rels><?xml version="1.0" encoding="UTF-8" standalone="yes"?>
<Relationships xmlns="http://schemas.openxmlformats.org/package/2006/relationships"><Relationship Id="rId3" Type="http://schemas.openxmlformats.org/officeDocument/2006/relationships/hyperlink" Target="https://www.bu.edu/gdp/2022/11/21/rethinking-the-role-of-development-financing-institutions-in-achieving-renewable-energy-transformation/" TargetMode="External"/><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hyperlink" Target="https://www.tandfonline.com/doi/full/10.1080/09692290.2023.2272845" TargetMode="Externa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https://researchbriefings.files.parliament.uk/documents/CBP-9560/CBP-9560.pdf" TargetMode="Externa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assets.bii.co.uk/wp-content/uploads/2024/06/28115333/Climate-Investment-Playbook-1.pdf"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hyperlink" Target="https://assets.bii.co.uk/wp-content/uploads/2024/06/28115333/Climate-Investment-Playbook-1.pdf"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hyperlink" Target="https://www.bii.co.uk/en/our-impact/fund/novastar-ventures-africa-fund-ii-investment-01/" TargetMode="Externa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8DB2F2-EEB0-B1CD-EE45-C5D67E44A048}"/>
            </a:ext>
          </a:extLst>
        </p:cNvPr>
        <p:cNvGrpSpPr/>
        <p:nvPr/>
      </p:nvGrpSpPr>
      <p:grpSpPr>
        <a:xfrm>
          <a:off x="0" y="0"/>
          <a:ext cx="0" cy="0"/>
          <a:chOff x="0" y="0"/>
          <a:chExt cx="0" cy="0"/>
        </a:xfrm>
      </p:grpSpPr>
      <p:sp>
        <p:nvSpPr>
          <p:cNvPr id="11" name="Isosceles Triangle 10">
            <a:extLst>
              <a:ext uri="{FF2B5EF4-FFF2-40B4-BE49-F238E27FC236}">
                <a16:creationId xmlns:a16="http://schemas.microsoft.com/office/drawing/2014/main" id="{0072D667-6D41-7CA9-8C6E-0C538649EF5C}"/>
              </a:ext>
            </a:extLst>
          </p:cNvPr>
          <p:cNvSpPr/>
          <p:nvPr/>
        </p:nvSpPr>
        <p:spPr>
          <a:xfrm rot="20415764">
            <a:off x="7650393" y="4511818"/>
            <a:ext cx="2335088" cy="2013007"/>
          </a:xfrm>
          <a:prstGeom prst="triangle">
            <a:avLst/>
          </a:prstGeom>
          <a:solidFill>
            <a:srgbClr val="FF99FF"/>
          </a:solidFill>
          <a:ln>
            <a:noFill/>
          </a:ln>
          <a:scene3d>
            <a:camera prst="orthographicFront">
              <a:rot lat="21000000" lon="6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
        <p:nvSpPr>
          <p:cNvPr id="2" name="Title 1">
            <a:extLst>
              <a:ext uri="{FF2B5EF4-FFF2-40B4-BE49-F238E27FC236}">
                <a16:creationId xmlns:a16="http://schemas.microsoft.com/office/drawing/2014/main" id="{CA2D9C02-1356-7F35-83A9-5354F8F3F87B}"/>
              </a:ext>
            </a:extLst>
          </p:cNvPr>
          <p:cNvSpPr>
            <a:spLocks noGrp="1"/>
          </p:cNvSpPr>
          <p:nvPr>
            <p:ph type="ctrTitle"/>
          </p:nvPr>
        </p:nvSpPr>
        <p:spPr>
          <a:xfrm>
            <a:off x="1100015" y="909980"/>
            <a:ext cx="7315200" cy="3255264"/>
          </a:xfrm>
        </p:spPr>
        <p:txBody>
          <a:bodyPr>
            <a:normAutofit fontScale="90000"/>
          </a:bodyPr>
          <a:lstStyle/>
          <a:p>
            <a:r>
              <a:rPr lang="en-GB" sz="4400" b="1" i="0" u="none" strike="noStrike" baseline="0" dirty="0">
                <a:solidFill>
                  <a:schemeClr val="tx1"/>
                </a:solidFill>
                <a:latin typeface="Liberation Sans"/>
              </a:rPr>
              <a:t>UK Development Finance &amp; Energy Investments</a:t>
            </a:r>
            <a:br>
              <a:rPr lang="en-GB" sz="3600" b="0" i="0" u="none" strike="noStrike" baseline="0" dirty="0">
                <a:solidFill>
                  <a:schemeClr val="tx1"/>
                </a:solidFill>
                <a:latin typeface="Liberation Sans"/>
              </a:rPr>
            </a:br>
            <a:br>
              <a:rPr lang="en-GB" sz="4400" b="0" i="0" u="none" strike="noStrike" baseline="0" dirty="0">
                <a:solidFill>
                  <a:schemeClr val="tx1"/>
                </a:solidFill>
                <a:latin typeface="Liberation Sans"/>
              </a:rPr>
            </a:br>
            <a:r>
              <a:rPr lang="en-GB" sz="3200" b="1" i="0" u="none" strike="noStrike" baseline="0" dirty="0">
                <a:solidFill>
                  <a:schemeClr val="bg2"/>
                </a:solidFill>
                <a:latin typeface="Liberation Sans"/>
              </a:rPr>
              <a:t>Workshop on Advancing Just &amp; Equitable Energy Transitions: </a:t>
            </a:r>
            <a:br>
              <a:rPr lang="en-GB" sz="3200" b="1" i="0" u="none" strike="noStrike" baseline="0" dirty="0">
                <a:solidFill>
                  <a:schemeClr val="bg2"/>
                </a:solidFill>
                <a:latin typeface="Liberation Sans"/>
              </a:rPr>
            </a:br>
            <a:r>
              <a:rPr lang="en-GB" sz="2200" b="1" i="0" u="none" strike="noStrike" baseline="0" dirty="0">
                <a:solidFill>
                  <a:schemeClr val="bg2"/>
                </a:solidFill>
                <a:latin typeface="Liberation Sans"/>
              </a:rPr>
              <a:t>Legal, Policy &amp; Financial Dimensions for Developing Countries</a:t>
            </a:r>
            <a:endParaRPr lang="en-GB" sz="12500" b="1" dirty="0">
              <a:solidFill>
                <a:schemeClr val="bg2"/>
              </a:solidFill>
            </a:endParaRPr>
          </a:p>
        </p:txBody>
      </p:sp>
      <p:sp>
        <p:nvSpPr>
          <p:cNvPr id="3" name="Subtitle 2">
            <a:extLst>
              <a:ext uri="{FF2B5EF4-FFF2-40B4-BE49-F238E27FC236}">
                <a16:creationId xmlns:a16="http://schemas.microsoft.com/office/drawing/2014/main" id="{D2F8F8BA-EFEA-EC06-24E6-470C055B9783}"/>
              </a:ext>
            </a:extLst>
          </p:cNvPr>
          <p:cNvSpPr>
            <a:spLocks noGrp="1"/>
          </p:cNvSpPr>
          <p:nvPr>
            <p:ph type="subTitle" idx="1"/>
          </p:nvPr>
        </p:nvSpPr>
        <p:spPr/>
        <p:txBody>
          <a:bodyPr/>
          <a:lstStyle/>
          <a:p>
            <a:r>
              <a:rPr lang="en-GB" b="1" dirty="0">
                <a:solidFill>
                  <a:schemeClr val="tx1"/>
                </a:solidFill>
              </a:rPr>
              <a:t>Paul Gilbert (</a:t>
            </a:r>
            <a:r>
              <a:rPr lang="en-GB" b="1" dirty="0">
                <a:solidFill>
                  <a:srgbClr val="FF99FF"/>
                </a:solidFill>
                <a:hlinkClick r:id="rId3">
                  <a:extLst>
                    <a:ext uri="{A12FA001-AC4F-418D-AE19-62706E023703}">
                      <ahyp:hlinkClr xmlns:ahyp="http://schemas.microsoft.com/office/drawing/2018/hyperlinkcolor" val="tx"/>
                    </a:ext>
                  </a:extLst>
                </a:hlinkClick>
              </a:rPr>
              <a:t>p.gilbert@sussex.ac.uk</a:t>
            </a:r>
            <a:r>
              <a:rPr lang="en-GB" b="1" dirty="0">
                <a:solidFill>
                  <a:schemeClr val="tx1"/>
                </a:solidFill>
              </a:rPr>
              <a:t>)</a:t>
            </a:r>
          </a:p>
          <a:p>
            <a:r>
              <a:rPr lang="en-GB" b="1" dirty="0">
                <a:solidFill>
                  <a:schemeClr val="tx1"/>
                </a:solidFill>
              </a:rPr>
              <a:t>University of Sussex, UK</a:t>
            </a:r>
          </a:p>
        </p:txBody>
      </p:sp>
      <p:grpSp>
        <p:nvGrpSpPr>
          <p:cNvPr id="4" name="Group 3">
            <a:extLst>
              <a:ext uri="{FF2B5EF4-FFF2-40B4-BE49-F238E27FC236}">
                <a16:creationId xmlns:a16="http://schemas.microsoft.com/office/drawing/2014/main" id="{0DA4A899-742B-6650-9FC9-60FBD8B83A87}"/>
              </a:ext>
            </a:extLst>
          </p:cNvPr>
          <p:cNvGrpSpPr/>
          <p:nvPr/>
        </p:nvGrpSpPr>
        <p:grpSpPr>
          <a:xfrm>
            <a:off x="9994636" y="-625041"/>
            <a:ext cx="4790230" cy="4795509"/>
            <a:chOff x="-3019695" y="528087"/>
            <a:chExt cx="6167811" cy="6174609"/>
          </a:xfrm>
          <a:scene3d>
            <a:camera prst="orthographicFront">
              <a:rot lat="21000000" lon="600000" rev="0"/>
            </a:camera>
            <a:lightRig rig="threePt" dir="t"/>
          </a:scene3d>
        </p:grpSpPr>
        <p:grpSp>
          <p:nvGrpSpPr>
            <p:cNvPr id="5" name="Group 4">
              <a:extLst>
                <a:ext uri="{FF2B5EF4-FFF2-40B4-BE49-F238E27FC236}">
                  <a16:creationId xmlns:a16="http://schemas.microsoft.com/office/drawing/2014/main" id="{628770B0-8E40-EDF9-C177-234AE965D958}"/>
                </a:ext>
              </a:extLst>
            </p:cNvPr>
            <p:cNvGrpSpPr/>
            <p:nvPr userDrawn="1"/>
          </p:nvGrpSpPr>
          <p:grpSpPr>
            <a:xfrm>
              <a:off x="-3019695" y="534885"/>
              <a:ext cx="6167811" cy="6167811"/>
              <a:chOff x="-3019695" y="534885"/>
              <a:chExt cx="6167811" cy="6167811"/>
            </a:xfrm>
          </p:grpSpPr>
          <p:grpSp>
            <p:nvGrpSpPr>
              <p:cNvPr id="7" name="Group 6">
                <a:extLst>
                  <a:ext uri="{FF2B5EF4-FFF2-40B4-BE49-F238E27FC236}">
                    <a16:creationId xmlns:a16="http://schemas.microsoft.com/office/drawing/2014/main" id="{F0EFBE03-B29D-7ADE-3015-549DA9AD74EA}"/>
                  </a:ext>
                </a:extLst>
              </p:cNvPr>
              <p:cNvGrpSpPr/>
              <p:nvPr userDrawn="1"/>
            </p:nvGrpSpPr>
            <p:grpSpPr>
              <a:xfrm>
                <a:off x="-3019695" y="534885"/>
                <a:ext cx="6167811" cy="6167811"/>
                <a:chOff x="-3019695" y="534885"/>
                <a:chExt cx="6167811" cy="6167811"/>
              </a:xfrm>
            </p:grpSpPr>
            <p:sp>
              <p:nvSpPr>
                <p:cNvPr id="9" name="Oval 8">
                  <a:extLst>
                    <a:ext uri="{FF2B5EF4-FFF2-40B4-BE49-F238E27FC236}">
                      <a16:creationId xmlns:a16="http://schemas.microsoft.com/office/drawing/2014/main" id="{EC4A4D48-6E54-B2E8-CC3D-36989AD039BB}"/>
                    </a:ext>
                  </a:extLst>
                </p:cNvPr>
                <p:cNvSpPr/>
                <p:nvPr userDrawn="1"/>
              </p:nvSpPr>
              <p:spPr>
                <a:xfrm>
                  <a:off x="-3019695" y="534885"/>
                  <a:ext cx="6167811" cy="616781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
              <p:nvSpPr>
                <p:cNvPr id="10" name="Pentagon 9">
                  <a:extLst>
                    <a:ext uri="{FF2B5EF4-FFF2-40B4-BE49-F238E27FC236}">
                      <a16:creationId xmlns:a16="http://schemas.microsoft.com/office/drawing/2014/main" id="{B2711E65-F520-4C56-73F9-B83E60E283D8}"/>
                    </a:ext>
                  </a:extLst>
                </p:cNvPr>
                <p:cNvSpPr/>
                <p:nvPr userDrawn="1"/>
              </p:nvSpPr>
              <p:spPr>
                <a:xfrm>
                  <a:off x="-2827283" y="569321"/>
                  <a:ext cx="5819368" cy="5547700"/>
                </a:xfrm>
                <a:prstGeom prst="pentago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grpSp>
          <p:sp>
            <p:nvSpPr>
              <p:cNvPr id="8" name="Pentagon 7">
                <a:extLst>
                  <a:ext uri="{FF2B5EF4-FFF2-40B4-BE49-F238E27FC236}">
                    <a16:creationId xmlns:a16="http://schemas.microsoft.com/office/drawing/2014/main" id="{7ACAEDBA-285F-9D8D-B68A-93EFDF8010D5}"/>
                  </a:ext>
                </a:extLst>
              </p:cNvPr>
              <p:cNvSpPr/>
              <p:nvPr userDrawn="1"/>
            </p:nvSpPr>
            <p:spPr>
              <a:xfrm rot="2169223">
                <a:off x="-2674883" y="637641"/>
                <a:ext cx="5819368" cy="5547700"/>
              </a:xfrm>
              <a:prstGeom prst="pentago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grpSp>
        <p:sp>
          <p:nvSpPr>
            <p:cNvPr id="6" name="Pentagon 5">
              <a:extLst>
                <a:ext uri="{FF2B5EF4-FFF2-40B4-BE49-F238E27FC236}">
                  <a16:creationId xmlns:a16="http://schemas.microsoft.com/office/drawing/2014/main" id="{74933839-2821-C2D1-C7E2-B409DA6A9016}"/>
                </a:ext>
              </a:extLst>
            </p:cNvPr>
            <p:cNvSpPr/>
            <p:nvPr userDrawn="1"/>
          </p:nvSpPr>
          <p:spPr>
            <a:xfrm rot="3306887">
              <a:off x="-2606563" y="663921"/>
              <a:ext cx="5819368" cy="5547700"/>
            </a:xfrm>
            <a:prstGeom prst="pentago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grpSp>
      <p:sp>
        <p:nvSpPr>
          <p:cNvPr id="12" name="Isosceles Triangle 11">
            <a:extLst>
              <a:ext uri="{FF2B5EF4-FFF2-40B4-BE49-F238E27FC236}">
                <a16:creationId xmlns:a16="http://schemas.microsoft.com/office/drawing/2014/main" id="{FB81BC79-D058-0FC5-14F9-499E6170E4AC}"/>
              </a:ext>
            </a:extLst>
          </p:cNvPr>
          <p:cNvSpPr/>
          <p:nvPr/>
        </p:nvSpPr>
        <p:spPr>
          <a:xfrm>
            <a:off x="7802317" y="4553712"/>
            <a:ext cx="2513382" cy="2410072"/>
          </a:xfrm>
          <a:prstGeom prst="triangle">
            <a:avLst/>
          </a:prstGeom>
          <a:blipFill dpi="0" rotWithShape="1">
            <a:blip r:embed="rId4" cstate="hqprint">
              <a:extLst>
                <a:ext uri="{28A0092B-C50C-407E-A947-70E740481C1C}">
                  <a14:useLocalDpi xmlns:a14="http://schemas.microsoft.com/office/drawing/2010/main" val="0"/>
                </a:ext>
              </a:extLst>
            </a:blip>
            <a:srcRect/>
            <a:stretch>
              <a:fillRect/>
            </a:stretch>
          </a:blipFill>
          <a:ln>
            <a:noFill/>
          </a:ln>
          <a:scene3d>
            <a:camera prst="orthographicFront">
              <a:rot lat="21000000" lon="20399999"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
        <p:nvSpPr>
          <p:cNvPr id="13" name="Oval 12">
            <a:extLst>
              <a:ext uri="{FF2B5EF4-FFF2-40B4-BE49-F238E27FC236}">
                <a16:creationId xmlns:a16="http://schemas.microsoft.com/office/drawing/2014/main" id="{AB48FCD3-9D58-4284-7826-265206DBF74E}"/>
              </a:ext>
            </a:extLst>
          </p:cNvPr>
          <p:cNvSpPr/>
          <p:nvPr/>
        </p:nvSpPr>
        <p:spPr>
          <a:xfrm>
            <a:off x="9082570" y="5307784"/>
            <a:ext cx="1328177" cy="1328177"/>
          </a:xfrm>
          <a:prstGeom prst="ellipse">
            <a:avLst/>
          </a:prstGeom>
          <a:solidFill>
            <a:schemeClr val="accent2"/>
          </a:solidFill>
          <a:ln>
            <a:noFill/>
          </a:ln>
          <a:scene3d>
            <a:camera prst="orthographicFront">
              <a:rot lat="21000000" lon="20399999"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
        <p:nvSpPr>
          <p:cNvPr id="14" name="Isosceles Triangle 13">
            <a:extLst>
              <a:ext uri="{FF2B5EF4-FFF2-40B4-BE49-F238E27FC236}">
                <a16:creationId xmlns:a16="http://schemas.microsoft.com/office/drawing/2014/main" id="{BC82FA7A-35B3-3FEB-2E50-755809EEF697}"/>
              </a:ext>
            </a:extLst>
          </p:cNvPr>
          <p:cNvSpPr/>
          <p:nvPr/>
        </p:nvSpPr>
        <p:spPr>
          <a:xfrm rot="11893520">
            <a:off x="8444086" y="-380159"/>
            <a:ext cx="1476775" cy="1925869"/>
          </a:xfrm>
          <a:prstGeom prst="triangle">
            <a:avLst/>
          </a:prstGeom>
          <a:solidFill>
            <a:schemeClr val="accent2"/>
          </a:solidFill>
          <a:ln>
            <a:noFill/>
          </a:ln>
          <a:scene3d>
            <a:camera prst="orthographicFront">
              <a:rot lat="21000000" lon="20399999"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Tree>
    <p:extLst>
      <p:ext uri="{BB962C8B-B14F-4D97-AF65-F5344CB8AC3E}">
        <p14:creationId xmlns:p14="http://schemas.microsoft.com/office/powerpoint/2010/main" val="34815119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53C331-EF1C-3834-8995-73C95A86E89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C64C2D4-E6E4-4433-D696-4B4F49EE94F3}"/>
              </a:ext>
            </a:extLst>
          </p:cNvPr>
          <p:cNvSpPr>
            <a:spLocks noGrp="1"/>
          </p:cNvSpPr>
          <p:nvPr>
            <p:ph type="title"/>
          </p:nvPr>
        </p:nvSpPr>
        <p:spPr>
          <a:xfrm rot="19829875">
            <a:off x="197812" y="2667787"/>
            <a:ext cx="3442218" cy="1709698"/>
          </a:xfrm>
        </p:spPr>
        <p:txBody>
          <a:bodyPr>
            <a:noAutofit/>
          </a:bodyPr>
          <a:lstStyle/>
          <a:p>
            <a:pPr algn="ctr"/>
            <a:r>
              <a:rPr lang="en-GB" sz="4400" b="1" dirty="0"/>
              <a:t>BII’s Climate Investment Playbook (</a:t>
            </a:r>
            <a:r>
              <a:rPr lang="en-GB" sz="4400" b="1" dirty="0">
                <a:solidFill>
                  <a:schemeClr val="tx1"/>
                </a:solidFill>
                <a:hlinkClick r:id="rId3">
                  <a:extLst>
                    <a:ext uri="{A12FA001-AC4F-418D-AE19-62706E023703}">
                      <ahyp:hlinkClr xmlns:ahyp="http://schemas.microsoft.com/office/drawing/2018/hyperlinkcolor" val="tx"/>
                    </a:ext>
                  </a:extLst>
                </a:hlinkClick>
              </a:rPr>
              <a:t>2024</a:t>
            </a:r>
            <a:r>
              <a:rPr lang="en-GB" sz="4400" b="1" dirty="0"/>
              <a:t>)</a:t>
            </a:r>
          </a:p>
        </p:txBody>
      </p:sp>
      <p:sp>
        <p:nvSpPr>
          <p:cNvPr id="4" name="Isosceles Triangle 3">
            <a:extLst>
              <a:ext uri="{FF2B5EF4-FFF2-40B4-BE49-F238E27FC236}">
                <a16:creationId xmlns:a16="http://schemas.microsoft.com/office/drawing/2014/main" id="{6CE017C0-1FFC-CDEF-2DD9-B10B2C9FB83E}"/>
              </a:ext>
            </a:extLst>
          </p:cNvPr>
          <p:cNvSpPr/>
          <p:nvPr/>
        </p:nvSpPr>
        <p:spPr>
          <a:xfrm rot="10800000">
            <a:off x="-708859" y="-632071"/>
            <a:ext cx="2992763" cy="2692261"/>
          </a:xfrm>
          <a:prstGeom prst="triangle">
            <a:avLst/>
          </a:prstGeom>
          <a:solidFill>
            <a:schemeClr val="accent2">
              <a:alpha val="35000"/>
            </a:schemeClr>
          </a:solidFill>
          <a:ln>
            <a:noFill/>
          </a:ln>
          <a:scene3d>
            <a:camera prst="orthographicFront">
              <a:rot lat="21000000" lon="6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5" name="Isosceles Triangle 4">
            <a:extLst>
              <a:ext uri="{FF2B5EF4-FFF2-40B4-BE49-F238E27FC236}">
                <a16:creationId xmlns:a16="http://schemas.microsoft.com/office/drawing/2014/main" id="{19F3B065-337E-FBBF-FDB4-0BA2C7530DE7}"/>
              </a:ext>
            </a:extLst>
          </p:cNvPr>
          <p:cNvSpPr/>
          <p:nvPr/>
        </p:nvSpPr>
        <p:spPr>
          <a:xfrm>
            <a:off x="1493447" y="4770683"/>
            <a:ext cx="2816629" cy="2428129"/>
          </a:xfrm>
          <a:prstGeom prst="triangle">
            <a:avLst/>
          </a:prstGeom>
          <a:solidFill>
            <a:schemeClr val="tx2">
              <a:alpha val="48000"/>
            </a:schemeClr>
          </a:solidFill>
          <a:ln>
            <a:noFill/>
          </a:ln>
          <a:scene3d>
            <a:camera prst="orthographicFront">
              <a:rot lat="21000000" lon="6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6" name="Oval 5">
            <a:extLst>
              <a:ext uri="{FF2B5EF4-FFF2-40B4-BE49-F238E27FC236}">
                <a16:creationId xmlns:a16="http://schemas.microsoft.com/office/drawing/2014/main" id="{158F3C95-EA68-DB17-87C7-EAC2F7481163}"/>
              </a:ext>
            </a:extLst>
          </p:cNvPr>
          <p:cNvSpPr/>
          <p:nvPr/>
        </p:nvSpPr>
        <p:spPr>
          <a:xfrm>
            <a:off x="916355" y="-179225"/>
            <a:ext cx="1513489" cy="1513489"/>
          </a:xfrm>
          <a:prstGeom prst="ellipse">
            <a:avLst/>
          </a:prstGeom>
          <a:solidFill>
            <a:schemeClr val="accent3"/>
          </a:solidFill>
          <a:ln>
            <a:solidFill>
              <a:schemeClr val="accent3"/>
            </a:solidFill>
          </a:ln>
          <a:scene3d>
            <a:camera prst="orthographicFront">
              <a:rot lat="21000000" lon="6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8" name="Oval 7">
            <a:extLst>
              <a:ext uri="{FF2B5EF4-FFF2-40B4-BE49-F238E27FC236}">
                <a16:creationId xmlns:a16="http://schemas.microsoft.com/office/drawing/2014/main" id="{263319FF-EF73-9EF4-6284-049EA268B60E}"/>
              </a:ext>
            </a:extLst>
          </p:cNvPr>
          <p:cNvSpPr/>
          <p:nvPr/>
        </p:nvSpPr>
        <p:spPr>
          <a:xfrm>
            <a:off x="1703762" y="5452933"/>
            <a:ext cx="915216" cy="1027665"/>
          </a:xfrm>
          <a:prstGeom prst="ellipse">
            <a:avLst/>
          </a:prstGeom>
          <a:solidFill>
            <a:srgbClr val="DD6B03"/>
          </a:solidFill>
          <a:ln>
            <a:noFill/>
          </a:ln>
          <a:scene3d>
            <a:camera prst="orthographicFront">
              <a:rot lat="21000000" lon="20399999"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pic>
        <p:nvPicPr>
          <p:cNvPr id="12" name="Picture 11">
            <a:extLst>
              <a:ext uri="{FF2B5EF4-FFF2-40B4-BE49-F238E27FC236}">
                <a16:creationId xmlns:a16="http://schemas.microsoft.com/office/drawing/2014/main" id="{C2F8A59F-2C29-EA8E-AE61-923DACD72324}"/>
              </a:ext>
            </a:extLst>
          </p:cNvPr>
          <p:cNvPicPr>
            <a:picLocks noChangeAspect="1"/>
          </p:cNvPicPr>
          <p:nvPr/>
        </p:nvPicPr>
        <p:blipFill>
          <a:blip r:embed="rId4"/>
          <a:stretch>
            <a:fillRect/>
          </a:stretch>
        </p:blipFill>
        <p:spPr>
          <a:xfrm>
            <a:off x="3512062" y="881779"/>
            <a:ext cx="8511496" cy="1738226"/>
          </a:xfrm>
          <a:prstGeom prst="rect">
            <a:avLst/>
          </a:prstGeom>
        </p:spPr>
      </p:pic>
      <p:sp>
        <p:nvSpPr>
          <p:cNvPr id="14" name="TextBox 13">
            <a:extLst>
              <a:ext uri="{FF2B5EF4-FFF2-40B4-BE49-F238E27FC236}">
                <a16:creationId xmlns:a16="http://schemas.microsoft.com/office/drawing/2014/main" id="{B5B59257-515A-6964-12FB-D9FB221C00F7}"/>
              </a:ext>
            </a:extLst>
          </p:cNvPr>
          <p:cNvSpPr txBox="1"/>
          <p:nvPr/>
        </p:nvSpPr>
        <p:spPr>
          <a:xfrm>
            <a:off x="4510528" y="2697096"/>
            <a:ext cx="6231751" cy="646331"/>
          </a:xfrm>
          <a:prstGeom prst="rect">
            <a:avLst/>
          </a:prstGeom>
        </p:spPr>
        <p:style>
          <a:lnRef idx="2">
            <a:schemeClr val="accent2">
              <a:shade val="15000"/>
            </a:schemeClr>
          </a:lnRef>
          <a:fillRef idx="1">
            <a:schemeClr val="accent2"/>
          </a:fillRef>
          <a:effectRef idx="0">
            <a:schemeClr val="accent2"/>
          </a:effectRef>
          <a:fontRef idx="minor">
            <a:schemeClr val="lt1"/>
          </a:fontRef>
        </p:style>
        <p:txBody>
          <a:bodyPr wrap="square" rtlCol="0">
            <a:spAutoFit/>
          </a:bodyPr>
          <a:lstStyle/>
          <a:p>
            <a:r>
              <a:rPr lang="en-GB" dirty="0"/>
              <a:t>Cannot actually find any evidence on BII’s portfolio of holdings in </a:t>
            </a:r>
            <a:r>
              <a:rPr lang="en-GB" dirty="0" err="1"/>
              <a:t>Ampd</a:t>
            </a:r>
            <a:r>
              <a:rPr lang="en-GB" dirty="0"/>
              <a:t>, or it’s parent company QFE</a:t>
            </a:r>
          </a:p>
        </p:txBody>
      </p:sp>
    </p:spTree>
    <p:extLst>
      <p:ext uri="{BB962C8B-B14F-4D97-AF65-F5344CB8AC3E}">
        <p14:creationId xmlns:p14="http://schemas.microsoft.com/office/powerpoint/2010/main" val="42816776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3F98F0-E85A-2C02-203B-8A5925117B2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E3CEE18-57CA-C9E4-3830-706032F61788}"/>
              </a:ext>
            </a:extLst>
          </p:cNvPr>
          <p:cNvSpPr>
            <a:spLocks noGrp="1"/>
          </p:cNvSpPr>
          <p:nvPr>
            <p:ph type="title"/>
          </p:nvPr>
        </p:nvSpPr>
        <p:spPr>
          <a:xfrm rot="19829875">
            <a:off x="-227662" y="2753241"/>
            <a:ext cx="3442218" cy="1709698"/>
          </a:xfrm>
        </p:spPr>
        <p:txBody>
          <a:bodyPr>
            <a:noAutofit/>
          </a:bodyPr>
          <a:lstStyle/>
          <a:p>
            <a:pPr algn="ctr"/>
            <a:r>
              <a:rPr lang="en-GB" b="1" dirty="0"/>
              <a:t>BII: </a:t>
            </a:r>
            <a:br>
              <a:rPr lang="en-GB" b="1" dirty="0"/>
            </a:br>
            <a:r>
              <a:rPr lang="en-GB" b="1" dirty="0"/>
              <a:t>Controversies</a:t>
            </a:r>
          </a:p>
        </p:txBody>
      </p:sp>
      <p:sp>
        <p:nvSpPr>
          <p:cNvPr id="4" name="Isosceles Triangle 3">
            <a:extLst>
              <a:ext uri="{FF2B5EF4-FFF2-40B4-BE49-F238E27FC236}">
                <a16:creationId xmlns:a16="http://schemas.microsoft.com/office/drawing/2014/main" id="{B28FC8A4-20FF-1A7D-EAFA-8DCE04D4153B}"/>
              </a:ext>
            </a:extLst>
          </p:cNvPr>
          <p:cNvSpPr/>
          <p:nvPr/>
        </p:nvSpPr>
        <p:spPr>
          <a:xfrm rot="10800000">
            <a:off x="-708859" y="-632071"/>
            <a:ext cx="2992763" cy="2692261"/>
          </a:xfrm>
          <a:prstGeom prst="triangle">
            <a:avLst/>
          </a:prstGeom>
          <a:solidFill>
            <a:schemeClr val="accent2">
              <a:alpha val="35000"/>
            </a:schemeClr>
          </a:solidFill>
          <a:ln>
            <a:noFill/>
          </a:ln>
          <a:scene3d>
            <a:camera prst="orthographicFront">
              <a:rot lat="21000000" lon="6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5" name="Isosceles Triangle 4">
            <a:extLst>
              <a:ext uri="{FF2B5EF4-FFF2-40B4-BE49-F238E27FC236}">
                <a16:creationId xmlns:a16="http://schemas.microsoft.com/office/drawing/2014/main" id="{7E3A2CAD-9E9B-1E9C-1874-5C9589174D24}"/>
              </a:ext>
            </a:extLst>
          </p:cNvPr>
          <p:cNvSpPr/>
          <p:nvPr/>
        </p:nvSpPr>
        <p:spPr>
          <a:xfrm>
            <a:off x="1493447" y="4770683"/>
            <a:ext cx="2816629" cy="2428129"/>
          </a:xfrm>
          <a:prstGeom prst="triangle">
            <a:avLst/>
          </a:prstGeom>
          <a:solidFill>
            <a:srgbClr val="FF99FF">
              <a:alpha val="48000"/>
            </a:srgbClr>
          </a:solidFill>
          <a:ln>
            <a:noFill/>
          </a:ln>
          <a:scene3d>
            <a:camera prst="orthographicFront">
              <a:rot lat="21000000" lon="6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6" name="Oval 5">
            <a:extLst>
              <a:ext uri="{FF2B5EF4-FFF2-40B4-BE49-F238E27FC236}">
                <a16:creationId xmlns:a16="http://schemas.microsoft.com/office/drawing/2014/main" id="{CC43F6DD-9F10-ECA2-5CB0-682C127082C6}"/>
              </a:ext>
            </a:extLst>
          </p:cNvPr>
          <p:cNvSpPr/>
          <p:nvPr/>
        </p:nvSpPr>
        <p:spPr>
          <a:xfrm>
            <a:off x="916355" y="-179225"/>
            <a:ext cx="1513489" cy="1513489"/>
          </a:xfrm>
          <a:prstGeom prst="ellipse">
            <a:avLst/>
          </a:prstGeom>
          <a:solidFill>
            <a:schemeClr val="accent3"/>
          </a:solidFill>
          <a:ln>
            <a:solidFill>
              <a:schemeClr val="accent3"/>
            </a:solidFill>
          </a:ln>
          <a:scene3d>
            <a:camera prst="orthographicFront">
              <a:rot lat="21000000" lon="6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8" name="Oval 7">
            <a:extLst>
              <a:ext uri="{FF2B5EF4-FFF2-40B4-BE49-F238E27FC236}">
                <a16:creationId xmlns:a16="http://schemas.microsoft.com/office/drawing/2014/main" id="{3F0BCB97-D3BB-7271-02BD-4FBC330561E7}"/>
              </a:ext>
            </a:extLst>
          </p:cNvPr>
          <p:cNvSpPr/>
          <p:nvPr/>
        </p:nvSpPr>
        <p:spPr>
          <a:xfrm>
            <a:off x="1703762" y="5452933"/>
            <a:ext cx="915216" cy="1027665"/>
          </a:xfrm>
          <a:prstGeom prst="ellipse">
            <a:avLst/>
          </a:prstGeom>
          <a:solidFill>
            <a:srgbClr val="DD6B03"/>
          </a:solidFill>
          <a:ln>
            <a:noFill/>
          </a:ln>
          <a:scene3d>
            <a:camera prst="orthographicFront">
              <a:rot lat="21000000" lon="20399999"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pic>
        <p:nvPicPr>
          <p:cNvPr id="12" name="Picture 11">
            <a:extLst>
              <a:ext uri="{FF2B5EF4-FFF2-40B4-BE49-F238E27FC236}">
                <a16:creationId xmlns:a16="http://schemas.microsoft.com/office/drawing/2014/main" id="{55F79562-EC66-0365-98AB-F60627A9AE23}"/>
              </a:ext>
            </a:extLst>
          </p:cNvPr>
          <p:cNvPicPr>
            <a:picLocks noChangeAspect="1"/>
          </p:cNvPicPr>
          <p:nvPr/>
        </p:nvPicPr>
        <p:blipFill>
          <a:blip r:embed="rId3"/>
          <a:stretch>
            <a:fillRect/>
          </a:stretch>
        </p:blipFill>
        <p:spPr>
          <a:xfrm>
            <a:off x="3529013" y="3743436"/>
            <a:ext cx="8198644" cy="2478660"/>
          </a:xfrm>
          <a:prstGeom prst="rect">
            <a:avLst/>
          </a:prstGeom>
        </p:spPr>
      </p:pic>
      <p:sp>
        <p:nvSpPr>
          <p:cNvPr id="13" name="TextBox 12">
            <a:extLst>
              <a:ext uri="{FF2B5EF4-FFF2-40B4-BE49-F238E27FC236}">
                <a16:creationId xmlns:a16="http://schemas.microsoft.com/office/drawing/2014/main" id="{AACCB848-9139-F0B2-3DB0-0BA41C20BED6}"/>
              </a:ext>
            </a:extLst>
          </p:cNvPr>
          <p:cNvSpPr txBox="1"/>
          <p:nvPr/>
        </p:nvSpPr>
        <p:spPr>
          <a:xfrm>
            <a:off x="3829050" y="714060"/>
            <a:ext cx="7708107" cy="2862322"/>
          </a:xfrm>
          <a:prstGeom prst="rect">
            <a:avLst/>
          </a:prstGeom>
          <a:noFill/>
        </p:spPr>
        <p:txBody>
          <a:bodyPr wrap="square" rtlCol="0">
            <a:spAutoFit/>
          </a:bodyPr>
          <a:lstStyle/>
          <a:p>
            <a:pPr marL="285750" indent="-285750">
              <a:buFont typeface="Arial" panose="020B0604020202020204" pitchFamily="34" charset="0"/>
              <a:buChar char="•"/>
            </a:pPr>
            <a:r>
              <a:rPr lang="en-GB" dirty="0"/>
              <a:t>Moulds (</a:t>
            </a:r>
            <a:r>
              <a:rPr lang="en-GB" dirty="0">
                <a:hlinkClick r:id="rId4"/>
              </a:rPr>
              <a:t>2025</a:t>
            </a:r>
            <a:r>
              <a:rPr lang="en-GB" dirty="0"/>
              <a:t>) – TBIJ report on BII climate finance</a:t>
            </a:r>
          </a:p>
          <a:p>
            <a:pPr marL="285750" indent="-285750">
              <a:buFont typeface="Arial" panose="020B0604020202020204" pitchFamily="34" charset="0"/>
              <a:buChar char="•"/>
            </a:pPr>
            <a:r>
              <a:rPr lang="en-GB" dirty="0"/>
              <a:t>BII has a majority stake in </a:t>
            </a:r>
            <a:r>
              <a:rPr lang="en-GB" dirty="0" err="1"/>
              <a:t>Globeleq</a:t>
            </a:r>
            <a:endParaRPr lang="en-GB" dirty="0"/>
          </a:p>
          <a:p>
            <a:pPr marL="285750" indent="-285750">
              <a:buFont typeface="Arial" panose="020B0604020202020204" pitchFamily="34" charset="0"/>
              <a:buChar char="•"/>
            </a:pPr>
            <a:r>
              <a:rPr lang="en-GB" dirty="0" err="1"/>
              <a:t>Globeleq</a:t>
            </a:r>
            <a:r>
              <a:rPr lang="en-GB" dirty="0"/>
              <a:t> is currently constructing </a:t>
            </a:r>
            <a:r>
              <a:rPr lang="en-GB" dirty="0" err="1"/>
              <a:t>Temane</a:t>
            </a:r>
            <a:r>
              <a:rPr lang="en-GB" dirty="0"/>
              <a:t> gas-fired power in Mozambique</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“BII said the investments in </a:t>
            </a:r>
            <a:r>
              <a:rPr lang="en-GB" dirty="0" err="1"/>
              <a:t>Globeleq</a:t>
            </a:r>
            <a:r>
              <a:rPr lang="en-GB" dirty="0"/>
              <a:t> that it calls climate finance have funded its renewables projects, not </a:t>
            </a:r>
            <a:r>
              <a:rPr lang="en-GB" dirty="0" err="1"/>
              <a:t>Temane</a:t>
            </a:r>
            <a:r>
              <a:rPr lang="en-GB" dirty="0"/>
              <a:t>. And it said past investments in </a:t>
            </a:r>
            <a:r>
              <a:rPr lang="en-GB" dirty="0" err="1"/>
              <a:t>Globeleq</a:t>
            </a:r>
            <a:r>
              <a:rPr lang="en-GB" dirty="0"/>
              <a:t> that supported </a:t>
            </a:r>
            <a:r>
              <a:rPr lang="en-GB" dirty="0" err="1"/>
              <a:t>Temane</a:t>
            </a:r>
            <a:r>
              <a:rPr lang="en-GB" dirty="0"/>
              <a:t> weren’t called climate finance” (Moulds 2025)</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Not so straightforward: pre-2023, UK counted 30% of all capital given to BII as ‘climate finance’; after 2023 measure </a:t>
            </a:r>
            <a:r>
              <a:rPr lang="en-GB" i="1" dirty="0"/>
              <a:t>actual</a:t>
            </a:r>
            <a:r>
              <a:rPr lang="en-GB" dirty="0"/>
              <a:t> allocation (ICAI </a:t>
            </a:r>
            <a:r>
              <a:rPr lang="en-GB" dirty="0">
                <a:hlinkClick r:id="rId5"/>
              </a:rPr>
              <a:t>2024</a:t>
            </a:r>
            <a:r>
              <a:rPr lang="en-GB" dirty="0"/>
              <a:t>)</a:t>
            </a:r>
          </a:p>
        </p:txBody>
      </p:sp>
    </p:spTree>
    <p:extLst>
      <p:ext uri="{BB962C8B-B14F-4D97-AF65-F5344CB8AC3E}">
        <p14:creationId xmlns:p14="http://schemas.microsoft.com/office/powerpoint/2010/main" val="2389930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85D9B2-BE38-0C38-CFB2-687AF821608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C816E78-60EF-9291-A494-6440F7E57643}"/>
              </a:ext>
            </a:extLst>
          </p:cNvPr>
          <p:cNvSpPr>
            <a:spLocks noGrp="1"/>
          </p:cNvSpPr>
          <p:nvPr>
            <p:ph type="title"/>
          </p:nvPr>
        </p:nvSpPr>
        <p:spPr>
          <a:xfrm rot="19829875">
            <a:off x="-227662" y="2753241"/>
            <a:ext cx="3442218" cy="1709698"/>
          </a:xfrm>
        </p:spPr>
        <p:txBody>
          <a:bodyPr>
            <a:noAutofit/>
          </a:bodyPr>
          <a:lstStyle/>
          <a:p>
            <a:pPr algn="ctr"/>
            <a:r>
              <a:rPr lang="en-GB" b="1" dirty="0"/>
              <a:t>BII: </a:t>
            </a:r>
            <a:br>
              <a:rPr lang="en-GB" b="1" dirty="0"/>
            </a:br>
            <a:r>
              <a:rPr lang="en-GB" b="1" dirty="0"/>
              <a:t>Controversies</a:t>
            </a:r>
          </a:p>
        </p:txBody>
      </p:sp>
      <p:sp>
        <p:nvSpPr>
          <p:cNvPr id="4" name="Isosceles Triangle 3">
            <a:extLst>
              <a:ext uri="{FF2B5EF4-FFF2-40B4-BE49-F238E27FC236}">
                <a16:creationId xmlns:a16="http://schemas.microsoft.com/office/drawing/2014/main" id="{E89F19D2-0520-12F9-84EE-087AE298A25E}"/>
              </a:ext>
            </a:extLst>
          </p:cNvPr>
          <p:cNvSpPr/>
          <p:nvPr/>
        </p:nvSpPr>
        <p:spPr>
          <a:xfrm rot="10800000">
            <a:off x="-708859" y="-632071"/>
            <a:ext cx="2992763" cy="2692261"/>
          </a:xfrm>
          <a:prstGeom prst="triangle">
            <a:avLst/>
          </a:prstGeom>
          <a:solidFill>
            <a:schemeClr val="accent2">
              <a:alpha val="35000"/>
            </a:schemeClr>
          </a:solidFill>
          <a:ln>
            <a:noFill/>
          </a:ln>
          <a:scene3d>
            <a:camera prst="orthographicFront">
              <a:rot lat="21000000" lon="6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5" name="Isosceles Triangle 4">
            <a:extLst>
              <a:ext uri="{FF2B5EF4-FFF2-40B4-BE49-F238E27FC236}">
                <a16:creationId xmlns:a16="http://schemas.microsoft.com/office/drawing/2014/main" id="{71351A14-D6A7-398C-34AB-C63963691B09}"/>
              </a:ext>
            </a:extLst>
          </p:cNvPr>
          <p:cNvSpPr/>
          <p:nvPr/>
        </p:nvSpPr>
        <p:spPr>
          <a:xfrm>
            <a:off x="1493447" y="4770683"/>
            <a:ext cx="2816629" cy="2428129"/>
          </a:xfrm>
          <a:prstGeom prst="triangle">
            <a:avLst/>
          </a:prstGeom>
          <a:solidFill>
            <a:srgbClr val="FF99FF">
              <a:alpha val="48000"/>
            </a:srgbClr>
          </a:solidFill>
          <a:ln>
            <a:noFill/>
          </a:ln>
          <a:scene3d>
            <a:camera prst="orthographicFront">
              <a:rot lat="21000000" lon="6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6" name="Oval 5">
            <a:extLst>
              <a:ext uri="{FF2B5EF4-FFF2-40B4-BE49-F238E27FC236}">
                <a16:creationId xmlns:a16="http://schemas.microsoft.com/office/drawing/2014/main" id="{8414FF5C-80CE-31B7-1D00-B2113894EDF2}"/>
              </a:ext>
            </a:extLst>
          </p:cNvPr>
          <p:cNvSpPr/>
          <p:nvPr/>
        </p:nvSpPr>
        <p:spPr>
          <a:xfrm>
            <a:off x="916355" y="-179225"/>
            <a:ext cx="1513489" cy="1513489"/>
          </a:xfrm>
          <a:prstGeom prst="ellipse">
            <a:avLst/>
          </a:prstGeom>
          <a:solidFill>
            <a:schemeClr val="accent3"/>
          </a:solidFill>
          <a:ln>
            <a:solidFill>
              <a:schemeClr val="accent3"/>
            </a:solidFill>
          </a:ln>
          <a:scene3d>
            <a:camera prst="orthographicFront">
              <a:rot lat="21000000" lon="6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8" name="Oval 7">
            <a:extLst>
              <a:ext uri="{FF2B5EF4-FFF2-40B4-BE49-F238E27FC236}">
                <a16:creationId xmlns:a16="http://schemas.microsoft.com/office/drawing/2014/main" id="{67684F61-E2C9-8132-B610-F47FF424968B}"/>
              </a:ext>
            </a:extLst>
          </p:cNvPr>
          <p:cNvSpPr/>
          <p:nvPr/>
        </p:nvSpPr>
        <p:spPr>
          <a:xfrm>
            <a:off x="1703762" y="5452933"/>
            <a:ext cx="915216" cy="1027665"/>
          </a:xfrm>
          <a:prstGeom prst="ellipse">
            <a:avLst/>
          </a:prstGeom>
          <a:solidFill>
            <a:srgbClr val="DD6B03"/>
          </a:solidFill>
          <a:ln>
            <a:noFill/>
          </a:ln>
          <a:scene3d>
            <a:camera prst="orthographicFront">
              <a:rot lat="21000000" lon="20399999"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pic>
        <p:nvPicPr>
          <p:cNvPr id="7" name="Picture 6">
            <a:extLst>
              <a:ext uri="{FF2B5EF4-FFF2-40B4-BE49-F238E27FC236}">
                <a16:creationId xmlns:a16="http://schemas.microsoft.com/office/drawing/2014/main" id="{FC4E3B32-4C17-E57D-13B0-C86B2717CAA3}"/>
              </a:ext>
            </a:extLst>
          </p:cNvPr>
          <p:cNvPicPr>
            <a:picLocks noChangeAspect="1"/>
          </p:cNvPicPr>
          <p:nvPr/>
        </p:nvPicPr>
        <p:blipFill>
          <a:blip r:embed="rId3"/>
          <a:stretch>
            <a:fillRect/>
          </a:stretch>
        </p:blipFill>
        <p:spPr>
          <a:xfrm>
            <a:off x="3947219" y="255443"/>
            <a:ext cx="7483619" cy="2889541"/>
          </a:xfrm>
          <a:prstGeom prst="rect">
            <a:avLst/>
          </a:prstGeom>
        </p:spPr>
      </p:pic>
      <p:pic>
        <p:nvPicPr>
          <p:cNvPr id="10" name="Picture 9">
            <a:extLst>
              <a:ext uri="{FF2B5EF4-FFF2-40B4-BE49-F238E27FC236}">
                <a16:creationId xmlns:a16="http://schemas.microsoft.com/office/drawing/2014/main" id="{C0BCB696-2BA3-FCF1-6B95-CE44004BD867}"/>
              </a:ext>
            </a:extLst>
          </p:cNvPr>
          <p:cNvPicPr>
            <a:picLocks noChangeAspect="1"/>
          </p:cNvPicPr>
          <p:nvPr/>
        </p:nvPicPr>
        <p:blipFill>
          <a:blip r:embed="rId4"/>
          <a:stretch>
            <a:fillRect/>
          </a:stretch>
        </p:blipFill>
        <p:spPr>
          <a:xfrm>
            <a:off x="3947219" y="3362754"/>
            <a:ext cx="7483619" cy="2955108"/>
          </a:xfrm>
          <a:prstGeom prst="rect">
            <a:avLst/>
          </a:prstGeom>
        </p:spPr>
      </p:pic>
      <p:sp>
        <p:nvSpPr>
          <p:cNvPr id="11" name="Rectangle 10">
            <a:extLst>
              <a:ext uri="{FF2B5EF4-FFF2-40B4-BE49-F238E27FC236}">
                <a16:creationId xmlns:a16="http://schemas.microsoft.com/office/drawing/2014/main" id="{3E6FBCFF-3E48-8BA9-6A06-93AF34764475}"/>
              </a:ext>
            </a:extLst>
          </p:cNvPr>
          <p:cNvSpPr/>
          <p:nvPr/>
        </p:nvSpPr>
        <p:spPr>
          <a:xfrm>
            <a:off x="5715000" y="2016513"/>
            <a:ext cx="5329238" cy="190906"/>
          </a:xfrm>
          <a:prstGeom prst="rect">
            <a:avLst/>
          </a:prstGeom>
          <a:noFill/>
          <a:ln w="57150">
            <a:solidFill>
              <a:srgbClr val="FF99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a:extLst>
              <a:ext uri="{FF2B5EF4-FFF2-40B4-BE49-F238E27FC236}">
                <a16:creationId xmlns:a16="http://schemas.microsoft.com/office/drawing/2014/main" id="{EB80DED3-D175-9E09-D9F9-26ECAA45D16A}"/>
              </a:ext>
            </a:extLst>
          </p:cNvPr>
          <p:cNvSpPr/>
          <p:nvPr/>
        </p:nvSpPr>
        <p:spPr>
          <a:xfrm>
            <a:off x="10470986" y="5969479"/>
            <a:ext cx="829619" cy="258792"/>
          </a:xfrm>
          <a:prstGeom prst="ellipse">
            <a:avLst/>
          </a:prstGeom>
          <a:noFill/>
          <a:ln w="57150">
            <a:solidFill>
              <a:srgbClr val="FF99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1000789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EF5B8D-8896-351E-0075-0CB1D8FA67C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8B20065-7E2F-0A0D-1691-CFDD47D7689F}"/>
              </a:ext>
            </a:extLst>
          </p:cNvPr>
          <p:cNvSpPr>
            <a:spLocks noGrp="1"/>
          </p:cNvSpPr>
          <p:nvPr>
            <p:ph type="title"/>
          </p:nvPr>
        </p:nvSpPr>
        <p:spPr>
          <a:xfrm rot="19829875">
            <a:off x="-227662" y="2753241"/>
            <a:ext cx="3442218" cy="1709698"/>
          </a:xfrm>
        </p:spPr>
        <p:txBody>
          <a:bodyPr>
            <a:noAutofit/>
          </a:bodyPr>
          <a:lstStyle/>
          <a:p>
            <a:pPr algn="ctr"/>
            <a:r>
              <a:rPr lang="en-GB" b="1" dirty="0"/>
              <a:t>BII: </a:t>
            </a:r>
            <a:br>
              <a:rPr lang="en-GB" b="1" dirty="0"/>
            </a:br>
            <a:r>
              <a:rPr lang="en-GB" b="1" dirty="0"/>
              <a:t>Controversies</a:t>
            </a:r>
          </a:p>
        </p:txBody>
      </p:sp>
      <p:sp>
        <p:nvSpPr>
          <p:cNvPr id="4" name="Isosceles Triangle 3">
            <a:extLst>
              <a:ext uri="{FF2B5EF4-FFF2-40B4-BE49-F238E27FC236}">
                <a16:creationId xmlns:a16="http://schemas.microsoft.com/office/drawing/2014/main" id="{54890125-25C2-B21F-E821-55F0F6F11DF9}"/>
              </a:ext>
            </a:extLst>
          </p:cNvPr>
          <p:cNvSpPr/>
          <p:nvPr/>
        </p:nvSpPr>
        <p:spPr>
          <a:xfrm rot="10800000">
            <a:off x="-708859" y="-632071"/>
            <a:ext cx="2992763" cy="2692261"/>
          </a:xfrm>
          <a:prstGeom prst="triangle">
            <a:avLst/>
          </a:prstGeom>
          <a:solidFill>
            <a:schemeClr val="accent2">
              <a:alpha val="35000"/>
            </a:schemeClr>
          </a:solidFill>
          <a:ln>
            <a:noFill/>
          </a:ln>
          <a:scene3d>
            <a:camera prst="orthographicFront">
              <a:rot lat="21000000" lon="6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5" name="Isosceles Triangle 4">
            <a:extLst>
              <a:ext uri="{FF2B5EF4-FFF2-40B4-BE49-F238E27FC236}">
                <a16:creationId xmlns:a16="http://schemas.microsoft.com/office/drawing/2014/main" id="{0316DC25-C9CC-9616-733E-97197AD43F52}"/>
              </a:ext>
            </a:extLst>
          </p:cNvPr>
          <p:cNvSpPr/>
          <p:nvPr/>
        </p:nvSpPr>
        <p:spPr>
          <a:xfrm>
            <a:off x="1493447" y="4770683"/>
            <a:ext cx="2816629" cy="2428129"/>
          </a:xfrm>
          <a:prstGeom prst="triangle">
            <a:avLst/>
          </a:prstGeom>
          <a:solidFill>
            <a:srgbClr val="FF99FF">
              <a:alpha val="48000"/>
            </a:srgbClr>
          </a:solidFill>
          <a:ln>
            <a:noFill/>
          </a:ln>
          <a:scene3d>
            <a:camera prst="orthographicFront">
              <a:rot lat="21000000" lon="6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6" name="Oval 5">
            <a:extLst>
              <a:ext uri="{FF2B5EF4-FFF2-40B4-BE49-F238E27FC236}">
                <a16:creationId xmlns:a16="http://schemas.microsoft.com/office/drawing/2014/main" id="{4F7B1ADF-371B-66FC-B91A-0DE330B5CD4A}"/>
              </a:ext>
            </a:extLst>
          </p:cNvPr>
          <p:cNvSpPr/>
          <p:nvPr/>
        </p:nvSpPr>
        <p:spPr>
          <a:xfrm>
            <a:off x="916355" y="-179225"/>
            <a:ext cx="1513489" cy="1513489"/>
          </a:xfrm>
          <a:prstGeom prst="ellipse">
            <a:avLst/>
          </a:prstGeom>
          <a:solidFill>
            <a:schemeClr val="accent3"/>
          </a:solidFill>
          <a:ln>
            <a:solidFill>
              <a:schemeClr val="accent3"/>
            </a:solidFill>
          </a:ln>
          <a:scene3d>
            <a:camera prst="orthographicFront">
              <a:rot lat="21000000" lon="6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8" name="Oval 7">
            <a:extLst>
              <a:ext uri="{FF2B5EF4-FFF2-40B4-BE49-F238E27FC236}">
                <a16:creationId xmlns:a16="http://schemas.microsoft.com/office/drawing/2014/main" id="{E5999D04-2FC2-662E-3D58-B44E1848F757}"/>
              </a:ext>
            </a:extLst>
          </p:cNvPr>
          <p:cNvSpPr/>
          <p:nvPr/>
        </p:nvSpPr>
        <p:spPr>
          <a:xfrm>
            <a:off x="1703762" y="5452933"/>
            <a:ext cx="915216" cy="1027665"/>
          </a:xfrm>
          <a:prstGeom prst="ellipse">
            <a:avLst/>
          </a:prstGeom>
          <a:solidFill>
            <a:srgbClr val="DD6B03"/>
          </a:solidFill>
          <a:ln>
            <a:noFill/>
          </a:ln>
          <a:scene3d>
            <a:camera prst="orthographicFront">
              <a:rot lat="21000000" lon="20399999"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pic>
        <p:nvPicPr>
          <p:cNvPr id="9" name="Picture 8">
            <a:extLst>
              <a:ext uri="{FF2B5EF4-FFF2-40B4-BE49-F238E27FC236}">
                <a16:creationId xmlns:a16="http://schemas.microsoft.com/office/drawing/2014/main" id="{8CDA9007-4665-4257-4E1D-CEC7AF16AC02}"/>
              </a:ext>
            </a:extLst>
          </p:cNvPr>
          <p:cNvPicPr>
            <a:picLocks noChangeAspect="1"/>
          </p:cNvPicPr>
          <p:nvPr/>
        </p:nvPicPr>
        <p:blipFill>
          <a:blip r:embed="rId3"/>
          <a:stretch>
            <a:fillRect/>
          </a:stretch>
        </p:blipFill>
        <p:spPr>
          <a:xfrm>
            <a:off x="4137548" y="207034"/>
            <a:ext cx="5001588" cy="6443932"/>
          </a:xfrm>
          <a:prstGeom prst="rect">
            <a:avLst/>
          </a:prstGeom>
        </p:spPr>
      </p:pic>
    </p:spTree>
    <p:extLst>
      <p:ext uri="{BB962C8B-B14F-4D97-AF65-F5344CB8AC3E}">
        <p14:creationId xmlns:p14="http://schemas.microsoft.com/office/powerpoint/2010/main" val="2654049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09187C-2196-80B6-D6C9-D9B864EB644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D24F9E7-F75A-98C1-4EA4-B151930DDE6F}"/>
              </a:ext>
            </a:extLst>
          </p:cNvPr>
          <p:cNvSpPr>
            <a:spLocks noGrp="1"/>
          </p:cNvSpPr>
          <p:nvPr>
            <p:ph type="title"/>
          </p:nvPr>
        </p:nvSpPr>
        <p:spPr>
          <a:xfrm rot="19829875">
            <a:off x="-8707" y="3198748"/>
            <a:ext cx="3442218" cy="990301"/>
          </a:xfrm>
        </p:spPr>
        <p:txBody>
          <a:bodyPr>
            <a:noAutofit/>
          </a:bodyPr>
          <a:lstStyle/>
          <a:p>
            <a:pPr algn="ctr"/>
            <a:r>
              <a:rPr lang="en-GB" sz="4400" b="1" dirty="0"/>
              <a:t>UK Export Finance (UKEF)</a:t>
            </a:r>
          </a:p>
        </p:txBody>
      </p:sp>
      <p:sp>
        <p:nvSpPr>
          <p:cNvPr id="4" name="Isosceles Triangle 3">
            <a:extLst>
              <a:ext uri="{FF2B5EF4-FFF2-40B4-BE49-F238E27FC236}">
                <a16:creationId xmlns:a16="http://schemas.microsoft.com/office/drawing/2014/main" id="{EEA1709D-5072-E6AA-77B3-2668348A41AD}"/>
              </a:ext>
            </a:extLst>
          </p:cNvPr>
          <p:cNvSpPr/>
          <p:nvPr/>
        </p:nvSpPr>
        <p:spPr>
          <a:xfrm rot="10800000">
            <a:off x="-708859" y="-632071"/>
            <a:ext cx="2992763" cy="2692261"/>
          </a:xfrm>
          <a:prstGeom prst="triangle">
            <a:avLst/>
          </a:prstGeom>
          <a:solidFill>
            <a:schemeClr val="accent2">
              <a:lumMod val="60000"/>
              <a:lumOff val="40000"/>
              <a:alpha val="35000"/>
            </a:schemeClr>
          </a:solidFill>
          <a:ln>
            <a:noFill/>
          </a:ln>
          <a:scene3d>
            <a:camera prst="orthographicFront">
              <a:rot lat="21000000" lon="6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5" name="Isosceles Triangle 4">
            <a:extLst>
              <a:ext uri="{FF2B5EF4-FFF2-40B4-BE49-F238E27FC236}">
                <a16:creationId xmlns:a16="http://schemas.microsoft.com/office/drawing/2014/main" id="{7889D010-7A3D-7922-F743-F761690558B4}"/>
              </a:ext>
            </a:extLst>
          </p:cNvPr>
          <p:cNvSpPr/>
          <p:nvPr/>
        </p:nvSpPr>
        <p:spPr>
          <a:xfrm>
            <a:off x="1493447" y="4770683"/>
            <a:ext cx="2816629" cy="2428129"/>
          </a:xfrm>
          <a:prstGeom prst="triangle">
            <a:avLst/>
          </a:prstGeom>
          <a:solidFill>
            <a:schemeClr val="accent5">
              <a:alpha val="48000"/>
            </a:schemeClr>
          </a:solidFill>
          <a:ln>
            <a:noFill/>
          </a:ln>
          <a:scene3d>
            <a:camera prst="orthographicFront">
              <a:rot lat="21000000" lon="6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6" name="Oval 5">
            <a:extLst>
              <a:ext uri="{FF2B5EF4-FFF2-40B4-BE49-F238E27FC236}">
                <a16:creationId xmlns:a16="http://schemas.microsoft.com/office/drawing/2014/main" id="{F01EA347-BE3E-B945-92B4-7D3AA5E4C4FD}"/>
              </a:ext>
            </a:extLst>
          </p:cNvPr>
          <p:cNvSpPr/>
          <p:nvPr/>
        </p:nvSpPr>
        <p:spPr>
          <a:xfrm>
            <a:off x="916355" y="-179225"/>
            <a:ext cx="1513489" cy="1513489"/>
          </a:xfrm>
          <a:prstGeom prst="ellipse">
            <a:avLst/>
          </a:prstGeom>
          <a:ln>
            <a:noFill/>
          </a:ln>
          <a:scene3d>
            <a:camera prst="orthographicFront">
              <a:rot lat="21000000" lon="6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8" name="Oval 7">
            <a:extLst>
              <a:ext uri="{FF2B5EF4-FFF2-40B4-BE49-F238E27FC236}">
                <a16:creationId xmlns:a16="http://schemas.microsoft.com/office/drawing/2014/main" id="{5E6BAC6D-FC9C-472E-775F-7483BBCB827D}"/>
              </a:ext>
            </a:extLst>
          </p:cNvPr>
          <p:cNvSpPr/>
          <p:nvPr/>
        </p:nvSpPr>
        <p:spPr>
          <a:xfrm>
            <a:off x="1703762" y="5452933"/>
            <a:ext cx="915216" cy="1027665"/>
          </a:xfrm>
          <a:prstGeom prst="ellipse">
            <a:avLst/>
          </a:prstGeom>
          <a:solidFill>
            <a:schemeClr val="accent2"/>
          </a:solidFill>
          <a:ln>
            <a:noFill/>
          </a:ln>
          <a:scene3d>
            <a:camera prst="orthographicFront">
              <a:rot lat="21000000" lon="20399999"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graphicFrame>
        <p:nvGraphicFramePr>
          <p:cNvPr id="10" name="Diagram 9">
            <a:extLst>
              <a:ext uri="{FF2B5EF4-FFF2-40B4-BE49-F238E27FC236}">
                <a16:creationId xmlns:a16="http://schemas.microsoft.com/office/drawing/2014/main" id="{A046A0B4-68D2-88EA-C056-449A6FDE6EB4}"/>
              </a:ext>
            </a:extLst>
          </p:cNvPr>
          <p:cNvGraphicFramePr/>
          <p:nvPr>
            <p:extLst>
              <p:ext uri="{D42A27DB-BD31-4B8C-83A1-F6EECF244321}">
                <p14:modId xmlns:p14="http://schemas.microsoft.com/office/powerpoint/2010/main" val="2569375245"/>
              </p:ext>
            </p:extLst>
          </p:nvPr>
        </p:nvGraphicFramePr>
        <p:xfrm>
          <a:off x="3516851" y="714060"/>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0342342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graphicEl>
                                              <a:dgm id="{8ED4BD6F-1B09-4CD5-806D-1B65AE1B1C56}"/>
                                            </p:graphic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graphicEl>
                                              <a:dgm id="{1B4EF846-D102-4C5E-AD39-AC8665E22C0F}"/>
                                            </p:graphic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
                                            <p:graphicEl>
                                              <a:dgm id="{E6C487F4-F399-4496-9441-594672F39505}"/>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graphicEl>
                                              <a:dgm id="{894590D1-22EE-439B-99E1-F76D4E357D7C}"/>
                                            </p:graphic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
                                            <p:graphicEl>
                                              <a:dgm id="{B9BD8D1C-4BBB-4448-B369-482BC647F862}"/>
                                            </p:graphic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0">
                                            <p:graphicEl>
                                              <a:dgm id="{43599658-7BA3-4287-BB4B-E73B53BFDB35}"/>
                                            </p:graphic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0">
                                            <p:graphicEl>
                                              <a:dgm id="{0195728C-A0D1-4A4D-A90D-F1197ECF28E9}"/>
                                            </p:graphic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graphicEl>
                                              <a:dgm id="{76FBE849-CE5E-4B15-B103-69A50B024BCF}"/>
                                            </p:graphic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0">
                                            <p:graphicEl>
                                              <a:dgm id="{256EF02A-2676-479E-B42F-B7446DB78D0E}"/>
                                            </p:graphic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0">
                                            <p:graphicEl>
                                              <a:dgm id="{37AB5F15-966A-471D-9BC0-FE68523C12CB}"/>
                                            </p:graphic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0">
                                            <p:graphicEl>
                                              <a:dgm id="{5E937248-97C8-4295-8660-A69BB4FC263F}"/>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p:bldSub>
          <a:bldDgm bld="one"/>
        </p:bldSub>
      </p:bldGraphic>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C736A3-93F8-D8D2-8342-EAEF7867EE5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5707B4B-E23B-AF9C-15F1-B705AE396C67}"/>
              </a:ext>
            </a:extLst>
          </p:cNvPr>
          <p:cNvSpPr>
            <a:spLocks noGrp="1"/>
          </p:cNvSpPr>
          <p:nvPr>
            <p:ph type="title"/>
          </p:nvPr>
        </p:nvSpPr>
        <p:spPr>
          <a:xfrm rot="19829875">
            <a:off x="-8707" y="3198748"/>
            <a:ext cx="3442218" cy="990301"/>
          </a:xfrm>
        </p:spPr>
        <p:txBody>
          <a:bodyPr>
            <a:noAutofit/>
          </a:bodyPr>
          <a:lstStyle/>
          <a:p>
            <a:pPr algn="ctr"/>
            <a:r>
              <a:rPr lang="en-GB" sz="4400" b="1" dirty="0"/>
              <a:t>UKEF</a:t>
            </a:r>
            <a:br>
              <a:rPr lang="en-GB" sz="4400" b="1" dirty="0"/>
            </a:br>
            <a:r>
              <a:rPr lang="en-GB" sz="4400" b="1" dirty="0"/>
              <a:t>  Debt Links</a:t>
            </a:r>
          </a:p>
        </p:txBody>
      </p:sp>
      <p:sp>
        <p:nvSpPr>
          <p:cNvPr id="4" name="Isosceles Triangle 3">
            <a:extLst>
              <a:ext uri="{FF2B5EF4-FFF2-40B4-BE49-F238E27FC236}">
                <a16:creationId xmlns:a16="http://schemas.microsoft.com/office/drawing/2014/main" id="{E6AB2924-3F08-6482-9D47-21D69FF56FD8}"/>
              </a:ext>
            </a:extLst>
          </p:cNvPr>
          <p:cNvSpPr/>
          <p:nvPr/>
        </p:nvSpPr>
        <p:spPr>
          <a:xfrm rot="10800000">
            <a:off x="-708859" y="-632071"/>
            <a:ext cx="2992763" cy="2692261"/>
          </a:xfrm>
          <a:prstGeom prst="triangle">
            <a:avLst/>
          </a:prstGeom>
          <a:solidFill>
            <a:schemeClr val="accent2">
              <a:lumMod val="60000"/>
              <a:lumOff val="40000"/>
              <a:alpha val="35000"/>
            </a:schemeClr>
          </a:solidFill>
          <a:ln>
            <a:noFill/>
          </a:ln>
          <a:scene3d>
            <a:camera prst="orthographicFront">
              <a:rot lat="21000000" lon="6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5" name="Isosceles Triangle 4">
            <a:extLst>
              <a:ext uri="{FF2B5EF4-FFF2-40B4-BE49-F238E27FC236}">
                <a16:creationId xmlns:a16="http://schemas.microsoft.com/office/drawing/2014/main" id="{BEA682BA-0BE8-101F-EE98-E7179686D3C0}"/>
              </a:ext>
            </a:extLst>
          </p:cNvPr>
          <p:cNvSpPr/>
          <p:nvPr/>
        </p:nvSpPr>
        <p:spPr>
          <a:xfrm>
            <a:off x="1493447" y="4770683"/>
            <a:ext cx="2816629" cy="2428129"/>
          </a:xfrm>
          <a:prstGeom prst="triangle">
            <a:avLst/>
          </a:prstGeom>
          <a:solidFill>
            <a:schemeClr val="accent5">
              <a:alpha val="48000"/>
            </a:schemeClr>
          </a:solidFill>
          <a:ln>
            <a:noFill/>
          </a:ln>
          <a:scene3d>
            <a:camera prst="orthographicFront">
              <a:rot lat="21000000" lon="6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6" name="Oval 5">
            <a:extLst>
              <a:ext uri="{FF2B5EF4-FFF2-40B4-BE49-F238E27FC236}">
                <a16:creationId xmlns:a16="http://schemas.microsoft.com/office/drawing/2014/main" id="{58436F89-B963-14EE-84F2-4A57C0DEE88E}"/>
              </a:ext>
            </a:extLst>
          </p:cNvPr>
          <p:cNvSpPr/>
          <p:nvPr/>
        </p:nvSpPr>
        <p:spPr>
          <a:xfrm>
            <a:off x="916355" y="-179225"/>
            <a:ext cx="1513489" cy="1513489"/>
          </a:xfrm>
          <a:prstGeom prst="ellipse">
            <a:avLst/>
          </a:prstGeom>
          <a:ln>
            <a:noFill/>
          </a:ln>
          <a:scene3d>
            <a:camera prst="orthographicFront">
              <a:rot lat="21000000" lon="6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8" name="Oval 7">
            <a:extLst>
              <a:ext uri="{FF2B5EF4-FFF2-40B4-BE49-F238E27FC236}">
                <a16:creationId xmlns:a16="http://schemas.microsoft.com/office/drawing/2014/main" id="{7204D27F-1044-B28A-199A-BF69730B9F90}"/>
              </a:ext>
            </a:extLst>
          </p:cNvPr>
          <p:cNvSpPr/>
          <p:nvPr/>
        </p:nvSpPr>
        <p:spPr>
          <a:xfrm>
            <a:off x="1703762" y="5452933"/>
            <a:ext cx="915216" cy="1027665"/>
          </a:xfrm>
          <a:prstGeom prst="ellipse">
            <a:avLst/>
          </a:prstGeom>
          <a:solidFill>
            <a:schemeClr val="accent2"/>
          </a:solidFill>
          <a:ln>
            <a:noFill/>
          </a:ln>
          <a:scene3d>
            <a:camera prst="orthographicFront">
              <a:rot lat="21000000" lon="20399999"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pic>
        <p:nvPicPr>
          <p:cNvPr id="11" name="Content Placeholder 10">
            <a:extLst>
              <a:ext uri="{FF2B5EF4-FFF2-40B4-BE49-F238E27FC236}">
                <a16:creationId xmlns:a16="http://schemas.microsoft.com/office/drawing/2014/main" id="{E5997C9B-429A-9B01-FA11-159B79380682}"/>
              </a:ext>
            </a:extLst>
          </p:cNvPr>
          <p:cNvPicPr>
            <a:picLocks noGrp="1" noChangeAspect="1"/>
          </p:cNvPicPr>
          <p:nvPr>
            <p:ph idx="1"/>
          </p:nvPr>
        </p:nvPicPr>
        <p:blipFill>
          <a:blip r:embed="rId3"/>
          <a:stretch>
            <a:fillRect/>
          </a:stretch>
        </p:blipFill>
        <p:spPr>
          <a:xfrm>
            <a:off x="4218387" y="376195"/>
            <a:ext cx="4767795" cy="3877885"/>
          </a:xfrm>
          <a:prstGeom prst="rect">
            <a:avLst/>
          </a:prstGeom>
        </p:spPr>
      </p:pic>
      <p:sp>
        <p:nvSpPr>
          <p:cNvPr id="12" name="TextBox 11">
            <a:extLst>
              <a:ext uri="{FF2B5EF4-FFF2-40B4-BE49-F238E27FC236}">
                <a16:creationId xmlns:a16="http://schemas.microsoft.com/office/drawing/2014/main" id="{1EACE6FA-9D09-D5C4-27BB-484378833142}"/>
              </a:ext>
            </a:extLst>
          </p:cNvPr>
          <p:cNvSpPr txBox="1"/>
          <p:nvPr/>
        </p:nvSpPr>
        <p:spPr>
          <a:xfrm>
            <a:off x="9680895" y="2499919"/>
            <a:ext cx="2193549" cy="369332"/>
          </a:xfrm>
          <a:prstGeom prst="rect">
            <a:avLst/>
          </a:prstGeom>
          <a:noFill/>
        </p:spPr>
        <p:txBody>
          <a:bodyPr wrap="none" rtlCol="0">
            <a:spAutoFit/>
          </a:bodyPr>
          <a:lstStyle/>
          <a:p>
            <a:r>
              <a:rPr lang="en-GB" dirty="0"/>
              <a:t>Brynildsen et al. </a:t>
            </a:r>
            <a:r>
              <a:rPr lang="en-GB" dirty="0">
                <a:hlinkClick r:id="rId4"/>
              </a:rPr>
              <a:t>2011</a:t>
            </a:r>
            <a:endParaRPr lang="en-GB" dirty="0"/>
          </a:p>
        </p:txBody>
      </p:sp>
      <p:sp>
        <p:nvSpPr>
          <p:cNvPr id="3" name="TextBox 2">
            <a:extLst>
              <a:ext uri="{FF2B5EF4-FFF2-40B4-BE49-F238E27FC236}">
                <a16:creationId xmlns:a16="http://schemas.microsoft.com/office/drawing/2014/main" id="{ADB1C581-2ED4-97C2-08F5-EBA316D9A9B7}"/>
              </a:ext>
            </a:extLst>
          </p:cNvPr>
          <p:cNvSpPr txBox="1"/>
          <p:nvPr/>
        </p:nvSpPr>
        <p:spPr>
          <a:xfrm>
            <a:off x="4148825" y="4483266"/>
            <a:ext cx="7466201" cy="1754326"/>
          </a:xfrm>
          <a:prstGeom prst="rect">
            <a:avLst/>
          </a:prstGeom>
          <a:noFill/>
        </p:spPr>
        <p:txBody>
          <a:bodyPr wrap="square" rtlCol="0">
            <a:spAutoFit/>
          </a:bodyPr>
          <a:lstStyle/>
          <a:p>
            <a:pPr marL="285750" indent="-285750">
              <a:buFont typeface="Arial" panose="020B0604020202020204" pitchFamily="34" charset="0"/>
              <a:buChar char="•"/>
            </a:pPr>
            <a:r>
              <a:rPr lang="en-GB" dirty="0"/>
              <a:t>Blackmon (</a:t>
            </a:r>
            <a:r>
              <a:rPr lang="en-GB" dirty="0">
                <a:hlinkClick r:id="rId5"/>
              </a:rPr>
              <a:t>2017</a:t>
            </a:r>
            <a:r>
              <a:rPr lang="en-GB" dirty="0"/>
              <a:t>): 42% of HIPC debt in 1999 derived from ECAs like UKEF</a:t>
            </a:r>
          </a:p>
          <a:p>
            <a:pPr marL="285750" indent="-285750">
              <a:buFont typeface="Arial" panose="020B0604020202020204" pitchFamily="34" charset="0"/>
              <a:buChar char="•"/>
            </a:pPr>
            <a:r>
              <a:rPr lang="en-GB" dirty="0"/>
              <a:t>If sovereign purchaser of UK exports defaults, claim is paid -&gt; becomes bilateral debt</a:t>
            </a:r>
          </a:p>
          <a:p>
            <a:pPr marL="285750" indent="-285750">
              <a:buFont typeface="Arial" panose="020B0604020202020204" pitchFamily="34" charset="0"/>
              <a:buChar char="•"/>
            </a:pPr>
            <a:r>
              <a:rPr lang="en-GB" dirty="0"/>
              <a:t>UKEF (</a:t>
            </a:r>
            <a:r>
              <a:rPr lang="en-GB" dirty="0">
                <a:hlinkClick r:id="rId6"/>
              </a:rPr>
              <a:t>2025</a:t>
            </a:r>
            <a:r>
              <a:rPr lang="en-GB" dirty="0"/>
              <a:t>: 56) note that they received ‘recoveries totalling £25.5 million from countries which continued to make payments under their UK Paris Club debt agreements.’ </a:t>
            </a:r>
          </a:p>
        </p:txBody>
      </p:sp>
    </p:spTree>
    <p:extLst>
      <p:ext uri="{BB962C8B-B14F-4D97-AF65-F5344CB8AC3E}">
        <p14:creationId xmlns:p14="http://schemas.microsoft.com/office/powerpoint/2010/main" val="26332076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0D374E-3BF9-B81D-8989-2CBB5E11E8C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756A814-8971-A1FE-97C1-05BDBEAC0AA6}"/>
              </a:ext>
            </a:extLst>
          </p:cNvPr>
          <p:cNvSpPr>
            <a:spLocks noGrp="1"/>
          </p:cNvSpPr>
          <p:nvPr>
            <p:ph type="title"/>
          </p:nvPr>
        </p:nvSpPr>
        <p:spPr>
          <a:xfrm rot="19829875">
            <a:off x="-8707" y="3198748"/>
            <a:ext cx="3442218" cy="990301"/>
          </a:xfrm>
        </p:spPr>
        <p:txBody>
          <a:bodyPr>
            <a:noAutofit/>
          </a:bodyPr>
          <a:lstStyle/>
          <a:p>
            <a:pPr algn="ctr"/>
            <a:r>
              <a:rPr lang="en-GB" sz="4400" b="1" dirty="0"/>
              <a:t>UKEF’s Climate Pivot (2024)</a:t>
            </a:r>
          </a:p>
        </p:txBody>
      </p:sp>
      <p:sp>
        <p:nvSpPr>
          <p:cNvPr id="4" name="Isosceles Triangle 3">
            <a:extLst>
              <a:ext uri="{FF2B5EF4-FFF2-40B4-BE49-F238E27FC236}">
                <a16:creationId xmlns:a16="http://schemas.microsoft.com/office/drawing/2014/main" id="{18AFB351-002F-2329-96B6-943A6378CF20}"/>
              </a:ext>
            </a:extLst>
          </p:cNvPr>
          <p:cNvSpPr/>
          <p:nvPr/>
        </p:nvSpPr>
        <p:spPr>
          <a:xfrm rot="10800000">
            <a:off x="-708859" y="-632071"/>
            <a:ext cx="2992763" cy="2692261"/>
          </a:xfrm>
          <a:prstGeom prst="triangle">
            <a:avLst/>
          </a:prstGeom>
          <a:solidFill>
            <a:schemeClr val="accent2">
              <a:lumMod val="60000"/>
              <a:lumOff val="40000"/>
              <a:alpha val="35000"/>
            </a:schemeClr>
          </a:solidFill>
          <a:ln>
            <a:noFill/>
          </a:ln>
          <a:scene3d>
            <a:camera prst="orthographicFront">
              <a:rot lat="21000000" lon="6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5" name="Isosceles Triangle 4">
            <a:extLst>
              <a:ext uri="{FF2B5EF4-FFF2-40B4-BE49-F238E27FC236}">
                <a16:creationId xmlns:a16="http://schemas.microsoft.com/office/drawing/2014/main" id="{DAA5E0D4-7A16-0B35-E508-0E58799F1519}"/>
              </a:ext>
            </a:extLst>
          </p:cNvPr>
          <p:cNvSpPr/>
          <p:nvPr/>
        </p:nvSpPr>
        <p:spPr>
          <a:xfrm>
            <a:off x="1493447" y="4770683"/>
            <a:ext cx="2816629" cy="2428129"/>
          </a:xfrm>
          <a:prstGeom prst="triangle">
            <a:avLst/>
          </a:prstGeom>
          <a:solidFill>
            <a:schemeClr val="accent5">
              <a:alpha val="48000"/>
            </a:schemeClr>
          </a:solidFill>
          <a:ln>
            <a:noFill/>
          </a:ln>
          <a:scene3d>
            <a:camera prst="orthographicFront">
              <a:rot lat="21000000" lon="6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6" name="Oval 5">
            <a:extLst>
              <a:ext uri="{FF2B5EF4-FFF2-40B4-BE49-F238E27FC236}">
                <a16:creationId xmlns:a16="http://schemas.microsoft.com/office/drawing/2014/main" id="{3059EA26-7B25-677E-7CA3-A569795A71C7}"/>
              </a:ext>
            </a:extLst>
          </p:cNvPr>
          <p:cNvSpPr/>
          <p:nvPr/>
        </p:nvSpPr>
        <p:spPr>
          <a:xfrm>
            <a:off x="916355" y="-179225"/>
            <a:ext cx="1513489" cy="1513489"/>
          </a:xfrm>
          <a:prstGeom prst="ellipse">
            <a:avLst/>
          </a:prstGeom>
          <a:ln>
            <a:noFill/>
          </a:ln>
          <a:scene3d>
            <a:camera prst="orthographicFront">
              <a:rot lat="21000000" lon="6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8" name="Oval 7">
            <a:extLst>
              <a:ext uri="{FF2B5EF4-FFF2-40B4-BE49-F238E27FC236}">
                <a16:creationId xmlns:a16="http://schemas.microsoft.com/office/drawing/2014/main" id="{B4BF34A3-BD58-FB63-C14F-656FC0DA7955}"/>
              </a:ext>
            </a:extLst>
          </p:cNvPr>
          <p:cNvSpPr/>
          <p:nvPr/>
        </p:nvSpPr>
        <p:spPr>
          <a:xfrm>
            <a:off x="1703762" y="5452933"/>
            <a:ext cx="915216" cy="1027665"/>
          </a:xfrm>
          <a:prstGeom prst="ellipse">
            <a:avLst/>
          </a:prstGeom>
          <a:solidFill>
            <a:schemeClr val="accent2"/>
          </a:solidFill>
          <a:ln>
            <a:noFill/>
          </a:ln>
          <a:scene3d>
            <a:camera prst="orthographicFront">
              <a:rot lat="21000000" lon="20399999"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pic>
        <p:nvPicPr>
          <p:cNvPr id="16" name="Picture 15">
            <a:extLst>
              <a:ext uri="{FF2B5EF4-FFF2-40B4-BE49-F238E27FC236}">
                <a16:creationId xmlns:a16="http://schemas.microsoft.com/office/drawing/2014/main" id="{A7961E33-DB05-2ABE-7C35-2DE1C5ACFA14}"/>
              </a:ext>
            </a:extLst>
          </p:cNvPr>
          <p:cNvPicPr>
            <a:picLocks noChangeAspect="1"/>
          </p:cNvPicPr>
          <p:nvPr/>
        </p:nvPicPr>
        <p:blipFill>
          <a:blip r:embed="rId3"/>
          <a:srcRect b="55864"/>
          <a:stretch>
            <a:fillRect/>
          </a:stretch>
        </p:blipFill>
        <p:spPr>
          <a:xfrm>
            <a:off x="4077784" y="5261597"/>
            <a:ext cx="7250256" cy="1446299"/>
          </a:xfrm>
          <a:prstGeom prst="rect">
            <a:avLst/>
          </a:prstGeom>
        </p:spPr>
      </p:pic>
      <p:pic>
        <p:nvPicPr>
          <p:cNvPr id="18" name="Picture 17">
            <a:extLst>
              <a:ext uri="{FF2B5EF4-FFF2-40B4-BE49-F238E27FC236}">
                <a16:creationId xmlns:a16="http://schemas.microsoft.com/office/drawing/2014/main" id="{45A741BD-DF10-AC79-D062-712FB3B90997}"/>
              </a:ext>
            </a:extLst>
          </p:cNvPr>
          <p:cNvPicPr>
            <a:picLocks noChangeAspect="1"/>
          </p:cNvPicPr>
          <p:nvPr/>
        </p:nvPicPr>
        <p:blipFill>
          <a:blip r:embed="rId4"/>
          <a:stretch>
            <a:fillRect/>
          </a:stretch>
        </p:blipFill>
        <p:spPr>
          <a:xfrm>
            <a:off x="4698052" y="150104"/>
            <a:ext cx="6242012" cy="4937550"/>
          </a:xfrm>
          <a:prstGeom prst="rect">
            <a:avLst/>
          </a:prstGeom>
        </p:spPr>
      </p:pic>
    </p:spTree>
    <p:extLst>
      <p:ext uri="{BB962C8B-B14F-4D97-AF65-F5344CB8AC3E}">
        <p14:creationId xmlns:p14="http://schemas.microsoft.com/office/powerpoint/2010/main" val="40694656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827B82-2A03-3C9B-15B0-85D0AFB6C05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5C6B633-91E1-461F-6874-2C2E624A77DC}"/>
              </a:ext>
            </a:extLst>
          </p:cNvPr>
          <p:cNvSpPr>
            <a:spLocks noGrp="1"/>
          </p:cNvSpPr>
          <p:nvPr>
            <p:ph type="title"/>
          </p:nvPr>
        </p:nvSpPr>
        <p:spPr>
          <a:xfrm rot="19829875">
            <a:off x="-8707" y="3198748"/>
            <a:ext cx="3442218" cy="990301"/>
          </a:xfrm>
        </p:spPr>
        <p:txBody>
          <a:bodyPr>
            <a:noAutofit/>
          </a:bodyPr>
          <a:lstStyle/>
          <a:p>
            <a:pPr algn="ctr"/>
            <a:r>
              <a:rPr lang="en-GB" sz="4400" b="1" dirty="0"/>
              <a:t>Similar story to BII around 2020:</a:t>
            </a:r>
          </a:p>
        </p:txBody>
      </p:sp>
      <p:sp>
        <p:nvSpPr>
          <p:cNvPr id="4" name="Isosceles Triangle 3">
            <a:extLst>
              <a:ext uri="{FF2B5EF4-FFF2-40B4-BE49-F238E27FC236}">
                <a16:creationId xmlns:a16="http://schemas.microsoft.com/office/drawing/2014/main" id="{808EB092-4577-E5CC-9FCB-4F7579DB7FD0}"/>
              </a:ext>
            </a:extLst>
          </p:cNvPr>
          <p:cNvSpPr/>
          <p:nvPr/>
        </p:nvSpPr>
        <p:spPr>
          <a:xfrm rot="10800000">
            <a:off x="-708859" y="-632071"/>
            <a:ext cx="2992763" cy="2692261"/>
          </a:xfrm>
          <a:prstGeom prst="triangle">
            <a:avLst/>
          </a:prstGeom>
          <a:solidFill>
            <a:schemeClr val="accent2">
              <a:lumMod val="60000"/>
              <a:lumOff val="40000"/>
              <a:alpha val="35000"/>
            </a:schemeClr>
          </a:solidFill>
          <a:ln>
            <a:noFill/>
          </a:ln>
          <a:scene3d>
            <a:camera prst="orthographicFront">
              <a:rot lat="21000000" lon="6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5" name="Isosceles Triangle 4">
            <a:extLst>
              <a:ext uri="{FF2B5EF4-FFF2-40B4-BE49-F238E27FC236}">
                <a16:creationId xmlns:a16="http://schemas.microsoft.com/office/drawing/2014/main" id="{2D7941E9-1946-BE0D-CE1B-C47590CBF462}"/>
              </a:ext>
            </a:extLst>
          </p:cNvPr>
          <p:cNvSpPr/>
          <p:nvPr/>
        </p:nvSpPr>
        <p:spPr>
          <a:xfrm>
            <a:off x="1493447" y="4770683"/>
            <a:ext cx="2816629" cy="2428129"/>
          </a:xfrm>
          <a:prstGeom prst="triangle">
            <a:avLst/>
          </a:prstGeom>
          <a:solidFill>
            <a:schemeClr val="accent5">
              <a:alpha val="48000"/>
            </a:schemeClr>
          </a:solidFill>
          <a:ln>
            <a:noFill/>
          </a:ln>
          <a:scene3d>
            <a:camera prst="orthographicFront">
              <a:rot lat="21000000" lon="6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6" name="Oval 5">
            <a:extLst>
              <a:ext uri="{FF2B5EF4-FFF2-40B4-BE49-F238E27FC236}">
                <a16:creationId xmlns:a16="http://schemas.microsoft.com/office/drawing/2014/main" id="{B0FAC1BF-4FBE-8D81-65DD-C634FB60C4A2}"/>
              </a:ext>
            </a:extLst>
          </p:cNvPr>
          <p:cNvSpPr/>
          <p:nvPr/>
        </p:nvSpPr>
        <p:spPr>
          <a:xfrm>
            <a:off x="916355" y="-179225"/>
            <a:ext cx="1513489" cy="1513489"/>
          </a:xfrm>
          <a:prstGeom prst="ellipse">
            <a:avLst/>
          </a:prstGeom>
          <a:ln>
            <a:noFill/>
          </a:ln>
          <a:scene3d>
            <a:camera prst="orthographicFront">
              <a:rot lat="21000000" lon="6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8" name="Oval 7">
            <a:extLst>
              <a:ext uri="{FF2B5EF4-FFF2-40B4-BE49-F238E27FC236}">
                <a16:creationId xmlns:a16="http://schemas.microsoft.com/office/drawing/2014/main" id="{C61374C3-6E52-D10D-927F-A7793219EE42}"/>
              </a:ext>
            </a:extLst>
          </p:cNvPr>
          <p:cNvSpPr/>
          <p:nvPr/>
        </p:nvSpPr>
        <p:spPr>
          <a:xfrm>
            <a:off x="1703762" y="5452933"/>
            <a:ext cx="915216" cy="1027665"/>
          </a:xfrm>
          <a:prstGeom prst="ellipse">
            <a:avLst/>
          </a:prstGeom>
          <a:solidFill>
            <a:schemeClr val="accent2"/>
          </a:solidFill>
          <a:ln>
            <a:noFill/>
          </a:ln>
          <a:scene3d>
            <a:camera prst="orthographicFront">
              <a:rot lat="21000000" lon="20399999"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pic>
        <p:nvPicPr>
          <p:cNvPr id="7" name="Picture 6">
            <a:extLst>
              <a:ext uri="{FF2B5EF4-FFF2-40B4-BE49-F238E27FC236}">
                <a16:creationId xmlns:a16="http://schemas.microsoft.com/office/drawing/2014/main" id="{4F54EA18-B611-8B2E-4EE7-EC94D46EBB26}"/>
              </a:ext>
            </a:extLst>
          </p:cNvPr>
          <p:cNvPicPr>
            <a:picLocks noChangeAspect="1"/>
          </p:cNvPicPr>
          <p:nvPr/>
        </p:nvPicPr>
        <p:blipFill>
          <a:blip r:embed="rId3"/>
          <a:stretch>
            <a:fillRect/>
          </a:stretch>
        </p:blipFill>
        <p:spPr>
          <a:xfrm>
            <a:off x="4520391" y="451095"/>
            <a:ext cx="6348951" cy="5001838"/>
          </a:xfrm>
          <a:prstGeom prst="rect">
            <a:avLst/>
          </a:prstGeom>
        </p:spPr>
      </p:pic>
      <p:sp>
        <p:nvSpPr>
          <p:cNvPr id="9" name="TextBox 8">
            <a:extLst>
              <a:ext uri="{FF2B5EF4-FFF2-40B4-BE49-F238E27FC236}">
                <a16:creationId xmlns:a16="http://schemas.microsoft.com/office/drawing/2014/main" id="{CFCD92CE-B087-9ED5-3635-B13FB7DE5307}"/>
              </a:ext>
            </a:extLst>
          </p:cNvPr>
          <p:cNvSpPr txBox="1"/>
          <p:nvPr/>
        </p:nvSpPr>
        <p:spPr>
          <a:xfrm>
            <a:off x="4423410" y="5692140"/>
            <a:ext cx="6823710" cy="923330"/>
          </a:xfrm>
          <a:prstGeom prst="rect">
            <a:avLst/>
          </a:prstGeom>
          <a:noFill/>
        </p:spPr>
        <p:txBody>
          <a:bodyPr wrap="square" rtlCol="0">
            <a:spAutoFit/>
          </a:bodyPr>
          <a:lstStyle/>
          <a:p>
            <a:r>
              <a:rPr lang="en-GB" dirty="0"/>
              <a:t>Unearthed (</a:t>
            </a:r>
            <a:r>
              <a:rPr lang="en-GB" dirty="0">
                <a:hlinkClick r:id="rId4"/>
              </a:rPr>
              <a:t>2020</a:t>
            </a:r>
            <a:r>
              <a:rPr lang="en-GB" dirty="0"/>
              <a:t>) broke story about extensive fossil fuel investments – admittedly before UK (December 2020) committed to end fossil fuel support</a:t>
            </a:r>
          </a:p>
        </p:txBody>
      </p:sp>
    </p:spTree>
    <p:extLst>
      <p:ext uri="{BB962C8B-B14F-4D97-AF65-F5344CB8AC3E}">
        <p14:creationId xmlns:p14="http://schemas.microsoft.com/office/powerpoint/2010/main" val="24845281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6D2A8C-76E9-B164-F795-BB954D20B76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A206DCC-EA7D-24E2-1324-E9188C380FF7}"/>
              </a:ext>
            </a:extLst>
          </p:cNvPr>
          <p:cNvSpPr>
            <a:spLocks noGrp="1"/>
          </p:cNvSpPr>
          <p:nvPr>
            <p:ph type="title"/>
          </p:nvPr>
        </p:nvSpPr>
        <p:spPr>
          <a:xfrm rot="19829875">
            <a:off x="-8707" y="3198748"/>
            <a:ext cx="3442218" cy="990301"/>
          </a:xfrm>
        </p:spPr>
        <p:txBody>
          <a:bodyPr>
            <a:noAutofit/>
          </a:bodyPr>
          <a:lstStyle/>
          <a:p>
            <a:pPr algn="ctr"/>
            <a:r>
              <a:rPr lang="en-GB" sz="4400" b="1" dirty="0"/>
              <a:t>UKEF &amp; Friends of the Earth</a:t>
            </a:r>
          </a:p>
        </p:txBody>
      </p:sp>
      <p:sp>
        <p:nvSpPr>
          <p:cNvPr id="4" name="Isosceles Triangle 3">
            <a:extLst>
              <a:ext uri="{FF2B5EF4-FFF2-40B4-BE49-F238E27FC236}">
                <a16:creationId xmlns:a16="http://schemas.microsoft.com/office/drawing/2014/main" id="{FBFEDF99-88FC-3D25-3A81-EC77B8ED02CB}"/>
              </a:ext>
            </a:extLst>
          </p:cNvPr>
          <p:cNvSpPr/>
          <p:nvPr/>
        </p:nvSpPr>
        <p:spPr>
          <a:xfrm rot="10800000">
            <a:off x="-708859" y="-632071"/>
            <a:ext cx="2992763" cy="2692261"/>
          </a:xfrm>
          <a:prstGeom prst="triangle">
            <a:avLst/>
          </a:prstGeom>
          <a:solidFill>
            <a:schemeClr val="accent2">
              <a:lumMod val="60000"/>
              <a:lumOff val="40000"/>
              <a:alpha val="35000"/>
            </a:schemeClr>
          </a:solidFill>
          <a:ln>
            <a:noFill/>
          </a:ln>
          <a:scene3d>
            <a:camera prst="orthographicFront">
              <a:rot lat="21000000" lon="6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5" name="Isosceles Triangle 4">
            <a:extLst>
              <a:ext uri="{FF2B5EF4-FFF2-40B4-BE49-F238E27FC236}">
                <a16:creationId xmlns:a16="http://schemas.microsoft.com/office/drawing/2014/main" id="{D6030ECA-129B-7AFC-4921-2A0867AF1B8D}"/>
              </a:ext>
            </a:extLst>
          </p:cNvPr>
          <p:cNvSpPr/>
          <p:nvPr/>
        </p:nvSpPr>
        <p:spPr>
          <a:xfrm>
            <a:off x="1493447" y="4770683"/>
            <a:ext cx="2816629" cy="2428129"/>
          </a:xfrm>
          <a:prstGeom prst="triangle">
            <a:avLst/>
          </a:prstGeom>
          <a:solidFill>
            <a:schemeClr val="accent5">
              <a:alpha val="48000"/>
            </a:schemeClr>
          </a:solidFill>
          <a:ln>
            <a:noFill/>
          </a:ln>
          <a:scene3d>
            <a:camera prst="orthographicFront">
              <a:rot lat="21000000" lon="6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6" name="Oval 5">
            <a:extLst>
              <a:ext uri="{FF2B5EF4-FFF2-40B4-BE49-F238E27FC236}">
                <a16:creationId xmlns:a16="http://schemas.microsoft.com/office/drawing/2014/main" id="{D40DCDDE-C064-4895-DB9C-29F8DBBAB3BD}"/>
              </a:ext>
            </a:extLst>
          </p:cNvPr>
          <p:cNvSpPr/>
          <p:nvPr/>
        </p:nvSpPr>
        <p:spPr>
          <a:xfrm>
            <a:off x="916355" y="-179225"/>
            <a:ext cx="1513489" cy="1513489"/>
          </a:xfrm>
          <a:prstGeom prst="ellipse">
            <a:avLst/>
          </a:prstGeom>
          <a:ln>
            <a:noFill/>
          </a:ln>
          <a:scene3d>
            <a:camera prst="orthographicFront">
              <a:rot lat="21000000" lon="6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8" name="Oval 7">
            <a:extLst>
              <a:ext uri="{FF2B5EF4-FFF2-40B4-BE49-F238E27FC236}">
                <a16:creationId xmlns:a16="http://schemas.microsoft.com/office/drawing/2014/main" id="{25FBBD98-6050-95CF-8C87-FE0CD194D447}"/>
              </a:ext>
            </a:extLst>
          </p:cNvPr>
          <p:cNvSpPr/>
          <p:nvPr/>
        </p:nvSpPr>
        <p:spPr>
          <a:xfrm>
            <a:off x="1703762" y="5452933"/>
            <a:ext cx="915216" cy="1027665"/>
          </a:xfrm>
          <a:prstGeom prst="ellipse">
            <a:avLst/>
          </a:prstGeom>
          <a:solidFill>
            <a:schemeClr val="accent2"/>
          </a:solidFill>
          <a:ln>
            <a:noFill/>
          </a:ln>
          <a:scene3d>
            <a:camera prst="orthographicFront">
              <a:rot lat="21000000" lon="20399999"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9" name="TextBox 8">
            <a:extLst>
              <a:ext uri="{FF2B5EF4-FFF2-40B4-BE49-F238E27FC236}">
                <a16:creationId xmlns:a16="http://schemas.microsoft.com/office/drawing/2014/main" id="{E526FEF2-61B3-ADC1-7AA9-68F9AC532715}"/>
              </a:ext>
            </a:extLst>
          </p:cNvPr>
          <p:cNvSpPr txBox="1"/>
          <p:nvPr/>
        </p:nvSpPr>
        <p:spPr>
          <a:xfrm>
            <a:off x="3806735" y="1463763"/>
            <a:ext cx="7555170" cy="3508653"/>
          </a:xfrm>
          <a:prstGeom prst="rect">
            <a:avLst/>
          </a:prstGeom>
        </p:spPr>
        <p:style>
          <a:lnRef idx="2">
            <a:schemeClr val="accent2">
              <a:shade val="15000"/>
            </a:schemeClr>
          </a:lnRef>
          <a:fillRef idx="1">
            <a:schemeClr val="accent2"/>
          </a:fillRef>
          <a:effectRef idx="0">
            <a:schemeClr val="accent2"/>
          </a:effectRef>
          <a:fontRef idx="minor">
            <a:schemeClr val="lt1"/>
          </a:fontRef>
        </p:style>
        <p:txBody>
          <a:bodyPr wrap="square" rtlCol="0">
            <a:spAutoFit/>
          </a:bodyPr>
          <a:lstStyle/>
          <a:p>
            <a:r>
              <a:rPr lang="en-GB" sz="2400" dirty="0"/>
              <a:t>Except…As recently as 2023, Friends of the Earth lost an appeal in their case against UKEF for supporting a £1.15bn natural gas project in Mozambique, with the court finding it was ‘tenable for UKEF to reach the view that funding the project was aligned with the UK’s obligations under the Paris Agreement.’ </a:t>
            </a:r>
          </a:p>
          <a:p>
            <a:endParaRPr lang="en-GB" sz="2400" dirty="0"/>
          </a:p>
          <a:p>
            <a:r>
              <a:rPr lang="en-GB" dirty="0"/>
              <a:t>[2023] EWCA </a:t>
            </a:r>
            <a:r>
              <a:rPr lang="en-GB" dirty="0" err="1"/>
              <a:t>Civ</a:t>
            </a:r>
            <a:r>
              <a:rPr lang="en-GB" dirty="0"/>
              <a:t> 14, Appeal CA-2022-000759, Claim CO/3206/2020 in R/Friends of the Earth Ltd v. Sec State for International Trade, UKEF &amp; Chancellor of the Exchequer.</a:t>
            </a:r>
            <a:endParaRPr lang="en-GB" sz="2400" dirty="0"/>
          </a:p>
        </p:txBody>
      </p:sp>
    </p:spTree>
    <p:extLst>
      <p:ext uri="{BB962C8B-B14F-4D97-AF65-F5344CB8AC3E}">
        <p14:creationId xmlns:p14="http://schemas.microsoft.com/office/powerpoint/2010/main" val="31203392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610EC0-CE5A-C840-854D-E11373180E3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2565770-3BC8-150E-5338-AD250D80583C}"/>
              </a:ext>
            </a:extLst>
          </p:cNvPr>
          <p:cNvSpPr>
            <a:spLocks noGrp="1"/>
          </p:cNvSpPr>
          <p:nvPr>
            <p:ph type="title"/>
          </p:nvPr>
        </p:nvSpPr>
        <p:spPr>
          <a:xfrm rot="19829875">
            <a:off x="-8707" y="3198748"/>
            <a:ext cx="3442218" cy="990301"/>
          </a:xfrm>
        </p:spPr>
        <p:txBody>
          <a:bodyPr>
            <a:noAutofit/>
          </a:bodyPr>
          <a:lstStyle/>
          <a:p>
            <a:pPr algn="ctr"/>
            <a:r>
              <a:rPr lang="en-GB" b="1" dirty="0"/>
              <a:t>UKEF, ECAs and Financing the Just Transition?</a:t>
            </a:r>
          </a:p>
        </p:txBody>
      </p:sp>
      <p:sp>
        <p:nvSpPr>
          <p:cNvPr id="4" name="Isosceles Triangle 3">
            <a:extLst>
              <a:ext uri="{FF2B5EF4-FFF2-40B4-BE49-F238E27FC236}">
                <a16:creationId xmlns:a16="http://schemas.microsoft.com/office/drawing/2014/main" id="{8F0C4974-D0D4-C48C-0C0E-E0A1326EDF13}"/>
              </a:ext>
            </a:extLst>
          </p:cNvPr>
          <p:cNvSpPr/>
          <p:nvPr/>
        </p:nvSpPr>
        <p:spPr>
          <a:xfrm rot="10800000">
            <a:off x="-708859" y="-632071"/>
            <a:ext cx="2992763" cy="2692261"/>
          </a:xfrm>
          <a:prstGeom prst="triangle">
            <a:avLst/>
          </a:prstGeom>
          <a:solidFill>
            <a:schemeClr val="accent2">
              <a:lumMod val="60000"/>
              <a:lumOff val="40000"/>
              <a:alpha val="35000"/>
            </a:schemeClr>
          </a:solidFill>
          <a:ln>
            <a:noFill/>
          </a:ln>
          <a:scene3d>
            <a:camera prst="orthographicFront">
              <a:rot lat="21000000" lon="6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5" name="Isosceles Triangle 4">
            <a:extLst>
              <a:ext uri="{FF2B5EF4-FFF2-40B4-BE49-F238E27FC236}">
                <a16:creationId xmlns:a16="http://schemas.microsoft.com/office/drawing/2014/main" id="{BD4F58B5-8B65-5261-C254-DF44E6F6843A}"/>
              </a:ext>
            </a:extLst>
          </p:cNvPr>
          <p:cNvSpPr/>
          <p:nvPr/>
        </p:nvSpPr>
        <p:spPr>
          <a:xfrm>
            <a:off x="1493447" y="4770683"/>
            <a:ext cx="2816629" cy="2428129"/>
          </a:xfrm>
          <a:prstGeom prst="triangle">
            <a:avLst/>
          </a:prstGeom>
          <a:solidFill>
            <a:schemeClr val="accent5">
              <a:alpha val="48000"/>
            </a:schemeClr>
          </a:solidFill>
          <a:ln>
            <a:noFill/>
          </a:ln>
          <a:scene3d>
            <a:camera prst="orthographicFront">
              <a:rot lat="21000000" lon="6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6" name="Oval 5">
            <a:extLst>
              <a:ext uri="{FF2B5EF4-FFF2-40B4-BE49-F238E27FC236}">
                <a16:creationId xmlns:a16="http://schemas.microsoft.com/office/drawing/2014/main" id="{C9625381-E5F4-CE7D-6ADA-5BD602A45CF5}"/>
              </a:ext>
            </a:extLst>
          </p:cNvPr>
          <p:cNvSpPr/>
          <p:nvPr/>
        </p:nvSpPr>
        <p:spPr>
          <a:xfrm>
            <a:off x="916355" y="-179225"/>
            <a:ext cx="1513489" cy="1513489"/>
          </a:xfrm>
          <a:prstGeom prst="ellipse">
            <a:avLst/>
          </a:prstGeom>
          <a:ln>
            <a:noFill/>
          </a:ln>
          <a:scene3d>
            <a:camera prst="orthographicFront">
              <a:rot lat="21000000" lon="6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8" name="Oval 7">
            <a:extLst>
              <a:ext uri="{FF2B5EF4-FFF2-40B4-BE49-F238E27FC236}">
                <a16:creationId xmlns:a16="http://schemas.microsoft.com/office/drawing/2014/main" id="{5150378C-DF0F-A5A1-D369-92D19FBF76FB}"/>
              </a:ext>
            </a:extLst>
          </p:cNvPr>
          <p:cNvSpPr/>
          <p:nvPr/>
        </p:nvSpPr>
        <p:spPr>
          <a:xfrm>
            <a:off x="1703762" y="5452933"/>
            <a:ext cx="915216" cy="1027665"/>
          </a:xfrm>
          <a:prstGeom prst="ellipse">
            <a:avLst/>
          </a:prstGeom>
          <a:solidFill>
            <a:schemeClr val="accent2"/>
          </a:solidFill>
          <a:ln>
            <a:noFill/>
          </a:ln>
          <a:scene3d>
            <a:camera prst="orthographicFront">
              <a:rot lat="21000000" lon="20399999"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graphicFrame>
        <p:nvGraphicFramePr>
          <p:cNvPr id="10" name="Diagram 9">
            <a:extLst>
              <a:ext uri="{FF2B5EF4-FFF2-40B4-BE49-F238E27FC236}">
                <a16:creationId xmlns:a16="http://schemas.microsoft.com/office/drawing/2014/main" id="{4AE469FB-2A83-4AC2-4AA5-27B06AE2DE3F}"/>
              </a:ext>
            </a:extLst>
          </p:cNvPr>
          <p:cNvGraphicFramePr/>
          <p:nvPr>
            <p:extLst>
              <p:ext uri="{D42A27DB-BD31-4B8C-83A1-F6EECF244321}">
                <p14:modId xmlns:p14="http://schemas.microsoft.com/office/powerpoint/2010/main" val="3842401340"/>
              </p:ext>
            </p:extLst>
          </p:nvPr>
        </p:nvGraphicFramePr>
        <p:xfrm>
          <a:off x="3552190" y="714060"/>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27700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graphicEl>
                                              <a:dgm id="{F18DCFA6-1785-410B-84A8-EB3824AD7193}"/>
                                            </p:graphic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graphicEl>
                                              <a:dgm id="{45FCD775-AE07-4024-989F-D8459D0EC69B}"/>
                                            </p:graphic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
                                            <p:graphicEl>
                                              <a:dgm id="{411987FD-2A16-4294-AB00-DA2BBAE4D1B6}"/>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graphicEl>
                                              <a:dgm id="{ECE69A64-2BEB-41DD-AB16-BB0CB062DB05}"/>
                                            </p:graphic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
                                            <p:graphicEl>
                                              <a:dgm id="{22B6D62D-175C-4435-8046-2BD1D9B9BDE0}"/>
                                            </p:graphic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0">
                                            <p:graphicEl>
                                              <a:dgm id="{070D7670-9E1F-43B2-B0FC-3F9FE234D335}"/>
                                            </p:graphic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0">
                                            <p:graphicEl>
                                              <a:dgm id="{38C666D2-F707-42DD-9083-E907021522E6}"/>
                                            </p:graphic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graphicEl>
                                              <a:dgm id="{28554C7E-19E8-4B73-9FE0-67AA6FF4C79D}"/>
                                            </p:graphic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0">
                                            <p:graphicEl>
                                              <a:dgm id="{4DFD0819-35F2-4784-A3DE-4DB79059F9A5}"/>
                                            </p:graphic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0">
                                            <p:graphicEl>
                                              <a:dgm id="{EDA01EC5-325D-4B87-9713-53482595D216}"/>
                                            </p:graphic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0">
                                            <p:graphicEl>
                                              <a:dgm id="{45A372C2-66D8-4CFE-837A-9D6537A04C46}"/>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p:bldSub>
          <a:bldDgm bld="one"/>
        </p:bldSub>
      </p:bldGraphic>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Isosceles Triangle 16">
            <a:extLst>
              <a:ext uri="{FF2B5EF4-FFF2-40B4-BE49-F238E27FC236}">
                <a16:creationId xmlns:a16="http://schemas.microsoft.com/office/drawing/2014/main" id="{A14A00E8-C9AD-66B9-3DCF-C39320BFC3D4}"/>
              </a:ext>
            </a:extLst>
          </p:cNvPr>
          <p:cNvSpPr/>
          <p:nvPr/>
        </p:nvSpPr>
        <p:spPr>
          <a:xfrm rot="21335098">
            <a:off x="-271845" y="4859866"/>
            <a:ext cx="1476775" cy="1925869"/>
          </a:xfrm>
          <a:prstGeom prst="triangle">
            <a:avLst/>
          </a:prstGeom>
          <a:solidFill>
            <a:schemeClr val="accent2"/>
          </a:solidFill>
          <a:ln>
            <a:noFill/>
          </a:ln>
          <a:scene3d>
            <a:camera prst="orthographicFront">
              <a:rot lat="21000000" lon="20399999"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
        <p:nvSpPr>
          <p:cNvPr id="2" name="Title 1">
            <a:extLst>
              <a:ext uri="{FF2B5EF4-FFF2-40B4-BE49-F238E27FC236}">
                <a16:creationId xmlns:a16="http://schemas.microsoft.com/office/drawing/2014/main" id="{1B80580F-BCB8-A70B-1FDF-34433448D680}"/>
              </a:ext>
            </a:extLst>
          </p:cNvPr>
          <p:cNvSpPr>
            <a:spLocks noGrp="1"/>
          </p:cNvSpPr>
          <p:nvPr>
            <p:ph type="title"/>
          </p:nvPr>
        </p:nvSpPr>
        <p:spPr>
          <a:xfrm rot="19829875">
            <a:off x="47944" y="3187547"/>
            <a:ext cx="3230060" cy="990301"/>
          </a:xfrm>
        </p:spPr>
        <p:txBody>
          <a:bodyPr>
            <a:normAutofit/>
          </a:bodyPr>
          <a:lstStyle/>
          <a:p>
            <a:pPr algn="ctr"/>
            <a:r>
              <a:rPr lang="en-GB" sz="5400" b="1" dirty="0"/>
              <a:t>Overview</a:t>
            </a:r>
          </a:p>
        </p:txBody>
      </p:sp>
      <p:grpSp>
        <p:nvGrpSpPr>
          <p:cNvPr id="9" name="Group 8">
            <a:extLst>
              <a:ext uri="{FF2B5EF4-FFF2-40B4-BE49-F238E27FC236}">
                <a16:creationId xmlns:a16="http://schemas.microsoft.com/office/drawing/2014/main" id="{0FD65A7E-877F-FF3A-BA60-1BF91635013C}"/>
              </a:ext>
            </a:extLst>
          </p:cNvPr>
          <p:cNvGrpSpPr/>
          <p:nvPr/>
        </p:nvGrpSpPr>
        <p:grpSpPr>
          <a:xfrm>
            <a:off x="-2680288" y="-1371081"/>
            <a:ext cx="4790230" cy="4795509"/>
            <a:chOff x="-3019695" y="528087"/>
            <a:chExt cx="6167811" cy="6174609"/>
          </a:xfrm>
          <a:scene3d>
            <a:camera prst="orthographicFront">
              <a:rot lat="21000000" lon="600000" rev="0"/>
            </a:camera>
            <a:lightRig rig="threePt" dir="t"/>
          </a:scene3d>
        </p:grpSpPr>
        <p:grpSp>
          <p:nvGrpSpPr>
            <p:cNvPr id="10" name="Group 9">
              <a:extLst>
                <a:ext uri="{FF2B5EF4-FFF2-40B4-BE49-F238E27FC236}">
                  <a16:creationId xmlns:a16="http://schemas.microsoft.com/office/drawing/2014/main" id="{17D9ED41-A7C1-7D5E-9B24-925BD5C1D407}"/>
                </a:ext>
              </a:extLst>
            </p:cNvPr>
            <p:cNvGrpSpPr/>
            <p:nvPr userDrawn="1"/>
          </p:nvGrpSpPr>
          <p:grpSpPr>
            <a:xfrm>
              <a:off x="-3019695" y="534885"/>
              <a:ext cx="6167811" cy="6167811"/>
              <a:chOff x="-3019695" y="534885"/>
              <a:chExt cx="6167811" cy="6167811"/>
            </a:xfrm>
          </p:grpSpPr>
          <p:grpSp>
            <p:nvGrpSpPr>
              <p:cNvPr id="12" name="Group 11">
                <a:extLst>
                  <a:ext uri="{FF2B5EF4-FFF2-40B4-BE49-F238E27FC236}">
                    <a16:creationId xmlns:a16="http://schemas.microsoft.com/office/drawing/2014/main" id="{A7131986-0982-6C5B-1F0B-B9C5C5740C78}"/>
                  </a:ext>
                </a:extLst>
              </p:cNvPr>
              <p:cNvGrpSpPr/>
              <p:nvPr userDrawn="1"/>
            </p:nvGrpSpPr>
            <p:grpSpPr>
              <a:xfrm>
                <a:off x="-3019695" y="534885"/>
                <a:ext cx="6167811" cy="6167811"/>
                <a:chOff x="-3019695" y="534885"/>
                <a:chExt cx="6167811" cy="6167811"/>
              </a:xfrm>
            </p:grpSpPr>
            <p:sp>
              <p:nvSpPr>
                <p:cNvPr id="14" name="Oval 13">
                  <a:extLst>
                    <a:ext uri="{FF2B5EF4-FFF2-40B4-BE49-F238E27FC236}">
                      <a16:creationId xmlns:a16="http://schemas.microsoft.com/office/drawing/2014/main" id="{6E380082-AD14-0837-3E29-13E31EA49B55}"/>
                    </a:ext>
                  </a:extLst>
                </p:cNvPr>
                <p:cNvSpPr/>
                <p:nvPr userDrawn="1"/>
              </p:nvSpPr>
              <p:spPr>
                <a:xfrm>
                  <a:off x="-3019695" y="534885"/>
                  <a:ext cx="6167811" cy="616781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
              <p:nvSpPr>
                <p:cNvPr id="15" name="Pentagon 14">
                  <a:extLst>
                    <a:ext uri="{FF2B5EF4-FFF2-40B4-BE49-F238E27FC236}">
                      <a16:creationId xmlns:a16="http://schemas.microsoft.com/office/drawing/2014/main" id="{CFD3ECB5-B14A-61AC-A09E-2B7319689F98}"/>
                    </a:ext>
                  </a:extLst>
                </p:cNvPr>
                <p:cNvSpPr/>
                <p:nvPr userDrawn="1"/>
              </p:nvSpPr>
              <p:spPr>
                <a:xfrm>
                  <a:off x="-2827283" y="569321"/>
                  <a:ext cx="5819368" cy="5547700"/>
                </a:xfrm>
                <a:prstGeom prst="pentago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grpSp>
          <p:sp>
            <p:nvSpPr>
              <p:cNvPr id="13" name="Pentagon 12">
                <a:extLst>
                  <a:ext uri="{FF2B5EF4-FFF2-40B4-BE49-F238E27FC236}">
                    <a16:creationId xmlns:a16="http://schemas.microsoft.com/office/drawing/2014/main" id="{D09BA849-913D-57A5-B499-DF4E90102A71}"/>
                  </a:ext>
                </a:extLst>
              </p:cNvPr>
              <p:cNvSpPr/>
              <p:nvPr userDrawn="1"/>
            </p:nvSpPr>
            <p:spPr>
              <a:xfrm rot="2169223">
                <a:off x="-2674883" y="637641"/>
                <a:ext cx="5819368" cy="5547700"/>
              </a:xfrm>
              <a:prstGeom prst="pentago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grpSp>
        <p:sp>
          <p:nvSpPr>
            <p:cNvPr id="11" name="Pentagon 10">
              <a:extLst>
                <a:ext uri="{FF2B5EF4-FFF2-40B4-BE49-F238E27FC236}">
                  <a16:creationId xmlns:a16="http://schemas.microsoft.com/office/drawing/2014/main" id="{F33D003A-BF4E-374F-A282-DBC827AACD01}"/>
                </a:ext>
              </a:extLst>
            </p:cNvPr>
            <p:cNvSpPr/>
            <p:nvPr userDrawn="1"/>
          </p:nvSpPr>
          <p:spPr>
            <a:xfrm rot="3306887">
              <a:off x="-2606563" y="663921"/>
              <a:ext cx="5819368" cy="5547700"/>
            </a:xfrm>
            <a:prstGeom prst="pentago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grpSp>
      <p:sp>
        <p:nvSpPr>
          <p:cNvPr id="16" name="Isosceles Triangle 15">
            <a:extLst>
              <a:ext uri="{FF2B5EF4-FFF2-40B4-BE49-F238E27FC236}">
                <a16:creationId xmlns:a16="http://schemas.microsoft.com/office/drawing/2014/main" id="{0F9C275C-F958-E10C-F695-84F3F766B4E2}"/>
              </a:ext>
            </a:extLst>
          </p:cNvPr>
          <p:cNvSpPr/>
          <p:nvPr/>
        </p:nvSpPr>
        <p:spPr>
          <a:xfrm rot="322078">
            <a:off x="-377120" y="4937462"/>
            <a:ext cx="2092506" cy="2094571"/>
          </a:xfrm>
          <a:prstGeom prst="triangle">
            <a:avLst/>
          </a:prstGeom>
          <a:blipFill dpi="0" rotWithShape="1">
            <a:blip r:embed="rId3" cstate="hqprint">
              <a:extLst>
                <a:ext uri="{28A0092B-C50C-407E-A947-70E740481C1C}">
                  <a14:useLocalDpi xmlns:a14="http://schemas.microsoft.com/office/drawing/2010/main" val="0"/>
                </a:ext>
              </a:extLst>
            </a:blip>
            <a:srcRect/>
            <a:stretch>
              <a:fillRect/>
            </a:stretch>
          </a:blipFill>
          <a:ln>
            <a:noFill/>
          </a:ln>
          <a:scene3d>
            <a:camera prst="orthographicFront">
              <a:rot lat="21000000" lon="20399999"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graphicFrame>
        <p:nvGraphicFramePr>
          <p:cNvPr id="7" name="Diagram 6">
            <a:extLst>
              <a:ext uri="{FF2B5EF4-FFF2-40B4-BE49-F238E27FC236}">
                <a16:creationId xmlns:a16="http://schemas.microsoft.com/office/drawing/2014/main" id="{DA46E40E-F79D-D7E5-D44F-98A833B1B96A}"/>
              </a:ext>
            </a:extLst>
          </p:cNvPr>
          <p:cNvGraphicFramePr/>
          <p:nvPr>
            <p:extLst>
              <p:ext uri="{D42A27DB-BD31-4B8C-83A1-F6EECF244321}">
                <p14:modId xmlns:p14="http://schemas.microsoft.com/office/powerpoint/2010/main" val="1919625182"/>
              </p:ext>
            </p:extLst>
          </p:nvPr>
        </p:nvGraphicFramePr>
        <p:xfrm>
          <a:off x="3535663" y="579502"/>
          <a:ext cx="8128000" cy="541866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2797749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graphicEl>
                                              <a:dgm id="{948F9B7C-8091-472F-92BF-CC7992E99B4C}"/>
                                            </p:graphic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graphicEl>
                                              <a:dgm id="{16E84BF8-96AE-4EA7-82FB-4769D8C4871E}"/>
                                            </p:graphic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graphicEl>
                                              <a:dgm id="{720683ED-ECF8-4B65-A5BE-CE189161B427}"/>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graphicEl>
                                              <a:dgm id="{DA5701CF-8455-473C-BE7C-D81BB65E8A1A}"/>
                                            </p:graphic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
                                            <p:graphicEl>
                                              <a:dgm id="{9F78CE0B-C4CA-47F0-9634-BC5E8BDD7AFA}"/>
                                            </p:graphic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7">
                                            <p:graphicEl>
                                              <a:dgm id="{301CDAF5-CEBB-4E30-BF49-27AB5A224FCD}"/>
                                            </p:graphic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7">
                                            <p:graphicEl>
                                              <a:dgm id="{70C8AE4E-4626-494D-9018-8DF1D781AF6B}"/>
                                            </p:graphic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
                                            <p:graphicEl>
                                              <a:dgm id="{F4E166F2-EDC6-4B42-9B5B-2609D0BE0A83}"/>
                                            </p:graphic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7">
                                            <p:graphicEl>
                                              <a:dgm id="{FDF11A60-228D-47A9-BDCF-38EC11EF1D76}"/>
                                            </p:graphic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7">
                                            <p:graphicEl>
                                              <a:dgm id="{4FC0AC2B-8144-4A14-B452-DFEDDF111DC2}"/>
                                            </p:graphic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7">
                                            <p:graphicEl>
                                              <a:dgm id="{6A50A7CB-4FCC-4E2D-867C-03AE62ED4862}"/>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60346C-E341-3267-90E7-23402545DF0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50DA729-4039-B997-6A80-96482E72F431}"/>
              </a:ext>
            </a:extLst>
          </p:cNvPr>
          <p:cNvSpPr>
            <a:spLocks noGrp="1"/>
          </p:cNvSpPr>
          <p:nvPr>
            <p:ph type="title"/>
          </p:nvPr>
        </p:nvSpPr>
        <p:spPr>
          <a:xfrm rot="19829875">
            <a:off x="-8707" y="3198748"/>
            <a:ext cx="3442218" cy="990301"/>
          </a:xfrm>
        </p:spPr>
        <p:txBody>
          <a:bodyPr>
            <a:noAutofit/>
          </a:bodyPr>
          <a:lstStyle/>
          <a:p>
            <a:pPr algn="ctr"/>
            <a:r>
              <a:rPr lang="en-GB" b="1" dirty="0"/>
              <a:t>UKEF, ECAs and Financing the Just Transition?</a:t>
            </a:r>
          </a:p>
        </p:txBody>
      </p:sp>
      <p:sp>
        <p:nvSpPr>
          <p:cNvPr id="4" name="Isosceles Triangle 3">
            <a:extLst>
              <a:ext uri="{FF2B5EF4-FFF2-40B4-BE49-F238E27FC236}">
                <a16:creationId xmlns:a16="http://schemas.microsoft.com/office/drawing/2014/main" id="{F0636832-E3CB-A2E0-E5CE-9E5046A53DAC}"/>
              </a:ext>
            </a:extLst>
          </p:cNvPr>
          <p:cNvSpPr/>
          <p:nvPr/>
        </p:nvSpPr>
        <p:spPr>
          <a:xfrm rot="10800000">
            <a:off x="-708859" y="-632071"/>
            <a:ext cx="2992763" cy="2692261"/>
          </a:xfrm>
          <a:prstGeom prst="triangle">
            <a:avLst/>
          </a:prstGeom>
          <a:solidFill>
            <a:schemeClr val="accent2">
              <a:lumMod val="60000"/>
              <a:lumOff val="40000"/>
              <a:alpha val="35000"/>
            </a:schemeClr>
          </a:solidFill>
          <a:ln>
            <a:noFill/>
          </a:ln>
          <a:scene3d>
            <a:camera prst="orthographicFront">
              <a:rot lat="21000000" lon="6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5" name="Isosceles Triangle 4">
            <a:extLst>
              <a:ext uri="{FF2B5EF4-FFF2-40B4-BE49-F238E27FC236}">
                <a16:creationId xmlns:a16="http://schemas.microsoft.com/office/drawing/2014/main" id="{4B8AD449-6FAC-C16A-3D5D-FFCBADDB9FCB}"/>
              </a:ext>
            </a:extLst>
          </p:cNvPr>
          <p:cNvSpPr/>
          <p:nvPr/>
        </p:nvSpPr>
        <p:spPr>
          <a:xfrm>
            <a:off x="1493447" y="4770683"/>
            <a:ext cx="2816629" cy="2428129"/>
          </a:xfrm>
          <a:prstGeom prst="triangle">
            <a:avLst/>
          </a:prstGeom>
          <a:solidFill>
            <a:schemeClr val="accent5">
              <a:alpha val="48000"/>
            </a:schemeClr>
          </a:solidFill>
          <a:ln>
            <a:noFill/>
          </a:ln>
          <a:scene3d>
            <a:camera prst="orthographicFront">
              <a:rot lat="21000000" lon="6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6" name="Oval 5">
            <a:extLst>
              <a:ext uri="{FF2B5EF4-FFF2-40B4-BE49-F238E27FC236}">
                <a16:creationId xmlns:a16="http://schemas.microsoft.com/office/drawing/2014/main" id="{330C88A0-EEEC-4759-DA01-B0604FFC690D}"/>
              </a:ext>
            </a:extLst>
          </p:cNvPr>
          <p:cNvSpPr/>
          <p:nvPr/>
        </p:nvSpPr>
        <p:spPr>
          <a:xfrm>
            <a:off x="916355" y="-179225"/>
            <a:ext cx="1513489" cy="1513489"/>
          </a:xfrm>
          <a:prstGeom prst="ellipse">
            <a:avLst/>
          </a:prstGeom>
          <a:ln>
            <a:noFill/>
          </a:ln>
          <a:scene3d>
            <a:camera prst="orthographicFront">
              <a:rot lat="21000000" lon="6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8" name="Oval 7">
            <a:extLst>
              <a:ext uri="{FF2B5EF4-FFF2-40B4-BE49-F238E27FC236}">
                <a16:creationId xmlns:a16="http://schemas.microsoft.com/office/drawing/2014/main" id="{B7F0B3AD-11B9-36E3-50B5-B54310153713}"/>
              </a:ext>
            </a:extLst>
          </p:cNvPr>
          <p:cNvSpPr/>
          <p:nvPr/>
        </p:nvSpPr>
        <p:spPr>
          <a:xfrm>
            <a:off x="1703762" y="5452933"/>
            <a:ext cx="915216" cy="1027665"/>
          </a:xfrm>
          <a:prstGeom prst="ellipse">
            <a:avLst/>
          </a:prstGeom>
          <a:solidFill>
            <a:schemeClr val="accent2"/>
          </a:solidFill>
          <a:ln>
            <a:noFill/>
          </a:ln>
          <a:scene3d>
            <a:camera prst="orthographicFront">
              <a:rot lat="21000000" lon="20399999"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pic>
        <p:nvPicPr>
          <p:cNvPr id="7" name="Picture 6">
            <a:extLst>
              <a:ext uri="{FF2B5EF4-FFF2-40B4-BE49-F238E27FC236}">
                <a16:creationId xmlns:a16="http://schemas.microsoft.com/office/drawing/2014/main" id="{2792BA0C-F714-E809-F98C-6440CDDFC37C}"/>
              </a:ext>
            </a:extLst>
          </p:cNvPr>
          <p:cNvPicPr>
            <a:picLocks noChangeAspect="1"/>
          </p:cNvPicPr>
          <p:nvPr/>
        </p:nvPicPr>
        <p:blipFill>
          <a:blip r:embed="rId3"/>
          <a:stretch>
            <a:fillRect/>
          </a:stretch>
        </p:blipFill>
        <p:spPr>
          <a:xfrm>
            <a:off x="3909119" y="388620"/>
            <a:ext cx="7514522" cy="5280660"/>
          </a:xfrm>
          <a:prstGeom prst="rect">
            <a:avLst/>
          </a:prstGeom>
        </p:spPr>
      </p:pic>
      <p:sp>
        <p:nvSpPr>
          <p:cNvPr id="9" name="TextBox 8">
            <a:extLst>
              <a:ext uri="{FF2B5EF4-FFF2-40B4-BE49-F238E27FC236}">
                <a16:creationId xmlns:a16="http://schemas.microsoft.com/office/drawing/2014/main" id="{C21289AE-B877-4532-71DF-D91686D9C3FC}"/>
              </a:ext>
            </a:extLst>
          </p:cNvPr>
          <p:cNvSpPr txBox="1"/>
          <p:nvPr/>
        </p:nvSpPr>
        <p:spPr>
          <a:xfrm>
            <a:off x="6524561" y="5880048"/>
            <a:ext cx="2283638" cy="369332"/>
          </a:xfrm>
          <a:prstGeom prst="rect">
            <a:avLst/>
          </a:prstGeom>
          <a:noFill/>
        </p:spPr>
        <p:txBody>
          <a:bodyPr wrap="none" rtlCol="0">
            <a:spAutoFit/>
          </a:bodyPr>
          <a:lstStyle/>
          <a:p>
            <a:r>
              <a:rPr lang="en-GB" dirty="0" err="1"/>
              <a:t>Cenkowsky</a:t>
            </a:r>
            <a:r>
              <a:rPr lang="en-GB" dirty="0"/>
              <a:t> et al. </a:t>
            </a:r>
            <a:r>
              <a:rPr lang="en-GB" dirty="0">
                <a:hlinkClick r:id="rId4"/>
              </a:rPr>
              <a:t>2025</a:t>
            </a:r>
            <a:endParaRPr lang="en-GB" dirty="0"/>
          </a:p>
        </p:txBody>
      </p:sp>
    </p:spTree>
    <p:extLst>
      <p:ext uri="{BB962C8B-B14F-4D97-AF65-F5344CB8AC3E}">
        <p14:creationId xmlns:p14="http://schemas.microsoft.com/office/powerpoint/2010/main" val="13883891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BD746C-8670-3C6D-A588-DA589CE9EEF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E88A8A1-5F75-E450-6CB1-3DA5EAC1F06B}"/>
              </a:ext>
            </a:extLst>
          </p:cNvPr>
          <p:cNvSpPr>
            <a:spLocks noGrp="1"/>
          </p:cNvSpPr>
          <p:nvPr>
            <p:ph type="title"/>
          </p:nvPr>
        </p:nvSpPr>
        <p:spPr>
          <a:xfrm rot="19829875">
            <a:off x="-8707" y="3198748"/>
            <a:ext cx="3442218" cy="990301"/>
          </a:xfrm>
        </p:spPr>
        <p:txBody>
          <a:bodyPr>
            <a:noAutofit/>
          </a:bodyPr>
          <a:lstStyle/>
          <a:p>
            <a:pPr algn="ctr"/>
            <a:r>
              <a:rPr lang="en-GB" sz="4400" b="1"/>
              <a:t>PIDG</a:t>
            </a:r>
            <a:endParaRPr lang="en-GB" sz="4400" b="1" dirty="0"/>
          </a:p>
        </p:txBody>
      </p:sp>
      <p:sp>
        <p:nvSpPr>
          <p:cNvPr id="4" name="Isosceles Triangle 3">
            <a:extLst>
              <a:ext uri="{FF2B5EF4-FFF2-40B4-BE49-F238E27FC236}">
                <a16:creationId xmlns:a16="http://schemas.microsoft.com/office/drawing/2014/main" id="{E78083EE-CF96-C5C7-4A72-966E1F3374C7}"/>
              </a:ext>
            </a:extLst>
          </p:cNvPr>
          <p:cNvSpPr/>
          <p:nvPr/>
        </p:nvSpPr>
        <p:spPr>
          <a:xfrm rot="10800000">
            <a:off x="-708859" y="-632071"/>
            <a:ext cx="2992763" cy="2692261"/>
          </a:xfrm>
          <a:prstGeom prst="triangle">
            <a:avLst/>
          </a:prstGeom>
          <a:solidFill>
            <a:schemeClr val="accent2">
              <a:lumMod val="60000"/>
              <a:lumOff val="40000"/>
              <a:alpha val="35000"/>
            </a:schemeClr>
          </a:solidFill>
          <a:ln>
            <a:noFill/>
          </a:ln>
          <a:scene3d>
            <a:camera prst="orthographicFront">
              <a:rot lat="21000000" lon="6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5" name="Isosceles Triangle 4">
            <a:extLst>
              <a:ext uri="{FF2B5EF4-FFF2-40B4-BE49-F238E27FC236}">
                <a16:creationId xmlns:a16="http://schemas.microsoft.com/office/drawing/2014/main" id="{160409D9-1AD0-53DB-DC54-2365B33A9F87}"/>
              </a:ext>
            </a:extLst>
          </p:cNvPr>
          <p:cNvSpPr/>
          <p:nvPr/>
        </p:nvSpPr>
        <p:spPr>
          <a:xfrm>
            <a:off x="1493447" y="4770683"/>
            <a:ext cx="2816629" cy="2428129"/>
          </a:xfrm>
          <a:prstGeom prst="triangle">
            <a:avLst/>
          </a:prstGeom>
          <a:solidFill>
            <a:srgbClr val="FF99FF">
              <a:alpha val="48000"/>
            </a:srgbClr>
          </a:solidFill>
          <a:ln>
            <a:noFill/>
          </a:ln>
          <a:scene3d>
            <a:camera prst="orthographicFront">
              <a:rot lat="21000000" lon="6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6" name="Oval 5">
            <a:extLst>
              <a:ext uri="{FF2B5EF4-FFF2-40B4-BE49-F238E27FC236}">
                <a16:creationId xmlns:a16="http://schemas.microsoft.com/office/drawing/2014/main" id="{58C92E27-AAAB-B6EB-87AA-315498C66F79}"/>
              </a:ext>
            </a:extLst>
          </p:cNvPr>
          <p:cNvSpPr/>
          <p:nvPr/>
        </p:nvSpPr>
        <p:spPr>
          <a:xfrm>
            <a:off x="916355" y="-179225"/>
            <a:ext cx="1513489" cy="1513489"/>
          </a:xfrm>
          <a:prstGeom prst="ellipse">
            <a:avLst/>
          </a:prstGeom>
          <a:solidFill>
            <a:schemeClr val="accent5"/>
          </a:solidFill>
          <a:ln>
            <a:noFill/>
          </a:ln>
          <a:scene3d>
            <a:camera prst="orthographicFront">
              <a:rot lat="21000000" lon="6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8" name="Oval 7">
            <a:extLst>
              <a:ext uri="{FF2B5EF4-FFF2-40B4-BE49-F238E27FC236}">
                <a16:creationId xmlns:a16="http://schemas.microsoft.com/office/drawing/2014/main" id="{3CCFEA11-4A48-D785-952B-EA8BCE205B74}"/>
              </a:ext>
            </a:extLst>
          </p:cNvPr>
          <p:cNvSpPr/>
          <p:nvPr/>
        </p:nvSpPr>
        <p:spPr>
          <a:xfrm>
            <a:off x="1703762" y="5452933"/>
            <a:ext cx="915216" cy="1027665"/>
          </a:xfrm>
          <a:prstGeom prst="ellipse">
            <a:avLst/>
          </a:prstGeom>
          <a:solidFill>
            <a:schemeClr val="tx2"/>
          </a:solidFill>
          <a:ln>
            <a:noFill/>
          </a:ln>
          <a:scene3d>
            <a:camera prst="orthographicFront">
              <a:rot lat="21000000" lon="20399999"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graphicFrame>
        <p:nvGraphicFramePr>
          <p:cNvPr id="10" name="Diagram 9">
            <a:extLst>
              <a:ext uri="{FF2B5EF4-FFF2-40B4-BE49-F238E27FC236}">
                <a16:creationId xmlns:a16="http://schemas.microsoft.com/office/drawing/2014/main" id="{AD87AA8D-1E93-650F-E18A-34A23B30601E}"/>
              </a:ext>
            </a:extLst>
          </p:cNvPr>
          <p:cNvGraphicFramePr/>
          <p:nvPr>
            <p:extLst>
              <p:ext uri="{D42A27DB-BD31-4B8C-83A1-F6EECF244321}">
                <p14:modId xmlns:p14="http://schemas.microsoft.com/office/powerpoint/2010/main" val="1122162727"/>
              </p:ext>
            </p:extLst>
          </p:nvPr>
        </p:nvGraphicFramePr>
        <p:xfrm>
          <a:off x="3610769" y="769672"/>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7148912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graphicEl>
                                              <a:dgm id="{003CE7DF-76CE-4F6E-942F-822237B418A2}"/>
                                            </p:graphic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graphicEl>
                                              <a:dgm id="{CE6576B0-F3D6-492B-8DE3-C887B2DAA6AF}"/>
                                            </p:graphic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
                                            <p:graphicEl>
                                              <a:dgm id="{053359B1-512C-4513-B717-A914CA4CB133}"/>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graphicEl>
                                              <a:dgm id="{FFBC6319-5520-483B-B3B1-DC71DFD35965}"/>
                                            </p:graphic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
                                            <p:graphicEl>
                                              <a:dgm id="{0ED7D018-E932-421D-A151-7B2B7E3131C4}"/>
                                            </p:graphic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0">
                                            <p:graphicEl>
                                              <a:dgm id="{BBBA89D8-E52E-47DA-A0E7-EBAB1B648F54}"/>
                                            </p:graphic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0">
                                            <p:graphicEl>
                                              <a:dgm id="{FCC6836D-CE7C-4017-8593-B835AE1B3B4C}"/>
                                            </p:graphic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graphicEl>
                                              <a:dgm id="{F2A7004D-9A70-49EF-AF54-541D4F586826}"/>
                                            </p:graphic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0">
                                            <p:graphicEl>
                                              <a:dgm id="{A82C6F3F-4306-4F85-907E-0F4F32103C90}"/>
                                            </p:graphic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0">
                                            <p:graphicEl>
                                              <a:dgm id="{BE927096-05B1-4123-9255-E267A0776DED}"/>
                                            </p:graphic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0">
                                            <p:graphicEl>
                                              <a:dgm id="{FA0944BE-5F9E-4475-9C4A-A14A750A07A1}"/>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p:bldSub>
          <a:bldDgm bld="one"/>
        </p:bldSub>
      </p:bldGraphic>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ED893F-9B7C-E26B-2C0F-8D8F5106E26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AEAEEA8-1331-1B4E-2687-AD6A8897462E}"/>
              </a:ext>
            </a:extLst>
          </p:cNvPr>
          <p:cNvSpPr>
            <a:spLocks noGrp="1"/>
          </p:cNvSpPr>
          <p:nvPr>
            <p:ph type="title"/>
          </p:nvPr>
        </p:nvSpPr>
        <p:spPr>
          <a:xfrm rot="19829875">
            <a:off x="-8707" y="3198748"/>
            <a:ext cx="3442218" cy="990301"/>
          </a:xfrm>
        </p:spPr>
        <p:txBody>
          <a:bodyPr>
            <a:noAutofit/>
          </a:bodyPr>
          <a:lstStyle/>
          <a:p>
            <a:pPr algn="ctr"/>
            <a:r>
              <a:rPr lang="en-GB" b="1" dirty="0"/>
              <a:t>PIDG: ‘people served’ and ‘jobs predicted’</a:t>
            </a:r>
          </a:p>
        </p:txBody>
      </p:sp>
      <p:sp>
        <p:nvSpPr>
          <p:cNvPr id="4" name="Isosceles Triangle 3">
            <a:extLst>
              <a:ext uri="{FF2B5EF4-FFF2-40B4-BE49-F238E27FC236}">
                <a16:creationId xmlns:a16="http://schemas.microsoft.com/office/drawing/2014/main" id="{5A335BEB-77C0-6E52-2523-E6B5F45F66B2}"/>
              </a:ext>
            </a:extLst>
          </p:cNvPr>
          <p:cNvSpPr/>
          <p:nvPr/>
        </p:nvSpPr>
        <p:spPr>
          <a:xfrm rot="10800000">
            <a:off x="-708859" y="-632071"/>
            <a:ext cx="2992763" cy="2692261"/>
          </a:xfrm>
          <a:prstGeom prst="triangle">
            <a:avLst/>
          </a:prstGeom>
          <a:solidFill>
            <a:schemeClr val="accent2">
              <a:lumMod val="60000"/>
              <a:lumOff val="40000"/>
              <a:alpha val="35000"/>
            </a:schemeClr>
          </a:solidFill>
          <a:ln>
            <a:noFill/>
          </a:ln>
          <a:scene3d>
            <a:camera prst="orthographicFront">
              <a:rot lat="21000000" lon="6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5" name="Isosceles Triangle 4">
            <a:extLst>
              <a:ext uri="{FF2B5EF4-FFF2-40B4-BE49-F238E27FC236}">
                <a16:creationId xmlns:a16="http://schemas.microsoft.com/office/drawing/2014/main" id="{D4D6944A-9399-C582-6E9D-E9F2DF7BDE07}"/>
              </a:ext>
            </a:extLst>
          </p:cNvPr>
          <p:cNvSpPr/>
          <p:nvPr/>
        </p:nvSpPr>
        <p:spPr>
          <a:xfrm>
            <a:off x="1493447" y="4770683"/>
            <a:ext cx="2816629" cy="2428129"/>
          </a:xfrm>
          <a:prstGeom prst="triangle">
            <a:avLst/>
          </a:prstGeom>
          <a:solidFill>
            <a:srgbClr val="FF99FF">
              <a:alpha val="48000"/>
            </a:srgbClr>
          </a:solidFill>
          <a:ln>
            <a:noFill/>
          </a:ln>
          <a:scene3d>
            <a:camera prst="orthographicFront">
              <a:rot lat="21000000" lon="6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6" name="Oval 5">
            <a:extLst>
              <a:ext uri="{FF2B5EF4-FFF2-40B4-BE49-F238E27FC236}">
                <a16:creationId xmlns:a16="http://schemas.microsoft.com/office/drawing/2014/main" id="{CEDAAAF7-A93D-A29E-527D-96D463F1556F}"/>
              </a:ext>
            </a:extLst>
          </p:cNvPr>
          <p:cNvSpPr/>
          <p:nvPr/>
        </p:nvSpPr>
        <p:spPr>
          <a:xfrm>
            <a:off x="916355" y="-179225"/>
            <a:ext cx="1513489" cy="1513489"/>
          </a:xfrm>
          <a:prstGeom prst="ellipse">
            <a:avLst/>
          </a:prstGeom>
          <a:solidFill>
            <a:schemeClr val="accent5"/>
          </a:solidFill>
          <a:ln>
            <a:noFill/>
          </a:ln>
          <a:scene3d>
            <a:camera prst="orthographicFront">
              <a:rot lat="21000000" lon="6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8" name="Oval 7">
            <a:extLst>
              <a:ext uri="{FF2B5EF4-FFF2-40B4-BE49-F238E27FC236}">
                <a16:creationId xmlns:a16="http://schemas.microsoft.com/office/drawing/2014/main" id="{0F0D884E-7827-5B58-CD9E-63BE8BABDCA5}"/>
              </a:ext>
            </a:extLst>
          </p:cNvPr>
          <p:cNvSpPr/>
          <p:nvPr/>
        </p:nvSpPr>
        <p:spPr>
          <a:xfrm>
            <a:off x="1703762" y="5452933"/>
            <a:ext cx="915216" cy="1027665"/>
          </a:xfrm>
          <a:prstGeom prst="ellipse">
            <a:avLst/>
          </a:prstGeom>
          <a:solidFill>
            <a:schemeClr val="tx2"/>
          </a:solidFill>
          <a:ln>
            <a:noFill/>
          </a:ln>
          <a:scene3d>
            <a:camera prst="orthographicFront">
              <a:rot lat="21000000" lon="20399999"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pic>
        <p:nvPicPr>
          <p:cNvPr id="11" name="Picture 10">
            <a:extLst>
              <a:ext uri="{FF2B5EF4-FFF2-40B4-BE49-F238E27FC236}">
                <a16:creationId xmlns:a16="http://schemas.microsoft.com/office/drawing/2014/main" id="{7E0FB03F-2CA4-1467-D678-4FE42F4ED7E3}"/>
              </a:ext>
            </a:extLst>
          </p:cNvPr>
          <p:cNvPicPr>
            <a:picLocks noChangeAspect="1"/>
          </p:cNvPicPr>
          <p:nvPr/>
        </p:nvPicPr>
        <p:blipFill>
          <a:blip r:embed="rId3"/>
          <a:stretch>
            <a:fillRect/>
          </a:stretch>
        </p:blipFill>
        <p:spPr>
          <a:xfrm>
            <a:off x="3454188" y="507688"/>
            <a:ext cx="8318712" cy="2456293"/>
          </a:xfrm>
          <a:prstGeom prst="rect">
            <a:avLst/>
          </a:prstGeom>
        </p:spPr>
      </p:pic>
      <p:pic>
        <p:nvPicPr>
          <p:cNvPr id="13" name="Picture 12">
            <a:extLst>
              <a:ext uri="{FF2B5EF4-FFF2-40B4-BE49-F238E27FC236}">
                <a16:creationId xmlns:a16="http://schemas.microsoft.com/office/drawing/2014/main" id="{9BD2F772-4496-1EBF-8ED4-629509F77B5A}"/>
              </a:ext>
            </a:extLst>
          </p:cNvPr>
          <p:cNvPicPr>
            <a:picLocks noChangeAspect="1"/>
          </p:cNvPicPr>
          <p:nvPr/>
        </p:nvPicPr>
        <p:blipFill>
          <a:blip r:embed="rId4"/>
          <a:stretch>
            <a:fillRect/>
          </a:stretch>
        </p:blipFill>
        <p:spPr>
          <a:xfrm>
            <a:off x="4724476" y="3141576"/>
            <a:ext cx="5743792" cy="3339022"/>
          </a:xfrm>
          <a:prstGeom prst="rect">
            <a:avLst/>
          </a:prstGeom>
        </p:spPr>
      </p:pic>
    </p:spTree>
    <p:extLst>
      <p:ext uri="{BB962C8B-B14F-4D97-AF65-F5344CB8AC3E}">
        <p14:creationId xmlns:p14="http://schemas.microsoft.com/office/powerpoint/2010/main" val="144373806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D53A7E-15DC-5574-345B-F985B5FDA53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7A0D952-066E-F2C0-519D-F79E5766D161}"/>
              </a:ext>
            </a:extLst>
          </p:cNvPr>
          <p:cNvSpPr>
            <a:spLocks noGrp="1"/>
          </p:cNvSpPr>
          <p:nvPr>
            <p:ph type="title"/>
          </p:nvPr>
        </p:nvSpPr>
        <p:spPr>
          <a:xfrm rot="19829875">
            <a:off x="-8707" y="3198748"/>
            <a:ext cx="3442218" cy="990301"/>
          </a:xfrm>
        </p:spPr>
        <p:txBody>
          <a:bodyPr>
            <a:noAutofit/>
          </a:bodyPr>
          <a:lstStyle/>
          <a:p>
            <a:pPr algn="ctr"/>
            <a:r>
              <a:rPr lang="en-GB" b="1" dirty="0"/>
              <a:t>PIDG: driven by bankability?</a:t>
            </a:r>
          </a:p>
        </p:txBody>
      </p:sp>
      <p:sp>
        <p:nvSpPr>
          <p:cNvPr id="4" name="Isosceles Triangle 3">
            <a:extLst>
              <a:ext uri="{FF2B5EF4-FFF2-40B4-BE49-F238E27FC236}">
                <a16:creationId xmlns:a16="http://schemas.microsoft.com/office/drawing/2014/main" id="{0D6213B7-3C59-9C5C-319A-6C64071191B6}"/>
              </a:ext>
            </a:extLst>
          </p:cNvPr>
          <p:cNvSpPr/>
          <p:nvPr/>
        </p:nvSpPr>
        <p:spPr>
          <a:xfrm rot="10800000">
            <a:off x="-708859" y="-632071"/>
            <a:ext cx="2992763" cy="2692261"/>
          </a:xfrm>
          <a:prstGeom prst="triangle">
            <a:avLst/>
          </a:prstGeom>
          <a:solidFill>
            <a:schemeClr val="accent2">
              <a:lumMod val="60000"/>
              <a:lumOff val="40000"/>
              <a:alpha val="35000"/>
            </a:schemeClr>
          </a:solidFill>
          <a:ln>
            <a:noFill/>
          </a:ln>
          <a:scene3d>
            <a:camera prst="orthographicFront">
              <a:rot lat="21000000" lon="6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5" name="Isosceles Triangle 4">
            <a:extLst>
              <a:ext uri="{FF2B5EF4-FFF2-40B4-BE49-F238E27FC236}">
                <a16:creationId xmlns:a16="http://schemas.microsoft.com/office/drawing/2014/main" id="{4FA0AED2-D85B-31F7-4926-DE4935A64AF5}"/>
              </a:ext>
            </a:extLst>
          </p:cNvPr>
          <p:cNvSpPr/>
          <p:nvPr/>
        </p:nvSpPr>
        <p:spPr>
          <a:xfrm>
            <a:off x="1493447" y="4770683"/>
            <a:ext cx="2816629" cy="2428129"/>
          </a:xfrm>
          <a:prstGeom prst="triangle">
            <a:avLst/>
          </a:prstGeom>
          <a:solidFill>
            <a:srgbClr val="FF99FF">
              <a:alpha val="48000"/>
            </a:srgbClr>
          </a:solidFill>
          <a:ln>
            <a:noFill/>
          </a:ln>
          <a:scene3d>
            <a:camera prst="orthographicFront">
              <a:rot lat="21000000" lon="6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6" name="Oval 5">
            <a:extLst>
              <a:ext uri="{FF2B5EF4-FFF2-40B4-BE49-F238E27FC236}">
                <a16:creationId xmlns:a16="http://schemas.microsoft.com/office/drawing/2014/main" id="{2430B052-08EE-68E7-9265-5B126F0AF504}"/>
              </a:ext>
            </a:extLst>
          </p:cNvPr>
          <p:cNvSpPr/>
          <p:nvPr/>
        </p:nvSpPr>
        <p:spPr>
          <a:xfrm>
            <a:off x="916355" y="-179225"/>
            <a:ext cx="1513489" cy="1513489"/>
          </a:xfrm>
          <a:prstGeom prst="ellipse">
            <a:avLst/>
          </a:prstGeom>
          <a:solidFill>
            <a:schemeClr val="accent5"/>
          </a:solidFill>
          <a:ln>
            <a:noFill/>
          </a:ln>
          <a:scene3d>
            <a:camera prst="orthographicFront">
              <a:rot lat="21000000" lon="6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8" name="Oval 7">
            <a:extLst>
              <a:ext uri="{FF2B5EF4-FFF2-40B4-BE49-F238E27FC236}">
                <a16:creationId xmlns:a16="http://schemas.microsoft.com/office/drawing/2014/main" id="{DA1467DC-0C1D-E7FC-D113-1AF0D3F3707C}"/>
              </a:ext>
            </a:extLst>
          </p:cNvPr>
          <p:cNvSpPr/>
          <p:nvPr/>
        </p:nvSpPr>
        <p:spPr>
          <a:xfrm>
            <a:off x="1703762" y="5452933"/>
            <a:ext cx="915216" cy="1027665"/>
          </a:xfrm>
          <a:prstGeom prst="ellipse">
            <a:avLst/>
          </a:prstGeom>
          <a:solidFill>
            <a:schemeClr val="tx2"/>
          </a:solidFill>
          <a:ln>
            <a:noFill/>
          </a:ln>
          <a:scene3d>
            <a:camera prst="orthographicFront">
              <a:rot lat="21000000" lon="20399999"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pic>
        <p:nvPicPr>
          <p:cNvPr id="7" name="Picture 6">
            <a:extLst>
              <a:ext uri="{FF2B5EF4-FFF2-40B4-BE49-F238E27FC236}">
                <a16:creationId xmlns:a16="http://schemas.microsoft.com/office/drawing/2014/main" id="{2C9C1CEF-B74D-349D-81DE-F188D155473A}"/>
              </a:ext>
            </a:extLst>
          </p:cNvPr>
          <p:cNvPicPr>
            <a:picLocks noChangeAspect="1"/>
          </p:cNvPicPr>
          <p:nvPr/>
        </p:nvPicPr>
        <p:blipFill>
          <a:blip r:embed="rId3"/>
          <a:stretch>
            <a:fillRect/>
          </a:stretch>
        </p:blipFill>
        <p:spPr>
          <a:xfrm>
            <a:off x="3584123" y="449608"/>
            <a:ext cx="8131628" cy="3621216"/>
          </a:xfrm>
          <a:prstGeom prst="rect">
            <a:avLst/>
          </a:prstGeom>
        </p:spPr>
      </p:pic>
      <p:pic>
        <p:nvPicPr>
          <p:cNvPr id="10" name="Picture 9">
            <a:extLst>
              <a:ext uri="{FF2B5EF4-FFF2-40B4-BE49-F238E27FC236}">
                <a16:creationId xmlns:a16="http://schemas.microsoft.com/office/drawing/2014/main" id="{51F22E2D-DE6F-4D6E-C900-5E3CB18A9787}"/>
              </a:ext>
            </a:extLst>
          </p:cNvPr>
          <p:cNvPicPr>
            <a:picLocks noChangeAspect="1"/>
          </p:cNvPicPr>
          <p:nvPr/>
        </p:nvPicPr>
        <p:blipFill>
          <a:blip r:embed="rId4"/>
          <a:stretch>
            <a:fillRect/>
          </a:stretch>
        </p:blipFill>
        <p:spPr>
          <a:xfrm>
            <a:off x="4310076" y="4239388"/>
            <a:ext cx="6727645" cy="2186738"/>
          </a:xfrm>
          <a:prstGeom prst="rect">
            <a:avLst/>
          </a:prstGeom>
        </p:spPr>
      </p:pic>
    </p:spTree>
    <p:extLst>
      <p:ext uri="{BB962C8B-B14F-4D97-AF65-F5344CB8AC3E}">
        <p14:creationId xmlns:p14="http://schemas.microsoft.com/office/powerpoint/2010/main" val="51332463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93A262-B45D-4166-899C-0C7A5838347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C0928DF-21F7-FBA8-B976-BA0C44EF7A06}"/>
              </a:ext>
            </a:extLst>
          </p:cNvPr>
          <p:cNvSpPr>
            <a:spLocks noGrp="1"/>
          </p:cNvSpPr>
          <p:nvPr>
            <p:ph type="title"/>
          </p:nvPr>
        </p:nvSpPr>
        <p:spPr>
          <a:xfrm rot="19829875">
            <a:off x="-8707" y="3198748"/>
            <a:ext cx="3442218" cy="990301"/>
          </a:xfrm>
        </p:spPr>
        <p:txBody>
          <a:bodyPr>
            <a:noAutofit/>
          </a:bodyPr>
          <a:lstStyle/>
          <a:p>
            <a:pPr algn="ctr"/>
            <a:r>
              <a:rPr lang="en-GB" sz="4400" b="1" dirty="0"/>
              <a:t>Relations with other DFIs</a:t>
            </a:r>
          </a:p>
        </p:txBody>
      </p:sp>
      <p:sp>
        <p:nvSpPr>
          <p:cNvPr id="4" name="Isosceles Triangle 3">
            <a:extLst>
              <a:ext uri="{FF2B5EF4-FFF2-40B4-BE49-F238E27FC236}">
                <a16:creationId xmlns:a16="http://schemas.microsoft.com/office/drawing/2014/main" id="{9D172F31-E3E0-A8C0-68E0-A4DC1BA7176E}"/>
              </a:ext>
            </a:extLst>
          </p:cNvPr>
          <p:cNvSpPr/>
          <p:nvPr/>
        </p:nvSpPr>
        <p:spPr>
          <a:xfrm rot="10800000">
            <a:off x="-708859" y="-632071"/>
            <a:ext cx="2992763" cy="2692261"/>
          </a:xfrm>
          <a:prstGeom prst="triangle">
            <a:avLst/>
          </a:prstGeom>
          <a:solidFill>
            <a:schemeClr val="accent2">
              <a:lumMod val="60000"/>
              <a:lumOff val="40000"/>
              <a:alpha val="35000"/>
            </a:schemeClr>
          </a:solidFill>
          <a:ln>
            <a:noFill/>
          </a:ln>
          <a:scene3d>
            <a:camera prst="orthographicFront">
              <a:rot lat="21000000" lon="6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5" name="Isosceles Triangle 4">
            <a:extLst>
              <a:ext uri="{FF2B5EF4-FFF2-40B4-BE49-F238E27FC236}">
                <a16:creationId xmlns:a16="http://schemas.microsoft.com/office/drawing/2014/main" id="{06F0C3EA-2A1F-1B89-FF9E-7A98A2899887}"/>
              </a:ext>
            </a:extLst>
          </p:cNvPr>
          <p:cNvSpPr/>
          <p:nvPr/>
        </p:nvSpPr>
        <p:spPr>
          <a:xfrm>
            <a:off x="1493447" y="4770683"/>
            <a:ext cx="2816629" cy="2428129"/>
          </a:xfrm>
          <a:prstGeom prst="triangle">
            <a:avLst/>
          </a:prstGeom>
          <a:solidFill>
            <a:schemeClr val="accent5">
              <a:alpha val="48000"/>
            </a:schemeClr>
          </a:solidFill>
          <a:ln>
            <a:noFill/>
          </a:ln>
          <a:scene3d>
            <a:camera prst="orthographicFront">
              <a:rot lat="21000000" lon="6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6" name="Oval 5">
            <a:extLst>
              <a:ext uri="{FF2B5EF4-FFF2-40B4-BE49-F238E27FC236}">
                <a16:creationId xmlns:a16="http://schemas.microsoft.com/office/drawing/2014/main" id="{608F8611-C0DF-D70C-C470-983E649790B2}"/>
              </a:ext>
            </a:extLst>
          </p:cNvPr>
          <p:cNvSpPr/>
          <p:nvPr/>
        </p:nvSpPr>
        <p:spPr>
          <a:xfrm>
            <a:off x="916355" y="-179225"/>
            <a:ext cx="1513489" cy="1513489"/>
          </a:xfrm>
          <a:prstGeom prst="ellipse">
            <a:avLst/>
          </a:prstGeom>
          <a:ln>
            <a:noFill/>
          </a:ln>
          <a:scene3d>
            <a:camera prst="orthographicFront">
              <a:rot lat="21000000" lon="6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8" name="Oval 7">
            <a:extLst>
              <a:ext uri="{FF2B5EF4-FFF2-40B4-BE49-F238E27FC236}">
                <a16:creationId xmlns:a16="http://schemas.microsoft.com/office/drawing/2014/main" id="{008DD3A6-5410-908D-A29B-E84370EAB8C1}"/>
              </a:ext>
            </a:extLst>
          </p:cNvPr>
          <p:cNvSpPr/>
          <p:nvPr/>
        </p:nvSpPr>
        <p:spPr>
          <a:xfrm>
            <a:off x="1703762" y="5452933"/>
            <a:ext cx="915216" cy="1027665"/>
          </a:xfrm>
          <a:prstGeom prst="ellipse">
            <a:avLst/>
          </a:prstGeom>
          <a:solidFill>
            <a:schemeClr val="accent2"/>
          </a:solidFill>
          <a:ln>
            <a:noFill/>
          </a:ln>
          <a:scene3d>
            <a:camera prst="orthographicFront">
              <a:rot lat="21000000" lon="20399999"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pic>
        <p:nvPicPr>
          <p:cNvPr id="10" name="Picture 9">
            <a:extLst>
              <a:ext uri="{FF2B5EF4-FFF2-40B4-BE49-F238E27FC236}">
                <a16:creationId xmlns:a16="http://schemas.microsoft.com/office/drawing/2014/main" id="{DC7F73EB-F6E1-1281-F0F1-347F2C34211A}"/>
              </a:ext>
            </a:extLst>
          </p:cNvPr>
          <p:cNvPicPr>
            <a:picLocks noChangeAspect="1"/>
          </p:cNvPicPr>
          <p:nvPr/>
        </p:nvPicPr>
        <p:blipFill>
          <a:blip r:embed="rId3"/>
          <a:stretch>
            <a:fillRect/>
          </a:stretch>
        </p:blipFill>
        <p:spPr>
          <a:xfrm>
            <a:off x="4967598" y="701244"/>
            <a:ext cx="5828656" cy="5265521"/>
          </a:xfrm>
          <a:prstGeom prst="rect">
            <a:avLst/>
          </a:prstGeom>
        </p:spPr>
      </p:pic>
    </p:spTree>
    <p:extLst>
      <p:ext uri="{BB962C8B-B14F-4D97-AF65-F5344CB8AC3E}">
        <p14:creationId xmlns:p14="http://schemas.microsoft.com/office/powerpoint/2010/main" val="26429175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E81ABC-8240-1105-38B7-2FC644A2EE7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538BEA3-9934-FF12-625E-36851936D55F}"/>
              </a:ext>
            </a:extLst>
          </p:cNvPr>
          <p:cNvSpPr>
            <a:spLocks noGrp="1"/>
          </p:cNvSpPr>
          <p:nvPr>
            <p:ph type="title"/>
          </p:nvPr>
        </p:nvSpPr>
        <p:spPr>
          <a:xfrm rot="19829875">
            <a:off x="-8707" y="3198748"/>
            <a:ext cx="3442218" cy="990301"/>
          </a:xfrm>
        </p:spPr>
        <p:txBody>
          <a:bodyPr>
            <a:noAutofit/>
          </a:bodyPr>
          <a:lstStyle/>
          <a:p>
            <a:pPr algn="ctr"/>
            <a:r>
              <a:rPr lang="en-GB" sz="4400" b="1" dirty="0"/>
              <a:t>Relations with other DFIs</a:t>
            </a:r>
          </a:p>
        </p:txBody>
      </p:sp>
      <p:sp>
        <p:nvSpPr>
          <p:cNvPr id="4" name="Isosceles Triangle 3">
            <a:extLst>
              <a:ext uri="{FF2B5EF4-FFF2-40B4-BE49-F238E27FC236}">
                <a16:creationId xmlns:a16="http://schemas.microsoft.com/office/drawing/2014/main" id="{3773AEEE-C18C-9895-EC68-90CBEE1E3BEF}"/>
              </a:ext>
            </a:extLst>
          </p:cNvPr>
          <p:cNvSpPr/>
          <p:nvPr/>
        </p:nvSpPr>
        <p:spPr>
          <a:xfrm rot="10800000">
            <a:off x="-708859" y="-632071"/>
            <a:ext cx="2992763" cy="2692261"/>
          </a:xfrm>
          <a:prstGeom prst="triangle">
            <a:avLst/>
          </a:prstGeom>
          <a:solidFill>
            <a:schemeClr val="accent2">
              <a:lumMod val="60000"/>
              <a:lumOff val="40000"/>
              <a:alpha val="35000"/>
            </a:schemeClr>
          </a:solidFill>
          <a:ln>
            <a:noFill/>
          </a:ln>
          <a:scene3d>
            <a:camera prst="orthographicFront">
              <a:rot lat="21000000" lon="6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5" name="Isosceles Triangle 4">
            <a:extLst>
              <a:ext uri="{FF2B5EF4-FFF2-40B4-BE49-F238E27FC236}">
                <a16:creationId xmlns:a16="http://schemas.microsoft.com/office/drawing/2014/main" id="{308775BF-07FF-17DC-47D8-7D19A767C7F3}"/>
              </a:ext>
            </a:extLst>
          </p:cNvPr>
          <p:cNvSpPr/>
          <p:nvPr/>
        </p:nvSpPr>
        <p:spPr>
          <a:xfrm>
            <a:off x="1493447" y="4770683"/>
            <a:ext cx="2816629" cy="2428129"/>
          </a:xfrm>
          <a:prstGeom prst="triangle">
            <a:avLst/>
          </a:prstGeom>
          <a:solidFill>
            <a:schemeClr val="accent5">
              <a:alpha val="48000"/>
            </a:schemeClr>
          </a:solidFill>
          <a:ln>
            <a:noFill/>
          </a:ln>
          <a:scene3d>
            <a:camera prst="orthographicFront">
              <a:rot lat="21000000" lon="6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6" name="Oval 5">
            <a:extLst>
              <a:ext uri="{FF2B5EF4-FFF2-40B4-BE49-F238E27FC236}">
                <a16:creationId xmlns:a16="http://schemas.microsoft.com/office/drawing/2014/main" id="{4BDA41D4-F872-7379-E4A6-40335CAE54C7}"/>
              </a:ext>
            </a:extLst>
          </p:cNvPr>
          <p:cNvSpPr/>
          <p:nvPr/>
        </p:nvSpPr>
        <p:spPr>
          <a:xfrm>
            <a:off x="916355" y="-179225"/>
            <a:ext cx="1513489" cy="1513489"/>
          </a:xfrm>
          <a:prstGeom prst="ellipse">
            <a:avLst/>
          </a:prstGeom>
          <a:ln>
            <a:noFill/>
          </a:ln>
          <a:scene3d>
            <a:camera prst="orthographicFront">
              <a:rot lat="21000000" lon="6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8" name="Oval 7">
            <a:extLst>
              <a:ext uri="{FF2B5EF4-FFF2-40B4-BE49-F238E27FC236}">
                <a16:creationId xmlns:a16="http://schemas.microsoft.com/office/drawing/2014/main" id="{A3AA1CCC-4B91-4806-32B2-0292F436B2FC}"/>
              </a:ext>
            </a:extLst>
          </p:cNvPr>
          <p:cNvSpPr/>
          <p:nvPr/>
        </p:nvSpPr>
        <p:spPr>
          <a:xfrm>
            <a:off x="1703762" y="5452933"/>
            <a:ext cx="915216" cy="1027665"/>
          </a:xfrm>
          <a:prstGeom prst="ellipse">
            <a:avLst/>
          </a:prstGeom>
          <a:solidFill>
            <a:schemeClr val="accent2"/>
          </a:solidFill>
          <a:ln>
            <a:noFill/>
          </a:ln>
          <a:scene3d>
            <a:camera prst="orthographicFront">
              <a:rot lat="21000000" lon="20399999"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pic>
        <p:nvPicPr>
          <p:cNvPr id="7" name="Picture 6">
            <a:extLst>
              <a:ext uri="{FF2B5EF4-FFF2-40B4-BE49-F238E27FC236}">
                <a16:creationId xmlns:a16="http://schemas.microsoft.com/office/drawing/2014/main" id="{849465FA-139A-E74F-82FE-8CA364632351}"/>
              </a:ext>
            </a:extLst>
          </p:cNvPr>
          <p:cNvPicPr>
            <a:picLocks noChangeAspect="1"/>
          </p:cNvPicPr>
          <p:nvPr/>
        </p:nvPicPr>
        <p:blipFill>
          <a:blip r:embed="rId3"/>
          <a:stretch>
            <a:fillRect/>
          </a:stretch>
        </p:blipFill>
        <p:spPr>
          <a:xfrm>
            <a:off x="3952675" y="427839"/>
            <a:ext cx="7745688" cy="5759042"/>
          </a:xfrm>
          <a:prstGeom prst="rect">
            <a:avLst/>
          </a:prstGeom>
        </p:spPr>
      </p:pic>
    </p:spTree>
    <p:extLst>
      <p:ext uri="{BB962C8B-B14F-4D97-AF65-F5344CB8AC3E}">
        <p14:creationId xmlns:p14="http://schemas.microsoft.com/office/powerpoint/2010/main" val="276625599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2957E4-DC12-EE32-1938-2FF50C256F3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FECB580-B2B7-7D45-C1A4-12A167B37E73}"/>
              </a:ext>
            </a:extLst>
          </p:cNvPr>
          <p:cNvSpPr>
            <a:spLocks noGrp="1"/>
          </p:cNvSpPr>
          <p:nvPr>
            <p:ph type="title"/>
          </p:nvPr>
        </p:nvSpPr>
        <p:spPr>
          <a:xfrm rot="19829875">
            <a:off x="-8707" y="3198748"/>
            <a:ext cx="3442218" cy="990301"/>
          </a:xfrm>
        </p:spPr>
        <p:txBody>
          <a:bodyPr>
            <a:noAutofit/>
          </a:bodyPr>
          <a:lstStyle/>
          <a:p>
            <a:pPr algn="ctr"/>
            <a:r>
              <a:rPr lang="en-GB" sz="4400" b="1" dirty="0"/>
              <a:t>BII is Small…</a:t>
            </a:r>
          </a:p>
        </p:txBody>
      </p:sp>
      <p:sp>
        <p:nvSpPr>
          <p:cNvPr id="4" name="Isosceles Triangle 3">
            <a:extLst>
              <a:ext uri="{FF2B5EF4-FFF2-40B4-BE49-F238E27FC236}">
                <a16:creationId xmlns:a16="http://schemas.microsoft.com/office/drawing/2014/main" id="{28F9ACF9-A517-F4D0-837F-06888802D943}"/>
              </a:ext>
            </a:extLst>
          </p:cNvPr>
          <p:cNvSpPr/>
          <p:nvPr/>
        </p:nvSpPr>
        <p:spPr>
          <a:xfrm rot="10800000">
            <a:off x="-708859" y="-632071"/>
            <a:ext cx="2992763" cy="2692261"/>
          </a:xfrm>
          <a:prstGeom prst="triangle">
            <a:avLst/>
          </a:prstGeom>
          <a:solidFill>
            <a:schemeClr val="accent2">
              <a:lumMod val="60000"/>
              <a:lumOff val="40000"/>
              <a:alpha val="35000"/>
            </a:schemeClr>
          </a:solidFill>
          <a:ln>
            <a:noFill/>
          </a:ln>
          <a:scene3d>
            <a:camera prst="orthographicFront">
              <a:rot lat="21000000" lon="6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5" name="Isosceles Triangle 4">
            <a:extLst>
              <a:ext uri="{FF2B5EF4-FFF2-40B4-BE49-F238E27FC236}">
                <a16:creationId xmlns:a16="http://schemas.microsoft.com/office/drawing/2014/main" id="{F2C45B54-F616-F059-C221-C34830F00645}"/>
              </a:ext>
            </a:extLst>
          </p:cNvPr>
          <p:cNvSpPr/>
          <p:nvPr/>
        </p:nvSpPr>
        <p:spPr>
          <a:xfrm>
            <a:off x="1493447" y="4770683"/>
            <a:ext cx="2816629" cy="2428129"/>
          </a:xfrm>
          <a:prstGeom prst="triangle">
            <a:avLst/>
          </a:prstGeom>
          <a:solidFill>
            <a:schemeClr val="accent5">
              <a:alpha val="48000"/>
            </a:schemeClr>
          </a:solidFill>
          <a:ln>
            <a:noFill/>
          </a:ln>
          <a:scene3d>
            <a:camera prst="orthographicFront">
              <a:rot lat="21000000" lon="6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6" name="Oval 5">
            <a:extLst>
              <a:ext uri="{FF2B5EF4-FFF2-40B4-BE49-F238E27FC236}">
                <a16:creationId xmlns:a16="http://schemas.microsoft.com/office/drawing/2014/main" id="{B5788B7C-817F-E661-48A9-7CDEB6B8789B}"/>
              </a:ext>
            </a:extLst>
          </p:cNvPr>
          <p:cNvSpPr/>
          <p:nvPr/>
        </p:nvSpPr>
        <p:spPr>
          <a:xfrm>
            <a:off x="916355" y="-179225"/>
            <a:ext cx="1513489" cy="1513489"/>
          </a:xfrm>
          <a:prstGeom prst="ellipse">
            <a:avLst/>
          </a:prstGeom>
          <a:ln>
            <a:noFill/>
          </a:ln>
          <a:scene3d>
            <a:camera prst="orthographicFront">
              <a:rot lat="21000000" lon="6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8" name="Oval 7">
            <a:extLst>
              <a:ext uri="{FF2B5EF4-FFF2-40B4-BE49-F238E27FC236}">
                <a16:creationId xmlns:a16="http://schemas.microsoft.com/office/drawing/2014/main" id="{2831BAEB-E478-CF9F-54AC-71691D51A2E1}"/>
              </a:ext>
            </a:extLst>
          </p:cNvPr>
          <p:cNvSpPr/>
          <p:nvPr/>
        </p:nvSpPr>
        <p:spPr>
          <a:xfrm>
            <a:off x="1703762" y="5452933"/>
            <a:ext cx="915216" cy="1027665"/>
          </a:xfrm>
          <a:prstGeom prst="ellipse">
            <a:avLst/>
          </a:prstGeom>
          <a:solidFill>
            <a:schemeClr val="accent2"/>
          </a:solidFill>
          <a:ln>
            <a:noFill/>
          </a:ln>
          <a:scene3d>
            <a:camera prst="orthographicFront">
              <a:rot lat="21000000" lon="20399999"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pic>
        <p:nvPicPr>
          <p:cNvPr id="9" name="Picture 8">
            <a:extLst>
              <a:ext uri="{FF2B5EF4-FFF2-40B4-BE49-F238E27FC236}">
                <a16:creationId xmlns:a16="http://schemas.microsoft.com/office/drawing/2014/main" id="{62A90FA0-215F-629F-A480-1D938340DC2B}"/>
              </a:ext>
            </a:extLst>
          </p:cNvPr>
          <p:cNvPicPr>
            <a:picLocks noChangeAspect="1"/>
          </p:cNvPicPr>
          <p:nvPr/>
        </p:nvPicPr>
        <p:blipFill>
          <a:blip r:embed="rId3"/>
          <a:stretch>
            <a:fillRect/>
          </a:stretch>
        </p:blipFill>
        <p:spPr>
          <a:xfrm>
            <a:off x="3532770" y="1133778"/>
            <a:ext cx="8140118" cy="4104780"/>
          </a:xfrm>
          <a:prstGeom prst="rect">
            <a:avLst/>
          </a:prstGeom>
        </p:spPr>
      </p:pic>
      <p:sp>
        <p:nvSpPr>
          <p:cNvPr id="10" name="TextBox 9">
            <a:extLst>
              <a:ext uri="{FF2B5EF4-FFF2-40B4-BE49-F238E27FC236}">
                <a16:creationId xmlns:a16="http://schemas.microsoft.com/office/drawing/2014/main" id="{55184C9D-748F-763E-AC32-300DB8876B34}"/>
              </a:ext>
            </a:extLst>
          </p:cNvPr>
          <p:cNvSpPr txBox="1"/>
          <p:nvPr/>
        </p:nvSpPr>
        <p:spPr>
          <a:xfrm>
            <a:off x="6315075" y="5539556"/>
            <a:ext cx="2792239" cy="369332"/>
          </a:xfrm>
          <a:prstGeom prst="rect">
            <a:avLst/>
          </a:prstGeom>
          <a:noFill/>
        </p:spPr>
        <p:txBody>
          <a:bodyPr wrap="none" rtlCol="0">
            <a:spAutoFit/>
          </a:bodyPr>
          <a:lstStyle/>
          <a:p>
            <a:r>
              <a:rPr lang="en-GB" dirty="0"/>
              <a:t>Peking/AFD Database (</a:t>
            </a:r>
            <a:r>
              <a:rPr lang="en-GB" dirty="0">
                <a:hlinkClick r:id="rId4"/>
              </a:rPr>
              <a:t>link</a:t>
            </a:r>
            <a:r>
              <a:rPr lang="en-GB" dirty="0"/>
              <a:t>)</a:t>
            </a:r>
          </a:p>
        </p:txBody>
      </p:sp>
      <p:sp>
        <p:nvSpPr>
          <p:cNvPr id="11" name="Rectangle 10">
            <a:extLst>
              <a:ext uri="{FF2B5EF4-FFF2-40B4-BE49-F238E27FC236}">
                <a16:creationId xmlns:a16="http://schemas.microsoft.com/office/drawing/2014/main" id="{59DA7B3B-C055-5FB0-3BD1-195CB25DE627}"/>
              </a:ext>
            </a:extLst>
          </p:cNvPr>
          <p:cNvSpPr/>
          <p:nvPr/>
        </p:nvSpPr>
        <p:spPr>
          <a:xfrm>
            <a:off x="3532770" y="4250531"/>
            <a:ext cx="8140118" cy="314325"/>
          </a:xfrm>
          <a:prstGeom prst="rect">
            <a:avLst/>
          </a:prstGeom>
          <a:noFill/>
          <a:ln w="57150">
            <a:solidFill>
              <a:srgbClr val="FF99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87985884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81ECAF-4518-3B18-4AEB-CC9712DD0D0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1FC13D5-DD72-28A7-82A8-0D26456ACD58}"/>
              </a:ext>
            </a:extLst>
          </p:cNvPr>
          <p:cNvSpPr>
            <a:spLocks noGrp="1"/>
          </p:cNvSpPr>
          <p:nvPr>
            <p:ph type="title"/>
          </p:nvPr>
        </p:nvSpPr>
        <p:spPr>
          <a:xfrm rot="19829875">
            <a:off x="-130151" y="3239573"/>
            <a:ext cx="3442218" cy="990301"/>
          </a:xfrm>
        </p:spPr>
        <p:txBody>
          <a:bodyPr>
            <a:noAutofit/>
          </a:bodyPr>
          <a:lstStyle/>
          <a:p>
            <a:pPr algn="ctr"/>
            <a:r>
              <a:rPr lang="en-GB" sz="4400" b="1" dirty="0"/>
              <a:t>But apparently transparent (</a:t>
            </a:r>
            <a:r>
              <a:rPr lang="en-GB" sz="4400" b="1" dirty="0" err="1"/>
              <a:t>ish</a:t>
            </a:r>
            <a:r>
              <a:rPr lang="en-GB" sz="4400" b="1" dirty="0"/>
              <a:t>)…</a:t>
            </a:r>
          </a:p>
        </p:txBody>
      </p:sp>
      <p:sp>
        <p:nvSpPr>
          <p:cNvPr id="4" name="Isosceles Triangle 3">
            <a:extLst>
              <a:ext uri="{FF2B5EF4-FFF2-40B4-BE49-F238E27FC236}">
                <a16:creationId xmlns:a16="http://schemas.microsoft.com/office/drawing/2014/main" id="{C79D610B-D204-5926-12BB-507498769E56}"/>
              </a:ext>
            </a:extLst>
          </p:cNvPr>
          <p:cNvSpPr/>
          <p:nvPr/>
        </p:nvSpPr>
        <p:spPr>
          <a:xfrm rot="10800000">
            <a:off x="-708859" y="-632071"/>
            <a:ext cx="2992763" cy="2692261"/>
          </a:xfrm>
          <a:prstGeom prst="triangle">
            <a:avLst/>
          </a:prstGeom>
          <a:solidFill>
            <a:schemeClr val="accent2">
              <a:lumMod val="60000"/>
              <a:lumOff val="40000"/>
              <a:alpha val="35000"/>
            </a:schemeClr>
          </a:solidFill>
          <a:ln>
            <a:noFill/>
          </a:ln>
          <a:scene3d>
            <a:camera prst="orthographicFront">
              <a:rot lat="21000000" lon="6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5" name="Isosceles Triangle 4">
            <a:extLst>
              <a:ext uri="{FF2B5EF4-FFF2-40B4-BE49-F238E27FC236}">
                <a16:creationId xmlns:a16="http://schemas.microsoft.com/office/drawing/2014/main" id="{E05CEC42-8CDA-6DE7-AA62-4CAA0D188062}"/>
              </a:ext>
            </a:extLst>
          </p:cNvPr>
          <p:cNvSpPr/>
          <p:nvPr/>
        </p:nvSpPr>
        <p:spPr>
          <a:xfrm>
            <a:off x="1493447" y="4770683"/>
            <a:ext cx="2816629" cy="2428129"/>
          </a:xfrm>
          <a:prstGeom prst="triangle">
            <a:avLst/>
          </a:prstGeom>
          <a:solidFill>
            <a:schemeClr val="accent5">
              <a:alpha val="48000"/>
            </a:schemeClr>
          </a:solidFill>
          <a:ln>
            <a:noFill/>
          </a:ln>
          <a:scene3d>
            <a:camera prst="orthographicFront">
              <a:rot lat="21000000" lon="6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6" name="Oval 5">
            <a:extLst>
              <a:ext uri="{FF2B5EF4-FFF2-40B4-BE49-F238E27FC236}">
                <a16:creationId xmlns:a16="http://schemas.microsoft.com/office/drawing/2014/main" id="{1A9EAAF8-3B78-0C30-D004-D74B37544B2D}"/>
              </a:ext>
            </a:extLst>
          </p:cNvPr>
          <p:cNvSpPr/>
          <p:nvPr/>
        </p:nvSpPr>
        <p:spPr>
          <a:xfrm>
            <a:off x="916355" y="-179225"/>
            <a:ext cx="1513489" cy="1513489"/>
          </a:xfrm>
          <a:prstGeom prst="ellipse">
            <a:avLst/>
          </a:prstGeom>
          <a:ln>
            <a:noFill/>
          </a:ln>
          <a:scene3d>
            <a:camera prst="orthographicFront">
              <a:rot lat="21000000" lon="6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8" name="Oval 7">
            <a:extLst>
              <a:ext uri="{FF2B5EF4-FFF2-40B4-BE49-F238E27FC236}">
                <a16:creationId xmlns:a16="http://schemas.microsoft.com/office/drawing/2014/main" id="{3C1475AC-868C-56DC-D5AC-2B42DF992B1B}"/>
              </a:ext>
            </a:extLst>
          </p:cNvPr>
          <p:cNvSpPr/>
          <p:nvPr/>
        </p:nvSpPr>
        <p:spPr>
          <a:xfrm>
            <a:off x="1703762" y="5452933"/>
            <a:ext cx="915216" cy="1027665"/>
          </a:xfrm>
          <a:prstGeom prst="ellipse">
            <a:avLst/>
          </a:prstGeom>
          <a:solidFill>
            <a:schemeClr val="accent2"/>
          </a:solidFill>
          <a:ln>
            <a:noFill/>
          </a:ln>
          <a:scene3d>
            <a:camera prst="orthographicFront">
              <a:rot lat="21000000" lon="20399999"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pic>
        <p:nvPicPr>
          <p:cNvPr id="7" name="Picture 6">
            <a:extLst>
              <a:ext uri="{FF2B5EF4-FFF2-40B4-BE49-F238E27FC236}">
                <a16:creationId xmlns:a16="http://schemas.microsoft.com/office/drawing/2014/main" id="{3E23EE99-FC05-B0EB-BFF0-F9690640B562}"/>
              </a:ext>
            </a:extLst>
          </p:cNvPr>
          <p:cNvPicPr>
            <a:picLocks noChangeAspect="1"/>
          </p:cNvPicPr>
          <p:nvPr/>
        </p:nvPicPr>
        <p:blipFill>
          <a:blip r:embed="rId3"/>
          <a:stretch>
            <a:fillRect/>
          </a:stretch>
        </p:blipFill>
        <p:spPr>
          <a:xfrm>
            <a:off x="3749251" y="837553"/>
            <a:ext cx="4215612" cy="5129212"/>
          </a:xfrm>
          <a:prstGeom prst="rect">
            <a:avLst/>
          </a:prstGeom>
        </p:spPr>
      </p:pic>
      <p:sp>
        <p:nvSpPr>
          <p:cNvPr id="13" name="TextBox 12">
            <a:extLst>
              <a:ext uri="{FF2B5EF4-FFF2-40B4-BE49-F238E27FC236}">
                <a16:creationId xmlns:a16="http://schemas.microsoft.com/office/drawing/2014/main" id="{71FAA40D-DF90-35C7-A4AB-830BC6E66E76}"/>
              </a:ext>
            </a:extLst>
          </p:cNvPr>
          <p:cNvSpPr txBox="1"/>
          <p:nvPr/>
        </p:nvSpPr>
        <p:spPr>
          <a:xfrm>
            <a:off x="8272462" y="1421060"/>
            <a:ext cx="3193639" cy="4278094"/>
          </a:xfrm>
          <a:prstGeom prst="rect">
            <a:avLst/>
          </a:prstGeom>
          <a:noFill/>
        </p:spPr>
        <p:txBody>
          <a:bodyPr wrap="square">
            <a:spAutoFit/>
          </a:bodyPr>
          <a:lstStyle/>
          <a:p>
            <a:r>
              <a:rPr lang="en-GB" sz="1600" b="0" i="0" dirty="0">
                <a:effectLst/>
              </a:rPr>
              <a:t>“In the ESG and Accountability to Communities component, BII ranked joint 14</a:t>
            </a:r>
            <a:r>
              <a:rPr lang="en-GB" sz="1600" b="0" i="0" baseline="30000" dirty="0">
                <a:effectLst/>
              </a:rPr>
              <a:t>th</a:t>
            </a:r>
            <a:r>
              <a:rPr lang="en-GB" sz="1600" b="0" i="0" dirty="0">
                <a:effectLst/>
              </a:rPr>
              <a:t> with a score of 8.5 out of 30. This marks a slight improvement from 2023 when BII ranked joint second-last for this component. Organisational-level improvements included a new explanation of E&amp;S risk categorisation. However, BII continued to not score for any project-level indicators in this component, failing to provide adequate summaries of E&amp;S risks and failing to disclose any E&amp;S documentation for investments” (PWYF </a:t>
            </a:r>
            <a:r>
              <a:rPr lang="en-GB" sz="1600" b="0" i="0" dirty="0">
                <a:effectLst/>
                <a:hlinkClick r:id="rId4"/>
              </a:rPr>
              <a:t>2025</a:t>
            </a:r>
            <a:r>
              <a:rPr lang="en-GB" sz="1600" b="0" i="0" dirty="0">
                <a:effectLst/>
              </a:rPr>
              <a:t>)</a:t>
            </a:r>
            <a:endParaRPr lang="en-GB" sz="1600" dirty="0"/>
          </a:p>
        </p:txBody>
      </p:sp>
    </p:spTree>
    <p:extLst>
      <p:ext uri="{BB962C8B-B14F-4D97-AF65-F5344CB8AC3E}">
        <p14:creationId xmlns:p14="http://schemas.microsoft.com/office/powerpoint/2010/main" val="418114610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D88F32-B2A1-1132-CDA2-E0231F03000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5EE8E88-204D-336E-4701-F80576D43565}"/>
              </a:ext>
            </a:extLst>
          </p:cNvPr>
          <p:cNvSpPr>
            <a:spLocks noGrp="1"/>
          </p:cNvSpPr>
          <p:nvPr>
            <p:ph type="title"/>
          </p:nvPr>
        </p:nvSpPr>
        <p:spPr>
          <a:xfrm rot="19829875">
            <a:off x="-130151" y="3239573"/>
            <a:ext cx="3442218" cy="990301"/>
          </a:xfrm>
        </p:spPr>
        <p:txBody>
          <a:bodyPr>
            <a:noAutofit/>
          </a:bodyPr>
          <a:lstStyle/>
          <a:p>
            <a:pPr algn="ctr"/>
            <a:r>
              <a:rPr lang="en-GB" sz="4400" b="1" dirty="0"/>
              <a:t>DFIs and ECAs often overlap in function</a:t>
            </a:r>
          </a:p>
        </p:txBody>
      </p:sp>
      <p:sp>
        <p:nvSpPr>
          <p:cNvPr id="4" name="Isosceles Triangle 3">
            <a:extLst>
              <a:ext uri="{FF2B5EF4-FFF2-40B4-BE49-F238E27FC236}">
                <a16:creationId xmlns:a16="http://schemas.microsoft.com/office/drawing/2014/main" id="{E0D1CFCB-EFE4-967E-62F4-3D0B1148ED44}"/>
              </a:ext>
            </a:extLst>
          </p:cNvPr>
          <p:cNvSpPr/>
          <p:nvPr/>
        </p:nvSpPr>
        <p:spPr>
          <a:xfrm rot="10800000">
            <a:off x="-708859" y="-632071"/>
            <a:ext cx="2992763" cy="2692261"/>
          </a:xfrm>
          <a:prstGeom prst="triangle">
            <a:avLst/>
          </a:prstGeom>
          <a:solidFill>
            <a:schemeClr val="accent2">
              <a:lumMod val="60000"/>
              <a:lumOff val="40000"/>
              <a:alpha val="35000"/>
            </a:schemeClr>
          </a:solidFill>
          <a:ln>
            <a:noFill/>
          </a:ln>
          <a:scene3d>
            <a:camera prst="orthographicFront">
              <a:rot lat="21000000" lon="6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5" name="Isosceles Triangle 4">
            <a:extLst>
              <a:ext uri="{FF2B5EF4-FFF2-40B4-BE49-F238E27FC236}">
                <a16:creationId xmlns:a16="http://schemas.microsoft.com/office/drawing/2014/main" id="{5DD6F560-E911-741B-B257-3B83CFD4C60C}"/>
              </a:ext>
            </a:extLst>
          </p:cNvPr>
          <p:cNvSpPr/>
          <p:nvPr/>
        </p:nvSpPr>
        <p:spPr>
          <a:xfrm>
            <a:off x="1493447" y="4770683"/>
            <a:ext cx="2816629" cy="2428129"/>
          </a:xfrm>
          <a:prstGeom prst="triangle">
            <a:avLst/>
          </a:prstGeom>
          <a:solidFill>
            <a:schemeClr val="accent5">
              <a:alpha val="48000"/>
            </a:schemeClr>
          </a:solidFill>
          <a:ln>
            <a:noFill/>
          </a:ln>
          <a:scene3d>
            <a:camera prst="orthographicFront">
              <a:rot lat="21000000" lon="6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6" name="Oval 5">
            <a:extLst>
              <a:ext uri="{FF2B5EF4-FFF2-40B4-BE49-F238E27FC236}">
                <a16:creationId xmlns:a16="http://schemas.microsoft.com/office/drawing/2014/main" id="{1AA4B924-9FA6-89E4-0538-BA41641FB70A}"/>
              </a:ext>
            </a:extLst>
          </p:cNvPr>
          <p:cNvSpPr/>
          <p:nvPr/>
        </p:nvSpPr>
        <p:spPr>
          <a:xfrm>
            <a:off x="916355" y="-179225"/>
            <a:ext cx="1513489" cy="1513489"/>
          </a:xfrm>
          <a:prstGeom prst="ellipse">
            <a:avLst/>
          </a:prstGeom>
          <a:ln>
            <a:noFill/>
          </a:ln>
          <a:scene3d>
            <a:camera prst="orthographicFront">
              <a:rot lat="21000000" lon="6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8" name="Oval 7">
            <a:extLst>
              <a:ext uri="{FF2B5EF4-FFF2-40B4-BE49-F238E27FC236}">
                <a16:creationId xmlns:a16="http://schemas.microsoft.com/office/drawing/2014/main" id="{82131855-6FD2-3C28-7E5A-159D60C88D57}"/>
              </a:ext>
            </a:extLst>
          </p:cNvPr>
          <p:cNvSpPr/>
          <p:nvPr/>
        </p:nvSpPr>
        <p:spPr>
          <a:xfrm>
            <a:off x="1703762" y="5452933"/>
            <a:ext cx="915216" cy="1027665"/>
          </a:xfrm>
          <a:prstGeom prst="ellipse">
            <a:avLst/>
          </a:prstGeom>
          <a:solidFill>
            <a:schemeClr val="accent2"/>
          </a:solidFill>
          <a:ln>
            <a:noFill/>
          </a:ln>
          <a:scene3d>
            <a:camera prst="orthographicFront">
              <a:rot lat="21000000" lon="20399999"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9" name="TextBox 8">
            <a:extLst>
              <a:ext uri="{FF2B5EF4-FFF2-40B4-BE49-F238E27FC236}">
                <a16:creationId xmlns:a16="http://schemas.microsoft.com/office/drawing/2014/main" id="{77D370F6-40DC-D322-6785-0C13AA8C39AD}"/>
              </a:ext>
            </a:extLst>
          </p:cNvPr>
          <p:cNvSpPr txBox="1"/>
          <p:nvPr/>
        </p:nvSpPr>
        <p:spPr>
          <a:xfrm>
            <a:off x="4310076" y="1449057"/>
            <a:ext cx="6454378" cy="3416320"/>
          </a:xfrm>
          <a:prstGeom prst="rect">
            <a:avLst/>
          </a:prstGeom>
          <a:solidFill>
            <a:srgbClr val="FF99FF"/>
          </a:solidFill>
        </p:spPr>
        <p:txBody>
          <a:bodyPr wrap="square">
            <a:spAutoFit/>
          </a:bodyPr>
          <a:lstStyle/>
          <a:p>
            <a:r>
              <a:rPr lang="en-GB" dirty="0">
                <a:solidFill>
                  <a:schemeClr val="bg2"/>
                </a:solidFill>
              </a:rPr>
              <a:t>“An expert group of DFIs and ECAs to increase coordination has already started discussions in 2024…</a:t>
            </a:r>
          </a:p>
          <a:p>
            <a:endParaRPr lang="en-GB" dirty="0">
              <a:solidFill>
                <a:schemeClr val="bg2"/>
              </a:solidFill>
            </a:endParaRPr>
          </a:p>
          <a:p>
            <a:r>
              <a:rPr lang="en-GB" dirty="0">
                <a:solidFill>
                  <a:schemeClr val="bg2"/>
                </a:solidFill>
              </a:rPr>
              <a:t>…Another level of hypocrisy is a </a:t>
            </a:r>
            <a:r>
              <a:rPr lang="en-GB" b="1" dirty="0">
                <a:solidFill>
                  <a:schemeClr val="bg2"/>
                </a:solidFill>
              </a:rPr>
              <a:t>simultaneous subsidising of European companies for renewables under the decarbonisation agenda and ongoing roll-out of polluting fossil fuel projects outside of the EU with export credits</a:t>
            </a:r>
            <a:r>
              <a:rPr lang="en-GB" dirty="0">
                <a:solidFill>
                  <a:schemeClr val="bg2"/>
                </a:solidFill>
              </a:rPr>
              <a:t>. This type of finance locks the countries into fossil fuel energy systems and obsolete infrastructure, fuels conflict (such as the ECA-backed Mozambique gas projects), and creates stranded assets, depriving the countries from means to advance socially and environmentally just public investments” (Counter-Balance/Both Ends </a:t>
            </a:r>
            <a:r>
              <a:rPr lang="en-GB" dirty="0">
                <a:solidFill>
                  <a:schemeClr val="bg2"/>
                </a:solidFill>
                <a:hlinkClick r:id="rId3">
                  <a:extLst>
                    <a:ext uri="{A12FA001-AC4F-418D-AE19-62706E023703}">
                      <ahyp:hlinkClr xmlns:ahyp="http://schemas.microsoft.com/office/drawing/2018/hyperlinkcolor" val="tx"/>
                    </a:ext>
                  </a:extLst>
                </a:hlinkClick>
              </a:rPr>
              <a:t>2024</a:t>
            </a:r>
            <a:r>
              <a:rPr lang="en-GB" dirty="0">
                <a:solidFill>
                  <a:schemeClr val="bg2"/>
                </a:solidFill>
              </a:rPr>
              <a:t>)</a:t>
            </a:r>
          </a:p>
        </p:txBody>
      </p:sp>
    </p:spTree>
    <p:extLst>
      <p:ext uri="{BB962C8B-B14F-4D97-AF65-F5344CB8AC3E}">
        <p14:creationId xmlns:p14="http://schemas.microsoft.com/office/powerpoint/2010/main" val="76880258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28CAE6-BCF0-FF63-946C-FA9800E2057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34B6E36-CF9E-959C-6CCF-FF3A2721BBFE}"/>
              </a:ext>
            </a:extLst>
          </p:cNvPr>
          <p:cNvSpPr>
            <a:spLocks noGrp="1"/>
          </p:cNvSpPr>
          <p:nvPr>
            <p:ph type="title"/>
          </p:nvPr>
        </p:nvSpPr>
        <p:spPr>
          <a:xfrm rot="19829875">
            <a:off x="-130151" y="3239573"/>
            <a:ext cx="3442218" cy="990301"/>
          </a:xfrm>
        </p:spPr>
        <p:txBody>
          <a:bodyPr>
            <a:noAutofit/>
          </a:bodyPr>
          <a:lstStyle/>
          <a:p>
            <a:pPr algn="ctr"/>
            <a:r>
              <a:rPr lang="en-GB" sz="4400" b="1" dirty="0"/>
              <a:t>DFIs and ECAs often overlap in function</a:t>
            </a:r>
          </a:p>
        </p:txBody>
      </p:sp>
      <p:sp>
        <p:nvSpPr>
          <p:cNvPr id="4" name="Isosceles Triangle 3">
            <a:extLst>
              <a:ext uri="{FF2B5EF4-FFF2-40B4-BE49-F238E27FC236}">
                <a16:creationId xmlns:a16="http://schemas.microsoft.com/office/drawing/2014/main" id="{A3D33DA8-72DC-55BC-1005-5B9DDA96C833}"/>
              </a:ext>
            </a:extLst>
          </p:cNvPr>
          <p:cNvSpPr/>
          <p:nvPr/>
        </p:nvSpPr>
        <p:spPr>
          <a:xfrm rot="10800000">
            <a:off x="-708859" y="-632071"/>
            <a:ext cx="2992763" cy="2692261"/>
          </a:xfrm>
          <a:prstGeom prst="triangle">
            <a:avLst/>
          </a:prstGeom>
          <a:solidFill>
            <a:schemeClr val="accent2">
              <a:lumMod val="60000"/>
              <a:lumOff val="40000"/>
              <a:alpha val="35000"/>
            </a:schemeClr>
          </a:solidFill>
          <a:ln>
            <a:noFill/>
          </a:ln>
          <a:scene3d>
            <a:camera prst="orthographicFront">
              <a:rot lat="21000000" lon="6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5" name="Isosceles Triangle 4">
            <a:extLst>
              <a:ext uri="{FF2B5EF4-FFF2-40B4-BE49-F238E27FC236}">
                <a16:creationId xmlns:a16="http://schemas.microsoft.com/office/drawing/2014/main" id="{B5F95F52-9E74-2276-2C96-BFE1D8CC2C1C}"/>
              </a:ext>
            </a:extLst>
          </p:cNvPr>
          <p:cNvSpPr/>
          <p:nvPr/>
        </p:nvSpPr>
        <p:spPr>
          <a:xfrm>
            <a:off x="1493447" y="4770683"/>
            <a:ext cx="2816629" cy="2428129"/>
          </a:xfrm>
          <a:prstGeom prst="triangle">
            <a:avLst/>
          </a:prstGeom>
          <a:solidFill>
            <a:schemeClr val="accent5">
              <a:alpha val="48000"/>
            </a:schemeClr>
          </a:solidFill>
          <a:ln>
            <a:noFill/>
          </a:ln>
          <a:scene3d>
            <a:camera prst="orthographicFront">
              <a:rot lat="21000000" lon="6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6" name="Oval 5">
            <a:extLst>
              <a:ext uri="{FF2B5EF4-FFF2-40B4-BE49-F238E27FC236}">
                <a16:creationId xmlns:a16="http://schemas.microsoft.com/office/drawing/2014/main" id="{678F38EF-065D-5680-375E-E0789E32E6A7}"/>
              </a:ext>
            </a:extLst>
          </p:cNvPr>
          <p:cNvSpPr/>
          <p:nvPr/>
        </p:nvSpPr>
        <p:spPr>
          <a:xfrm>
            <a:off x="916355" y="-179225"/>
            <a:ext cx="1513489" cy="1513489"/>
          </a:xfrm>
          <a:prstGeom prst="ellipse">
            <a:avLst/>
          </a:prstGeom>
          <a:ln>
            <a:noFill/>
          </a:ln>
          <a:scene3d>
            <a:camera prst="orthographicFront">
              <a:rot lat="21000000" lon="6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8" name="Oval 7">
            <a:extLst>
              <a:ext uri="{FF2B5EF4-FFF2-40B4-BE49-F238E27FC236}">
                <a16:creationId xmlns:a16="http://schemas.microsoft.com/office/drawing/2014/main" id="{B698BFEB-ECD0-059F-93F3-45BCF7C631B7}"/>
              </a:ext>
            </a:extLst>
          </p:cNvPr>
          <p:cNvSpPr/>
          <p:nvPr/>
        </p:nvSpPr>
        <p:spPr>
          <a:xfrm>
            <a:off x="1703762" y="5452933"/>
            <a:ext cx="915216" cy="1027665"/>
          </a:xfrm>
          <a:prstGeom prst="ellipse">
            <a:avLst/>
          </a:prstGeom>
          <a:solidFill>
            <a:schemeClr val="accent2"/>
          </a:solidFill>
          <a:ln>
            <a:noFill/>
          </a:ln>
          <a:scene3d>
            <a:camera prst="orthographicFront">
              <a:rot lat="21000000" lon="20399999"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pic>
        <p:nvPicPr>
          <p:cNvPr id="11" name="Picture 10">
            <a:extLst>
              <a:ext uri="{FF2B5EF4-FFF2-40B4-BE49-F238E27FC236}">
                <a16:creationId xmlns:a16="http://schemas.microsoft.com/office/drawing/2014/main" id="{998DDD33-2DA5-DBB4-F0FA-79DE1F6EEF8E}"/>
              </a:ext>
            </a:extLst>
          </p:cNvPr>
          <p:cNvPicPr>
            <a:picLocks noChangeAspect="1"/>
          </p:cNvPicPr>
          <p:nvPr/>
        </p:nvPicPr>
        <p:blipFill>
          <a:blip r:embed="rId3"/>
          <a:stretch>
            <a:fillRect/>
          </a:stretch>
        </p:blipFill>
        <p:spPr>
          <a:xfrm>
            <a:off x="3909119" y="864014"/>
            <a:ext cx="7344343" cy="5245960"/>
          </a:xfrm>
          <a:prstGeom prst="rect">
            <a:avLst/>
          </a:prstGeom>
        </p:spPr>
      </p:pic>
    </p:spTree>
    <p:extLst>
      <p:ext uri="{BB962C8B-B14F-4D97-AF65-F5344CB8AC3E}">
        <p14:creationId xmlns:p14="http://schemas.microsoft.com/office/powerpoint/2010/main" val="41714788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86219B-9538-F186-8941-E4C0EE377E6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98C8FA4-7CFA-3769-B68D-E848EEBF8707}"/>
              </a:ext>
            </a:extLst>
          </p:cNvPr>
          <p:cNvSpPr>
            <a:spLocks noGrp="1"/>
          </p:cNvSpPr>
          <p:nvPr>
            <p:ph type="title"/>
          </p:nvPr>
        </p:nvSpPr>
        <p:spPr>
          <a:xfrm rot="19829875">
            <a:off x="34431" y="3091415"/>
            <a:ext cx="3230060" cy="990301"/>
          </a:xfrm>
        </p:spPr>
        <p:txBody>
          <a:bodyPr>
            <a:noAutofit/>
          </a:bodyPr>
          <a:lstStyle/>
          <a:p>
            <a:pPr algn="ctr"/>
            <a:r>
              <a:rPr lang="en-GB" sz="2800" b="1" dirty="0"/>
              <a:t>UK ‘Development’ Finance &amp; the Energy Sector</a:t>
            </a:r>
          </a:p>
        </p:txBody>
      </p:sp>
      <p:sp>
        <p:nvSpPr>
          <p:cNvPr id="3" name="Content Placeholder 2">
            <a:extLst>
              <a:ext uri="{FF2B5EF4-FFF2-40B4-BE49-F238E27FC236}">
                <a16:creationId xmlns:a16="http://schemas.microsoft.com/office/drawing/2014/main" id="{34E43C37-73D6-23A4-BEB9-82189FBE045A}"/>
              </a:ext>
            </a:extLst>
          </p:cNvPr>
          <p:cNvSpPr>
            <a:spLocks noGrp="1"/>
          </p:cNvSpPr>
          <p:nvPr>
            <p:ph idx="1"/>
          </p:nvPr>
        </p:nvSpPr>
        <p:spPr>
          <a:xfrm>
            <a:off x="3571876" y="1610485"/>
            <a:ext cx="8425695" cy="1799986"/>
          </a:xfrm>
          <a:noFill/>
        </p:spPr>
        <p:txBody>
          <a:bodyPr>
            <a:noAutofit/>
          </a:bodyPr>
          <a:lstStyle/>
          <a:p>
            <a:pPr marL="0" indent="0">
              <a:buNone/>
            </a:pPr>
            <a:r>
              <a:rPr lang="en-GB" sz="1800" dirty="0">
                <a:solidFill>
                  <a:schemeClr val="tx1"/>
                </a:solidFill>
              </a:rPr>
              <a:t> “</a:t>
            </a:r>
            <a:r>
              <a:rPr lang="en-US" altLang="en-US" sz="1800" dirty="0">
                <a:solidFill>
                  <a:schemeClr val="tx1"/>
                </a:solidFill>
              </a:rPr>
              <a:t>Between April 2011 and March 2025, it is estimated that £10,461,073,000 of private finance has been </a:t>
            </a:r>
            <a:r>
              <a:rPr lang="en-US" altLang="en-US" sz="1800" dirty="0" err="1">
                <a:solidFill>
                  <a:schemeClr val="tx1"/>
                </a:solidFill>
              </a:rPr>
              <a:t>mobilised</a:t>
            </a:r>
            <a:r>
              <a:rPr lang="en-US" altLang="en-US" sz="1800" dirty="0">
                <a:solidFill>
                  <a:schemeClr val="tx1"/>
                </a:solidFill>
              </a:rPr>
              <a:t> across 98 </a:t>
            </a:r>
            <a:r>
              <a:rPr lang="en-US" altLang="en-US" sz="1800" dirty="0" err="1">
                <a:solidFill>
                  <a:schemeClr val="tx1"/>
                </a:solidFill>
              </a:rPr>
              <a:t>programmes</a:t>
            </a:r>
            <a:r>
              <a:rPr lang="en-US" altLang="en-US" sz="1800" dirty="0">
                <a:solidFill>
                  <a:schemeClr val="tx1"/>
                </a:solidFill>
              </a:rPr>
              <a:t>. This is an increase of 28% when compared with the total up to 2024 (Figure 10). The biggest increases came from ‘Second phase of DFID’s Support to the Private Infrastructure Development Group (PIDG)’, ‘British International Investment (BII) </a:t>
            </a:r>
            <a:r>
              <a:rPr lang="en-US" altLang="en-US" sz="1800" dirty="0" err="1">
                <a:solidFill>
                  <a:schemeClr val="tx1"/>
                </a:solidFill>
              </a:rPr>
              <a:t>Programme</a:t>
            </a:r>
            <a:r>
              <a:rPr lang="en-US" altLang="en-US" sz="1800" dirty="0">
                <a:solidFill>
                  <a:schemeClr val="tx1"/>
                </a:solidFill>
              </a:rPr>
              <a:t> of Support in Africa, South Asia, Indo-Pacific &amp; Carib (2015 to 2027)’ and ‘</a:t>
            </a:r>
            <a:r>
              <a:rPr lang="en-US" altLang="en-US" sz="1800" dirty="0" err="1">
                <a:solidFill>
                  <a:schemeClr val="tx1"/>
                </a:solidFill>
              </a:rPr>
              <a:t>Mobilising</a:t>
            </a:r>
            <a:r>
              <a:rPr lang="en-US" altLang="en-US" sz="1800" dirty="0">
                <a:solidFill>
                  <a:schemeClr val="tx1"/>
                </a:solidFill>
              </a:rPr>
              <a:t> Finance for Forests (MFF)’.” (FCDO </a:t>
            </a:r>
            <a:r>
              <a:rPr lang="en-US" altLang="en-US" sz="1800" dirty="0">
                <a:solidFill>
                  <a:schemeClr val="tx1"/>
                </a:solidFill>
                <a:hlinkClick r:id="rId3"/>
              </a:rPr>
              <a:t>2025</a:t>
            </a:r>
            <a:r>
              <a:rPr lang="en-US" altLang="en-US" sz="1800" dirty="0">
                <a:solidFill>
                  <a:schemeClr val="tx1"/>
                </a:solidFill>
              </a:rPr>
              <a:t>) </a:t>
            </a:r>
          </a:p>
        </p:txBody>
      </p:sp>
      <p:sp>
        <p:nvSpPr>
          <p:cNvPr id="8" name="Isosceles Triangle 7">
            <a:extLst>
              <a:ext uri="{FF2B5EF4-FFF2-40B4-BE49-F238E27FC236}">
                <a16:creationId xmlns:a16="http://schemas.microsoft.com/office/drawing/2014/main" id="{221E7704-6B11-0F5D-EF9B-A233186AFA76}"/>
              </a:ext>
            </a:extLst>
          </p:cNvPr>
          <p:cNvSpPr/>
          <p:nvPr/>
        </p:nvSpPr>
        <p:spPr>
          <a:xfrm>
            <a:off x="21234" y="4731053"/>
            <a:ext cx="2335088" cy="2013007"/>
          </a:xfrm>
          <a:prstGeom prst="triangle">
            <a:avLst/>
          </a:prstGeom>
          <a:solidFill>
            <a:schemeClr val="accent2"/>
          </a:solidFill>
          <a:ln>
            <a:noFill/>
          </a:ln>
          <a:scene3d>
            <a:camera prst="orthographicFront">
              <a:rot lat="21000000" lon="6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
        <p:nvSpPr>
          <p:cNvPr id="9" name="Isosceles Triangle 8">
            <a:extLst>
              <a:ext uri="{FF2B5EF4-FFF2-40B4-BE49-F238E27FC236}">
                <a16:creationId xmlns:a16="http://schemas.microsoft.com/office/drawing/2014/main" id="{A1CE5769-6B88-9E21-FF23-63272D686D4A}"/>
              </a:ext>
            </a:extLst>
          </p:cNvPr>
          <p:cNvSpPr/>
          <p:nvPr/>
        </p:nvSpPr>
        <p:spPr>
          <a:xfrm>
            <a:off x="-103016" y="5112940"/>
            <a:ext cx="2318913" cy="1999063"/>
          </a:xfrm>
          <a:prstGeom prst="triangle">
            <a:avLst/>
          </a:prstGeom>
          <a:blipFill dpi="0" rotWithShape="1">
            <a:blip r:embed="rId4" cstate="hqprint">
              <a:extLst>
                <a:ext uri="{28A0092B-C50C-407E-A947-70E740481C1C}">
                  <a14:useLocalDpi xmlns:a14="http://schemas.microsoft.com/office/drawing/2010/main" val="0"/>
                </a:ext>
              </a:extLst>
            </a:blip>
            <a:srcRect/>
            <a:stretch>
              <a:fillRect/>
            </a:stretch>
          </a:blipFill>
          <a:ln>
            <a:noFill/>
          </a:ln>
          <a:scene3d>
            <a:camera prst="orthographicFront">
              <a:rot lat="21000000" lon="6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
        <p:nvSpPr>
          <p:cNvPr id="10" name="Oval 9">
            <a:extLst>
              <a:ext uri="{FF2B5EF4-FFF2-40B4-BE49-F238E27FC236}">
                <a16:creationId xmlns:a16="http://schemas.microsoft.com/office/drawing/2014/main" id="{1108A1E0-1A94-75D8-07A5-803DBF51DAC2}"/>
              </a:ext>
            </a:extLst>
          </p:cNvPr>
          <p:cNvSpPr/>
          <p:nvPr/>
        </p:nvSpPr>
        <p:spPr>
          <a:xfrm>
            <a:off x="1991090" y="5608387"/>
            <a:ext cx="131648" cy="131648"/>
          </a:xfrm>
          <a:prstGeom prst="ellipse">
            <a:avLst/>
          </a:prstGeom>
          <a:solidFill>
            <a:schemeClr val="accent4"/>
          </a:solidFill>
          <a:ln>
            <a:noFill/>
          </a:ln>
          <a:scene3d>
            <a:camera prst="orthographicFront">
              <a:rot lat="21000000" lon="6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
        <p:nvSpPr>
          <p:cNvPr id="11" name="Oval 10">
            <a:extLst>
              <a:ext uri="{FF2B5EF4-FFF2-40B4-BE49-F238E27FC236}">
                <a16:creationId xmlns:a16="http://schemas.microsoft.com/office/drawing/2014/main" id="{A9CB68E0-2AAE-F003-B99E-BFE94C09883D}"/>
              </a:ext>
            </a:extLst>
          </p:cNvPr>
          <p:cNvSpPr/>
          <p:nvPr/>
        </p:nvSpPr>
        <p:spPr>
          <a:xfrm>
            <a:off x="-373013" y="-223018"/>
            <a:ext cx="1380545" cy="1380545"/>
          </a:xfrm>
          <a:prstGeom prst="ellipse">
            <a:avLst/>
          </a:prstGeom>
          <a:solidFill>
            <a:schemeClr val="accent2"/>
          </a:solidFill>
          <a:ln>
            <a:noFill/>
          </a:ln>
          <a:scene3d>
            <a:camera prst="orthographicFront">
              <a:rot lat="0" lon="1799953"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
        <p:nvSpPr>
          <p:cNvPr id="12" name="Oval 11">
            <a:extLst>
              <a:ext uri="{FF2B5EF4-FFF2-40B4-BE49-F238E27FC236}">
                <a16:creationId xmlns:a16="http://schemas.microsoft.com/office/drawing/2014/main" id="{3D34A78E-DD9D-A9DB-4105-99038BAAE418}"/>
              </a:ext>
            </a:extLst>
          </p:cNvPr>
          <p:cNvSpPr/>
          <p:nvPr/>
        </p:nvSpPr>
        <p:spPr>
          <a:xfrm rot="10618464">
            <a:off x="518086" y="492406"/>
            <a:ext cx="978891" cy="978891"/>
          </a:xfrm>
          <a:prstGeom prst="ellipse">
            <a:avLst/>
          </a:prstGeom>
          <a:solidFill>
            <a:srgbClr val="FF99FF"/>
          </a:solidFill>
          <a:ln>
            <a:noFill/>
          </a:ln>
          <a:scene3d>
            <a:camera prst="orthographicFront">
              <a:rot lat="0" lon="1799953"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
        <p:nvSpPr>
          <p:cNvPr id="17" name="Content Placeholder 2">
            <a:extLst>
              <a:ext uri="{FF2B5EF4-FFF2-40B4-BE49-F238E27FC236}">
                <a16:creationId xmlns:a16="http://schemas.microsoft.com/office/drawing/2014/main" id="{01CAA16E-1A9B-494D-CEEE-3A582DF5FDF1}"/>
              </a:ext>
            </a:extLst>
          </p:cNvPr>
          <p:cNvSpPr txBox="1">
            <a:spLocks/>
          </p:cNvSpPr>
          <p:nvPr/>
        </p:nvSpPr>
        <p:spPr>
          <a:xfrm>
            <a:off x="3571875" y="1610485"/>
            <a:ext cx="8425695" cy="1799986"/>
          </a:xfrm>
          <a:prstGeom prst="rect">
            <a:avLst/>
          </a:prstGeom>
          <a:noFill/>
        </p:spPr>
        <p:txBody>
          <a:bodyPr vert="horz" lIns="91440" tIns="45720" rIns="91440" bIns="45720" rtlCol="0" anchor="ctr">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tabLst>
                <a:tab pos="1143000" algn="l"/>
              </a:tabLst>
              <a:defRPr sz="2000" kern="1200">
                <a:solidFill>
                  <a:schemeClr val="bg2">
                    <a:lumMod val="20000"/>
                    <a:lumOff val="80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tabLst>
                <a:tab pos="1143000" algn="l"/>
              </a:tabLst>
              <a:defRPr sz="1800" kern="1200">
                <a:solidFill>
                  <a:schemeClr val="bg2">
                    <a:lumMod val="20000"/>
                    <a:lumOff val="80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tabLst>
                <a:tab pos="1143000" algn="l"/>
              </a:tabLst>
              <a:defRPr sz="1600" kern="1200">
                <a:solidFill>
                  <a:schemeClr val="bg2">
                    <a:lumMod val="20000"/>
                    <a:lumOff val="80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tabLst>
                <a:tab pos="1143000" algn="l"/>
              </a:tabLst>
              <a:defRPr sz="1400" kern="1200">
                <a:solidFill>
                  <a:schemeClr val="bg2">
                    <a:lumMod val="20000"/>
                    <a:lumOff val="80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tabLst>
                <a:tab pos="1143000" algn="l"/>
              </a:tabLst>
              <a:defRPr sz="1400" kern="1200">
                <a:solidFill>
                  <a:schemeClr val="bg2">
                    <a:lumMod val="20000"/>
                    <a:lumOff val="80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tabLst>
                <a:tab pos="1143000" algn="l"/>
              </a:tabLst>
              <a:defRPr sz="1400" kern="1200">
                <a:solidFill>
                  <a:schemeClr val="bg2">
                    <a:lumMod val="20000"/>
                    <a:lumOff val="80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tabLst>
                <a:tab pos="1143000" algn="l"/>
              </a:tabLst>
              <a:defRPr sz="1400" kern="1200">
                <a:solidFill>
                  <a:schemeClr val="bg2">
                    <a:lumMod val="20000"/>
                    <a:lumOff val="80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tabLst>
                <a:tab pos="1143000" algn="l"/>
              </a:tabLst>
              <a:defRPr sz="1400" kern="1200">
                <a:solidFill>
                  <a:schemeClr val="bg2">
                    <a:lumMod val="20000"/>
                    <a:lumOff val="80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tabLst>
                <a:tab pos="1143000" algn="l"/>
              </a:tabLst>
              <a:defRPr sz="1400" kern="1200">
                <a:solidFill>
                  <a:schemeClr val="bg2">
                    <a:lumMod val="20000"/>
                    <a:lumOff val="80000"/>
                  </a:schemeClr>
                </a:solidFill>
                <a:latin typeface="+mn-lt"/>
                <a:ea typeface="+mn-ea"/>
                <a:cs typeface="+mn-cs"/>
              </a:defRPr>
            </a:lvl9pPr>
          </a:lstStyle>
          <a:p>
            <a:pPr marL="0" indent="0">
              <a:buFont typeface="Wingdings 2" pitchFamily="18" charset="2"/>
              <a:buNone/>
            </a:pPr>
            <a:r>
              <a:rPr lang="en-GB" sz="1800" dirty="0">
                <a:solidFill>
                  <a:schemeClr val="tx1"/>
                </a:solidFill>
              </a:rPr>
              <a:t> “</a:t>
            </a:r>
            <a:r>
              <a:rPr lang="en-US" altLang="en-US" sz="1800" dirty="0">
                <a:solidFill>
                  <a:schemeClr val="tx1"/>
                </a:solidFill>
              </a:rPr>
              <a:t>Between April 2011 and March 2025, it is estimated that £10,461,073,000 of private finance has been </a:t>
            </a:r>
            <a:r>
              <a:rPr lang="en-US" altLang="en-US" sz="1800" dirty="0" err="1">
                <a:solidFill>
                  <a:schemeClr val="tx1"/>
                </a:solidFill>
              </a:rPr>
              <a:t>mobilised</a:t>
            </a:r>
            <a:r>
              <a:rPr lang="en-US" altLang="en-US" sz="1800" dirty="0">
                <a:solidFill>
                  <a:schemeClr val="tx1"/>
                </a:solidFill>
              </a:rPr>
              <a:t> across 98 </a:t>
            </a:r>
            <a:r>
              <a:rPr lang="en-US" altLang="en-US" sz="1800" dirty="0" err="1">
                <a:solidFill>
                  <a:schemeClr val="tx1"/>
                </a:solidFill>
              </a:rPr>
              <a:t>programmes</a:t>
            </a:r>
            <a:r>
              <a:rPr lang="en-US" altLang="en-US" sz="1800" dirty="0">
                <a:solidFill>
                  <a:schemeClr val="tx1"/>
                </a:solidFill>
              </a:rPr>
              <a:t>. This is an increase of 28% when compared with the total up to 2024 (Figure 10). The biggest increases came from ‘</a:t>
            </a:r>
            <a:r>
              <a:rPr lang="en-US" altLang="en-US" sz="1800" dirty="0">
                <a:solidFill>
                  <a:schemeClr val="tx1"/>
                </a:solidFill>
                <a:highlight>
                  <a:srgbClr val="FF99FF"/>
                </a:highlight>
              </a:rPr>
              <a:t>Second phase of DFID’s Support to the Private Infrastructure Development Group (PIDG</a:t>
            </a:r>
            <a:r>
              <a:rPr lang="en-US" altLang="en-US" sz="1800" dirty="0">
                <a:solidFill>
                  <a:schemeClr val="tx1"/>
                </a:solidFill>
              </a:rPr>
              <a:t>)’, ‘British International Investment (BII) </a:t>
            </a:r>
            <a:r>
              <a:rPr lang="en-US" altLang="en-US" sz="1800" dirty="0" err="1">
                <a:solidFill>
                  <a:schemeClr val="tx1"/>
                </a:solidFill>
              </a:rPr>
              <a:t>Programme</a:t>
            </a:r>
            <a:r>
              <a:rPr lang="en-US" altLang="en-US" sz="1800" dirty="0">
                <a:solidFill>
                  <a:schemeClr val="tx1"/>
                </a:solidFill>
              </a:rPr>
              <a:t> of Support in Africa, South Asia, Indo-Pacific &amp; Carib (2015 to 2027)’ and ‘</a:t>
            </a:r>
            <a:r>
              <a:rPr lang="en-US" altLang="en-US" sz="1800" dirty="0" err="1">
                <a:solidFill>
                  <a:schemeClr val="tx1"/>
                </a:solidFill>
              </a:rPr>
              <a:t>Mobilising</a:t>
            </a:r>
            <a:r>
              <a:rPr lang="en-US" altLang="en-US" sz="1800" dirty="0">
                <a:solidFill>
                  <a:schemeClr val="tx1"/>
                </a:solidFill>
              </a:rPr>
              <a:t> Finance for Forests (MFF)’.” (FCDO </a:t>
            </a:r>
            <a:r>
              <a:rPr lang="en-US" altLang="en-US" sz="1800" dirty="0">
                <a:solidFill>
                  <a:schemeClr val="tx1"/>
                </a:solidFill>
                <a:hlinkClick r:id="rId3"/>
              </a:rPr>
              <a:t>2025</a:t>
            </a:r>
            <a:r>
              <a:rPr lang="en-US" altLang="en-US" sz="1800" dirty="0">
                <a:solidFill>
                  <a:schemeClr val="tx1"/>
                </a:solidFill>
              </a:rPr>
              <a:t>) </a:t>
            </a:r>
          </a:p>
        </p:txBody>
      </p:sp>
      <p:sp>
        <p:nvSpPr>
          <p:cNvPr id="18" name="Content Placeholder 2">
            <a:extLst>
              <a:ext uri="{FF2B5EF4-FFF2-40B4-BE49-F238E27FC236}">
                <a16:creationId xmlns:a16="http://schemas.microsoft.com/office/drawing/2014/main" id="{00A59D53-66E0-AB93-306B-FD80DFD1EAE5}"/>
              </a:ext>
            </a:extLst>
          </p:cNvPr>
          <p:cNvSpPr txBox="1">
            <a:spLocks/>
          </p:cNvSpPr>
          <p:nvPr/>
        </p:nvSpPr>
        <p:spPr>
          <a:xfrm>
            <a:off x="3571875" y="1610485"/>
            <a:ext cx="8425695" cy="1799986"/>
          </a:xfrm>
          <a:prstGeom prst="rect">
            <a:avLst/>
          </a:prstGeom>
          <a:noFill/>
        </p:spPr>
        <p:txBody>
          <a:bodyPr vert="horz" lIns="91440" tIns="45720" rIns="91440" bIns="45720" rtlCol="0" anchor="ctr">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tabLst>
                <a:tab pos="1143000" algn="l"/>
              </a:tabLst>
              <a:defRPr sz="2000" kern="1200">
                <a:solidFill>
                  <a:schemeClr val="bg2">
                    <a:lumMod val="20000"/>
                    <a:lumOff val="80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tabLst>
                <a:tab pos="1143000" algn="l"/>
              </a:tabLst>
              <a:defRPr sz="1800" kern="1200">
                <a:solidFill>
                  <a:schemeClr val="bg2">
                    <a:lumMod val="20000"/>
                    <a:lumOff val="80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tabLst>
                <a:tab pos="1143000" algn="l"/>
              </a:tabLst>
              <a:defRPr sz="1600" kern="1200">
                <a:solidFill>
                  <a:schemeClr val="bg2">
                    <a:lumMod val="20000"/>
                    <a:lumOff val="80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tabLst>
                <a:tab pos="1143000" algn="l"/>
              </a:tabLst>
              <a:defRPr sz="1400" kern="1200">
                <a:solidFill>
                  <a:schemeClr val="bg2">
                    <a:lumMod val="20000"/>
                    <a:lumOff val="80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tabLst>
                <a:tab pos="1143000" algn="l"/>
              </a:tabLst>
              <a:defRPr sz="1400" kern="1200">
                <a:solidFill>
                  <a:schemeClr val="bg2">
                    <a:lumMod val="20000"/>
                    <a:lumOff val="80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tabLst>
                <a:tab pos="1143000" algn="l"/>
              </a:tabLst>
              <a:defRPr sz="1400" kern="1200">
                <a:solidFill>
                  <a:schemeClr val="bg2">
                    <a:lumMod val="20000"/>
                    <a:lumOff val="80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tabLst>
                <a:tab pos="1143000" algn="l"/>
              </a:tabLst>
              <a:defRPr sz="1400" kern="1200">
                <a:solidFill>
                  <a:schemeClr val="bg2">
                    <a:lumMod val="20000"/>
                    <a:lumOff val="80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tabLst>
                <a:tab pos="1143000" algn="l"/>
              </a:tabLst>
              <a:defRPr sz="1400" kern="1200">
                <a:solidFill>
                  <a:schemeClr val="bg2">
                    <a:lumMod val="20000"/>
                    <a:lumOff val="80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tabLst>
                <a:tab pos="1143000" algn="l"/>
              </a:tabLst>
              <a:defRPr sz="1400" kern="1200">
                <a:solidFill>
                  <a:schemeClr val="bg2">
                    <a:lumMod val="20000"/>
                    <a:lumOff val="80000"/>
                  </a:schemeClr>
                </a:solidFill>
                <a:latin typeface="+mn-lt"/>
                <a:ea typeface="+mn-ea"/>
                <a:cs typeface="+mn-cs"/>
              </a:defRPr>
            </a:lvl9pPr>
          </a:lstStyle>
          <a:p>
            <a:pPr marL="0" indent="0">
              <a:buFont typeface="Wingdings 2" pitchFamily="18" charset="2"/>
              <a:buNone/>
            </a:pPr>
            <a:r>
              <a:rPr lang="en-GB" sz="1800" dirty="0">
                <a:solidFill>
                  <a:schemeClr val="tx1"/>
                </a:solidFill>
              </a:rPr>
              <a:t> “</a:t>
            </a:r>
            <a:r>
              <a:rPr lang="en-US" altLang="en-US" sz="1800" dirty="0">
                <a:solidFill>
                  <a:schemeClr val="tx1"/>
                </a:solidFill>
              </a:rPr>
              <a:t>Between April 2011 and March 2025, it is estimated that £10,461,073,000 of private finance has been </a:t>
            </a:r>
            <a:r>
              <a:rPr lang="en-US" altLang="en-US" sz="1800" dirty="0" err="1">
                <a:solidFill>
                  <a:schemeClr val="tx1"/>
                </a:solidFill>
              </a:rPr>
              <a:t>mobilised</a:t>
            </a:r>
            <a:r>
              <a:rPr lang="en-US" altLang="en-US" sz="1800" dirty="0">
                <a:solidFill>
                  <a:schemeClr val="tx1"/>
                </a:solidFill>
              </a:rPr>
              <a:t> across 98 </a:t>
            </a:r>
            <a:r>
              <a:rPr lang="en-US" altLang="en-US" sz="1800" dirty="0" err="1">
                <a:solidFill>
                  <a:schemeClr val="tx1"/>
                </a:solidFill>
              </a:rPr>
              <a:t>programmes</a:t>
            </a:r>
            <a:r>
              <a:rPr lang="en-US" altLang="en-US" sz="1800" dirty="0">
                <a:solidFill>
                  <a:schemeClr val="tx1"/>
                </a:solidFill>
              </a:rPr>
              <a:t>. This is an increase of 28% when compared with the total up to 2024 (Figure 10). The biggest increases came from ‘</a:t>
            </a:r>
            <a:r>
              <a:rPr lang="en-US" altLang="en-US" sz="1800" dirty="0">
                <a:solidFill>
                  <a:schemeClr val="tx1"/>
                </a:solidFill>
                <a:highlight>
                  <a:srgbClr val="FF99FF"/>
                </a:highlight>
              </a:rPr>
              <a:t>Second phase of DFID’s Support to the Private Infrastructure Development Group (PIDG</a:t>
            </a:r>
            <a:r>
              <a:rPr lang="en-US" altLang="en-US" sz="1800" dirty="0">
                <a:solidFill>
                  <a:schemeClr val="tx1"/>
                </a:solidFill>
              </a:rPr>
              <a:t>)’, ‘</a:t>
            </a:r>
            <a:r>
              <a:rPr lang="en-US" altLang="en-US" sz="1800" dirty="0">
                <a:solidFill>
                  <a:schemeClr val="tx1"/>
                </a:solidFill>
                <a:highlight>
                  <a:srgbClr val="FF99FF"/>
                </a:highlight>
              </a:rPr>
              <a:t>British International Investment (BII) </a:t>
            </a:r>
            <a:r>
              <a:rPr lang="en-US" altLang="en-US" sz="1800" dirty="0" err="1">
                <a:solidFill>
                  <a:schemeClr val="tx1"/>
                </a:solidFill>
                <a:highlight>
                  <a:srgbClr val="FF99FF"/>
                </a:highlight>
              </a:rPr>
              <a:t>Programme</a:t>
            </a:r>
            <a:r>
              <a:rPr lang="en-US" altLang="en-US" sz="1800" dirty="0">
                <a:solidFill>
                  <a:schemeClr val="tx1"/>
                </a:solidFill>
                <a:highlight>
                  <a:srgbClr val="FF99FF"/>
                </a:highlight>
              </a:rPr>
              <a:t> of Support in Africa, South Asia, Indo-Pacific &amp; Carib (2015 to 2027</a:t>
            </a:r>
            <a:r>
              <a:rPr lang="en-US" altLang="en-US" sz="1800" dirty="0">
                <a:solidFill>
                  <a:schemeClr val="tx1"/>
                </a:solidFill>
              </a:rPr>
              <a:t>)’ and ‘</a:t>
            </a:r>
            <a:r>
              <a:rPr lang="en-US" altLang="en-US" sz="1800" dirty="0" err="1">
                <a:solidFill>
                  <a:schemeClr val="tx1"/>
                </a:solidFill>
              </a:rPr>
              <a:t>Mobilising</a:t>
            </a:r>
            <a:r>
              <a:rPr lang="en-US" altLang="en-US" sz="1800" dirty="0">
                <a:solidFill>
                  <a:schemeClr val="tx1"/>
                </a:solidFill>
              </a:rPr>
              <a:t> Finance for Forests (MFF)’.” (FCDO </a:t>
            </a:r>
            <a:r>
              <a:rPr lang="en-US" altLang="en-US" sz="1800" dirty="0">
                <a:solidFill>
                  <a:schemeClr val="tx1"/>
                </a:solidFill>
                <a:hlinkClick r:id="rId3"/>
              </a:rPr>
              <a:t>2025</a:t>
            </a:r>
            <a:r>
              <a:rPr lang="en-US" altLang="en-US" sz="1800" dirty="0">
                <a:solidFill>
                  <a:schemeClr val="tx1"/>
                </a:solidFill>
              </a:rPr>
              <a:t>) </a:t>
            </a:r>
          </a:p>
        </p:txBody>
      </p:sp>
      <p:sp>
        <p:nvSpPr>
          <p:cNvPr id="19" name="TextBox 18">
            <a:extLst>
              <a:ext uri="{FF2B5EF4-FFF2-40B4-BE49-F238E27FC236}">
                <a16:creationId xmlns:a16="http://schemas.microsoft.com/office/drawing/2014/main" id="{442FC80C-28C7-E4C7-AF5E-E6A3B35FC4A7}"/>
              </a:ext>
            </a:extLst>
          </p:cNvPr>
          <p:cNvSpPr txBox="1"/>
          <p:nvPr/>
        </p:nvSpPr>
        <p:spPr>
          <a:xfrm>
            <a:off x="3571875" y="573119"/>
            <a:ext cx="8127191" cy="923330"/>
          </a:xfrm>
          <a:prstGeom prst="rect">
            <a:avLst/>
          </a:prstGeom>
          <a:noFill/>
        </p:spPr>
        <p:txBody>
          <a:bodyPr wrap="square" rtlCol="0">
            <a:spAutoFit/>
          </a:bodyPr>
          <a:lstStyle/>
          <a:p>
            <a:pPr marL="285750" indent="-285750">
              <a:buFont typeface="Arial" panose="020B0604020202020204" pitchFamily="34" charset="0"/>
              <a:buChar char="•"/>
            </a:pPr>
            <a:r>
              <a:rPr lang="en-GB" dirty="0"/>
              <a:t>UK pledged £11.6bn on climate aid from 2021-22 to 2026-27 (DFID </a:t>
            </a:r>
            <a:r>
              <a:rPr lang="en-GB" dirty="0">
                <a:hlinkClick r:id="rId5"/>
              </a:rPr>
              <a:t>2019</a:t>
            </a:r>
            <a:r>
              <a:rPr lang="en-GB" dirty="0"/>
              <a:t>)</a:t>
            </a:r>
          </a:p>
          <a:p>
            <a:pPr marL="285750" indent="-285750">
              <a:buFont typeface="Arial" panose="020B0604020202020204" pitchFamily="34" charset="0"/>
              <a:buChar char="•"/>
            </a:pPr>
            <a:r>
              <a:rPr lang="en-GB" dirty="0"/>
              <a:t>At least £1.7bn of this is ‘reclassified’ aid including BII capital (Carbon Brief </a:t>
            </a:r>
            <a:r>
              <a:rPr lang="en-GB" dirty="0">
                <a:hlinkClick r:id="rId6"/>
              </a:rPr>
              <a:t>2024</a:t>
            </a:r>
            <a:r>
              <a:rPr lang="en-GB" dirty="0"/>
              <a:t>)</a:t>
            </a:r>
          </a:p>
          <a:p>
            <a:pPr marL="285750" indent="-285750">
              <a:buFont typeface="Arial" panose="020B0604020202020204" pitchFamily="34" charset="0"/>
              <a:buChar char="•"/>
            </a:pPr>
            <a:r>
              <a:rPr lang="en-GB" dirty="0"/>
              <a:t>In 2024-25 of £3bn spent on climate finance, £483.2m was BII injection (CB </a:t>
            </a:r>
            <a:r>
              <a:rPr lang="en-GB" dirty="0">
                <a:hlinkClick r:id="rId7"/>
              </a:rPr>
              <a:t>2025</a:t>
            </a:r>
            <a:r>
              <a:rPr lang="en-GB" dirty="0"/>
              <a:t>)</a:t>
            </a:r>
          </a:p>
        </p:txBody>
      </p:sp>
      <p:pic>
        <p:nvPicPr>
          <p:cNvPr id="1031" name="Picture 7" descr="UK Export Finance">
            <a:extLst>
              <a:ext uri="{FF2B5EF4-FFF2-40B4-BE49-F238E27FC236}">
                <a16:creationId xmlns:a16="http://schemas.microsoft.com/office/drawing/2014/main" id="{1D996396-42FA-CAA5-F69B-DBD815D0A429}"/>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808754" y="4987178"/>
            <a:ext cx="2499085" cy="1500756"/>
          </a:xfrm>
          <a:prstGeom prst="rect">
            <a:avLst/>
          </a:prstGeom>
          <a:noFill/>
          <a:extLst>
            <a:ext uri="{909E8E84-426E-40DD-AFC4-6F175D3DCCD1}">
              <a14:hiddenFill xmlns:a14="http://schemas.microsoft.com/office/drawing/2010/main">
                <a:solidFill>
                  <a:srgbClr val="FFFFFF"/>
                </a:solidFill>
              </a14:hiddenFill>
            </a:ext>
          </a:extLst>
        </p:spPr>
      </p:pic>
      <p:pic>
        <p:nvPicPr>
          <p:cNvPr id="1033" name="Picture 9" descr="PIDG (Private Infrastructure Development Group)">
            <a:extLst>
              <a:ext uri="{FF2B5EF4-FFF2-40B4-BE49-F238E27FC236}">
                <a16:creationId xmlns:a16="http://schemas.microsoft.com/office/drawing/2014/main" id="{B39233AC-BF88-8F1A-6341-686142834D4B}"/>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426846" y="5474017"/>
            <a:ext cx="3962400" cy="1152525"/>
          </a:xfrm>
          <a:prstGeom prst="rect">
            <a:avLst/>
          </a:prstGeom>
          <a:noFill/>
          <a:extLst>
            <a:ext uri="{909E8E84-426E-40DD-AFC4-6F175D3DCCD1}">
              <a14:hiddenFill xmlns:a14="http://schemas.microsoft.com/office/drawing/2010/main">
                <a:solidFill>
                  <a:srgbClr val="FFFFFF"/>
                </a:solidFill>
              </a14:hiddenFill>
            </a:ext>
          </a:extLst>
        </p:spPr>
      </p:pic>
      <p:pic>
        <p:nvPicPr>
          <p:cNvPr id="1035" name="Picture 11" descr="Development Finance Institution - British International Investment">
            <a:extLst>
              <a:ext uri="{FF2B5EF4-FFF2-40B4-BE49-F238E27FC236}">
                <a16:creationId xmlns:a16="http://schemas.microsoft.com/office/drawing/2014/main" id="{A50305A3-4A88-CF01-2C81-01A0D8838F2D}"/>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158503" y="3936146"/>
            <a:ext cx="2499085" cy="13113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40303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8">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3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3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64868E-F674-6D38-AABD-534CCAE3026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FCBB079-7F3B-2684-224B-68BF1F883628}"/>
              </a:ext>
            </a:extLst>
          </p:cNvPr>
          <p:cNvSpPr>
            <a:spLocks noGrp="1"/>
          </p:cNvSpPr>
          <p:nvPr>
            <p:ph type="title"/>
          </p:nvPr>
        </p:nvSpPr>
        <p:spPr>
          <a:xfrm rot="19829875">
            <a:off x="216137" y="2896746"/>
            <a:ext cx="3442218" cy="990301"/>
          </a:xfrm>
        </p:spPr>
        <p:txBody>
          <a:bodyPr>
            <a:noAutofit/>
          </a:bodyPr>
          <a:lstStyle/>
          <a:p>
            <a:pPr algn="ctr"/>
            <a:r>
              <a:rPr lang="en-GB" sz="4400" b="1" dirty="0"/>
              <a:t>Misplaced Enthusiasm for DFIs / ECAs…?</a:t>
            </a:r>
          </a:p>
        </p:txBody>
      </p:sp>
      <p:sp>
        <p:nvSpPr>
          <p:cNvPr id="4" name="Isosceles Triangle 3">
            <a:extLst>
              <a:ext uri="{FF2B5EF4-FFF2-40B4-BE49-F238E27FC236}">
                <a16:creationId xmlns:a16="http://schemas.microsoft.com/office/drawing/2014/main" id="{E6B2481D-A8D0-62C6-ED71-993EA8E91CD6}"/>
              </a:ext>
            </a:extLst>
          </p:cNvPr>
          <p:cNvSpPr/>
          <p:nvPr/>
        </p:nvSpPr>
        <p:spPr>
          <a:xfrm rot="10800000">
            <a:off x="-708859" y="-632071"/>
            <a:ext cx="2992763" cy="2692261"/>
          </a:xfrm>
          <a:prstGeom prst="triangle">
            <a:avLst/>
          </a:prstGeom>
          <a:solidFill>
            <a:schemeClr val="accent2">
              <a:lumMod val="60000"/>
              <a:lumOff val="40000"/>
              <a:alpha val="35000"/>
            </a:schemeClr>
          </a:solidFill>
          <a:ln>
            <a:noFill/>
          </a:ln>
          <a:scene3d>
            <a:camera prst="orthographicFront">
              <a:rot lat="21000000" lon="6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5" name="Isosceles Triangle 4">
            <a:extLst>
              <a:ext uri="{FF2B5EF4-FFF2-40B4-BE49-F238E27FC236}">
                <a16:creationId xmlns:a16="http://schemas.microsoft.com/office/drawing/2014/main" id="{71D01FF2-E63F-F836-F93F-32107E7ED3AE}"/>
              </a:ext>
            </a:extLst>
          </p:cNvPr>
          <p:cNvSpPr/>
          <p:nvPr/>
        </p:nvSpPr>
        <p:spPr>
          <a:xfrm>
            <a:off x="1493447" y="4770683"/>
            <a:ext cx="2816629" cy="2428129"/>
          </a:xfrm>
          <a:prstGeom prst="triangle">
            <a:avLst/>
          </a:prstGeom>
          <a:solidFill>
            <a:schemeClr val="accent5">
              <a:alpha val="48000"/>
            </a:schemeClr>
          </a:solidFill>
          <a:ln>
            <a:noFill/>
          </a:ln>
          <a:scene3d>
            <a:camera prst="orthographicFront">
              <a:rot lat="21000000" lon="6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6" name="Oval 5">
            <a:extLst>
              <a:ext uri="{FF2B5EF4-FFF2-40B4-BE49-F238E27FC236}">
                <a16:creationId xmlns:a16="http://schemas.microsoft.com/office/drawing/2014/main" id="{E4FED5A5-B044-504C-2927-56AAFAF959B3}"/>
              </a:ext>
            </a:extLst>
          </p:cNvPr>
          <p:cNvSpPr/>
          <p:nvPr/>
        </p:nvSpPr>
        <p:spPr>
          <a:xfrm>
            <a:off x="916355" y="-179225"/>
            <a:ext cx="1513489" cy="1513489"/>
          </a:xfrm>
          <a:prstGeom prst="ellipse">
            <a:avLst/>
          </a:prstGeom>
          <a:ln>
            <a:noFill/>
          </a:ln>
          <a:scene3d>
            <a:camera prst="orthographicFront">
              <a:rot lat="21000000" lon="6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8" name="Oval 7">
            <a:extLst>
              <a:ext uri="{FF2B5EF4-FFF2-40B4-BE49-F238E27FC236}">
                <a16:creationId xmlns:a16="http://schemas.microsoft.com/office/drawing/2014/main" id="{1E39A4BC-5770-B455-B02F-5FB024CE0CDB}"/>
              </a:ext>
            </a:extLst>
          </p:cNvPr>
          <p:cNvSpPr/>
          <p:nvPr/>
        </p:nvSpPr>
        <p:spPr>
          <a:xfrm>
            <a:off x="1703762" y="5452933"/>
            <a:ext cx="915216" cy="1027665"/>
          </a:xfrm>
          <a:prstGeom prst="ellipse">
            <a:avLst/>
          </a:prstGeom>
          <a:solidFill>
            <a:schemeClr val="accent2"/>
          </a:solidFill>
          <a:ln>
            <a:noFill/>
          </a:ln>
          <a:scene3d>
            <a:camera prst="orthographicFront">
              <a:rot lat="21000000" lon="20399999"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3" name="TextBox 2">
            <a:extLst>
              <a:ext uri="{FF2B5EF4-FFF2-40B4-BE49-F238E27FC236}">
                <a16:creationId xmlns:a16="http://schemas.microsoft.com/office/drawing/2014/main" id="{CCD5859C-FC47-2C36-F579-F6453A2E3677}"/>
              </a:ext>
            </a:extLst>
          </p:cNvPr>
          <p:cNvSpPr txBox="1"/>
          <p:nvPr/>
        </p:nvSpPr>
        <p:spPr>
          <a:xfrm>
            <a:off x="3679031" y="535781"/>
            <a:ext cx="7772400" cy="1754326"/>
          </a:xfrm>
          <a:prstGeom prst="rect">
            <a:avLst/>
          </a:prstGeom>
          <a:noFill/>
        </p:spPr>
        <p:txBody>
          <a:bodyPr wrap="square" rtlCol="0">
            <a:spAutoFit/>
          </a:bodyPr>
          <a:lstStyle/>
          <a:p>
            <a:r>
              <a:rPr lang="en-GB" dirty="0"/>
              <a:t>“as honest brokers, DFIs can help to shape public policies to overcome the incumbent entrenchment challenge…DFIs can scale up renewable energy investments to make the price of renewable energies more competitive to ensure that renewable energy transformations will not undercut the international competitiveness of energy-intensive industries in global markets” (Xu &amp; Gallagher </a:t>
            </a:r>
            <a:r>
              <a:rPr lang="en-GB" dirty="0">
                <a:hlinkClick r:id="rId3"/>
              </a:rPr>
              <a:t>2022</a:t>
            </a:r>
            <a:r>
              <a:rPr lang="en-GB" dirty="0"/>
              <a:t>)</a:t>
            </a:r>
          </a:p>
        </p:txBody>
      </p:sp>
      <p:sp>
        <p:nvSpPr>
          <p:cNvPr id="7" name="TextBox 6">
            <a:extLst>
              <a:ext uri="{FF2B5EF4-FFF2-40B4-BE49-F238E27FC236}">
                <a16:creationId xmlns:a16="http://schemas.microsoft.com/office/drawing/2014/main" id="{8EFF7A8E-D570-FEDC-A6AE-E1FE080661E4}"/>
              </a:ext>
            </a:extLst>
          </p:cNvPr>
          <p:cNvSpPr txBox="1"/>
          <p:nvPr/>
        </p:nvSpPr>
        <p:spPr>
          <a:xfrm>
            <a:off x="3679031" y="2514733"/>
            <a:ext cx="7772400" cy="923330"/>
          </a:xfrm>
          <a:prstGeom prst="rect">
            <a:avLst/>
          </a:prstGeom>
          <a:noFill/>
        </p:spPr>
        <p:txBody>
          <a:bodyPr wrap="square" rtlCol="0">
            <a:spAutoFit/>
          </a:bodyPr>
          <a:lstStyle/>
          <a:p>
            <a:pPr lvl="0"/>
            <a:r>
              <a:rPr lang="en-GB" dirty="0"/>
              <a:t>IPE scholars could ask “what role ECAs can play in securing supplies of critical minerals? </a:t>
            </a:r>
            <a:r>
              <a:rPr lang="en-GB" b="1" dirty="0"/>
              <a:t>…</a:t>
            </a:r>
            <a:r>
              <a:rPr lang="en-GB" dirty="0"/>
              <a:t>What are the prospects for renewable energy firms to receive more export finance?” (Peterson and Downie </a:t>
            </a:r>
            <a:r>
              <a:rPr lang="en-GB" dirty="0">
                <a:hlinkClick r:id="rId4"/>
              </a:rPr>
              <a:t>2024</a:t>
            </a:r>
            <a:r>
              <a:rPr lang="en-GB" dirty="0"/>
              <a:t>: 989-90)</a:t>
            </a:r>
          </a:p>
        </p:txBody>
      </p:sp>
      <p:sp>
        <p:nvSpPr>
          <p:cNvPr id="9" name="TextBox 8">
            <a:extLst>
              <a:ext uri="{FF2B5EF4-FFF2-40B4-BE49-F238E27FC236}">
                <a16:creationId xmlns:a16="http://schemas.microsoft.com/office/drawing/2014/main" id="{6942D3B8-6C3D-D165-DFDC-591616A33718}"/>
              </a:ext>
            </a:extLst>
          </p:cNvPr>
          <p:cNvSpPr txBox="1"/>
          <p:nvPr/>
        </p:nvSpPr>
        <p:spPr>
          <a:xfrm>
            <a:off x="3800475" y="4043363"/>
            <a:ext cx="7650956" cy="646331"/>
          </a:xfrm>
          <a:prstGeom prst="rect">
            <a:avLst/>
          </a:prstGeom>
          <a:solidFill>
            <a:srgbClr val="FF99FF"/>
          </a:solidFill>
        </p:spPr>
        <p:txBody>
          <a:bodyPr wrap="square" rtlCol="0">
            <a:spAutoFit/>
          </a:bodyPr>
          <a:lstStyle/>
          <a:p>
            <a:r>
              <a:rPr lang="en-GB" dirty="0">
                <a:solidFill>
                  <a:schemeClr val="bg2"/>
                </a:solidFill>
              </a:rPr>
              <a:t>What kind of changes to ECAs/DFIs would it take for these to be feasible questions, and non-threatening suggestions?</a:t>
            </a:r>
          </a:p>
        </p:txBody>
      </p:sp>
    </p:spTree>
    <p:extLst>
      <p:ext uri="{BB962C8B-B14F-4D97-AF65-F5344CB8AC3E}">
        <p14:creationId xmlns:p14="http://schemas.microsoft.com/office/powerpoint/2010/main" val="1734834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19EE83-E852-CA84-C4D8-FB4A1006246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D1A49BD-CCF8-9506-40CE-1BF8D5866506}"/>
              </a:ext>
            </a:extLst>
          </p:cNvPr>
          <p:cNvSpPr>
            <a:spLocks noGrp="1"/>
          </p:cNvSpPr>
          <p:nvPr>
            <p:ph type="title"/>
          </p:nvPr>
        </p:nvSpPr>
        <p:spPr>
          <a:xfrm rot="19829875">
            <a:off x="-17347" y="2753240"/>
            <a:ext cx="3442218" cy="1709698"/>
          </a:xfrm>
        </p:spPr>
        <p:txBody>
          <a:bodyPr>
            <a:noAutofit/>
          </a:bodyPr>
          <a:lstStyle/>
          <a:p>
            <a:pPr algn="ctr"/>
            <a:r>
              <a:rPr lang="en-GB" sz="4400" b="1" dirty="0"/>
              <a:t>British International Investment (BII)</a:t>
            </a:r>
          </a:p>
        </p:txBody>
      </p:sp>
      <p:sp>
        <p:nvSpPr>
          <p:cNvPr id="4" name="Isosceles Triangle 3">
            <a:extLst>
              <a:ext uri="{FF2B5EF4-FFF2-40B4-BE49-F238E27FC236}">
                <a16:creationId xmlns:a16="http://schemas.microsoft.com/office/drawing/2014/main" id="{A97368B4-9E82-20B5-F1B2-6EA5565F0C16}"/>
              </a:ext>
            </a:extLst>
          </p:cNvPr>
          <p:cNvSpPr/>
          <p:nvPr/>
        </p:nvSpPr>
        <p:spPr>
          <a:xfrm rot="10800000">
            <a:off x="-708859" y="-632071"/>
            <a:ext cx="2992763" cy="2692261"/>
          </a:xfrm>
          <a:prstGeom prst="triangle">
            <a:avLst/>
          </a:prstGeom>
          <a:solidFill>
            <a:schemeClr val="accent2">
              <a:alpha val="35000"/>
            </a:schemeClr>
          </a:solidFill>
          <a:ln>
            <a:noFill/>
          </a:ln>
          <a:scene3d>
            <a:camera prst="orthographicFront">
              <a:rot lat="21000000" lon="6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5" name="Isosceles Triangle 4">
            <a:extLst>
              <a:ext uri="{FF2B5EF4-FFF2-40B4-BE49-F238E27FC236}">
                <a16:creationId xmlns:a16="http://schemas.microsoft.com/office/drawing/2014/main" id="{136B3AA1-9166-F9F5-73B2-FDB1172E8B75}"/>
              </a:ext>
            </a:extLst>
          </p:cNvPr>
          <p:cNvSpPr/>
          <p:nvPr/>
        </p:nvSpPr>
        <p:spPr>
          <a:xfrm>
            <a:off x="1493447" y="4770683"/>
            <a:ext cx="2816629" cy="2428129"/>
          </a:xfrm>
          <a:prstGeom prst="triangle">
            <a:avLst/>
          </a:prstGeom>
          <a:solidFill>
            <a:schemeClr val="tx2">
              <a:alpha val="48000"/>
            </a:schemeClr>
          </a:solidFill>
          <a:ln>
            <a:noFill/>
          </a:ln>
          <a:scene3d>
            <a:camera prst="orthographicFront">
              <a:rot lat="21000000" lon="6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6" name="Oval 5">
            <a:extLst>
              <a:ext uri="{FF2B5EF4-FFF2-40B4-BE49-F238E27FC236}">
                <a16:creationId xmlns:a16="http://schemas.microsoft.com/office/drawing/2014/main" id="{E7946820-42AD-6447-DDFE-F904AF6627C4}"/>
              </a:ext>
            </a:extLst>
          </p:cNvPr>
          <p:cNvSpPr/>
          <p:nvPr/>
        </p:nvSpPr>
        <p:spPr>
          <a:xfrm>
            <a:off x="916355" y="-179225"/>
            <a:ext cx="1513489" cy="1513489"/>
          </a:xfrm>
          <a:prstGeom prst="ellipse">
            <a:avLst/>
          </a:prstGeom>
          <a:solidFill>
            <a:schemeClr val="accent3"/>
          </a:solidFill>
          <a:ln>
            <a:solidFill>
              <a:schemeClr val="accent3"/>
            </a:solidFill>
          </a:ln>
          <a:scene3d>
            <a:camera prst="orthographicFront">
              <a:rot lat="21000000" lon="6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8" name="Oval 7">
            <a:extLst>
              <a:ext uri="{FF2B5EF4-FFF2-40B4-BE49-F238E27FC236}">
                <a16:creationId xmlns:a16="http://schemas.microsoft.com/office/drawing/2014/main" id="{416A2C71-1730-B8B4-1F6F-CAC6725C6BC8}"/>
              </a:ext>
            </a:extLst>
          </p:cNvPr>
          <p:cNvSpPr/>
          <p:nvPr/>
        </p:nvSpPr>
        <p:spPr>
          <a:xfrm>
            <a:off x="1703762" y="5452933"/>
            <a:ext cx="915216" cy="1027665"/>
          </a:xfrm>
          <a:prstGeom prst="ellipse">
            <a:avLst/>
          </a:prstGeom>
          <a:solidFill>
            <a:srgbClr val="DD6B03"/>
          </a:solidFill>
          <a:ln>
            <a:noFill/>
          </a:ln>
          <a:scene3d>
            <a:camera prst="orthographicFront">
              <a:rot lat="21000000" lon="20399999"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graphicFrame>
        <p:nvGraphicFramePr>
          <p:cNvPr id="10" name="Diagram 9">
            <a:extLst>
              <a:ext uri="{FF2B5EF4-FFF2-40B4-BE49-F238E27FC236}">
                <a16:creationId xmlns:a16="http://schemas.microsoft.com/office/drawing/2014/main" id="{70DD0714-5546-0197-B858-45F4D36EE854}"/>
              </a:ext>
            </a:extLst>
          </p:cNvPr>
          <p:cNvGraphicFramePr/>
          <p:nvPr>
            <p:extLst>
              <p:ext uri="{D42A27DB-BD31-4B8C-83A1-F6EECF244321}">
                <p14:modId xmlns:p14="http://schemas.microsoft.com/office/powerpoint/2010/main" val="2714680655"/>
              </p:ext>
            </p:extLst>
          </p:nvPr>
        </p:nvGraphicFramePr>
        <p:xfrm>
          <a:off x="3463985" y="684264"/>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7648499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graphicEl>
                                              <a:dgm id="{F78968C9-F255-4BB8-9E42-F03EFF677CB4}"/>
                                            </p:graphic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graphicEl>
                                              <a:dgm id="{8D5EB352-F210-46D7-A797-2213628F2A16}"/>
                                            </p:graphic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
                                            <p:graphicEl>
                                              <a:dgm id="{BDB0F2DA-D0B6-44D4-8AF2-6412821B3228}"/>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graphicEl>
                                              <a:dgm id="{60989D9F-E1CC-4F35-81F7-751A25A90EC1}"/>
                                            </p:graphic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
                                            <p:graphicEl>
                                              <a:dgm id="{75943E5D-D1A1-459C-96E5-2D3DD19C422C}"/>
                                            </p:graphic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0">
                                            <p:graphicEl>
                                              <a:dgm id="{0415C3A5-00B3-4F64-8D34-BE370E509015}"/>
                                            </p:graphic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0">
                                            <p:graphicEl>
                                              <a:dgm id="{A6111F6F-148A-42A0-96C1-8A43C9BB04C1}"/>
                                            </p:graphic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graphicEl>
                                              <a:dgm id="{F081B582-2C50-4A8E-9E2F-1DD74F3AD586}"/>
                                            </p:graphic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0">
                                            <p:graphicEl>
                                              <a:dgm id="{44DF3D6C-42C9-4EEA-BC50-1CC4506F9510}"/>
                                            </p:graphic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0">
                                            <p:graphicEl>
                                              <a:dgm id="{C4ADBABB-33C4-407A-9382-B0459EDA51FA}"/>
                                            </p:graphic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0">
                                            <p:graphicEl>
                                              <a:dgm id="{DDAC8F5A-360F-49C8-B4A5-9A800D1D9379}"/>
                                            </p:graphic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0">
                                            <p:graphicEl>
                                              <a:dgm id="{8EAF957F-90BF-4440-873D-FF2283B4DED8}"/>
                                            </p:graphicEl>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0">
                                            <p:graphicEl>
                                              <a:dgm id="{BAD1851F-9707-4346-B27F-7517C8A142E7}"/>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p:bldSub>
          <a:bldDgm bld="one"/>
        </p:bldSub>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7F52E5-3AE0-67C4-0C67-C9AF60F47A3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87FAB4A-6713-ABCE-D279-C1408E07D644}"/>
              </a:ext>
            </a:extLst>
          </p:cNvPr>
          <p:cNvSpPr>
            <a:spLocks noGrp="1"/>
          </p:cNvSpPr>
          <p:nvPr>
            <p:ph type="title"/>
          </p:nvPr>
        </p:nvSpPr>
        <p:spPr>
          <a:xfrm rot="19829875">
            <a:off x="-17347" y="2753240"/>
            <a:ext cx="3442218" cy="1709698"/>
          </a:xfrm>
        </p:spPr>
        <p:txBody>
          <a:bodyPr>
            <a:noAutofit/>
          </a:bodyPr>
          <a:lstStyle/>
          <a:p>
            <a:pPr algn="ctr"/>
            <a:r>
              <a:rPr lang="en-GB" sz="4400" b="1" dirty="0"/>
              <a:t>British International Investment (BII)</a:t>
            </a:r>
          </a:p>
        </p:txBody>
      </p:sp>
      <p:sp>
        <p:nvSpPr>
          <p:cNvPr id="4" name="Isosceles Triangle 3">
            <a:extLst>
              <a:ext uri="{FF2B5EF4-FFF2-40B4-BE49-F238E27FC236}">
                <a16:creationId xmlns:a16="http://schemas.microsoft.com/office/drawing/2014/main" id="{AF3B38A7-D526-D144-0B5E-68975917F0F2}"/>
              </a:ext>
            </a:extLst>
          </p:cNvPr>
          <p:cNvSpPr/>
          <p:nvPr/>
        </p:nvSpPr>
        <p:spPr>
          <a:xfrm rot="10800000">
            <a:off x="-708859" y="-632071"/>
            <a:ext cx="2992763" cy="2692261"/>
          </a:xfrm>
          <a:prstGeom prst="triangle">
            <a:avLst/>
          </a:prstGeom>
          <a:solidFill>
            <a:schemeClr val="accent2">
              <a:alpha val="35000"/>
            </a:schemeClr>
          </a:solidFill>
          <a:ln>
            <a:noFill/>
          </a:ln>
          <a:scene3d>
            <a:camera prst="orthographicFront">
              <a:rot lat="21000000" lon="6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5" name="Isosceles Triangle 4">
            <a:extLst>
              <a:ext uri="{FF2B5EF4-FFF2-40B4-BE49-F238E27FC236}">
                <a16:creationId xmlns:a16="http://schemas.microsoft.com/office/drawing/2014/main" id="{71E1B878-A5C7-F343-E99D-EE2FE181CCEC}"/>
              </a:ext>
            </a:extLst>
          </p:cNvPr>
          <p:cNvSpPr/>
          <p:nvPr/>
        </p:nvSpPr>
        <p:spPr>
          <a:xfrm>
            <a:off x="1493447" y="4770683"/>
            <a:ext cx="2816629" cy="2428129"/>
          </a:xfrm>
          <a:prstGeom prst="triangle">
            <a:avLst/>
          </a:prstGeom>
          <a:solidFill>
            <a:schemeClr val="tx2">
              <a:alpha val="48000"/>
            </a:schemeClr>
          </a:solidFill>
          <a:ln>
            <a:noFill/>
          </a:ln>
          <a:scene3d>
            <a:camera prst="orthographicFront">
              <a:rot lat="21000000" lon="6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6" name="Oval 5">
            <a:extLst>
              <a:ext uri="{FF2B5EF4-FFF2-40B4-BE49-F238E27FC236}">
                <a16:creationId xmlns:a16="http://schemas.microsoft.com/office/drawing/2014/main" id="{C1BE5DB0-221E-1C6A-4762-813BF92E2223}"/>
              </a:ext>
            </a:extLst>
          </p:cNvPr>
          <p:cNvSpPr/>
          <p:nvPr/>
        </p:nvSpPr>
        <p:spPr>
          <a:xfrm>
            <a:off x="916355" y="-179225"/>
            <a:ext cx="1513489" cy="1513489"/>
          </a:xfrm>
          <a:prstGeom prst="ellipse">
            <a:avLst/>
          </a:prstGeom>
          <a:solidFill>
            <a:schemeClr val="accent3"/>
          </a:solidFill>
          <a:ln>
            <a:solidFill>
              <a:schemeClr val="accent3"/>
            </a:solidFill>
          </a:ln>
          <a:scene3d>
            <a:camera prst="orthographicFront">
              <a:rot lat="21000000" lon="6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8" name="Oval 7">
            <a:extLst>
              <a:ext uri="{FF2B5EF4-FFF2-40B4-BE49-F238E27FC236}">
                <a16:creationId xmlns:a16="http://schemas.microsoft.com/office/drawing/2014/main" id="{A95A4D5C-7A10-BBA3-3C0D-8F2E17795028}"/>
              </a:ext>
            </a:extLst>
          </p:cNvPr>
          <p:cNvSpPr/>
          <p:nvPr/>
        </p:nvSpPr>
        <p:spPr>
          <a:xfrm>
            <a:off x="1703762" y="5452933"/>
            <a:ext cx="915216" cy="1027665"/>
          </a:xfrm>
          <a:prstGeom prst="ellipse">
            <a:avLst/>
          </a:prstGeom>
          <a:solidFill>
            <a:srgbClr val="DD6B03"/>
          </a:solidFill>
          <a:ln>
            <a:noFill/>
          </a:ln>
          <a:scene3d>
            <a:camera prst="orthographicFront">
              <a:rot lat="21000000" lon="20399999"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pic>
        <p:nvPicPr>
          <p:cNvPr id="7" name="Picture 6">
            <a:extLst>
              <a:ext uri="{FF2B5EF4-FFF2-40B4-BE49-F238E27FC236}">
                <a16:creationId xmlns:a16="http://schemas.microsoft.com/office/drawing/2014/main" id="{1F6A8BBD-357E-5F57-AE78-12D0B0D8EA2A}"/>
              </a:ext>
            </a:extLst>
          </p:cNvPr>
          <p:cNvPicPr>
            <a:picLocks noChangeAspect="1"/>
          </p:cNvPicPr>
          <p:nvPr/>
        </p:nvPicPr>
        <p:blipFill>
          <a:blip r:embed="rId3"/>
          <a:stretch>
            <a:fillRect/>
          </a:stretch>
        </p:blipFill>
        <p:spPr>
          <a:xfrm>
            <a:off x="4055059" y="1156558"/>
            <a:ext cx="7268589" cy="4296375"/>
          </a:xfrm>
          <a:prstGeom prst="rect">
            <a:avLst/>
          </a:prstGeom>
        </p:spPr>
      </p:pic>
      <p:sp>
        <p:nvSpPr>
          <p:cNvPr id="9" name="TextBox 8">
            <a:extLst>
              <a:ext uri="{FF2B5EF4-FFF2-40B4-BE49-F238E27FC236}">
                <a16:creationId xmlns:a16="http://schemas.microsoft.com/office/drawing/2014/main" id="{271ADE44-7FFF-15E0-25B7-BB3089D32B7D}"/>
              </a:ext>
            </a:extLst>
          </p:cNvPr>
          <p:cNvSpPr txBox="1"/>
          <p:nvPr/>
        </p:nvSpPr>
        <p:spPr>
          <a:xfrm>
            <a:off x="9031857" y="5966765"/>
            <a:ext cx="1829668" cy="369332"/>
          </a:xfrm>
          <a:prstGeom prst="rect">
            <a:avLst/>
          </a:prstGeom>
          <a:noFill/>
        </p:spPr>
        <p:txBody>
          <a:bodyPr wrap="none" rtlCol="0">
            <a:spAutoFit/>
          </a:bodyPr>
          <a:lstStyle/>
          <a:p>
            <a:r>
              <a:rPr lang="en-GB" dirty="0"/>
              <a:t>Loft &amp; Brien </a:t>
            </a:r>
            <a:r>
              <a:rPr lang="en-GB" dirty="0">
                <a:hlinkClick r:id="rId4"/>
              </a:rPr>
              <a:t>2025</a:t>
            </a:r>
            <a:endParaRPr lang="en-GB" dirty="0"/>
          </a:p>
        </p:txBody>
      </p:sp>
    </p:spTree>
    <p:extLst>
      <p:ext uri="{BB962C8B-B14F-4D97-AF65-F5344CB8AC3E}">
        <p14:creationId xmlns:p14="http://schemas.microsoft.com/office/powerpoint/2010/main" val="29418582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FA8AF0-3A3A-2DE0-25C7-3325E3F8C67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F01E53F-B5F6-78F4-1BB4-C1CF99B6681C}"/>
              </a:ext>
            </a:extLst>
          </p:cNvPr>
          <p:cNvSpPr>
            <a:spLocks noGrp="1"/>
          </p:cNvSpPr>
          <p:nvPr>
            <p:ph type="title"/>
          </p:nvPr>
        </p:nvSpPr>
        <p:spPr>
          <a:xfrm rot="19829875">
            <a:off x="-17347" y="2753240"/>
            <a:ext cx="3442218" cy="1709698"/>
          </a:xfrm>
        </p:spPr>
        <p:txBody>
          <a:bodyPr>
            <a:noAutofit/>
          </a:bodyPr>
          <a:lstStyle/>
          <a:p>
            <a:pPr algn="ctr"/>
            <a:r>
              <a:rPr lang="en-GB" sz="4400" b="1" dirty="0"/>
              <a:t>BII’s pivot to climate finance</a:t>
            </a:r>
          </a:p>
        </p:txBody>
      </p:sp>
      <p:sp>
        <p:nvSpPr>
          <p:cNvPr id="4" name="Isosceles Triangle 3">
            <a:extLst>
              <a:ext uri="{FF2B5EF4-FFF2-40B4-BE49-F238E27FC236}">
                <a16:creationId xmlns:a16="http://schemas.microsoft.com/office/drawing/2014/main" id="{7DE90BF6-FD24-4E4C-86E3-47ECBDAA5229}"/>
              </a:ext>
            </a:extLst>
          </p:cNvPr>
          <p:cNvSpPr/>
          <p:nvPr/>
        </p:nvSpPr>
        <p:spPr>
          <a:xfrm rot="10800000">
            <a:off x="-708859" y="-632071"/>
            <a:ext cx="2992763" cy="2692261"/>
          </a:xfrm>
          <a:prstGeom prst="triangle">
            <a:avLst/>
          </a:prstGeom>
          <a:solidFill>
            <a:schemeClr val="accent2">
              <a:alpha val="35000"/>
            </a:schemeClr>
          </a:solidFill>
          <a:ln>
            <a:noFill/>
          </a:ln>
          <a:scene3d>
            <a:camera prst="orthographicFront">
              <a:rot lat="21000000" lon="6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5" name="Isosceles Triangle 4">
            <a:extLst>
              <a:ext uri="{FF2B5EF4-FFF2-40B4-BE49-F238E27FC236}">
                <a16:creationId xmlns:a16="http://schemas.microsoft.com/office/drawing/2014/main" id="{56292DFF-77F6-BE63-7D37-9F9ED312F31F}"/>
              </a:ext>
            </a:extLst>
          </p:cNvPr>
          <p:cNvSpPr/>
          <p:nvPr/>
        </p:nvSpPr>
        <p:spPr>
          <a:xfrm>
            <a:off x="1493447" y="4770683"/>
            <a:ext cx="2816629" cy="2428129"/>
          </a:xfrm>
          <a:prstGeom prst="triangle">
            <a:avLst/>
          </a:prstGeom>
          <a:solidFill>
            <a:schemeClr val="tx2">
              <a:alpha val="48000"/>
            </a:schemeClr>
          </a:solidFill>
          <a:ln>
            <a:noFill/>
          </a:ln>
          <a:scene3d>
            <a:camera prst="orthographicFront">
              <a:rot lat="21000000" lon="6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6" name="Oval 5">
            <a:extLst>
              <a:ext uri="{FF2B5EF4-FFF2-40B4-BE49-F238E27FC236}">
                <a16:creationId xmlns:a16="http://schemas.microsoft.com/office/drawing/2014/main" id="{76333461-9F3B-BA35-E220-34DA4B5482E3}"/>
              </a:ext>
            </a:extLst>
          </p:cNvPr>
          <p:cNvSpPr/>
          <p:nvPr/>
        </p:nvSpPr>
        <p:spPr>
          <a:xfrm>
            <a:off x="916355" y="-179225"/>
            <a:ext cx="1513489" cy="1513489"/>
          </a:xfrm>
          <a:prstGeom prst="ellipse">
            <a:avLst/>
          </a:prstGeom>
          <a:solidFill>
            <a:schemeClr val="accent3"/>
          </a:solidFill>
          <a:ln>
            <a:solidFill>
              <a:schemeClr val="accent3"/>
            </a:solidFill>
          </a:ln>
          <a:scene3d>
            <a:camera prst="orthographicFront">
              <a:rot lat="21000000" lon="6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8" name="Oval 7">
            <a:extLst>
              <a:ext uri="{FF2B5EF4-FFF2-40B4-BE49-F238E27FC236}">
                <a16:creationId xmlns:a16="http://schemas.microsoft.com/office/drawing/2014/main" id="{9C17B3A3-7CC7-203F-709B-CAC03A65CE5F}"/>
              </a:ext>
            </a:extLst>
          </p:cNvPr>
          <p:cNvSpPr/>
          <p:nvPr/>
        </p:nvSpPr>
        <p:spPr>
          <a:xfrm>
            <a:off x="1703762" y="5452933"/>
            <a:ext cx="915216" cy="1027665"/>
          </a:xfrm>
          <a:prstGeom prst="ellipse">
            <a:avLst/>
          </a:prstGeom>
          <a:solidFill>
            <a:srgbClr val="DD6B03"/>
          </a:solidFill>
          <a:ln>
            <a:noFill/>
          </a:ln>
          <a:scene3d>
            <a:camera prst="orthographicFront">
              <a:rot lat="21000000" lon="20399999"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graphicFrame>
        <p:nvGraphicFramePr>
          <p:cNvPr id="3" name="Diagram 2">
            <a:extLst>
              <a:ext uri="{FF2B5EF4-FFF2-40B4-BE49-F238E27FC236}">
                <a16:creationId xmlns:a16="http://schemas.microsoft.com/office/drawing/2014/main" id="{62C39929-C7F1-7FA6-4AFA-10483A78F79C}"/>
              </a:ext>
            </a:extLst>
          </p:cNvPr>
          <p:cNvGraphicFramePr/>
          <p:nvPr>
            <p:extLst>
              <p:ext uri="{D42A27DB-BD31-4B8C-83A1-F6EECF244321}">
                <p14:modId xmlns:p14="http://schemas.microsoft.com/office/powerpoint/2010/main" val="4184828348"/>
              </p:ext>
            </p:extLst>
          </p:nvPr>
        </p:nvGraphicFramePr>
        <p:xfrm>
          <a:off x="3532996" y="684264"/>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98155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graphicEl>
                                              <a:dgm id="{FF165BD3-3920-4BCA-8D2C-E48943399AB6}"/>
                                            </p:graphic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graphicEl>
                                              <a:dgm id="{5851C4CD-AD2C-4021-BB3E-34D12AB618EB}"/>
                                            </p:graphic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graphicEl>
                                              <a:dgm id="{464F5977-6727-4761-8E78-39D292C8D99B}"/>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graphicEl>
                                              <a:dgm id="{41B74AE0-15FC-43D5-81DB-AF89ED0EBA36}"/>
                                            </p:graphic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graphicEl>
                                              <a:dgm id="{10C05C92-3814-41D2-8975-580347291C91}"/>
                                            </p:graphic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graphicEl>
                                              <a:dgm id="{011A306F-ABAE-4FA0-BE65-6D0A605621FC}"/>
                                            </p:graphic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graphicEl>
                                              <a:dgm id="{C32E0A05-E3B3-4447-8D96-CB0806F117C9}"/>
                                            </p:graphic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graphicEl>
                                              <a:dgm id="{7245495A-9F17-4B72-A208-4778B49747AC}"/>
                                            </p:graphic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graphicEl>
                                              <a:dgm id="{A9A291B2-88D8-4CBE-BA41-5574FBD5E152}"/>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Sub>
          <a:bldDgm bld="one"/>
        </p:bldSub>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C6C5EF-2B2A-67AB-9669-3E453AE8757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8DB1EC2-0C19-A3AB-1BC3-0D3A9FC0B009}"/>
              </a:ext>
            </a:extLst>
          </p:cNvPr>
          <p:cNvSpPr>
            <a:spLocks noGrp="1"/>
          </p:cNvSpPr>
          <p:nvPr>
            <p:ph type="title"/>
          </p:nvPr>
        </p:nvSpPr>
        <p:spPr>
          <a:xfrm rot="19829875">
            <a:off x="-17347" y="2753240"/>
            <a:ext cx="3442218" cy="1709698"/>
          </a:xfrm>
        </p:spPr>
        <p:txBody>
          <a:bodyPr>
            <a:noAutofit/>
          </a:bodyPr>
          <a:lstStyle/>
          <a:p>
            <a:pPr algn="ctr"/>
            <a:r>
              <a:rPr lang="en-GB" sz="4400" b="1" dirty="0"/>
              <a:t>BII’s pivot to climate finance (2020)</a:t>
            </a:r>
          </a:p>
        </p:txBody>
      </p:sp>
      <p:sp>
        <p:nvSpPr>
          <p:cNvPr id="4" name="Isosceles Triangle 3">
            <a:extLst>
              <a:ext uri="{FF2B5EF4-FFF2-40B4-BE49-F238E27FC236}">
                <a16:creationId xmlns:a16="http://schemas.microsoft.com/office/drawing/2014/main" id="{F13F9F79-78D9-E26E-0255-5F142E6D2630}"/>
              </a:ext>
            </a:extLst>
          </p:cNvPr>
          <p:cNvSpPr/>
          <p:nvPr/>
        </p:nvSpPr>
        <p:spPr>
          <a:xfrm rot="10800000">
            <a:off x="-708859" y="-632071"/>
            <a:ext cx="2992763" cy="2692261"/>
          </a:xfrm>
          <a:prstGeom prst="triangle">
            <a:avLst/>
          </a:prstGeom>
          <a:solidFill>
            <a:schemeClr val="accent2">
              <a:alpha val="35000"/>
            </a:schemeClr>
          </a:solidFill>
          <a:ln>
            <a:noFill/>
          </a:ln>
          <a:scene3d>
            <a:camera prst="orthographicFront">
              <a:rot lat="21000000" lon="6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5" name="Isosceles Triangle 4">
            <a:extLst>
              <a:ext uri="{FF2B5EF4-FFF2-40B4-BE49-F238E27FC236}">
                <a16:creationId xmlns:a16="http://schemas.microsoft.com/office/drawing/2014/main" id="{2F4A7FD8-E443-1BF7-C4B9-980BA92A0B89}"/>
              </a:ext>
            </a:extLst>
          </p:cNvPr>
          <p:cNvSpPr/>
          <p:nvPr/>
        </p:nvSpPr>
        <p:spPr>
          <a:xfrm>
            <a:off x="1493447" y="4770683"/>
            <a:ext cx="2816629" cy="2428129"/>
          </a:xfrm>
          <a:prstGeom prst="triangle">
            <a:avLst/>
          </a:prstGeom>
          <a:solidFill>
            <a:schemeClr val="tx2">
              <a:alpha val="48000"/>
            </a:schemeClr>
          </a:solidFill>
          <a:ln>
            <a:noFill/>
          </a:ln>
          <a:scene3d>
            <a:camera prst="orthographicFront">
              <a:rot lat="21000000" lon="6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6" name="Oval 5">
            <a:extLst>
              <a:ext uri="{FF2B5EF4-FFF2-40B4-BE49-F238E27FC236}">
                <a16:creationId xmlns:a16="http://schemas.microsoft.com/office/drawing/2014/main" id="{FD238A06-891D-C7FB-6A69-DE7440A6D90D}"/>
              </a:ext>
            </a:extLst>
          </p:cNvPr>
          <p:cNvSpPr/>
          <p:nvPr/>
        </p:nvSpPr>
        <p:spPr>
          <a:xfrm>
            <a:off x="916355" y="-179225"/>
            <a:ext cx="1513489" cy="1513489"/>
          </a:xfrm>
          <a:prstGeom prst="ellipse">
            <a:avLst/>
          </a:prstGeom>
          <a:solidFill>
            <a:schemeClr val="accent3"/>
          </a:solidFill>
          <a:ln>
            <a:solidFill>
              <a:schemeClr val="accent3"/>
            </a:solidFill>
          </a:ln>
          <a:scene3d>
            <a:camera prst="orthographicFront">
              <a:rot lat="21000000" lon="6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8" name="Oval 7">
            <a:extLst>
              <a:ext uri="{FF2B5EF4-FFF2-40B4-BE49-F238E27FC236}">
                <a16:creationId xmlns:a16="http://schemas.microsoft.com/office/drawing/2014/main" id="{A8BD88E7-7056-3E33-8ECE-D1BA6E3C6E8F}"/>
              </a:ext>
            </a:extLst>
          </p:cNvPr>
          <p:cNvSpPr/>
          <p:nvPr/>
        </p:nvSpPr>
        <p:spPr>
          <a:xfrm>
            <a:off x="1703762" y="5452933"/>
            <a:ext cx="915216" cy="1027665"/>
          </a:xfrm>
          <a:prstGeom prst="ellipse">
            <a:avLst/>
          </a:prstGeom>
          <a:solidFill>
            <a:srgbClr val="DD6B03"/>
          </a:solidFill>
          <a:ln>
            <a:noFill/>
          </a:ln>
          <a:scene3d>
            <a:camera prst="orthographicFront">
              <a:rot lat="21000000" lon="20399999"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pic>
        <p:nvPicPr>
          <p:cNvPr id="9" name="Picture 8">
            <a:extLst>
              <a:ext uri="{FF2B5EF4-FFF2-40B4-BE49-F238E27FC236}">
                <a16:creationId xmlns:a16="http://schemas.microsoft.com/office/drawing/2014/main" id="{AEB8BFD5-7E49-2EB8-6A45-1AECADC7A356}"/>
              </a:ext>
            </a:extLst>
          </p:cNvPr>
          <p:cNvPicPr>
            <a:picLocks noChangeAspect="1"/>
          </p:cNvPicPr>
          <p:nvPr/>
        </p:nvPicPr>
        <p:blipFill>
          <a:blip r:embed="rId3"/>
          <a:stretch>
            <a:fillRect/>
          </a:stretch>
        </p:blipFill>
        <p:spPr>
          <a:xfrm>
            <a:off x="3622684" y="910087"/>
            <a:ext cx="7948692" cy="5037826"/>
          </a:xfrm>
          <a:prstGeom prst="rect">
            <a:avLst/>
          </a:prstGeom>
        </p:spPr>
      </p:pic>
    </p:spTree>
    <p:extLst>
      <p:ext uri="{BB962C8B-B14F-4D97-AF65-F5344CB8AC3E}">
        <p14:creationId xmlns:p14="http://schemas.microsoft.com/office/powerpoint/2010/main" val="2523184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28AC31-A352-4940-6D25-000DBD3534B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E703180-37C5-1517-294B-ECAF2AE7C744}"/>
              </a:ext>
            </a:extLst>
          </p:cNvPr>
          <p:cNvSpPr>
            <a:spLocks noGrp="1"/>
          </p:cNvSpPr>
          <p:nvPr>
            <p:ph type="title"/>
          </p:nvPr>
        </p:nvSpPr>
        <p:spPr>
          <a:xfrm rot="19829875">
            <a:off x="197812" y="2667787"/>
            <a:ext cx="3442218" cy="1709698"/>
          </a:xfrm>
        </p:spPr>
        <p:txBody>
          <a:bodyPr>
            <a:noAutofit/>
          </a:bodyPr>
          <a:lstStyle/>
          <a:p>
            <a:pPr algn="ctr"/>
            <a:r>
              <a:rPr lang="en-GB" sz="4400" b="1" dirty="0"/>
              <a:t>BII’s Climate Investment Playbook (</a:t>
            </a:r>
            <a:r>
              <a:rPr lang="en-GB" sz="4400" b="1" dirty="0">
                <a:solidFill>
                  <a:schemeClr val="tx1"/>
                </a:solidFill>
                <a:hlinkClick r:id="rId3">
                  <a:extLst>
                    <a:ext uri="{A12FA001-AC4F-418D-AE19-62706E023703}">
                      <ahyp:hlinkClr xmlns:ahyp="http://schemas.microsoft.com/office/drawing/2018/hyperlinkcolor" val="tx"/>
                    </a:ext>
                  </a:extLst>
                </a:hlinkClick>
              </a:rPr>
              <a:t>2024</a:t>
            </a:r>
            <a:r>
              <a:rPr lang="en-GB" sz="4400" b="1" dirty="0"/>
              <a:t>)</a:t>
            </a:r>
          </a:p>
        </p:txBody>
      </p:sp>
      <p:sp>
        <p:nvSpPr>
          <p:cNvPr id="4" name="Isosceles Triangle 3">
            <a:extLst>
              <a:ext uri="{FF2B5EF4-FFF2-40B4-BE49-F238E27FC236}">
                <a16:creationId xmlns:a16="http://schemas.microsoft.com/office/drawing/2014/main" id="{A30788F6-6C81-97E2-57F0-87032B83D8AD}"/>
              </a:ext>
            </a:extLst>
          </p:cNvPr>
          <p:cNvSpPr/>
          <p:nvPr/>
        </p:nvSpPr>
        <p:spPr>
          <a:xfrm rot="10800000">
            <a:off x="-708859" y="-632071"/>
            <a:ext cx="2992763" cy="2692261"/>
          </a:xfrm>
          <a:prstGeom prst="triangle">
            <a:avLst/>
          </a:prstGeom>
          <a:solidFill>
            <a:schemeClr val="accent2">
              <a:alpha val="35000"/>
            </a:schemeClr>
          </a:solidFill>
          <a:ln>
            <a:noFill/>
          </a:ln>
          <a:scene3d>
            <a:camera prst="orthographicFront">
              <a:rot lat="21000000" lon="6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5" name="Isosceles Triangle 4">
            <a:extLst>
              <a:ext uri="{FF2B5EF4-FFF2-40B4-BE49-F238E27FC236}">
                <a16:creationId xmlns:a16="http://schemas.microsoft.com/office/drawing/2014/main" id="{04586450-782F-C288-7381-98ED4DEB1582}"/>
              </a:ext>
            </a:extLst>
          </p:cNvPr>
          <p:cNvSpPr/>
          <p:nvPr/>
        </p:nvSpPr>
        <p:spPr>
          <a:xfrm>
            <a:off x="1493447" y="4770683"/>
            <a:ext cx="2816629" cy="2428129"/>
          </a:xfrm>
          <a:prstGeom prst="triangle">
            <a:avLst/>
          </a:prstGeom>
          <a:solidFill>
            <a:schemeClr val="tx2">
              <a:alpha val="48000"/>
            </a:schemeClr>
          </a:solidFill>
          <a:ln>
            <a:noFill/>
          </a:ln>
          <a:scene3d>
            <a:camera prst="orthographicFront">
              <a:rot lat="21000000" lon="6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6" name="Oval 5">
            <a:extLst>
              <a:ext uri="{FF2B5EF4-FFF2-40B4-BE49-F238E27FC236}">
                <a16:creationId xmlns:a16="http://schemas.microsoft.com/office/drawing/2014/main" id="{75CE12D1-9668-40A1-3EA7-5E0484903222}"/>
              </a:ext>
            </a:extLst>
          </p:cNvPr>
          <p:cNvSpPr/>
          <p:nvPr/>
        </p:nvSpPr>
        <p:spPr>
          <a:xfrm>
            <a:off x="916355" y="-179225"/>
            <a:ext cx="1513489" cy="1513489"/>
          </a:xfrm>
          <a:prstGeom prst="ellipse">
            <a:avLst/>
          </a:prstGeom>
          <a:solidFill>
            <a:schemeClr val="accent3"/>
          </a:solidFill>
          <a:ln>
            <a:solidFill>
              <a:schemeClr val="accent3"/>
            </a:solidFill>
          </a:ln>
          <a:scene3d>
            <a:camera prst="orthographicFront">
              <a:rot lat="21000000" lon="6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8" name="Oval 7">
            <a:extLst>
              <a:ext uri="{FF2B5EF4-FFF2-40B4-BE49-F238E27FC236}">
                <a16:creationId xmlns:a16="http://schemas.microsoft.com/office/drawing/2014/main" id="{79DBEB6F-047D-CD70-0FBC-E7435D418AEB}"/>
              </a:ext>
            </a:extLst>
          </p:cNvPr>
          <p:cNvSpPr/>
          <p:nvPr/>
        </p:nvSpPr>
        <p:spPr>
          <a:xfrm>
            <a:off x="1703762" y="5452933"/>
            <a:ext cx="915216" cy="1027665"/>
          </a:xfrm>
          <a:prstGeom prst="ellipse">
            <a:avLst/>
          </a:prstGeom>
          <a:solidFill>
            <a:srgbClr val="DD6B03"/>
          </a:solidFill>
          <a:ln>
            <a:noFill/>
          </a:ln>
          <a:scene3d>
            <a:camera prst="orthographicFront">
              <a:rot lat="21000000" lon="20399999"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pic>
        <p:nvPicPr>
          <p:cNvPr id="7" name="Picture 6">
            <a:extLst>
              <a:ext uri="{FF2B5EF4-FFF2-40B4-BE49-F238E27FC236}">
                <a16:creationId xmlns:a16="http://schemas.microsoft.com/office/drawing/2014/main" id="{443234A7-C791-A3DF-5560-A66EBD7EE9B4}"/>
              </a:ext>
            </a:extLst>
          </p:cNvPr>
          <p:cNvPicPr>
            <a:picLocks noChangeAspect="1"/>
          </p:cNvPicPr>
          <p:nvPr/>
        </p:nvPicPr>
        <p:blipFill>
          <a:blip r:embed="rId4"/>
          <a:stretch>
            <a:fillRect/>
          </a:stretch>
        </p:blipFill>
        <p:spPr>
          <a:xfrm>
            <a:off x="3597044" y="768209"/>
            <a:ext cx="8229771" cy="5321582"/>
          </a:xfrm>
          <a:prstGeom prst="rect">
            <a:avLst/>
          </a:prstGeom>
        </p:spPr>
      </p:pic>
    </p:spTree>
    <p:extLst>
      <p:ext uri="{BB962C8B-B14F-4D97-AF65-F5344CB8AC3E}">
        <p14:creationId xmlns:p14="http://schemas.microsoft.com/office/powerpoint/2010/main" val="36360440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4C6A1E-8E62-4AFA-5509-E4A5864666F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072DA1D-11B8-7F61-4D79-09A64DD88BEE}"/>
              </a:ext>
            </a:extLst>
          </p:cNvPr>
          <p:cNvSpPr>
            <a:spLocks noGrp="1"/>
          </p:cNvSpPr>
          <p:nvPr>
            <p:ph type="title"/>
          </p:nvPr>
        </p:nvSpPr>
        <p:spPr>
          <a:xfrm rot="19829875">
            <a:off x="197812" y="2667787"/>
            <a:ext cx="3442218" cy="1709698"/>
          </a:xfrm>
        </p:spPr>
        <p:txBody>
          <a:bodyPr>
            <a:noAutofit/>
          </a:bodyPr>
          <a:lstStyle/>
          <a:p>
            <a:pPr algn="ctr"/>
            <a:r>
              <a:rPr lang="en-GB" sz="4400" b="1" dirty="0"/>
              <a:t>BII’s Climate Investment Playbook (</a:t>
            </a:r>
            <a:r>
              <a:rPr lang="en-GB" sz="4400" b="1" dirty="0">
                <a:solidFill>
                  <a:schemeClr val="tx1"/>
                </a:solidFill>
                <a:hlinkClick r:id="rId3">
                  <a:extLst>
                    <a:ext uri="{A12FA001-AC4F-418D-AE19-62706E023703}">
                      <ahyp:hlinkClr xmlns:ahyp="http://schemas.microsoft.com/office/drawing/2018/hyperlinkcolor" val="tx"/>
                    </a:ext>
                  </a:extLst>
                </a:hlinkClick>
              </a:rPr>
              <a:t>2024</a:t>
            </a:r>
            <a:r>
              <a:rPr lang="en-GB" sz="4400" b="1" dirty="0"/>
              <a:t>)</a:t>
            </a:r>
          </a:p>
        </p:txBody>
      </p:sp>
      <p:sp>
        <p:nvSpPr>
          <p:cNvPr id="4" name="Isosceles Triangle 3">
            <a:extLst>
              <a:ext uri="{FF2B5EF4-FFF2-40B4-BE49-F238E27FC236}">
                <a16:creationId xmlns:a16="http://schemas.microsoft.com/office/drawing/2014/main" id="{AB2DD58F-51ED-5553-264C-2E7E4DB649A1}"/>
              </a:ext>
            </a:extLst>
          </p:cNvPr>
          <p:cNvSpPr/>
          <p:nvPr/>
        </p:nvSpPr>
        <p:spPr>
          <a:xfrm rot="10800000">
            <a:off x="-708859" y="-632071"/>
            <a:ext cx="2992763" cy="2692261"/>
          </a:xfrm>
          <a:prstGeom prst="triangle">
            <a:avLst/>
          </a:prstGeom>
          <a:solidFill>
            <a:schemeClr val="accent2">
              <a:alpha val="35000"/>
            </a:schemeClr>
          </a:solidFill>
          <a:ln>
            <a:noFill/>
          </a:ln>
          <a:scene3d>
            <a:camera prst="orthographicFront">
              <a:rot lat="21000000" lon="6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5" name="Isosceles Triangle 4">
            <a:extLst>
              <a:ext uri="{FF2B5EF4-FFF2-40B4-BE49-F238E27FC236}">
                <a16:creationId xmlns:a16="http://schemas.microsoft.com/office/drawing/2014/main" id="{5674E747-4C17-36CD-D61D-2C350650926B}"/>
              </a:ext>
            </a:extLst>
          </p:cNvPr>
          <p:cNvSpPr/>
          <p:nvPr/>
        </p:nvSpPr>
        <p:spPr>
          <a:xfrm>
            <a:off x="1493447" y="4770683"/>
            <a:ext cx="2816629" cy="2428129"/>
          </a:xfrm>
          <a:prstGeom prst="triangle">
            <a:avLst/>
          </a:prstGeom>
          <a:solidFill>
            <a:schemeClr val="tx2">
              <a:alpha val="48000"/>
            </a:schemeClr>
          </a:solidFill>
          <a:ln>
            <a:noFill/>
          </a:ln>
          <a:scene3d>
            <a:camera prst="orthographicFront">
              <a:rot lat="21000000" lon="6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6" name="Oval 5">
            <a:extLst>
              <a:ext uri="{FF2B5EF4-FFF2-40B4-BE49-F238E27FC236}">
                <a16:creationId xmlns:a16="http://schemas.microsoft.com/office/drawing/2014/main" id="{9F126D8A-C85E-AA49-B3E0-ECBFD280EE8D}"/>
              </a:ext>
            </a:extLst>
          </p:cNvPr>
          <p:cNvSpPr/>
          <p:nvPr/>
        </p:nvSpPr>
        <p:spPr>
          <a:xfrm>
            <a:off x="916355" y="-179225"/>
            <a:ext cx="1513489" cy="1513489"/>
          </a:xfrm>
          <a:prstGeom prst="ellipse">
            <a:avLst/>
          </a:prstGeom>
          <a:solidFill>
            <a:schemeClr val="accent3"/>
          </a:solidFill>
          <a:ln>
            <a:solidFill>
              <a:schemeClr val="accent3"/>
            </a:solidFill>
          </a:ln>
          <a:scene3d>
            <a:camera prst="orthographicFront">
              <a:rot lat="21000000" lon="6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8" name="Oval 7">
            <a:extLst>
              <a:ext uri="{FF2B5EF4-FFF2-40B4-BE49-F238E27FC236}">
                <a16:creationId xmlns:a16="http://schemas.microsoft.com/office/drawing/2014/main" id="{ADA4CEA9-7119-6DB4-7CE5-7D36DBE22464}"/>
              </a:ext>
            </a:extLst>
          </p:cNvPr>
          <p:cNvSpPr/>
          <p:nvPr/>
        </p:nvSpPr>
        <p:spPr>
          <a:xfrm>
            <a:off x="1703762" y="5452933"/>
            <a:ext cx="915216" cy="1027665"/>
          </a:xfrm>
          <a:prstGeom prst="ellipse">
            <a:avLst/>
          </a:prstGeom>
          <a:solidFill>
            <a:srgbClr val="DD6B03"/>
          </a:solidFill>
          <a:ln>
            <a:noFill/>
          </a:ln>
          <a:scene3d>
            <a:camera prst="orthographicFront">
              <a:rot lat="21000000" lon="20399999"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pic>
        <p:nvPicPr>
          <p:cNvPr id="13" name="Picture 12">
            <a:extLst>
              <a:ext uri="{FF2B5EF4-FFF2-40B4-BE49-F238E27FC236}">
                <a16:creationId xmlns:a16="http://schemas.microsoft.com/office/drawing/2014/main" id="{C8EF4E5A-B87D-D679-2E91-294AE5E8C15C}"/>
              </a:ext>
            </a:extLst>
          </p:cNvPr>
          <p:cNvPicPr>
            <a:picLocks noChangeAspect="1"/>
          </p:cNvPicPr>
          <p:nvPr/>
        </p:nvPicPr>
        <p:blipFill>
          <a:blip r:embed="rId4"/>
          <a:stretch>
            <a:fillRect/>
          </a:stretch>
        </p:blipFill>
        <p:spPr>
          <a:xfrm>
            <a:off x="3535163" y="528509"/>
            <a:ext cx="8354157" cy="1531682"/>
          </a:xfrm>
          <a:prstGeom prst="rect">
            <a:avLst/>
          </a:prstGeom>
        </p:spPr>
      </p:pic>
      <p:sp>
        <p:nvSpPr>
          <p:cNvPr id="14" name="TextBox 13">
            <a:extLst>
              <a:ext uri="{FF2B5EF4-FFF2-40B4-BE49-F238E27FC236}">
                <a16:creationId xmlns:a16="http://schemas.microsoft.com/office/drawing/2014/main" id="{788340BE-E10B-B91F-C55F-CF7DC5594AE4}"/>
              </a:ext>
            </a:extLst>
          </p:cNvPr>
          <p:cNvSpPr txBox="1"/>
          <p:nvPr/>
        </p:nvSpPr>
        <p:spPr>
          <a:xfrm>
            <a:off x="4204660" y="2233488"/>
            <a:ext cx="7015162" cy="646331"/>
          </a:xfrm>
          <a:prstGeom prst="rect">
            <a:avLst/>
          </a:prstGeom>
        </p:spPr>
        <p:style>
          <a:lnRef idx="2">
            <a:schemeClr val="accent2">
              <a:shade val="15000"/>
            </a:schemeClr>
          </a:lnRef>
          <a:fillRef idx="1">
            <a:schemeClr val="accent2"/>
          </a:fillRef>
          <a:effectRef idx="0">
            <a:schemeClr val="accent2"/>
          </a:effectRef>
          <a:fontRef idx="minor">
            <a:schemeClr val="lt1"/>
          </a:fontRef>
        </p:style>
        <p:txBody>
          <a:bodyPr wrap="square" rtlCol="0">
            <a:spAutoFit/>
          </a:bodyPr>
          <a:lstStyle/>
          <a:p>
            <a:r>
              <a:rPr lang="en-GB" dirty="0">
                <a:solidFill>
                  <a:schemeClr val="tx1"/>
                </a:solidFill>
              </a:rPr>
              <a:t>Swedish co, investment </a:t>
            </a:r>
            <a:r>
              <a:rPr lang="en-GB" dirty="0">
                <a:solidFill>
                  <a:schemeClr val="tx1"/>
                </a:solidFill>
                <a:hlinkClick r:id="rId5">
                  <a:extLst>
                    <a:ext uri="{A12FA001-AC4F-418D-AE19-62706E023703}">
                      <ahyp:hlinkClr xmlns:ahyp="http://schemas.microsoft.com/office/drawing/2018/hyperlinkcolor" val="tx"/>
                    </a:ext>
                  </a:extLst>
                </a:hlinkClick>
              </a:rPr>
              <a:t>via</a:t>
            </a:r>
            <a:r>
              <a:rPr lang="en-GB" dirty="0">
                <a:solidFill>
                  <a:schemeClr val="tx1"/>
                </a:solidFill>
              </a:rPr>
              <a:t> £15m invested in  </a:t>
            </a:r>
            <a:r>
              <a:rPr lang="en-GB" dirty="0" err="1">
                <a:solidFill>
                  <a:schemeClr val="tx1"/>
                </a:solidFill>
              </a:rPr>
              <a:t>aMauritius</a:t>
            </a:r>
            <a:r>
              <a:rPr lang="en-GB" dirty="0">
                <a:solidFill>
                  <a:schemeClr val="tx1"/>
                </a:solidFill>
              </a:rPr>
              <a:t> domiciled Kenyan VC fund  (</a:t>
            </a:r>
            <a:r>
              <a:rPr lang="en-GB" dirty="0" err="1">
                <a:solidFill>
                  <a:schemeClr val="tx1"/>
                </a:solidFill>
              </a:rPr>
              <a:t>Novostar</a:t>
            </a:r>
            <a:r>
              <a:rPr lang="en-GB" dirty="0">
                <a:solidFill>
                  <a:schemeClr val="tx1"/>
                </a:solidFill>
              </a:rPr>
              <a:t> Ventures) alongside varied other investments</a:t>
            </a:r>
          </a:p>
        </p:txBody>
      </p:sp>
      <p:pic>
        <p:nvPicPr>
          <p:cNvPr id="18" name="Picture 17">
            <a:extLst>
              <a:ext uri="{FF2B5EF4-FFF2-40B4-BE49-F238E27FC236}">
                <a16:creationId xmlns:a16="http://schemas.microsoft.com/office/drawing/2014/main" id="{43E744DA-3189-68BA-7B71-F5127675A545}"/>
              </a:ext>
            </a:extLst>
          </p:cNvPr>
          <p:cNvPicPr>
            <a:picLocks noChangeAspect="1"/>
          </p:cNvPicPr>
          <p:nvPr/>
        </p:nvPicPr>
        <p:blipFill>
          <a:blip r:embed="rId6"/>
          <a:stretch>
            <a:fillRect/>
          </a:stretch>
        </p:blipFill>
        <p:spPr>
          <a:xfrm>
            <a:off x="3683471" y="3053117"/>
            <a:ext cx="8205849" cy="3489385"/>
          </a:xfrm>
          <a:prstGeom prst="rect">
            <a:avLst/>
          </a:prstGeom>
        </p:spPr>
      </p:pic>
    </p:spTree>
    <p:extLst>
      <p:ext uri="{BB962C8B-B14F-4D97-AF65-F5344CB8AC3E}">
        <p14:creationId xmlns:p14="http://schemas.microsoft.com/office/powerpoint/2010/main" val="26523715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theme/theme1.xml><?xml version="1.0" encoding="utf-8"?>
<a:theme xmlns:a="http://schemas.openxmlformats.org/drawingml/2006/main" name="Frame">
  <a:themeElements>
    <a:clrScheme name="Frame">
      <a:dk1>
        <a:sysClr val="windowText" lastClr="000000"/>
      </a:dk1>
      <a:lt1>
        <a:sysClr val="window" lastClr="FFFFFF"/>
      </a:lt1>
      <a:dk2>
        <a:srgbClr val="4A3F38"/>
      </a:dk2>
      <a:lt2>
        <a:srgbClr val="EEEDCB"/>
      </a:lt2>
      <a:accent1>
        <a:srgbClr val="818E9F"/>
      </a:accent1>
      <a:accent2>
        <a:srgbClr val="D26400"/>
      </a:accent2>
      <a:accent3>
        <a:srgbClr val="C3BA45"/>
      </a:accent3>
      <a:accent4>
        <a:srgbClr val="8A8552"/>
      </a:accent4>
      <a:accent5>
        <a:srgbClr val="F3B843"/>
      </a:accent5>
      <a:accent6>
        <a:srgbClr val="786C71"/>
      </a:accent6>
      <a:hlink>
        <a:srgbClr val="46A7CA"/>
      </a:hlink>
      <a:folHlink>
        <a:srgbClr val="B2B2B2"/>
      </a:folHlink>
    </a:clrScheme>
    <a:fontScheme name="Frame">
      <a:maj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Frame">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20000"/>
                <a:lumMod val="102000"/>
              </a:schemeClr>
            </a:gs>
            <a:gs pos="48000">
              <a:schemeClr val="phClr">
                <a:tint val="98000"/>
                <a:shade val="90000"/>
                <a:satMod val="110000"/>
                <a:lumMod val="103000"/>
              </a:schemeClr>
            </a:gs>
            <a:gs pos="100000">
              <a:schemeClr val="phClr">
                <a:tint val="98000"/>
                <a:shade val="8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Frame" id="{F226E7A2-7162-461C-9490-D27D9DC04E43}" vid="{9935E573-C197-41A8-BCA1-5D5F62C560B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CCB1AA434AC7B4FA712525E5A4B0FAF" ma:contentTypeVersion="10" ma:contentTypeDescription="Create a new document." ma:contentTypeScope="" ma:versionID="c626a7492a0898a9d89630bd5d8eb700">
  <xsd:schema xmlns:xsd="http://www.w3.org/2001/XMLSchema" xmlns:xs="http://www.w3.org/2001/XMLSchema" xmlns:p="http://schemas.microsoft.com/office/2006/metadata/properties" xmlns:ns2="e1c3bf3d-9298-4d97-8698-5d8e56acd48b" xmlns:ns3="1e44de8b-a222-4f75-a299-7667fa0d186f" targetNamespace="http://schemas.microsoft.com/office/2006/metadata/properties" ma:root="true" ma:fieldsID="5765d47cd912209b3a8ed61bab10d9f7" ns2:_="" ns3:_="">
    <xsd:import namespace="e1c3bf3d-9298-4d97-8698-5d8e56acd48b"/>
    <xsd:import namespace="1e44de8b-a222-4f75-a299-7667fa0d186f"/>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lcf76f155ced4ddcb4097134ff3c332f" minOccurs="0"/>
                <xsd:element ref="ns3:TaxCatchAll"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1c3bf3d-9298-4d97-8698-5d8e56acd48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955cd427-a42c-44c8-816a-2405638e27c4"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e44de8b-a222-4f75-a299-7667fa0d186f"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e479bf05-d456-4a96-a4cf-13701bc18efa}" ma:internalName="TaxCatchAll" ma:showField="CatchAllData" ma:web="1e44de8b-a222-4f75-a299-7667fa0d186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e1c3bf3d-9298-4d97-8698-5d8e56acd48b">
      <Terms xmlns="http://schemas.microsoft.com/office/infopath/2007/PartnerControls"/>
    </lcf76f155ced4ddcb4097134ff3c332f>
    <TaxCatchAll xmlns="1e44de8b-a222-4f75-a299-7667fa0d186f" xsi:nil="true"/>
  </documentManagement>
</p:properties>
</file>

<file path=customXml/itemProps1.xml><?xml version="1.0" encoding="utf-8"?>
<ds:datastoreItem xmlns:ds="http://schemas.openxmlformats.org/officeDocument/2006/customXml" ds:itemID="{85AC97B2-3BC8-4BE3-BFD9-7B055EBFC3B3}"/>
</file>

<file path=customXml/itemProps2.xml><?xml version="1.0" encoding="utf-8"?>
<ds:datastoreItem xmlns:ds="http://schemas.openxmlformats.org/officeDocument/2006/customXml" ds:itemID="{30CB0CCF-65B2-467E-BDE7-21D78BF02B45}"/>
</file>

<file path=customXml/itemProps3.xml><?xml version="1.0" encoding="utf-8"?>
<ds:datastoreItem xmlns:ds="http://schemas.openxmlformats.org/officeDocument/2006/customXml" ds:itemID="{9E294747-CC7A-43BF-B0F9-FCB843C44773}"/>
</file>

<file path=docProps/app.xml><?xml version="1.0" encoding="utf-8"?>
<Properties xmlns="http://schemas.openxmlformats.org/officeDocument/2006/extended-properties" xmlns:vt="http://schemas.openxmlformats.org/officeDocument/2006/docPropsVTypes">
  <Template>TM03457475[[fn=Frame]]</Template>
  <TotalTime>494</TotalTime>
  <Words>2228</Words>
  <Application>Microsoft Office PowerPoint</Application>
  <PresentationFormat>Widescreen</PresentationFormat>
  <Paragraphs>132</Paragraphs>
  <Slides>30</Slides>
  <Notes>30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30</vt:i4>
      </vt:variant>
    </vt:vector>
  </HeadingPairs>
  <TitlesOfParts>
    <vt:vector size="36" baseType="lpstr">
      <vt:lpstr>Wingdings 2</vt:lpstr>
      <vt:lpstr>Liberation Sans</vt:lpstr>
      <vt:lpstr>Calibri</vt:lpstr>
      <vt:lpstr>Arial</vt:lpstr>
      <vt:lpstr>Corbel</vt:lpstr>
      <vt:lpstr>Frame</vt:lpstr>
      <vt:lpstr>UK Development Finance &amp; Energy Investments  Workshop on Advancing Just &amp; Equitable Energy Transitions:  Legal, Policy &amp; Financial Dimensions for Developing Countries</vt:lpstr>
      <vt:lpstr>Overview</vt:lpstr>
      <vt:lpstr>UK ‘Development’ Finance &amp; the Energy Sector</vt:lpstr>
      <vt:lpstr>British International Investment (BII)</vt:lpstr>
      <vt:lpstr>British International Investment (BII)</vt:lpstr>
      <vt:lpstr>BII’s pivot to climate finance</vt:lpstr>
      <vt:lpstr>BII’s pivot to climate finance (2020)</vt:lpstr>
      <vt:lpstr>BII’s Climate Investment Playbook (2024)</vt:lpstr>
      <vt:lpstr>BII’s Climate Investment Playbook (2024)</vt:lpstr>
      <vt:lpstr>BII’s Climate Investment Playbook (2024)</vt:lpstr>
      <vt:lpstr>BII:  Controversies</vt:lpstr>
      <vt:lpstr>BII:  Controversies</vt:lpstr>
      <vt:lpstr>BII:  Controversies</vt:lpstr>
      <vt:lpstr>UK Export Finance (UKEF)</vt:lpstr>
      <vt:lpstr>UKEF   Debt Links</vt:lpstr>
      <vt:lpstr>UKEF’s Climate Pivot (2024)</vt:lpstr>
      <vt:lpstr>Similar story to BII around 2020:</vt:lpstr>
      <vt:lpstr>UKEF &amp; Friends of the Earth</vt:lpstr>
      <vt:lpstr>UKEF, ECAs and Financing the Just Transition?</vt:lpstr>
      <vt:lpstr>UKEF, ECAs and Financing the Just Transition?</vt:lpstr>
      <vt:lpstr>PIDG</vt:lpstr>
      <vt:lpstr>PIDG: ‘people served’ and ‘jobs predicted’</vt:lpstr>
      <vt:lpstr>PIDG: driven by bankability?</vt:lpstr>
      <vt:lpstr>Relations with other DFIs</vt:lpstr>
      <vt:lpstr>Relations with other DFIs</vt:lpstr>
      <vt:lpstr>BII is Small…</vt:lpstr>
      <vt:lpstr>But apparently transparent (ish)…</vt:lpstr>
      <vt:lpstr>DFIs and ECAs often overlap in function</vt:lpstr>
      <vt:lpstr>DFIs and ECAs often overlap in function</vt:lpstr>
      <vt:lpstr>Misplaced Enthusiasm for DFIs / ECAs…?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Gilbert</dc:creator>
  <cp:lastModifiedBy>Paul Gilbert</cp:lastModifiedBy>
  <cp:revision>7</cp:revision>
  <cp:lastPrinted>2025-03-04T12:14:02Z</cp:lastPrinted>
  <dcterms:created xsi:type="dcterms:W3CDTF">2023-11-16T09:37:58Z</dcterms:created>
  <dcterms:modified xsi:type="dcterms:W3CDTF">2026-02-05T21:02:51Z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0x0101000CCB1AA434AC7B4FA712525E5A4B0FAF</vt:lpwstr>
  </property>
</Properties>
</file>