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Roboto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Roboto-regular.fntdata"/><Relationship Id="rId8" Type="http://schemas.openxmlformats.org/officeDocument/2006/relationships/slide" Target="slides/slide3.xml"/><Relationship Id="rId18" Type="http://schemas.openxmlformats.org/officeDocument/2006/relationships/customXml" Target="../customXml/item2.xml"/><Relationship Id="rId3" Type="http://schemas.openxmlformats.org/officeDocument/2006/relationships/presProps" Target="pres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17" Type="http://schemas.openxmlformats.org/officeDocument/2006/relationships/customXml" Target="../customXml/item1.xml"/><Relationship Id="rId2" Type="http://schemas.openxmlformats.org/officeDocument/2006/relationships/viewProps" Target="viewProps.xml"/><Relationship Id="rId16" Type="http://schemas.openxmlformats.org/officeDocument/2006/relationships/font" Target="fonts/Roboto-boldItalic.fntdata"/><Relationship Id="rId11" Type="http://schemas.openxmlformats.org/officeDocument/2006/relationships/slide" Target="slides/slide6.xml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15" Type="http://schemas.openxmlformats.org/officeDocument/2006/relationships/font" Target="fonts/Roboto-italic.fntdata"/><Relationship Id="rId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font" Target="fonts/Roboto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" name="Google Shape;5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50d879e8e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50d879e8e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c72d4d46fe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c72d4d46fe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86a4efaada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86a4efaada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86a4efaad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86a4efaad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c72d4d46f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c72d4d46f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361b1a12e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361b1a12e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321250" y="744575"/>
            <a:ext cx="5700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None/>
              <a:defRPr sz="25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321250" y="2834125"/>
            <a:ext cx="5511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lt1"/>
        </a:solid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type="title"/>
          </p:nvPr>
        </p:nvSpPr>
        <p:spPr>
          <a:xfrm>
            <a:off x="173325" y="225550"/>
            <a:ext cx="8755200" cy="47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159275" y="196750"/>
            <a:ext cx="8673000" cy="50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159275" y="1292900"/>
            <a:ext cx="8797200" cy="312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>
                <a:solidFill>
                  <a:schemeClr val="dk2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2" type="sldNum"/>
          </p:nvPr>
        </p:nvSpPr>
        <p:spPr>
          <a:xfrm>
            <a:off x="5668150" y="4669150"/>
            <a:ext cx="9135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buNone/>
              <a:defRPr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buNone/>
              <a:defRPr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buNone/>
              <a:defRPr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buNone/>
              <a:defRPr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buNone/>
              <a:defRPr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buNone/>
              <a:defRPr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buNone/>
              <a:defRPr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buNone/>
              <a:defRPr>
                <a:solidFill>
                  <a:schemeClr val="accent5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2" name="Google Shape;22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3" name="Google Shape;3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7" name="Google Shape;37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8" name="Google Shape;38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9" name="Google Shape;3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2" name="Google Shape;4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5" name="Google Shape;45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Roboto"/>
              <a:buNone/>
              <a:defRPr b="1" sz="1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Char char="●"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○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■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○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■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○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■"/>
              <a:defRPr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</a:defRPr>
            </a:lvl1pPr>
            <a:lvl2pPr lvl="1" algn="r">
              <a:buNone/>
              <a:defRPr sz="1000">
                <a:solidFill>
                  <a:schemeClr val="dk1"/>
                </a:solidFill>
              </a:defRPr>
            </a:lvl2pPr>
            <a:lvl3pPr lvl="2" algn="r">
              <a:buNone/>
              <a:defRPr sz="1000">
                <a:solidFill>
                  <a:schemeClr val="dk1"/>
                </a:solidFill>
              </a:defRPr>
            </a:lvl3pPr>
            <a:lvl4pPr lvl="3" algn="r">
              <a:buNone/>
              <a:defRPr sz="1000">
                <a:solidFill>
                  <a:schemeClr val="dk1"/>
                </a:solidFill>
              </a:defRPr>
            </a:lvl4pPr>
            <a:lvl5pPr lvl="4" algn="r">
              <a:buNone/>
              <a:defRPr sz="1000">
                <a:solidFill>
                  <a:schemeClr val="dk1"/>
                </a:solidFill>
              </a:defRPr>
            </a:lvl5pPr>
            <a:lvl6pPr lvl="5" algn="r">
              <a:buNone/>
              <a:defRPr sz="1000">
                <a:solidFill>
                  <a:schemeClr val="dk1"/>
                </a:solidFill>
              </a:defRPr>
            </a:lvl6pPr>
            <a:lvl7pPr lvl="6" algn="r">
              <a:buNone/>
              <a:defRPr sz="1000">
                <a:solidFill>
                  <a:schemeClr val="dk1"/>
                </a:solidFill>
              </a:defRPr>
            </a:lvl7pPr>
            <a:lvl8pPr lvl="7" algn="r">
              <a:buNone/>
              <a:defRPr sz="1000">
                <a:solidFill>
                  <a:schemeClr val="dk1"/>
                </a:solidFill>
              </a:defRPr>
            </a:lvl8pPr>
            <a:lvl9pPr lvl="8" algn="r">
              <a:buNone/>
              <a:defRPr sz="1000">
                <a:solidFill>
                  <a:schemeClr val="dk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hyperlink" Target="https://www.iej.org.za/" TargetMode="External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8.png"/><Relationship Id="rId8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ctrTitle"/>
          </p:nvPr>
        </p:nvSpPr>
        <p:spPr>
          <a:xfrm>
            <a:off x="3321250" y="744575"/>
            <a:ext cx="5511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Just Transition or Just a Transition?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rial"/>
                <a:ea typeface="Arial"/>
                <a:cs typeface="Arial"/>
                <a:sym typeface="Arial"/>
              </a:rPr>
              <a:t>Monitoring, Accountability, and Safeguards in the South Africa’s JET-IP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3"/>
          <p:cNvSpPr txBox="1"/>
          <p:nvPr>
            <p:ph idx="1" type="subTitle"/>
          </p:nvPr>
        </p:nvSpPr>
        <p:spPr>
          <a:xfrm>
            <a:off x="3321250" y="2834125"/>
            <a:ext cx="5511000" cy="13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latin typeface="Arial"/>
                <a:ea typeface="Arial"/>
                <a:cs typeface="Arial"/>
                <a:sym typeface="Arial"/>
              </a:rPr>
              <a:t>Workshop on advancing just and equitable energy </a:t>
            </a:r>
            <a:r>
              <a:rPr i="1" lang="en" sz="1500">
                <a:latin typeface="Arial"/>
                <a:ea typeface="Arial"/>
                <a:cs typeface="Arial"/>
                <a:sym typeface="Arial"/>
              </a:rPr>
              <a:t>transitions</a:t>
            </a:r>
            <a:r>
              <a:rPr i="1" lang="en" sz="1500">
                <a:latin typeface="Arial"/>
                <a:ea typeface="Arial"/>
                <a:cs typeface="Arial"/>
                <a:sym typeface="Arial"/>
              </a:rPr>
              <a:t>: Legal, policy and financial dimensions for developing countries</a:t>
            </a:r>
            <a:endParaRPr i="1"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latin typeface="Arial"/>
                <a:ea typeface="Arial"/>
                <a:cs typeface="Arial"/>
                <a:sym typeface="Arial"/>
              </a:rPr>
              <a:t>Enabling the ‘justice’ in energy transitions</a:t>
            </a:r>
            <a:endParaRPr i="1"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5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00">
                <a:latin typeface="Arial"/>
                <a:ea typeface="Arial"/>
                <a:cs typeface="Arial"/>
                <a:sym typeface="Arial"/>
              </a:rPr>
              <a:t>10 February 2026</a:t>
            </a:r>
            <a:endParaRPr i="1"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159275" y="196750"/>
            <a:ext cx="8673000" cy="50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Why is accountability central to ‘justice’?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159275" y="903675"/>
            <a:ext cx="8673000" cy="399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Justice can be achieved through enforceable accountability, transparent finance, and social and environmental safeguards.</a:t>
            </a:r>
            <a:endParaRPr b="1" sz="17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124E90"/>
              </a:buClr>
              <a:buSzPts val="1700"/>
              <a:buFont typeface="Arial"/>
              <a:buChar char="●"/>
            </a:pPr>
            <a:r>
              <a:rPr b="1" lang="en" sz="17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JET-IP is internationally celebrated but</a:t>
            </a:r>
            <a:r>
              <a:rPr lang="en" sz="17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7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ts val="17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Governance and accountability mechanisms remain partial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ts val="17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Heavy reliance on IFI and bilateral finance raises distributional and debt risks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124E90"/>
              </a:buClr>
              <a:buSzPts val="1700"/>
              <a:buFont typeface="Arial"/>
              <a:buChar char="●"/>
            </a:pPr>
            <a:r>
              <a:rPr b="1" lang="en" sz="17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Justice requires</a:t>
            </a:r>
            <a:r>
              <a:rPr lang="en" sz="17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7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ts val="17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Answerability: Who decides? Who explains outcomes?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ts val="17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Enforceability: What happens when commitments are not met?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ts val="17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Redress: How harms to workers and communities are addressed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124E90"/>
              </a:buClr>
              <a:buSzPts val="1700"/>
              <a:buFont typeface="Arial"/>
              <a:buChar char="●"/>
            </a:pPr>
            <a:r>
              <a:rPr b="1" lang="en" sz="17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SA’s JETP may risk</a:t>
            </a:r>
            <a:r>
              <a:rPr lang="en" sz="17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7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ts val="17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A shallow transition that substitutes one form of energy for another with no redress of systemic and structural economic issues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ts val="17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Finance-led decarbonisation without social protection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ts val="17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Debt-fuelled transitions that shift risk to the public</a:t>
            </a:r>
            <a:endParaRPr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159275" y="4606650"/>
            <a:ext cx="9135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24E90"/>
                </a:solidFill>
              </a:rPr>
              <a:t>SLIDE</a:t>
            </a:r>
            <a:r>
              <a:rPr lang="en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159275" y="196750"/>
            <a:ext cx="8673000" cy="50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Existing accountability and M&amp;E in the SA JET-IP</a:t>
            </a:r>
            <a:endParaRPr sz="200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159275" y="903675"/>
            <a:ext cx="8673000" cy="396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124E90"/>
              </a:buClr>
              <a:buSzPts val="1700"/>
              <a:buFont typeface="Arial"/>
              <a:buChar char="●"/>
            </a:pPr>
            <a:r>
              <a:rPr b="1" lang="en" sz="17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JET Project Management Unit (PMU): What exists?</a:t>
            </a:r>
            <a:endParaRPr b="1" sz="17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ts val="17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JET PMU Funding Platform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ts val="17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Quarterly Reports, webinars, and future roadshows 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ts val="17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Improvement from IPG blog posts 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124E90"/>
              </a:buClr>
              <a:buSzPts val="1700"/>
              <a:buFont typeface="Arial"/>
              <a:buChar char="●"/>
            </a:pPr>
            <a:r>
              <a:rPr b="1" lang="en" sz="17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Monitoring evaluation and learning</a:t>
            </a:r>
            <a:endParaRPr b="1" sz="17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ts val="17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Still largely in development and very high level - outsourcing monitoring activities to lead institutions in each sphere of government or sector.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ts val="17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Potential to focus on good and under report failings as little to no mechanism for redress in the MEAL.</a:t>
            </a:r>
            <a:endParaRPr b="1"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5"/>
          <p:cNvSpPr txBox="1"/>
          <p:nvPr>
            <p:ph idx="12" type="sldNum"/>
          </p:nvPr>
        </p:nvSpPr>
        <p:spPr>
          <a:xfrm>
            <a:off x="159275" y="4606650"/>
            <a:ext cx="9135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24E90"/>
                </a:solidFill>
              </a:rPr>
              <a:t>SLIDE</a:t>
            </a:r>
            <a:r>
              <a:rPr lang="en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159275" y="196750"/>
            <a:ext cx="8673000" cy="50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Accountability gaps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>
            <a:off x="159275" y="768000"/>
            <a:ext cx="8721000" cy="416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No binding social justice indicators</a:t>
            </a:r>
            <a:endParaRPr b="1" sz="17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ts val="1700"/>
              <a:buFont typeface="Arial"/>
              <a:buChar char="●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Jobs quality, labour transitions, community impacts weakly specified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ts val="1700"/>
              <a:buFont typeface="Arial"/>
              <a:buChar char="●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Code of Best Practice for the Just Transition 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7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Limited public participation</a:t>
            </a:r>
            <a:endParaRPr b="1" sz="17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ts val="1700"/>
              <a:buFont typeface="Arial"/>
              <a:buChar char="●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Consultation ≠ co-decision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ts val="1700"/>
              <a:buFont typeface="Arial"/>
              <a:buChar char="●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No grievance or remedy mechanism linked to JET-IP as a whole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159275" y="4606650"/>
            <a:ext cx="9135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type="title"/>
          </p:nvPr>
        </p:nvSpPr>
        <p:spPr>
          <a:xfrm>
            <a:off x="159275" y="196750"/>
            <a:ext cx="8673000" cy="50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The financing framework gaps and options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7"/>
          <p:cNvSpPr txBox="1"/>
          <p:nvPr>
            <p:ph idx="1" type="body"/>
          </p:nvPr>
        </p:nvSpPr>
        <p:spPr>
          <a:xfrm>
            <a:off x="159275" y="768000"/>
            <a:ext cx="8791500" cy="415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20000"/>
          </a:bodyPr>
          <a:lstStyle/>
          <a:p>
            <a:pPr indent="-312261" lvl="0" marL="457200" rtl="0" algn="l">
              <a:spcBef>
                <a:spcPts val="0"/>
              </a:spcBef>
              <a:spcAft>
                <a:spcPts val="0"/>
              </a:spcAft>
              <a:buClr>
                <a:srgbClr val="124E90"/>
              </a:buClr>
              <a:buSzPct val="100000"/>
              <a:buFont typeface="Arial"/>
              <a:buChar char="●"/>
            </a:pPr>
            <a:r>
              <a:rPr b="1" lang="en" sz="17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Large reliance on IFI loans but opacity around terms and conditions</a:t>
            </a:r>
            <a:endParaRPr b="1" sz="17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2261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ct val="1000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Currently only MoF decision - increase transparency and accountability by broadening to include parliamentary and public oversight.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2261" lvl="0" marL="457200" rtl="0" algn="l">
              <a:spcBef>
                <a:spcPts val="0"/>
              </a:spcBef>
              <a:spcAft>
                <a:spcPts val="0"/>
              </a:spcAft>
              <a:buClr>
                <a:srgbClr val="124E90"/>
              </a:buClr>
              <a:buSzPct val="100000"/>
              <a:buFont typeface="Arial"/>
              <a:buChar char="●"/>
            </a:pPr>
            <a:r>
              <a:rPr b="1" lang="en" sz="17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Fiscal and monetary policy transparency</a:t>
            </a:r>
            <a:endParaRPr b="1" sz="17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2261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ct val="1000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Openness of reporting and data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2261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ct val="1000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IEJ work to improve coordination of macro policy through an independent economic commission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2261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ct val="1000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More work needs to be done on tracking the money as per discussions on Day 1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2261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ct val="1000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Climate budget tagging happening but v slow and unknown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2261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ct val="1000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IFI loans primarily taken for deficit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2261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ct val="1000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DFI deals in the JTFM only reported at project level and sector.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2261" lvl="0" marL="457200" rtl="0" algn="l">
              <a:spcBef>
                <a:spcPts val="0"/>
              </a:spcBef>
              <a:spcAft>
                <a:spcPts val="0"/>
              </a:spcAft>
              <a:buClr>
                <a:srgbClr val="124E90"/>
              </a:buClr>
              <a:buSzPct val="100000"/>
              <a:buFont typeface="Arial"/>
              <a:buChar char="●"/>
            </a:pPr>
            <a:r>
              <a:rPr b="1" lang="en" sz="17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Fair Finance International Policy Assessment</a:t>
            </a:r>
            <a:endParaRPr b="1" sz="17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2261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ct val="1000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FFCSA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2261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ct val="1000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Policy assessment done every 2 years since 2020. In the past it has assessed NDB, DBSA, IDC, PIC, AfDB, and Export Credit Insurance Corporation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2261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ct val="1000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Fair finance Asia will also be undertaking a policy assessment of banks this year, as well as FFI. 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2261" lvl="1" marL="9144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ct val="100000"/>
              <a:buFont typeface="Arial"/>
              <a:buChar char="○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Only consider publicly available policies and information and measure against international standards across Cross-cutting sustainability themes; Operational themes; and Sector themes.  </a:t>
            </a:r>
            <a:endParaRPr sz="17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2261" lvl="2" marL="1371600" rtl="0" algn="l">
              <a:spcBef>
                <a:spcPts val="0"/>
              </a:spcBef>
              <a:spcAft>
                <a:spcPts val="0"/>
              </a:spcAft>
              <a:buClr>
                <a:srgbClr val="54505F"/>
              </a:buClr>
              <a:buSzPct val="100000"/>
              <a:buFont typeface="Arial"/>
              <a:buChar char="■"/>
            </a:pPr>
            <a:r>
              <a:rPr lang="en" sz="1700">
                <a:solidFill>
                  <a:srgbClr val="54505F"/>
                </a:solidFill>
                <a:latin typeface="Arial"/>
                <a:ea typeface="Arial"/>
                <a:cs typeface="Arial"/>
                <a:sym typeface="Arial"/>
              </a:rPr>
              <a:t>8 core themes include transparency and accountability, human rights, biodiversity, corruption, gender equality, climate change, labour rights and tax.</a:t>
            </a:r>
            <a:endParaRPr sz="1600">
              <a:solidFill>
                <a:srgbClr val="54505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159275" y="4606650"/>
            <a:ext cx="9135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SLIDE</a:t>
            </a:r>
            <a:r>
              <a:rPr lang="en"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8"/>
          <p:cNvSpPr txBox="1"/>
          <p:nvPr>
            <p:ph type="title"/>
          </p:nvPr>
        </p:nvSpPr>
        <p:spPr>
          <a:xfrm>
            <a:off x="159275" y="196750"/>
            <a:ext cx="8673000" cy="50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Arial"/>
                <a:ea typeface="Arial"/>
                <a:cs typeface="Arial"/>
                <a:sym typeface="Arial"/>
              </a:rPr>
              <a:t>What enabling justice requires…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8"/>
          <p:cNvSpPr txBox="1"/>
          <p:nvPr>
            <p:ph idx="1" type="body"/>
          </p:nvPr>
        </p:nvSpPr>
        <p:spPr>
          <a:xfrm>
            <a:off x="159275" y="903675"/>
            <a:ext cx="8673000" cy="337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rgbClr val="124E90"/>
              </a:buClr>
              <a:buSzPts val="1100"/>
              <a:buFont typeface="Arial"/>
              <a:buChar char="●"/>
            </a:pPr>
            <a:r>
              <a:rPr b="1" lang="en" sz="12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1" lang="en" sz="15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ra</a:t>
            </a:r>
            <a:r>
              <a:rPr b="1" lang="en" sz="14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nsparency is necessary but insufficient, accountability requires enforceability and redress</a:t>
            </a:r>
            <a:endParaRPr b="1" sz="14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24E90"/>
              </a:buClr>
              <a:buSzPts val="1400"/>
              <a:buFont typeface="Arial"/>
              <a:buChar char="●"/>
            </a:pPr>
            <a:r>
              <a:rPr b="1" lang="en" sz="14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Finance design determines justice outcome</a:t>
            </a:r>
            <a:endParaRPr b="1" sz="14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24E90"/>
              </a:buClr>
              <a:buSzPts val="1400"/>
              <a:buFont typeface="Arial"/>
              <a:buChar char="●"/>
            </a:pPr>
            <a:r>
              <a:rPr b="1" lang="en" sz="14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Loans, conditionalities, and safeguards matter</a:t>
            </a:r>
            <a:endParaRPr b="1" sz="14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24E90"/>
              </a:buClr>
              <a:buSzPts val="1400"/>
              <a:buFont typeface="Arial"/>
              <a:buChar char="●"/>
            </a:pPr>
            <a:r>
              <a:rPr b="1" lang="en" sz="14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Policy-level assessment tools are essential</a:t>
            </a:r>
            <a:endParaRPr b="1" sz="14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124E90"/>
              </a:buClr>
              <a:buSzPts val="1400"/>
              <a:buFont typeface="Arial"/>
              <a:buChar char="●"/>
            </a:pPr>
            <a:r>
              <a:rPr b="1" lang="en" sz="1400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Justice must be monitored, not assumed</a:t>
            </a:r>
            <a:endParaRPr b="1" sz="1700"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159275" y="4606650"/>
            <a:ext cx="913500" cy="39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124E90"/>
                </a:solidFill>
              </a:rPr>
              <a:t>SLIDE</a:t>
            </a:r>
            <a:r>
              <a:rPr lang="en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fld id="{00000000-1234-1234-1234-123412341234}" type="slidenum">
              <a:rPr lang="en">
                <a:solidFill>
                  <a:srgbClr val="124E9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>
              <a:solidFill>
                <a:srgbClr val="124E9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9" title="IEJlogo-richgrey-t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9092" y="3100650"/>
            <a:ext cx="1492508" cy="923399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9"/>
          <p:cNvSpPr txBox="1"/>
          <p:nvPr/>
        </p:nvSpPr>
        <p:spPr>
          <a:xfrm>
            <a:off x="3296600" y="3100650"/>
            <a:ext cx="47265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166274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5D5864"/>
                </a:solidFill>
              </a:rPr>
              <a:t>The Institute for Economic Justice (IEJ) is a progressive economic policy think tank committed to advancing economic justice, systemic change, and the equitable distribution of resources to ensure rights realisation and planetary wellbeing.</a:t>
            </a:r>
            <a:endParaRPr sz="1500">
              <a:solidFill>
                <a:srgbClr val="5D5864"/>
              </a:solidFill>
            </a:endParaRPr>
          </a:p>
        </p:txBody>
      </p:sp>
      <p:pic>
        <p:nvPicPr>
          <p:cNvPr descr="Twitter" id="96" name="Google Shape;9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96825" y="4290475"/>
            <a:ext cx="198300" cy="216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nkedIn" id="97" name="Google Shape;9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41073" y="4290475"/>
            <a:ext cx="216328" cy="216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ebook" id="98" name="Google Shape;98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03347" y="4290475"/>
            <a:ext cx="126191" cy="216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YouTube" id="99" name="Google Shape;99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75486" y="4290475"/>
            <a:ext cx="306464" cy="216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nstagram" id="100" name="Google Shape;100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27897" y="4290475"/>
            <a:ext cx="216328" cy="21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9"/>
          <p:cNvSpPr txBox="1"/>
          <p:nvPr/>
        </p:nvSpPr>
        <p:spPr>
          <a:xfrm>
            <a:off x="5090175" y="4317938"/>
            <a:ext cx="1257000" cy="31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rgbClr val="5D5864"/>
                </a:solidFill>
                <a:highlight>
                  <a:srgbClr val="FFFFFF"/>
                </a:highlight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www.iej.org.za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5D5864"/>
                </a:solidFill>
                <a:highlight>
                  <a:srgbClr val="FFFFFF"/>
                </a:highlight>
              </a:rPr>
              <a:t>    </a:t>
            </a:r>
            <a:endParaRPr sz="15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CCB1AA434AC7B4FA712525E5A4B0FAF" ma:contentTypeVersion="10" ma:contentTypeDescription="Create a new document." ma:contentTypeScope="" ma:versionID="c626a7492a0898a9d89630bd5d8eb700">
  <xsd:schema xmlns:xsd="http://www.w3.org/2001/XMLSchema" xmlns:xs="http://www.w3.org/2001/XMLSchema" xmlns:p="http://schemas.microsoft.com/office/2006/metadata/properties" xmlns:ns2="e1c3bf3d-9298-4d97-8698-5d8e56acd48b" xmlns:ns3="1e44de8b-a222-4f75-a299-7667fa0d186f" targetNamespace="http://schemas.microsoft.com/office/2006/metadata/properties" ma:root="true" ma:fieldsID="5765d47cd912209b3a8ed61bab10d9f7" ns2:_="" ns3:_="">
    <xsd:import namespace="e1c3bf3d-9298-4d97-8698-5d8e56acd48b"/>
    <xsd:import namespace="1e44de8b-a222-4f75-a299-7667fa0d186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c3bf3d-9298-4d97-8698-5d8e56acd4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55cd427-a42c-44c8-816a-2405638e27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44de8b-a222-4f75-a299-7667fa0d186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479bf05-d456-4a96-a4cf-13701bc18efa}" ma:internalName="TaxCatchAll" ma:showField="CatchAllData" ma:web="1e44de8b-a222-4f75-a299-7667fa0d186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1c3bf3d-9298-4d97-8698-5d8e56acd48b">
      <Terms xmlns="http://schemas.microsoft.com/office/infopath/2007/PartnerControls"/>
    </lcf76f155ced4ddcb4097134ff3c332f>
    <TaxCatchAll xmlns="1e44de8b-a222-4f75-a299-7667fa0d186f" xsi:nil="true"/>
  </documentManagement>
</p:properties>
</file>

<file path=customXml/itemProps1.xml><?xml version="1.0" encoding="utf-8"?>
<ds:datastoreItem xmlns:ds="http://schemas.openxmlformats.org/officeDocument/2006/customXml" ds:itemID="{1730B682-37E0-41C0-8D56-5C5DFF68A8C3}"/>
</file>

<file path=customXml/itemProps2.xml><?xml version="1.0" encoding="utf-8"?>
<ds:datastoreItem xmlns:ds="http://schemas.openxmlformats.org/officeDocument/2006/customXml" ds:itemID="{399E281F-DAB3-4F09-A50B-F83967766CC3}"/>
</file>

<file path=customXml/itemProps3.xml><?xml version="1.0" encoding="utf-8"?>
<ds:datastoreItem xmlns:ds="http://schemas.openxmlformats.org/officeDocument/2006/customXml" ds:itemID="{640C4281-6BBF-4675-9B97-78F26914D963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0x0101000CCB1AA434AC7B4FA712525E5A4B0FAF</vt:lpwstr>
  </property>
</Properties>
</file>