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56" r:id="rId2"/>
    <p:sldId id="271" r:id="rId3"/>
    <p:sldId id="275" r:id="rId4"/>
    <p:sldId id="310" r:id="rId5"/>
    <p:sldId id="287" r:id="rId6"/>
    <p:sldId id="282" r:id="rId7"/>
    <p:sldId id="283" r:id="rId8"/>
    <p:sldId id="289" r:id="rId9"/>
    <p:sldId id="290" r:id="rId10"/>
    <p:sldId id="265" r:id="rId11"/>
    <p:sldId id="291" r:id="rId12"/>
    <p:sldId id="292" r:id="rId13"/>
    <p:sldId id="294" r:id="rId14"/>
    <p:sldId id="293"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9" autoAdjust="0"/>
    <p:restoredTop sz="95294" autoAdjust="0"/>
  </p:normalViewPr>
  <p:slideViewPr>
    <p:cSldViewPr>
      <p:cViewPr varScale="1">
        <p:scale>
          <a:sx n="101" d="100"/>
          <a:sy n="101" d="100"/>
        </p:scale>
        <p:origin x="132" y="360"/>
      </p:cViewPr>
      <p:guideLst>
        <p:guide pos="3839"/>
        <p:guide orient="horz" pos="2160"/>
      </p:guideLst>
    </p:cSldViewPr>
  </p:slideViewPr>
  <p:notesTextViewPr>
    <p:cViewPr>
      <p:scale>
        <a:sx n="1" d="1"/>
        <a:sy n="1" d="1"/>
      </p:scale>
      <p:origin x="0" y="0"/>
    </p:cViewPr>
  </p:notesTextViewPr>
  <p:notesViewPr>
    <p:cSldViewPr>
      <p:cViewPr varScale="1">
        <p:scale>
          <a:sx n="67" d="100"/>
          <a:sy n="67" d="100"/>
        </p:scale>
        <p:origin x="274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1/19/2018</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1/19/2018</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A2CC701-D80A-463B-8415-A85485312088}" type="slidenum">
              <a:rPr lang="en-US" smtClean="0"/>
              <a:t>10</a:t>
            </a:fld>
            <a:endParaRPr lang="en-US"/>
          </a:p>
        </p:txBody>
      </p:sp>
    </p:spTree>
    <p:extLst>
      <p:ext uri="{BB962C8B-B14F-4D97-AF65-F5344CB8AC3E}">
        <p14:creationId xmlns:p14="http://schemas.microsoft.com/office/powerpoint/2010/main" val="169998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descr="Map of World"/>
          <p:cNvSpPr>
            <a:spLocks noEditPoints="1"/>
          </p:cNvSpPr>
          <p:nvPr/>
        </p:nvSpPr>
        <p:spPr bwMode="gray">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92524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4" name="Date Placeholder 3"/>
          <p:cNvSpPr>
            <a:spLocks noGrp="1"/>
          </p:cNvSpPr>
          <p:nvPr>
            <p:ph type="dt" sz="half" idx="10"/>
          </p:nvPr>
        </p:nvSpPr>
        <p:spPr/>
        <p:txBody>
          <a:bodyPr/>
          <a:lstStyle/>
          <a:p>
            <a:fld id="{EDF33987-6305-4E2A-BF18-EF013ECE927B}" type="datetimeFigureOut">
              <a:rPr lang="en-US"/>
              <a:t>1/19/2018</a:t>
            </a:fld>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94485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4" name="Date Placeholder 3"/>
          <p:cNvSpPr>
            <a:spLocks noGrp="1"/>
          </p:cNvSpPr>
          <p:nvPr>
            <p:ph type="dt" sz="half" idx="10"/>
          </p:nvPr>
        </p:nvSpPr>
        <p:spPr/>
        <p:txBody>
          <a:bodyPr/>
          <a:lstStyle/>
          <a:p>
            <a:fld id="{EDF33987-6305-4E2A-BF18-EF013ECE927B}" type="datetimeFigureOut">
              <a:rPr lang="en-US"/>
              <a:t>1/19/2018</a:t>
            </a:fld>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82942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4" name="Date Placeholder 3"/>
          <p:cNvSpPr>
            <a:spLocks noGrp="1"/>
          </p:cNvSpPr>
          <p:nvPr>
            <p:ph type="dt" sz="half" idx="10"/>
          </p:nvPr>
        </p:nvSpPr>
        <p:spPr/>
        <p:txBody>
          <a:bodyPr/>
          <a:lstStyle/>
          <a:p>
            <a:fld id="{EDF33987-6305-4E2A-BF18-EF013ECE927B}" type="datetimeFigureOut">
              <a:rPr lang="en-US"/>
              <a:t>1/19/2018</a:t>
            </a:fld>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46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4" name="Date Placeholder 3"/>
          <p:cNvSpPr>
            <a:spLocks noGrp="1"/>
          </p:cNvSpPr>
          <p:nvPr>
            <p:ph type="dt" sz="half" idx="10"/>
          </p:nvPr>
        </p:nvSpPr>
        <p:spPr/>
        <p:txBody>
          <a:bodyPr/>
          <a:lstStyle/>
          <a:p>
            <a:fld id="{EDF33987-6305-4E2A-BF18-EF013ECE927B}" type="datetimeFigureOut">
              <a:rPr lang="en-US"/>
              <a:t>1/19/2018</a:t>
            </a:fld>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94569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endParaRPr dirty="0"/>
          </a:p>
        </p:txBody>
      </p:sp>
      <p:sp>
        <p:nvSpPr>
          <p:cNvPr id="5" name="Date Placeholder 4"/>
          <p:cNvSpPr>
            <a:spLocks noGrp="1"/>
          </p:cNvSpPr>
          <p:nvPr>
            <p:ph type="dt" sz="half" idx="10"/>
          </p:nvPr>
        </p:nvSpPr>
        <p:spPr/>
        <p:txBody>
          <a:bodyPr/>
          <a:lstStyle/>
          <a:p>
            <a:fld id="{EDF33987-6305-4E2A-BF18-EF013ECE927B}" type="datetimeFigureOut">
              <a:rPr lang="en-US"/>
              <a:t>1/19/2018</a:t>
            </a:fld>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778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endParaRPr dirty="0"/>
          </a:p>
        </p:txBody>
      </p:sp>
      <p:sp>
        <p:nvSpPr>
          <p:cNvPr id="7" name="Date Placeholder 6"/>
          <p:cNvSpPr>
            <a:spLocks noGrp="1"/>
          </p:cNvSpPr>
          <p:nvPr>
            <p:ph type="dt" sz="half" idx="10"/>
          </p:nvPr>
        </p:nvSpPr>
        <p:spPr/>
        <p:txBody>
          <a:bodyPr/>
          <a:lstStyle/>
          <a:p>
            <a:fld id="{EDF33987-6305-4E2A-BF18-EF013ECE927B}" type="datetimeFigureOut">
              <a:rPr lang="en-US"/>
              <a:t>1/19/2018</a:t>
            </a:fld>
            <a:endParaRPr/>
          </a:p>
        </p:txBody>
      </p:sp>
      <p:sp>
        <p:nvSpPr>
          <p:cNvPr id="9" name="Slide Number Placeholder 8"/>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86244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endParaRPr dirty="0"/>
          </a:p>
        </p:txBody>
      </p:sp>
      <p:sp>
        <p:nvSpPr>
          <p:cNvPr id="3" name="Date Placeholder 2"/>
          <p:cNvSpPr>
            <a:spLocks noGrp="1"/>
          </p:cNvSpPr>
          <p:nvPr>
            <p:ph type="dt" sz="half" idx="10"/>
          </p:nvPr>
        </p:nvSpPr>
        <p:spPr/>
        <p:txBody>
          <a:bodyPr/>
          <a:lstStyle/>
          <a:p>
            <a:fld id="{EDF33987-6305-4E2A-BF18-EF013ECE927B}" type="datetimeFigureOut">
              <a:rPr lang="en-US"/>
              <a:t>1/19/2018</a:t>
            </a:fld>
            <a:endParaRPr/>
          </a:p>
        </p:txBody>
      </p:sp>
      <p:sp>
        <p:nvSpPr>
          <p:cNvPr id="5" name="Slide Number Placeholder 4"/>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133622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endParaRPr dirty="0"/>
          </a:p>
        </p:txBody>
      </p:sp>
      <p:sp>
        <p:nvSpPr>
          <p:cNvPr id="2" name="Date Placeholder 1"/>
          <p:cNvSpPr>
            <a:spLocks noGrp="1"/>
          </p:cNvSpPr>
          <p:nvPr>
            <p:ph type="dt" sz="half" idx="10"/>
          </p:nvPr>
        </p:nvSpPr>
        <p:spPr/>
        <p:txBody>
          <a:bodyPr/>
          <a:lstStyle/>
          <a:p>
            <a:fld id="{EDF33987-6305-4E2A-BF18-EF013ECE927B}" type="datetimeFigureOut">
              <a:rPr lang="en-US"/>
              <a:t>1/19/2018</a:t>
            </a:fld>
            <a:endParaRPr/>
          </a:p>
        </p:txBody>
      </p:sp>
      <p:sp>
        <p:nvSpPr>
          <p:cNvPr id="4" name="Slide Number Placeholder 3"/>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55341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endParaRPr dirty="0"/>
          </a:p>
        </p:txBody>
      </p:sp>
      <p:sp>
        <p:nvSpPr>
          <p:cNvPr id="5" name="Date Placeholder 4"/>
          <p:cNvSpPr>
            <a:spLocks noGrp="1"/>
          </p:cNvSpPr>
          <p:nvPr>
            <p:ph type="dt" sz="half" idx="10"/>
          </p:nvPr>
        </p:nvSpPr>
        <p:spPr/>
        <p:txBody>
          <a:bodyPr/>
          <a:lstStyle/>
          <a:p>
            <a:fld id="{EDF33987-6305-4E2A-BF18-EF013ECE927B}" type="datetimeFigureOut">
              <a:rPr lang="en-US"/>
              <a:t>1/19/2018</a:t>
            </a:fld>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65848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endParaRPr dirty="0"/>
          </a:p>
        </p:txBody>
      </p:sp>
      <p:sp>
        <p:nvSpPr>
          <p:cNvPr id="5" name="Date Placeholder 4"/>
          <p:cNvSpPr>
            <a:spLocks noGrp="1"/>
          </p:cNvSpPr>
          <p:nvPr>
            <p:ph type="dt" sz="half" idx="10"/>
          </p:nvPr>
        </p:nvSpPr>
        <p:spPr/>
        <p:txBody>
          <a:bodyPr/>
          <a:lstStyle/>
          <a:p>
            <a:fld id="{EDF33987-6305-4E2A-BF18-EF013ECE927B}" type="datetimeFigureOut">
              <a:rPr lang="en-US"/>
              <a:t>1/19/2018</a:t>
            </a:fld>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319243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dirty="0"/>
              <a:t>Add a footer</a:t>
            </a:r>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fld id="{EDF33987-6305-4E2A-BF18-EF013ECE927B}" type="datetimeFigureOut">
              <a:rPr lang="en-US" smtClean="0"/>
              <a:pPr/>
              <a:t>1/19/2018</a:t>
            </a:fld>
            <a:endParaRPr lang="en-US"/>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Trade Terms- INCOTERMS</a:t>
            </a:r>
            <a:br>
              <a:rPr lang="en-GB" dirty="0"/>
            </a:br>
            <a:r>
              <a:rPr lang="en-GB" dirty="0"/>
              <a:t/>
            </a:r>
            <a:br>
              <a:rPr lang="en-GB" dirty="0"/>
            </a:br>
            <a:r>
              <a:rPr lang="en-GB" sz="2000" dirty="0"/>
              <a:t>LA931 International sale of goods</a:t>
            </a:r>
            <a:r>
              <a:rPr lang="en-GB" sz="3600" dirty="0"/>
              <a:t/>
            </a:r>
            <a:br>
              <a:rPr lang="en-GB" sz="3600" dirty="0"/>
            </a:br>
            <a:r>
              <a:rPr lang="en-GB" sz="2000" dirty="0"/>
              <a:t>LECTURE 1</a:t>
            </a:r>
            <a:r>
              <a:rPr lang="en-GB" sz="3600" dirty="0"/>
              <a:t/>
            </a:r>
            <a:br>
              <a:rPr lang="en-GB" sz="3600" dirty="0"/>
            </a:br>
            <a:endParaRPr lang="en-US" sz="3600" dirty="0"/>
          </a:p>
        </p:txBody>
      </p:sp>
      <p:sp>
        <p:nvSpPr>
          <p:cNvPr id="3" name="Subtitle 2"/>
          <p:cNvSpPr>
            <a:spLocks noGrp="1"/>
          </p:cNvSpPr>
          <p:nvPr>
            <p:ph type="subTitle" idx="1"/>
          </p:nvPr>
        </p:nvSpPr>
        <p:spPr>
          <a:xfrm>
            <a:off x="1217613" y="5013176"/>
            <a:ext cx="7848600" cy="1143000"/>
          </a:xfrm>
        </p:spPr>
        <p:txBody>
          <a:bodyPr/>
          <a:lstStyle/>
          <a:p>
            <a:r>
              <a:rPr lang="en-US" dirty="0" err="1"/>
              <a:t>Dr</a:t>
            </a:r>
            <a:r>
              <a:rPr lang="en-US" dirty="0"/>
              <a:t> Hassan </a:t>
            </a:r>
            <a:r>
              <a:rPr lang="en-US" dirty="0" err="1"/>
              <a:t>Nizami</a:t>
            </a:r>
            <a:endParaRPr lang="en-US" dirty="0"/>
          </a:p>
          <a:p>
            <a:r>
              <a:rPr lang="en-US" dirty="0"/>
              <a:t>Office hours: 12:00-2:00</a:t>
            </a:r>
          </a:p>
          <a:p>
            <a:r>
              <a:rPr lang="en-US" dirty="0"/>
              <a:t>S 1.15</a:t>
            </a:r>
          </a:p>
        </p:txBody>
      </p:sp>
    </p:spTree>
    <p:extLst>
      <p:ext uri="{BB962C8B-B14F-4D97-AF65-F5344CB8AC3E}">
        <p14:creationId xmlns:p14="http://schemas.microsoft.com/office/powerpoint/2010/main" val="402501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Ways of classifying the 11 terms</a:t>
            </a:r>
          </a:p>
        </p:txBody>
      </p:sp>
      <p:sp>
        <p:nvSpPr>
          <p:cNvPr id="7" name="Text Placeholder 6"/>
          <p:cNvSpPr>
            <a:spLocks noGrp="1"/>
          </p:cNvSpPr>
          <p:nvPr>
            <p:ph type="body" idx="1"/>
          </p:nvPr>
        </p:nvSpPr>
        <p:spPr/>
        <p:txBody>
          <a:bodyPr/>
          <a:lstStyle/>
          <a:p>
            <a:r>
              <a:rPr lang="en-US" dirty="0"/>
              <a:t>Method 1</a:t>
            </a:r>
          </a:p>
        </p:txBody>
      </p:sp>
      <p:graphicFrame>
        <p:nvGraphicFramePr>
          <p:cNvPr id="3" name="Content Placeholder 2"/>
          <p:cNvGraphicFramePr>
            <a:graphicFrameLocks noGrp="1"/>
          </p:cNvGraphicFramePr>
          <p:nvPr>
            <p:ph sz="half" idx="2"/>
            <p:extLst>
              <p:ext uri="{D42A27DB-BD31-4B8C-83A1-F6EECF244321}">
                <p14:modId xmlns:p14="http://schemas.microsoft.com/office/powerpoint/2010/main" val="3586006673"/>
              </p:ext>
            </p:extLst>
          </p:nvPr>
        </p:nvGraphicFramePr>
        <p:xfrm>
          <a:off x="1217613" y="2667003"/>
          <a:ext cx="4708526" cy="4190998"/>
        </p:xfrm>
        <a:graphic>
          <a:graphicData uri="http://schemas.openxmlformats.org/drawingml/2006/table">
            <a:tbl>
              <a:tblPr firstRow="1" bandRow="1">
                <a:tableStyleId>{073A0DAA-6AF3-43AB-8588-CEC1D06C72B9}</a:tableStyleId>
              </a:tblPr>
              <a:tblGrid>
                <a:gridCol w="2354263">
                  <a:extLst>
                    <a:ext uri="{9D8B030D-6E8A-4147-A177-3AD203B41FA5}">
                      <a16:colId xmlns:a16="http://schemas.microsoft.com/office/drawing/2014/main" xmlns="" val="20000"/>
                    </a:ext>
                  </a:extLst>
                </a:gridCol>
                <a:gridCol w="2354263">
                  <a:extLst>
                    <a:ext uri="{9D8B030D-6E8A-4147-A177-3AD203B41FA5}">
                      <a16:colId xmlns:a16="http://schemas.microsoft.com/office/drawing/2014/main" xmlns="" val="20001"/>
                    </a:ext>
                  </a:extLst>
                </a:gridCol>
              </a:tblGrid>
              <a:tr h="828989">
                <a:tc>
                  <a:txBody>
                    <a:bodyPr/>
                    <a:lstStyle/>
                    <a:p>
                      <a:r>
                        <a:rPr lang="en-GB" dirty="0"/>
                        <a:t>All Types</a:t>
                      </a:r>
                      <a:r>
                        <a:rPr lang="en-GB" baseline="0" dirty="0"/>
                        <a:t> of transport</a:t>
                      </a:r>
                      <a:endParaRPr lang="en-GB" dirty="0"/>
                    </a:p>
                  </a:txBody>
                  <a:tcPr/>
                </a:tc>
                <a:tc>
                  <a:txBody>
                    <a:bodyPr/>
                    <a:lstStyle/>
                    <a:p>
                      <a:r>
                        <a:rPr lang="en-GB" dirty="0"/>
                        <a:t>Water Transport</a:t>
                      </a:r>
                      <a:r>
                        <a:rPr lang="en-GB" baseline="0" dirty="0"/>
                        <a:t> only</a:t>
                      </a:r>
                      <a:endParaRPr lang="en-GB" dirty="0"/>
                    </a:p>
                  </a:txBody>
                  <a:tcPr/>
                </a:tc>
                <a:extLst>
                  <a:ext uri="{0D108BD9-81ED-4DB2-BD59-A6C34878D82A}">
                    <a16:rowId xmlns:a16="http://schemas.microsoft.com/office/drawing/2014/main" xmlns="" val="10000"/>
                  </a:ext>
                </a:extLst>
              </a:tr>
              <a:tr h="480287">
                <a:tc>
                  <a:txBody>
                    <a:bodyPr/>
                    <a:lstStyle/>
                    <a:p>
                      <a:r>
                        <a:rPr lang="en-GB" dirty="0"/>
                        <a:t>EXW</a:t>
                      </a:r>
                    </a:p>
                  </a:txBody>
                  <a:tcPr/>
                </a:tc>
                <a:tc>
                  <a:txBody>
                    <a:bodyPr/>
                    <a:lstStyle/>
                    <a:p>
                      <a:r>
                        <a:rPr lang="en-GB" dirty="0"/>
                        <a:t>FAS</a:t>
                      </a:r>
                    </a:p>
                  </a:txBody>
                  <a:tcPr/>
                </a:tc>
                <a:extLst>
                  <a:ext uri="{0D108BD9-81ED-4DB2-BD59-A6C34878D82A}">
                    <a16:rowId xmlns:a16="http://schemas.microsoft.com/office/drawing/2014/main" xmlns="" val="10001"/>
                  </a:ext>
                </a:extLst>
              </a:tr>
              <a:tr h="480287">
                <a:tc>
                  <a:txBody>
                    <a:bodyPr/>
                    <a:lstStyle/>
                    <a:p>
                      <a:r>
                        <a:rPr lang="en-GB" dirty="0"/>
                        <a:t>FCA</a:t>
                      </a:r>
                    </a:p>
                  </a:txBody>
                  <a:tcPr/>
                </a:tc>
                <a:tc>
                  <a:txBody>
                    <a:bodyPr/>
                    <a:lstStyle/>
                    <a:p>
                      <a:r>
                        <a:rPr lang="en-GB" dirty="0"/>
                        <a:t>FOB</a:t>
                      </a:r>
                    </a:p>
                  </a:txBody>
                  <a:tcPr/>
                </a:tc>
                <a:extLst>
                  <a:ext uri="{0D108BD9-81ED-4DB2-BD59-A6C34878D82A}">
                    <a16:rowId xmlns:a16="http://schemas.microsoft.com/office/drawing/2014/main" xmlns="" val="10002"/>
                  </a:ext>
                </a:extLst>
              </a:tr>
              <a:tr h="480287">
                <a:tc>
                  <a:txBody>
                    <a:bodyPr/>
                    <a:lstStyle/>
                    <a:p>
                      <a:r>
                        <a:rPr lang="en-GB" dirty="0"/>
                        <a:t>CPT</a:t>
                      </a:r>
                    </a:p>
                  </a:txBody>
                  <a:tcPr/>
                </a:tc>
                <a:tc>
                  <a:txBody>
                    <a:bodyPr/>
                    <a:lstStyle/>
                    <a:p>
                      <a:r>
                        <a:rPr lang="en-GB" dirty="0"/>
                        <a:t>CFR</a:t>
                      </a:r>
                    </a:p>
                  </a:txBody>
                  <a:tcPr/>
                </a:tc>
                <a:extLst>
                  <a:ext uri="{0D108BD9-81ED-4DB2-BD59-A6C34878D82A}">
                    <a16:rowId xmlns:a16="http://schemas.microsoft.com/office/drawing/2014/main" xmlns="" val="10003"/>
                  </a:ext>
                </a:extLst>
              </a:tr>
              <a:tr h="480287">
                <a:tc>
                  <a:txBody>
                    <a:bodyPr/>
                    <a:lstStyle/>
                    <a:p>
                      <a:r>
                        <a:rPr lang="en-GB" dirty="0"/>
                        <a:t>CIP</a:t>
                      </a:r>
                    </a:p>
                  </a:txBody>
                  <a:tcPr/>
                </a:tc>
                <a:tc>
                  <a:txBody>
                    <a:bodyPr/>
                    <a:lstStyle/>
                    <a:p>
                      <a:r>
                        <a:rPr lang="en-GB" dirty="0"/>
                        <a:t>CIF</a:t>
                      </a:r>
                    </a:p>
                  </a:txBody>
                  <a:tcPr/>
                </a:tc>
                <a:extLst>
                  <a:ext uri="{0D108BD9-81ED-4DB2-BD59-A6C34878D82A}">
                    <a16:rowId xmlns:a16="http://schemas.microsoft.com/office/drawing/2014/main" xmlns="" val="10004"/>
                  </a:ext>
                </a:extLst>
              </a:tr>
              <a:tr h="480287">
                <a:tc>
                  <a:txBody>
                    <a:bodyPr/>
                    <a:lstStyle/>
                    <a:p>
                      <a:r>
                        <a:rPr lang="en-GB" dirty="0"/>
                        <a:t>DAT</a:t>
                      </a:r>
                    </a:p>
                  </a:txBody>
                  <a:tcPr/>
                </a:tc>
                <a:tc>
                  <a:txBody>
                    <a:bodyPr/>
                    <a:lstStyle/>
                    <a:p>
                      <a:endParaRPr lang="en-GB"/>
                    </a:p>
                  </a:txBody>
                  <a:tcPr/>
                </a:tc>
                <a:extLst>
                  <a:ext uri="{0D108BD9-81ED-4DB2-BD59-A6C34878D82A}">
                    <a16:rowId xmlns:a16="http://schemas.microsoft.com/office/drawing/2014/main" xmlns="" val="10005"/>
                  </a:ext>
                </a:extLst>
              </a:tr>
              <a:tr h="480287">
                <a:tc>
                  <a:txBody>
                    <a:bodyPr/>
                    <a:lstStyle/>
                    <a:p>
                      <a:r>
                        <a:rPr lang="en-GB" dirty="0"/>
                        <a:t>DAP</a:t>
                      </a:r>
                    </a:p>
                  </a:txBody>
                  <a:tcPr/>
                </a:tc>
                <a:tc>
                  <a:txBody>
                    <a:bodyPr/>
                    <a:lstStyle/>
                    <a:p>
                      <a:endParaRPr lang="en-GB" dirty="0"/>
                    </a:p>
                  </a:txBody>
                  <a:tcPr/>
                </a:tc>
                <a:extLst>
                  <a:ext uri="{0D108BD9-81ED-4DB2-BD59-A6C34878D82A}">
                    <a16:rowId xmlns:a16="http://schemas.microsoft.com/office/drawing/2014/main" xmlns="" val="10006"/>
                  </a:ext>
                </a:extLst>
              </a:tr>
              <a:tr h="480287">
                <a:tc>
                  <a:txBody>
                    <a:bodyPr/>
                    <a:lstStyle/>
                    <a:p>
                      <a:r>
                        <a:rPr lang="en-GB" dirty="0"/>
                        <a:t>DDP</a:t>
                      </a:r>
                    </a:p>
                  </a:txBody>
                  <a:tcPr/>
                </a:tc>
                <a:tc>
                  <a:txBody>
                    <a:bodyPr/>
                    <a:lstStyle/>
                    <a:p>
                      <a:endParaRPr lang="en-GB" dirty="0"/>
                    </a:p>
                  </a:txBody>
                  <a:tcPr/>
                </a:tc>
                <a:extLst>
                  <a:ext uri="{0D108BD9-81ED-4DB2-BD59-A6C34878D82A}">
                    <a16:rowId xmlns:a16="http://schemas.microsoft.com/office/drawing/2014/main" xmlns="" val="10007"/>
                  </a:ext>
                </a:extLst>
              </a:tr>
            </a:tbl>
          </a:graphicData>
        </a:graphic>
      </p:graphicFrame>
      <p:sp>
        <p:nvSpPr>
          <p:cNvPr id="10" name="Text Placeholder 9"/>
          <p:cNvSpPr>
            <a:spLocks noGrp="1"/>
          </p:cNvSpPr>
          <p:nvPr>
            <p:ph type="body" sz="quarter" idx="3"/>
          </p:nvPr>
        </p:nvSpPr>
        <p:spPr/>
        <p:txBody>
          <a:bodyPr/>
          <a:lstStyle/>
          <a:p>
            <a:r>
              <a:rPr lang="en-US" dirty="0"/>
              <a:t>Method2</a:t>
            </a:r>
          </a:p>
        </p:txBody>
      </p:sp>
      <p:graphicFrame>
        <p:nvGraphicFramePr>
          <p:cNvPr id="5" name="Content Placeholder 4"/>
          <p:cNvGraphicFramePr>
            <a:graphicFrameLocks noGrp="1"/>
          </p:cNvGraphicFramePr>
          <p:nvPr>
            <p:ph sz="quarter" idx="4"/>
            <p:extLst>
              <p:ext uri="{D42A27DB-BD31-4B8C-83A1-F6EECF244321}">
                <p14:modId xmlns:p14="http://schemas.microsoft.com/office/powerpoint/2010/main" val="2230328647"/>
              </p:ext>
            </p:extLst>
          </p:nvPr>
        </p:nvGraphicFramePr>
        <p:xfrm>
          <a:off x="6262688" y="2666999"/>
          <a:ext cx="4708524" cy="4191001"/>
        </p:xfrm>
        <a:graphic>
          <a:graphicData uri="http://schemas.openxmlformats.org/drawingml/2006/table">
            <a:tbl>
              <a:tblPr firstRow="1" bandRow="1">
                <a:tableStyleId>{073A0DAA-6AF3-43AB-8588-CEC1D06C72B9}</a:tableStyleId>
              </a:tblPr>
              <a:tblGrid>
                <a:gridCol w="1569508">
                  <a:extLst>
                    <a:ext uri="{9D8B030D-6E8A-4147-A177-3AD203B41FA5}">
                      <a16:colId xmlns:a16="http://schemas.microsoft.com/office/drawing/2014/main" xmlns="" val="20000"/>
                    </a:ext>
                  </a:extLst>
                </a:gridCol>
                <a:gridCol w="1569508">
                  <a:extLst>
                    <a:ext uri="{9D8B030D-6E8A-4147-A177-3AD203B41FA5}">
                      <a16:colId xmlns:a16="http://schemas.microsoft.com/office/drawing/2014/main" xmlns="" val="20001"/>
                    </a:ext>
                  </a:extLst>
                </a:gridCol>
                <a:gridCol w="1569508">
                  <a:extLst>
                    <a:ext uri="{9D8B030D-6E8A-4147-A177-3AD203B41FA5}">
                      <a16:colId xmlns:a16="http://schemas.microsoft.com/office/drawing/2014/main" xmlns="" val="20002"/>
                    </a:ext>
                  </a:extLst>
                </a:gridCol>
              </a:tblGrid>
              <a:tr h="945613">
                <a:tc>
                  <a:txBody>
                    <a:bodyPr/>
                    <a:lstStyle/>
                    <a:p>
                      <a:r>
                        <a:rPr lang="en-GB" dirty="0"/>
                        <a:t>E-Clause</a:t>
                      </a:r>
                    </a:p>
                  </a:txBody>
                  <a:tcPr/>
                </a:tc>
                <a:tc>
                  <a:txBody>
                    <a:bodyPr/>
                    <a:lstStyle/>
                    <a:p>
                      <a:r>
                        <a:rPr lang="en-GB" dirty="0"/>
                        <a:t>B</a:t>
                      </a:r>
                      <a:r>
                        <a:rPr lang="en-GB" baseline="0" dirty="0"/>
                        <a:t> must pick up the goods</a:t>
                      </a:r>
                      <a:endParaRPr lang="en-GB" dirty="0"/>
                    </a:p>
                  </a:txBody>
                  <a:tcPr/>
                </a:tc>
                <a:tc>
                  <a:txBody>
                    <a:bodyPr/>
                    <a:lstStyle/>
                    <a:p>
                      <a:r>
                        <a:rPr lang="en-GB" sz="1800" b="1" kern="1200" dirty="0">
                          <a:solidFill>
                            <a:schemeClr val="lt1"/>
                          </a:solidFill>
                          <a:effectLst/>
                          <a:latin typeface="+mn-lt"/>
                          <a:ea typeface="+mn-ea"/>
                          <a:cs typeface="+mn-cs"/>
                        </a:rPr>
                        <a:t>EXW</a:t>
                      </a:r>
                      <a:endParaRPr lang="en-GB" dirty="0"/>
                    </a:p>
                  </a:txBody>
                  <a:tcPr/>
                </a:tc>
                <a:extLst>
                  <a:ext uri="{0D108BD9-81ED-4DB2-BD59-A6C34878D82A}">
                    <a16:rowId xmlns:a16="http://schemas.microsoft.com/office/drawing/2014/main" xmlns="" val="10000"/>
                  </a:ext>
                </a:extLst>
              </a:tr>
              <a:tr h="945613">
                <a:tc>
                  <a:txBody>
                    <a:bodyPr/>
                    <a:lstStyle/>
                    <a:p>
                      <a:r>
                        <a:rPr lang="en-GB" dirty="0"/>
                        <a:t>F-Clause</a:t>
                      </a:r>
                    </a:p>
                  </a:txBody>
                  <a:tcPr/>
                </a:tc>
                <a:tc>
                  <a:txBody>
                    <a:bodyPr/>
                    <a:lstStyle/>
                    <a:p>
                      <a:r>
                        <a:rPr lang="en-GB" dirty="0"/>
                        <a:t>S</a:t>
                      </a:r>
                      <a:r>
                        <a:rPr lang="en-GB" baseline="0" dirty="0"/>
                        <a:t> must deliver to carrier</a:t>
                      </a:r>
                      <a:endParaRPr lang="en-GB" dirty="0"/>
                    </a:p>
                  </a:txBody>
                  <a:tcPr/>
                </a:tc>
                <a:tc>
                  <a:txBody>
                    <a:bodyPr/>
                    <a:lstStyle/>
                    <a:p>
                      <a:r>
                        <a:rPr lang="en-GB" sz="1800" kern="1200" dirty="0">
                          <a:solidFill>
                            <a:schemeClr val="dk1"/>
                          </a:solidFill>
                          <a:effectLst/>
                          <a:latin typeface="+mn-lt"/>
                          <a:ea typeface="+mn-ea"/>
                          <a:cs typeface="+mn-cs"/>
                        </a:rPr>
                        <a:t>FCA, FAS, FOB</a:t>
                      </a:r>
                      <a:endParaRPr lang="en-GB" dirty="0"/>
                    </a:p>
                  </a:txBody>
                  <a:tcPr/>
                </a:tc>
                <a:extLst>
                  <a:ext uri="{0D108BD9-81ED-4DB2-BD59-A6C34878D82A}">
                    <a16:rowId xmlns:a16="http://schemas.microsoft.com/office/drawing/2014/main" xmlns="" val="10001"/>
                  </a:ext>
                </a:extLst>
              </a:tr>
              <a:tr h="1354162">
                <a:tc>
                  <a:txBody>
                    <a:bodyPr/>
                    <a:lstStyle/>
                    <a:p>
                      <a:r>
                        <a:rPr lang="en-GB" dirty="0"/>
                        <a:t>C-clause</a:t>
                      </a:r>
                    </a:p>
                  </a:txBody>
                  <a:tcPr/>
                </a:tc>
                <a:tc>
                  <a:txBody>
                    <a:bodyPr/>
                    <a:lstStyle/>
                    <a:p>
                      <a:r>
                        <a:rPr lang="en-GB" dirty="0"/>
                        <a:t>S must pay for carriage and deliver to carrier.</a:t>
                      </a:r>
                    </a:p>
                  </a:txBody>
                  <a:tcPr/>
                </a:tc>
                <a:tc>
                  <a:txBody>
                    <a:bodyPr/>
                    <a:lstStyle/>
                    <a:p>
                      <a:r>
                        <a:rPr lang="en-GB" sz="1800" kern="1200" dirty="0">
                          <a:solidFill>
                            <a:schemeClr val="dk1"/>
                          </a:solidFill>
                          <a:effectLst/>
                          <a:latin typeface="+mn-lt"/>
                          <a:ea typeface="+mn-ea"/>
                          <a:cs typeface="+mn-cs"/>
                        </a:rPr>
                        <a:t>CPT, CIP, CFR,CIF</a:t>
                      </a:r>
                      <a:endParaRPr lang="en-GB" dirty="0"/>
                    </a:p>
                  </a:txBody>
                  <a:tcPr/>
                </a:tc>
                <a:extLst>
                  <a:ext uri="{0D108BD9-81ED-4DB2-BD59-A6C34878D82A}">
                    <a16:rowId xmlns:a16="http://schemas.microsoft.com/office/drawing/2014/main" xmlns="" val="10002"/>
                  </a:ext>
                </a:extLst>
              </a:tr>
              <a:tr h="945613">
                <a:tc>
                  <a:txBody>
                    <a:bodyPr/>
                    <a:lstStyle/>
                    <a:p>
                      <a:r>
                        <a:rPr lang="en-GB" dirty="0"/>
                        <a:t>D-clause</a:t>
                      </a:r>
                    </a:p>
                  </a:txBody>
                  <a:tcPr/>
                </a:tc>
                <a:tc>
                  <a:txBody>
                    <a:bodyPr/>
                    <a:lstStyle/>
                    <a:p>
                      <a:r>
                        <a:rPr lang="en-GB" dirty="0"/>
                        <a:t>S must</a:t>
                      </a:r>
                      <a:r>
                        <a:rPr lang="en-GB" baseline="0" dirty="0"/>
                        <a:t> deliver to destination</a:t>
                      </a:r>
                      <a:endParaRPr lang="en-GB" dirty="0"/>
                    </a:p>
                  </a:txBody>
                  <a:tcPr/>
                </a:tc>
                <a:tc>
                  <a:txBody>
                    <a:bodyPr/>
                    <a:lstStyle/>
                    <a:p>
                      <a:r>
                        <a:rPr lang="en-GB" sz="1800" kern="1200" dirty="0">
                          <a:solidFill>
                            <a:schemeClr val="dk1"/>
                          </a:solidFill>
                          <a:effectLst/>
                          <a:latin typeface="+mn-lt"/>
                          <a:ea typeface="+mn-ea"/>
                          <a:cs typeface="+mn-cs"/>
                        </a:rPr>
                        <a:t>DAT, DAP, DDP</a:t>
                      </a:r>
                      <a:endParaRPr lang="en-GB" dirty="0"/>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514779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9753600" cy="1282154"/>
          </a:xfrm>
        </p:spPr>
        <p:txBody>
          <a:bodyPr/>
          <a:lstStyle/>
          <a:p>
            <a:r>
              <a:rPr lang="en-GB" b="1" u="sng" dirty="0"/>
              <a:t>Rules for any Mode of Transport</a:t>
            </a:r>
            <a:r>
              <a:rPr lang="en-GB" dirty="0"/>
              <a:t/>
            </a:r>
            <a:br>
              <a:rPr lang="en-GB" dirty="0"/>
            </a:b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7614" y="1196752"/>
            <a:ext cx="8189166" cy="5472607"/>
          </a:xfrm>
        </p:spPr>
      </p:pic>
    </p:spTree>
    <p:extLst>
      <p:ext uri="{BB962C8B-B14F-4D97-AF65-F5344CB8AC3E}">
        <p14:creationId xmlns:p14="http://schemas.microsoft.com/office/powerpoint/2010/main" val="1479860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EXW-Ex Works:</a:t>
            </a:r>
            <a:r>
              <a:rPr lang="en-GB" dirty="0"/>
              <a:t/>
            </a:r>
            <a:br>
              <a:rPr lang="en-GB" dirty="0"/>
            </a:br>
            <a:endParaRPr lang="en-GB" dirty="0"/>
          </a:p>
        </p:txBody>
      </p:sp>
      <p:sp>
        <p:nvSpPr>
          <p:cNvPr id="3" name="Content Placeholder 2"/>
          <p:cNvSpPr>
            <a:spLocks noGrp="1"/>
          </p:cNvSpPr>
          <p:nvPr>
            <p:ph idx="1"/>
          </p:nvPr>
        </p:nvSpPr>
        <p:spPr/>
        <p:txBody>
          <a:bodyPr/>
          <a:lstStyle/>
          <a:p>
            <a:r>
              <a:rPr lang="en-GB" dirty="0"/>
              <a:t>Buyer has maximum and seller has minimal burden.</a:t>
            </a:r>
          </a:p>
          <a:p>
            <a:r>
              <a:rPr lang="en-GB" dirty="0"/>
              <a:t>Seller is obliged to place the goods at an agreed place and time at the buyer’s disposal.</a:t>
            </a:r>
          </a:p>
          <a:p>
            <a:r>
              <a:rPr lang="en-GB" dirty="0"/>
              <a:t>Everything else is the buyer’s duty.</a:t>
            </a:r>
          </a:p>
          <a:p>
            <a:r>
              <a:rPr lang="en-GB" dirty="0"/>
              <a:t>Risk passes from the seller to the buyer when the seller has fulfilled its obligation of placing the goods at the agreed place and time.</a:t>
            </a:r>
          </a:p>
          <a:p>
            <a:r>
              <a:rPr lang="en-GB" dirty="0"/>
              <a:t>As a result of rule A9 (EXW) the seller is obligated to package the goods in a manner that is appropriate for their transport at his own expense. (Compare with English Law)</a:t>
            </a:r>
          </a:p>
        </p:txBody>
      </p:sp>
    </p:spTree>
    <p:extLst>
      <p:ext uri="{BB962C8B-B14F-4D97-AF65-F5344CB8AC3E}">
        <p14:creationId xmlns:p14="http://schemas.microsoft.com/office/powerpoint/2010/main" val="22636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The buyer is responsible for:</a:t>
            </a:r>
          </a:p>
          <a:p>
            <a:pPr marL="502920" indent="-457200">
              <a:buAutoNum type="alphaLcParenR"/>
            </a:pPr>
            <a:r>
              <a:rPr lang="en-GB" dirty="0"/>
              <a:t>loading the goods onto a vehicle, </a:t>
            </a:r>
          </a:p>
          <a:p>
            <a:pPr marL="502920" indent="-457200">
              <a:buAutoNum type="alphaLcParenR"/>
            </a:pPr>
            <a:r>
              <a:rPr lang="en-GB" dirty="0"/>
              <a:t>all export procedures and </a:t>
            </a:r>
          </a:p>
          <a:p>
            <a:pPr marL="502920" indent="-457200">
              <a:buAutoNum type="alphaLcParenR"/>
            </a:pPr>
            <a:r>
              <a:rPr lang="en-GB" dirty="0"/>
              <a:t>for all costs arising after collection of the goods.</a:t>
            </a:r>
          </a:p>
          <a:p>
            <a:r>
              <a:rPr lang="en-GB" dirty="0"/>
              <a:t>Problems?</a:t>
            </a:r>
          </a:p>
          <a:p>
            <a:r>
              <a:rPr lang="en-GB" dirty="0"/>
              <a:t>The INCOTERMS place an obligation on the seller to render any required assistance in obtaining an export license at the buyer’s request, risk and expense.</a:t>
            </a:r>
          </a:p>
          <a:p>
            <a:pPr marL="45720" indent="0">
              <a:buNone/>
            </a:pPr>
            <a:endParaRPr lang="en-GB" dirty="0"/>
          </a:p>
          <a:p>
            <a:endParaRPr lang="en-GB" dirty="0"/>
          </a:p>
        </p:txBody>
      </p:sp>
    </p:spTree>
    <p:extLst>
      <p:ext uri="{BB962C8B-B14F-4D97-AF65-F5344CB8AC3E}">
        <p14:creationId xmlns:p14="http://schemas.microsoft.com/office/powerpoint/2010/main" val="3468964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Question.</a:t>
            </a:r>
          </a:p>
        </p:txBody>
      </p:sp>
      <p:sp>
        <p:nvSpPr>
          <p:cNvPr id="3" name="Content Placeholder 2"/>
          <p:cNvSpPr>
            <a:spLocks noGrp="1"/>
          </p:cNvSpPr>
          <p:nvPr>
            <p:ph idx="1"/>
          </p:nvPr>
        </p:nvSpPr>
        <p:spPr/>
        <p:txBody>
          <a:bodyPr/>
          <a:lstStyle/>
          <a:p>
            <a:r>
              <a:rPr lang="en-GB" dirty="0"/>
              <a:t>1) What if buyer has specific packaging requirements and informs the seller before the conclusion of the contract?</a:t>
            </a:r>
          </a:p>
          <a:p>
            <a:r>
              <a:rPr lang="en-GB" dirty="0"/>
              <a:t>2)What if the buyer notifies the seller after the conclusion of the contract? </a:t>
            </a:r>
          </a:p>
          <a:p>
            <a:endParaRPr lang="en-GB" dirty="0"/>
          </a:p>
        </p:txBody>
      </p:sp>
    </p:spTree>
    <p:extLst>
      <p:ext uri="{BB962C8B-B14F-4D97-AF65-F5344CB8AC3E}">
        <p14:creationId xmlns:p14="http://schemas.microsoft.com/office/powerpoint/2010/main" val="4033736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FCA- Free Carrier</a:t>
            </a:r>
            <a:endParaRPr lang="en-GB" dirty="0"/>
          </a:p>
        </p:txBody>
      </p:sp>
      <p:sp>
        <p:nvSpPr>
          <p:cNvPr id="3" name="Content Placeholder 2"/>
          <p:cNvSpPr>
            <a:spLocks noGrp="1"/>
          </p:cNvSpPr>
          <p:nvPr>
            <p:ph idx="1"/>
          </p:nvPr>
        </p:nvSpPr>
        <p:spPr/>
        <p:txBody>
          <a:bodyPr/>
          <a:lstStyle/>
          <a:p>
            <a:r>
              <a:rPr lang="en-GB" dirty="0"/>
              <a:t>Seller must deliver the goods to the carrier (paid for by the buyer) and to clear them for export. </a:t>
            </a:r>
          </a:p>
          <a:p>
            <a:r>
              <a:rPr lang="en-GB" dirty="0"/>
              <a:t>Question: What if the named place is seller’s place of business? Delivery is only finalized if the seller has loaded the goods on the carrier’s vehicle at the named place.  No such duty exists if another place of delivery is agreed upon (simply placing the goods at the carrier’s disposal is sufficient). </a:t>
            </a:r>
          </a:p>
          <a:p>
            <a:r>
              <a:rPr lang="en-GB" dirty="0"/>
              <a:t>All other costs must be borne by the buyer. (Convenient for transport by container).</a:t>
            </a:r>
          </a:p>
          <a:p>
            <a:endParaRPr lang="en-GB" dirty="0"/>
          </a:p>
        </p:txBody>
      </p:sp>
    </p:spTree>
    <p:extLst>
      <p:ext uri="{BB962C8B-B14F-4D97-AF65-F5344CB8AC3E}">
        <p14:creationId xmlns:p14="http://schemas.microsoft.com/office/powerpoint/2010/main" val="244393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CPT- Carriage Paid To:</a:t>
            </a:r>
            <a:r>
              <a:rPr lang="en-GB" dirty="0"/>
              <a:t> </a:t>
            </a:r>
            <a:br>
              <a:rPr lang="en-GB" dirty="0"/>
            </a:br>
            <a:endParaRPr lang="en-GB" dirty="0"/>
          </a:p>
        </p:txBody>
      </p:sp>
      <p:sp>
        <p:nvSpPr>
          <p:cNvPr id="3" name="Content Placeholder 2"/>
          <p:cNvSpPr>
            <a:spLocks noGrp="1"/>
          </p:cNvSpPr>
          <p:nvPr>
            <p:ph idx="1"/>
          </p:nvPr>
        </p:nvSpPr>
        <p:spPr/>
        <p:txBody>
          <a:bodyPr/>
          <a:lstStyle/>
          <a:p>
            <a:r>
              <a:rPr lang="en-GB" dirty="0"/>
              <a:t>Seller has to clear the goods for export, hand them over to the first carrier, and to pay for transportation to the agreed destination.</a:t>
            </a:r>
          </a:p>
          <a:p>
            <a:r>
              <a:rPr lang="en-GB" dirty="0"/>
              <a:t>The buyer must clear the goods for import. </a:t>
            </a:r>
          </a:p>
          <a:p>
            <a:r>
              <a:rPr lang="en-GB" dirty="0"/>
              <a:t>Risk passes to the buyer when goods have been handed over to the first carrier.</a:t>
            </a:r>
          </a:p>
          <a:p>
            <a:endParaRPr lang="en-GB" dirty="0"/>
          </a:p>
        </p:txBody>
      </p:sp>
    </p:spTree>
    <p:extLst>
      <p:ext uri="{BB962C8B-B14F-4D97-AF65-F5344CB8AC3E}">
        <p14:creationId xmlns:p14="http://schemas.microsoft.com/office/powerpoint/2010/main" val="2260869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CIP- Carriage and Insurance Paid to:</a:t>
            </a:r>
            <a:r>
              <a:rPr lang="en-GB" b="1" u="sng" dirty="0"/>
              <a:t> </a:t>
            </a:r>
            <a:r>
              <a:rPr lang="en-GB" dirty="0"/>
              <a:t/>
            </a:r>
            <a:br>
              <a:rPr lang="en-GB" dirty="0"/>
            </a:br>
            <a:endParaRPr lang="en-GB" dirty="0"/>
          </a:p>
        </p:txBody>
      </p:sp>
      <p:sp>
        <p:nvSpPr>
          <p:cNvPr id="3" name="Content Placeholder 2"/>
          <p:cNvSpPr>
            <a:spLocks noGrp="1"/>
          </p:cNvSpPr>
          <p:nvPr>
            <p:ph idx="1"/>
          </p:nvPr>
        </p:nvSpPr>
        <p:spPr/>
        <p:txBody>
          <a:bodyPr/>
          <a:lstStyle/>
          <a:p>
            <a:r>
              <a:rPr lang="en-GB" dirty="0"/>
              <a:t>Seller has to clear the goods for export, hand them over to the first carrier, and to pay for transportation to the agreed destination. Moreover he has to bear the cost of insurance (minimum cover). </a:t>
            </a:r>
          </a:p>
          <a:p>
            <a:r>
              <a:rPr lang="en-GB" dirty="0"/>
              <a:t>The buyer must clear the goods for import. </a:t>
            </a:r>
          </a:p>
          <a:p>
            <a:r>
              <a:rPr lang="en-GB" dirty="0"/>
              <a:t>Risk passes to the buyer when goods have been handed over to the first carrier.</a:t>
            </a:r>
          </a:p>
          <a:p>
            <a:endParaRPr lang="en-GB" dirty="0"/>
          </a:p>
        </p:txBody>
      </p:sp>
    </p:spTree>
    <p:extLst>
      <p:ext uri="{BB962C8B-B14F-4D97-AF65-F5344CB8AC3E}">
        <p14:creationId xmlns:p14="http://schemas.microsoft.com/office/powerpoint/2010/main" val="670460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DAT- Delivered at terminal</a:t>
            </a:r>
            <a:endParaRPr lang="en-GB" dirty="0"/>
          </a:p>
        </p:txBody>
      </p:sp>
      <p:sp>
        <p:nvSpPr>
          <p:cNvPr id="3" name="Content Placeholder 2"/>
          <p:cNvSpPr>
            <a:spLocks noGrp="1"/>
          </p:cNvSpPr>
          <p:nvPr>
            <p:ph idx="1"/>
          </p:nvPr>
        </p:nvSpPr>
        <p:spPr/>
        <p:txBody>
          <a:bodyPr/>
          <a:lstStyle/>
          <a:p>
            <a:r>
              <a:rPr lang="en-GB" dirty="0"/>
              <a:t>Seller bears all risk and costs till the goods reach the agreed delivery terminal. These costs include those associated with export-clearance, carriage to terminal and unloading. </a:t>
            </a:r>
          </a:p>
          <a:p>
            <a:r>
              <a:rPr lang="en-GB" dirty="0"/>
              <a:t>Risk passes from the seller to the buyer when the goods are delivered to the agreed terminal.</a:t>
            </a:r>
          </a:p>
          <a:p>
            <a:r>
              <a:rPr lang="en-GB" dirty="0"/>
              <a:t> Buyer must obtain and pay for import clearance.</a:t>
            </a:r>
            <a:r>
              <a:rPr lang="en-GB" b="1" u="sng" dirty="0"/>
              <a:t>  </a:t>
            </a:r>
            <a:endParaRPr lang="en-GB" dirty="0"/>
          </a:p>
        </p:txBody>
      </p:sp>
    </p:spTree>
    <p:extLst>
      <p:ext uri="{BB962C8B-B14F-4D97-AF65-F5344CB8AC3E}">
        <p14:creationId xmlns:p14="http://schemas.microsoft.com/office/powerpoint/2010/main" val="769276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DAP- Delivered at Place</a:t>
            </a:r>
            <a:r>
              <a:rPr lang="en-GB" dirty="0"/>
              <a:t/>
            </a:r>
            <a:br>
              <a:rPr lang="en-GB" dirty="0"/>
            </a:br>
            <a:endParaRPr lang="en-GB" dirty="0"/>
          </a:p>
        </p:txBody>
      </p:sp>
      <p:sp>
        <p:nvSpPr>
          <p:cNvPr id="3" name="Content Placeholder 2"/>
          <p:cNvSpPr>
            <a:spLocks noGrp="1"/>
          </p:cNvSpPr>
          <p:nvPr>
            <p:ph idx="1"/>
          </p:nvPr>
        </p:nvSpPr>
        <p:spPr/>
        <p:txBody>
          <a:bodyPr/>
          <a:lstStyle/>
          <a:p>
            <a:r>
              <a:rPr lang="en-GB" dirty="0"/>
              <a:t>Same obligations on the seller as under DAT clause, with the exception that instead of a terminal, any place can be agreed upon for delivery.</a:t>
            </a:r>
          </a:p>
        </p:txBody>
      </p:sp>
    </p:spTree>
    <p:extLst>
      <p:ext uri="{BB962C8B-B14F-4D97-AF65-F5344CB8AC3E}">
        <p14:creationId xmlns:p14="http://schemas.microsoft.com/office/powerpoint/2010/main" val="4228399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r>
              <a:rPr lang="en-US" dirty="0"/>
              <a:t>One of the main clauses in contract for the international sale of goods (international sales contract)</a:t>
            </a:r>
          </a:p>
          <a:p>
            <a:r>
              <a:rPr lang="en-US" dirty="0"/>
              <a:t>Standardized abbreviations developed by merchants.</a:t>
            </a:r>
          </a:p>
          <a:p>
            <a:r>
              <a:rPr lang="en-US" dirty="0"/>
              <a:t>Encompass a catalogue delivery obligations </a:t>
            </a:r>
          </a:p>
          <a:p>
            <a:r>
              <a:rPr lang="en-US" dirty="0"/>
              <a:t>Why do we need them?</a:t>
            </a:r>
          </a:p>
          <a:p>
            <a:pPr marL="45720" indent="0">
              <a:buNone/>
            </a:pPr>
            <a:r>
              <a:rPr lang="en-US" dirty="0"/>
              <a:t>	1) Enhance legal certainty.</a:t>
            </a:r>
          </a:p>
          <a:p>
            <a:pPr marL="45720" indent="0">
              <a:buNone/>
            </a:pPr>
            <a:r>
              <a:rPr lang="en-US" dirty="0"/>
              <a:t>	2) Negotiation Costs</a:t>
            </a:r>
          </a:p>
          <a:p>
            <a:pPr marL="45720" indent="0">
              <a:buNone/>
            </a:pPr>
            <a:endParaRPr lang="en-US" dirty="0"/>
          </a:p>
        </p:txBody>
      </p:sp>
    </p:spTree>
    <p:extLst>
      <p:ext uri="{BB962C8B-B14F-4D97-AF65-F5344CB8AC3E}">
        <p14:creationId xmlns:p14="http://schemas.microsoft.com/office/powerpoint/2010/main" val="2936978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b="1" dirty="0"/>
              <a:t>DDP- Delivered Duty Paid:</a:t>
            </a:r>
            <a:endParaRPr lang="en-GB" dirty="0"/>
          </a:p>
        </p:txBody>
      </p:sp>
      <p:sp>
        <p:nvSpPr>
          <p:cNvPr id="3" name="Content Placeholder 2"/>
          <p:cNvSpPr>
            <a:spLocks noGrp="1"/>
          </p:cNvSpPr>
          <p:nvPr>
            <p:ph idx="1"/>
          </p:nvPr>
        </p:nvSpPr>
        <p:spPr/>
        <p:txBody>
          <a:bodyPr/>
          <a:lstStyle/>
          <a:p>
            <a:r>
              <a:rPr lang="en-GB" dirty="0"/>
              <a:t>Seller has maximum and buyer has minimal burden. </a:t>
            </a:r>
          </a:p>
          <a:p>
            <a:r>
              <a:rPr lang="en-GB" dirty="0"/>
              <a:t> Seller must place the goods at the Buyers disposal at an agreed place, ready for unloading. At this point the risk passes to the buyer. </a:t>
            </a:r>
          </a:p>
          <a:p>
            <a:r>
              <a:rPr lang="en-GB" dirty="0"/>
              <a:t>Seller has to clear the goods for both export </a:t>
            </a:r>
            <a:r>
              <a:rPr lang="en-GB" b="1" dirty="0"/>
              <a:t>and import </a:t>
            </a:r>
            <a:r>
              <a:rPr lang="en-GB" dirty="0"/>
              <a:t>and arrange for carriage (and pay all respective costs). </a:t>
            </a:r>
          </a:p>
          <a:p>
            <a:r>
              <a:rPr lang="en-GB" dirty="0"/>
              <a:t>Buyers only obligation is to take the goods, pay the price, arrange for unloading and pay for further transport if required. </a:t>
            </a:r>
          </a:p>
          <a:p>
            <a:endParaRPr lang="en-GB" dirty="0"/>
          </a:p>
        </p:txBody>
      </p:sp>
    </p:spTree>
    <p:extLst>
      <p:ext uri="{BB962C8B-B14F-4D97-AF65-F5344CB8AC3E}">
        <p14:creationId xmlns:p14="http://schemas.microsoft.com/office/powerpoint/2010/main" val="222478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u="sng" dirty="0"/>
              <a:t>Rules for Waterway Transport</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600200"/>
            <a:ext cx="12188825" cy="5257800"/>
          </a:xfrm>
        </p:spPr>
      </p:pic>
    </p:spTree>
    <p:extLst>
      <p:ext uri="{BB962C8B-B14F-4D97-AF65-F5344CB8AC3E}">
        <p14:creationId xmlns:p14="http://schemas.microsoft.com/office/powerpoint/2010/main" val="158935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FAS- Free Alongside Ship</a:t>
            </a:r>
            <a:endParaRPr lang="en-GB" dirty="0"/>
          </a:p>
        </p:txBody>
      </p:sp>
      <p:sp>
        <p:nvSpPr>
          <p:cNvPr id="3" name="Content Placeholder 2"/>
          <p:cNvSpPr>
            <a:spLocks noGrp="1"/>
          </p:cNvSpPr>
          <p:nvPr>
            <p:ph idx="1"/>
          </p:nvPr>
        </p:nvSpPr>
        <p:spPr/>
        <p:txBody>
          <a:bodyPr/>
          <a:lstStyle/>
          <a:p>
            <a:r>
              <a:rPr lang="en-GB" dirty="0"/>
              <a:t>T</a:t>
            </a:r>
            <a:r>
              <a:rPr lang="en-GB" dirty="0" smtClean="0"/>
              <a:t>he </a:t>
            </a:r>
            <a:r>
              <a:rPr lang="en-GB" dirty="0"/>
              <a:t>seller is obligated to place the goods alongside the ship and clear the goods for export (the buyer is responsible for loading the goods and all related costs). </a:t>
            </a:r>
          </a:p>
          <a:p>
            <a:r>
              <a:rPr lang="en-GB" dirty="0"/>
              <a:t>Moreover, it is the duty of the seller to obtain and pay for the export license and custom clearance. </a:t>
            </a:r>
          </a:p>
          <a:p>
            <a:r>
              <a:rPr lang="en-GB" dirty="0"/>
              <a:t>Once the goods are placed alongside the ship, risk passes to the buyer. </a:t>
            </a:r>
          </a:p>
          <a:p>
            <a:r>
              <a:rPr lang="en-GB" dirty="0"/>
              <a:t>The ship is arranged and paid for by the buyer. Import clearance is also the duty of the buyer.</a:t>
            </a:r>
          </a:p>
          <a:p>
            <a:r>
              <a:rPr lang="en-GB" dirty="0"/>
              <a:t>Rarely used for containerized goods.</a:t>
            </a:r>
          </a:p>
        </p:txBody>
      </p:sp>
    </p:spTree>
    <p:extLst>
      <p:ext uri="{BB962C8B-B14F-4D97-AF65-F5344CB8AC3E}">
        <p14:creationId xmlns:p14="http://schemas.microsoft.com/office/powerpoint/2010/main" val="3753120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FOB- Free on Board</a:t>
            </a:r>
            <a:r>
              <a:rPr lang="en-GB" dirty="0"/>
              <a:t/>
            </a:r>
            <a:br>
              <a:rPr lang="en-GB" dirty="0"/>
            </a:br>
            <a:endParaRPr lang="en-GB" dirty="0"/>
          </a:p>
        </p:txBody>
      </p:sp>
      <p:sp>
        <p:nvSpPr>
          <p:cNvPr id="3" name="Content Placeholder 2"/>
          <p:cNvSpPr>
            <a:spLocks noGrp="1"/>
          </p:cNvSpPr>
          <p:nvPr>
            <p:ph idx="1"/>
          </p:nvPr>
        </p:nvSpPr>
        <p:spPr/>
        <p:txBody>
          <a:bodyPr>
            <a:normAutofit lnSpcReduction="10000"/>
          </a:bodyPr>
          <a:lstStyle/>
          <a:p>
            <a:r>
              <a:rPr lang="en-GB" dirty="0"/>
              <a:t>Apart from CIF, probably the most commonly used INCOTERM</a:t>
            </a:r>
          </a:p>
          <a:p>
            <a:r>
              <a:rPr lang="en-GB" dirty="0"/>
              <a:t>The seller must deliver the goods on board the ship arranged and paid for by the buyer. </a:t>
            </a:r>
          </a:p>
          <a:p>
            <a:r>
              <a:rPr lang="en-GB" dirty="0"/>
              <a:t> Seller must arrange for export clearance whereas the buyer must arrange for import clearance. </a:t>
            </a:r>
          </a:p>
          <a:p>
            <a:r>
              <a:rPr lang="en-GB" dirty="0"/>
              <a:t>Risk passes when goods have been placed/delivered on the ship. </a:t>
            </a:r>
          </a:p>
          <a:p>
            <a:r>
              <a:rPr lang="en-GB" dirty="0"/>
              <a:t>Seller is only obligated to pay for costs till that point i.e. all costs arising afterwards such as transport costs to destination, eventual insurance, import clearance etc. are the buyer’s burden.</a:t>
            </a:r>
          </a:p>
          <a:p>
            <a:endParaRPr lang="en-GB" dirty="0"/>
          </a:p>
        </p:txBody>
      </p:sp>
    </p:spTree>
    <p:extLst>
      <p:ext uri="{BB962C8B-B14F-4D97-AF65-F5344CB8AC3E}">
        <p14:creationId xmlns:p14="http://schemas.microsoft.com/office/powerpoint/2010/main" val="2142076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CFR- Cost and Freight</a:t>
            </a:r>
            <a:endParaRPr lang="en-GB" dirty="0"/>
          </a:p>
        </p:txBody>
      </p:sp>
      <p:sp>
        <p:nvSpPr>
          <p:cNvPr id="3" name="Content Placeholder 2"/>
          <p:cNvSpPr>
            <a:spLocks noGrp="1"/>
          </p:cNvSpPr>
          <p:nvPr>
            <p:ph idx="1"/>
          </p:nvPr>
        </p:nvSpPr>
        <p:spPr/>
        <p:txBody>
          <a:bodyPr>
            <a:normAutofit/>
          </a:bodyPr>
          <a:lstStyle/>
          <a:p>
            <a:r>
              <a:rPr lang="en-GB" dirty="0"/>
              <a:t>Seller to arrange and pay for the ship, export clearance, export licence and place the goods on the ship. </a:t>
            </a:r>
          </a:p>
          <a:p>
            <a:r>
              <a:rPr lang="en-GB" dirty="0"/>
              <a:t>Apart from transport costs, all costs and risks pass to the buyer when delivery is made at the port of departure . </a:t>
            </a:r>
          </a:p>
          <a:p>
            <a:r>
              <a:rPr lang="en-GB" dirty="0"/>
              <a:t>Seller does not have the duty to insure the goods.   </a:t>
            </a:r>
          </a:p>
          <a:p>
            <a:r>
              <a:rPr lang="en-GB" dirty="0"/>
              <a:t>C&amp;F is usually used where the importing country prohibits insurance of the cargo by the buyer . </a:t>
            </a:r>
          </a:p>
          <a:p>
            <a:r>
              <a:rPr lang="en-GB" dirty="0"/>
              <a:t>Note: the buyer’s obligations are the same as under the CIF clause (see below)</a:t>
            </a:r>
          </a:p>
          <a:p>
            <a:endParaRPr lang="en-GB" dirty="0"/>
          </a:p>
        </p:txBody>
      </p:sp>
    </p:spTree>
    <p:extLst>
      <p:ext uri="{BB962C8B-B14F-4D97-AF65-F5344CB8AC3E}">
        <p14:creationId xmlns:p14="http://schemas.microsoft.com/office/powerpoint/2010/main" val="472501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CIF- Cost Insurance Freight</a:t>
            </a:r>
            <a:endParaRPr lang="en-GB" dirty="0"/>
          </a:p>
        </p:txBody>
      </p:sp>
      <p:sp>
        <p:nvSpPr>
          <p:cNvPr id="3" name="Content Placeholder 2"/>
          <p:cNvSpPr>
            <a:spLocks noGrp="1"/>
          </p:cNvSpPr>
          <p:nvPr>
            <p:ph idx="1"/>
          </p:nvPr>
        </p:nvSpPr>
        <p:spPr/>
        <p:txBody>
          <a:bodyPr/>
          <a:lstStyle/>
          <a:p>
            <a:r>
              <a:rPr lang="en-GB" dirty="0"/>
              <a:t>Very widely used Incoterm (most popular in sea-borne commerce). </a:t>
            </a:r>
          </a:p>
          <a:p>
            <a:r>
              <a:rPr lang="en-GB" dirty="0"/>
              <a:t>Same rights and obligations as in CFR, only seller has to pay for insurance- minimal cover i.e. it must cover the contract price plus 10%.</a:t>
            </a:r>
          </a:p>
          <a:p>
            <a:r>
              <a:rPr lang="en-GB" dirty="0"/>
              <a:t>The seller must pack the goods at his expense.</a:t>
            </a:r>
          </a:p>
          <a:p>
            <a:r>
              <a:rPr lang="en-GB" dirty="0"/>
              <a:t>Risk passes to the buyer with delivery which here means the loading of goods on the ship.</a:t>
            </a:r>
          </a:p>
          <a:p>
            <a:r>
              <a:rPr lang="en-GB" dirty="0">
                <a:latin typeface="Calibri" panose="020F0502020204030204" pitchFamily="34" charset="0"/>
                <a:ea typeface="Calibri" panose="020F0502020204030204" pitchFamily="34" charset="0"/>
                <a:cs typeface="Times New Roman" panose="02020603050405020304" pitchFamily="18" charset="0"/>
              </a:rPr>
              <a:t>Certain developing countries prohibit the use of CIF. Why? </a:t>
            </a:r>
          </a:p>
          <a:p>
            <a:endParaRPr lang="en-GB" dirty="0"/>
          </a:p>
        </p:txBody>
      </p:sp>
    </p:spTree>
    <p:extLst>
      <p:ext uri="{BB962C8B-B14F-4D97-AF65-F5344CB8AC3E}">
        <p14:creationId xmlns:p14="http://schemas.microsoft.com/office/powerpoint/2010/main" val="395385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Choosing the ‘right’ Incoterm</a:t>
            </a:r>
          </a:p>
        </p:txBody>
      </p:sp>
      <p:sp>
        <p:nvSpPr>
          <p:cNvPr id="3" name="Content Placeholder 2"/>
          <p:cNvSpPr>
            <a:spLocks noGrp="1"/>
          </p:cNvSpPr>
          <p:nvPr>
            <p:ph idx="1"/>
          </p:nvPr>
        </p:nvSpPr>
        <p:spPr/>
        <p:txBody>
          <a:bodyPr/>
          <a:lstStyle/>
          <a:p>
            <a:r>
              <a:rPr lang="en-GB" dirty="0"/>
              <a:t>Choosing the ‘right’ INCOTERM requires the parties to a international sales to consider, amongst others, the following elements: </a:t>
            </a:r>
          </a:p>
          <a:p>
            <a:pPr marL="45720" indent="0">
              <a:buNone/>
            </a:pPr>
            <a:r>
              <a:rPr lang="en-GB" dirty="0"/>
              <a:t>1) The capabilities of and the efficiency with which the seller or the buyer can perform the obligation to deliver.</a:t>
            </a:r>
          </a:p>
          <a:p>
            <a:pPr marL="45720" indent="0">
              <a:buNone/>
            </a:pPr>
            <a:r>
              <a:rPr lang="en-GB" dirty="0"/>
              <a:t>2) The means of transport: maritime, non-maritime. </a:t>
            </a:r>
          </a:p>
          <a:p>
            <a:pPr marL="45720" indent="0">
              <a:buNone/>
            </a:pPr>
            <a:r>
              <a:rPr lang="en-GB" dirty="0"/>
              <a:t>3) The nature of the goods: containerized, manufactured goods, bulk goods or commodities, etc. </a:t>
            </a:r>
          </a:p>
          <a:p>
            <a:endParaRPr lang="en-GB" dirty="0"/>
          </a:p>
          <a:p>
            <a:endParaRPr lang="en-GB" dirty="0"/>
          </a:p>
        </p:txBody>
      </p:sp>
    </p:spTree>
    <p:extLst>
      <p:ext uri="{BB962C8B-B14F-4D97-AF65-F5344CB8AC3E}">
        <p14:creationId xmlns:p14="http://schemas.microsoft.com/office/powerpoint/2010/main" val="1222691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A7BEA11-25D2-4F86-A55F-4C09C97395B2}"/>
              </a:ext>
            </a:extLst>
          </p:cNvPr>
          <p:cNvSpPr>
            <a:spLocks noGrp="1"/>
          </p:cNvSpPr>
          <p:nvPr>
            <p:ph type="title"/>
          </p:nvPr>
        </p:nvSpPr>
        <p:spPr>
          <a:xfrm>
            <a:off x="1213918" y="260648"/>
            <a:ext cx="9753600" cy="1325562"/>
          </a:xfrm>
        </p:spPr>
        <p:txBody>
          <a:bodyPr/>
          <a:lstStyle/>
          <a:p>
            <a:r>
              <a:rPr lang="en-GB" dirty="0"/>
              <a:t>1) Efficiency </a:t>
            </a:r>
          </a:p>
        </p:txBody>
      </p:sp>
      <p:sp>
        <p:nvSpPr>
          <p:cNvPr id="3" name="Content Placeholder 2">
            <a:extLst>
              <a:ext uri="{FF2B5EF4-FFF2-40B4-BE49-F238E27FC236}">
                <a16:creationId xmlns:a16="http://schemas.microsoft.com/office/drawing/2014/main" xmlns="" id="{3A720869-600F-4C6A-9284-F513EE32E1D5}"/>
              </a:ext>
            </a:extLst>
          </p:cNvPr>
          <p:cNvSpPr>
            <a:spLocks noGrp="1"/>
          </p:cNvSpPr>
          <p:nvPr>
            <p:ph idx="1"/>
          </p:nvPr>
        </p:nvSpPr>
        <p:spPr/>
        <p:txBody>
          <a:bodyPr/>
          <a:lstStyle/>
          <a:p>
            <a:pPr>
              <a:lnSpc>
                <a:spcPct val="107000"/>
              </a:lnSpc>
              <a:spcAft>
                <a:spcPts val="800"/>
              </a:spcAft>
            </a:pPr>
            <a:r>
              <a:rPr lang="en-GB" dirty="0"/>
              <a:t>Example: </a:t>
            </a:r>
            <a:r>
              <a:rPr lang="en-GB" dirty="0">
                <a:latin typeface="Calibri" panose="020F0502020204030204" pitchFamily="34" charset="0"/>
                <a:ea typeface="Calibri" panose="020F0502020204030204" pitchFamily="34" charset="0"/>
                <a:cs typeface="Times New Roman" panose="02020603050405020304" pitchFamily="18" charset="0"/>
              </a:rPr>
              <a:t>Who should organize international transport?</a:t>
            </a: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The question has to be evaluated according to relative positions of the buyer and seller in the market. </a:t>
            </a: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Which terms is a seller with large and regular sales volumes likely to prefer?</a:t>
            </a: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Would you change your answer if the seller was a manufacturer of custom made luxury goods or sells goods in a competitive foreign market ?</a:t>
            </a:r>
          </a:p>
          <a:p>
            <a:pPr>
              <a:lnSpc>
                <a:spcPct val="107000"/>
              </a:lnSpc>
              <a:spcAft>
                <a:spcPts val="800"/>
              </a:spcAft>
            </a:pPr>
            <a:endParaRPr lang="en-GB" dirty="0"/>
          </a:p>
        </p:txBody>
      </p:sp>
    </p:spTree>
    <p:extLst>
      <p:ext uri="{BB962C8B-B14F-4D97-AF65-F5344CB8AC3E}">
        <p14:creationId xmlns:p14="http://schemas.microsoft.com/office/powerpoint/2010/main" val="3950998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E54AF1F-AF02-4AC2-B51D-81B77BC976B8}"/>
              </a:ext>
            </a:extLst>
          </p:cNvPr>
          <p:cNvSpPr>
            <a:spLocks noGrp="1"/>
          </p:cNvSpPr>
          <p:nvPr>
            <p:ph type="title"/>
          </p:nvPr>
        </p:nvSpPr>
        <p:spPr/>
        <p:txBody>
          <a:bodyPr/>
          <a:lstStyle/>
          <a:p>
            <a:r>
              <a:rPr lang="en-GB" dirty="0"/>
              <a:t>2)</a:t>
            </a:r>
            <a:r>
              <a:rPr lang="en-GB" dirty="0">
                <a:latin typeface="Calibri" panose="020F0502020204030204" pitchFamily="34" charset="0"/>
                <a:ea typeface="Calibri" panose="020F0502020204030204" pitchFamily="34" charset="0"/>
                <a:cs typeface="Times New Roman" panose="02020603050405020304" pitchFamily="18" charset="0"/>
              </a:rPr>
              <a:t> mode of transport </a:t>
            </a:r>
            <a:endParaRPr lang="en-GB" dirty="0"/>
          </a:p>
        </p:txBody>
      </p:sp>
      <p:sp>
        <p:nvSpPr>
          <p:cNvPr id="3" name="Content Placeholder 2">
            <a:extLst>
              <a:ext uri="{FF2B5EF4-FFF2-40B4-BE49-F238E27FC236}">
                <a16:creationId xmlns:a16="http://schemas.microsoft.com/office/drawing/2014/main" xmlns="" id="{72EE09A9-A910-4FCC-903A-5BF4006ADD8B}"/>
              </a:ext>
            </a:extLst>
          </p:cNvPr>
          <p:cNvSpPr>
            <a:spLocks noGrp="1"/>
          </p:cNvSpPr>
          <p:nvPr>
            <p:ph idx="1"/>
          </p:nvPr>
        </p:nvSpPr>
        <p:spPr/>
        <p:txBody>
          <a:bodyPr/>
          <a:lstStyle/>
          <a:p>
            <a:r>
              <a:rPr lang="en-GB" dirty="0"/>
              <a:t>This is an issue of suitability. </a:t>
            </a:r>
          </a:p>
          <a:p>
            <a:r>
              <a:rPr lang="en-GB" dirty="0"/>
              <a:t>Maritime </a:t>
            </a:r>
            <a:r>
              <a:rPr lang="en-GB" dirty="0" smtClean="0"/>
              <a:t>terms. </a:t>
            </a:r>
            <a:endParaRPr lang="en-GB" dirty="0"/>
          </a:p>
          <a:p>
            <a:r>
              <a:rPr lang="en-GB" dirty="0"/>
              <a:t>FOB where transport of goods in by air?</a:t>
            </a:r>
          </a:p>
          <a:p>
            <a:endParaRPr lang="en-GB" dirty="0"/>
          </a:p>
        </p:txBody>
      </p:sp>
    </p:spTree>
    <p:extLst>
      <p:ext uri="{BB962C8B-B14F-4D97-AF65-F5344CB8AC3E}">
        <p14:creationId xmlns:p14="http://schemas.microsoft.com/office/powerpoint/2010/main" val="1566490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DDB5CA-F97D-4A17-8CF2-3E5C948B4537}"/>
              </a:ext>
            </a:extLst>
          </p:cNvPr>
          <p:cNvSpPr>
            <a:spLocks noGrp="1"/>
          </p:cNvSpPr>
          <p:nvPr>
            <p:ph type="title"/>
          </p:nvPr>
        </p:nvSpPr>
        <p:spPr/>
        <p:txBody>
          <a:bodyPr/>
          <a:lstStyle/>
          <a:p>
            <a:r>
              <a:rPr lang="en-GB" dirty="0">
                <a:latin typeface="Calibri" panose="020F0502020204030204" pitchFamily="34" charset="0"/>
                <a:ea typeface="Calibri" panose="020F0502020204030204" pitchFamily="34" charset="0"/>
                <a:cs typeface="Times New Roman" panose="02020603050405020304" pitchFamily="18" charset="0"/>
              </a:rPr>
              <a:t>3) The nature of the goods</a:t>
            </a:r>
            <a:endParaRPr lang="en-GB" dirty="0"/>
          </a:p>
        </p:txBody>
      </p:sp>
      <p:sp>
        <p:nvSpPr>
          <p:cNvPr id="3" name="Content Placeholder 2">
            <a:extLst>
              <a:ext uri="{FF2B5EF4-FFF2-40B4-BE49-F238E27FC236}">
                <a16:creationId xmlns:a16="http://schemas.microsoft.com/office/drawing/2014/main" xmlns="" id="{2120E629-6F90-4613-862F-5C8D8AF41AB8}"/>
              </a:ext>
            </a:extLst>
          </p:cNvPr>
          <p:cNvSpPr>
            <a:spLocks noGrp="1"/>
          </p:cNvSpPr>
          <p:nvPr>
            <p:ph idx="1"/>
          </p:nvPr>
        </p:nvSpPr>
        <p:spPr/>
        <p:txBody>
          <a:bodyPr/>
          <a:lstStyle/>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The container revolution of the 1960-70s</a:t>
            </a:r>
          </a:p>
          <a:p>
            <a:pPr marL="45720" indent="0">
              <a:lnSpc>
                <a:spcPct val="107000"/>
              </a:lnSpc>
              <a:spcAft>
                <a:spcPts val="800"/>
              </a:spcAft>
              <a:buNone/>
            </a:pPr>
            <a:r>
              <a:rPr lang="en-GB" dirty="0">
                <a:latin typeface="Calibri" panose="020F0502020204030204" pitchFamily="34" charset="0"/>
                <a:ea typeface="Calibri" panose="020F0502020204030204" pitchFamily="34" charset="0"/>
                <a:cs typeface="Times New Roman" panose="02020603050405020304" pitchFamily="18" charset="0"/>
              </a:rPr>
              <a:t>	a) Different documentary requirements.</a:t>
            </a:r>
          </a:p>
          <a:p>
            <a:pPr marL="45720" indent="0">
              <a:lnSpc>
                <a:spcPct val="107000"/>
              </a:lnSpc>
              <a:spcAft>
                <a:spcPts val="800"/>
              </a:spcAft>
              <a:buNone/>
            </a:pPr>
            <a:r>
              <a:rPr lang="en-GB" dirty="0">
                <a:latin typeface="Calibri" panose="020F0502020204030204" pitchFamily="34" charset="0"/>
                <a:ea typeface="Calibri" panose="020F0502020204030204" pitchFamily="34" charset="0"/>
                <a:cs typeface="Times New Roman" panose="02020603050405020304" pitchFamily="18" charset="0"/>
              </a:rPr>
              <a:t>	b) Different points of delivery.</a:t>
            </a:r>
          </a:p>
          <a:p>
            <a:pPr marL="45720" indent="0">
              <a:lnSpc>
                <a:spcPct val="107000"/>
              </a:lnSpc>
              <a:spcAft>
                <a:spcPts val="800"/>
              </a:spcAft>
              <a:buNone/>
            </a:pPr>
            <a:r>
              <a:rPr lang="en-GB" dirty="0">
                <a:latin typeface="Calibri" panose="020F0502020204030204" pitchFamily="34" charset="0"/>
                <a:ea typeface="Calibri" panose="020F0502020204030204" pitchFamily="34" charset="0"/>
                <a:cs typeface="Times New Roman" panose="02020603050405020304" pitchFamily="18" charset="0"/>
              </a:rPr>
              <a:t>	c) Lability without control: Insurance gap.</a:t>
            </a:r>
          </a:p>
          <a:p>
            <a:pPr marL="45720" indent="0">
              <a:lnSpc>
                <a:spcPct val="107000"/>
              </a:lnSpc>
              <a:spcAft>
                <a:spcPts val="800"/>
              </a:spcAft>
              <a:buNone/>
            </a:pPr>
            <a:r>
              <a:rPr lang="en-GB" dirty="0">
                <a:latin typeface="Calibri" panose="020F0502020204030204" pitchFamily="34" charset="0"/>
                <a:ea typeface="Calibri" panose="020F0502020204030204" pitchFamily="34" charset="0"/>
                <a:cs typeface="Times New Roman" panose="02020603050405020304" pitchFamily="18" charset="0"/>
              </a:rPr>
              <a:t>	d) General incompatibility.</a:t>
            </a:r>
          </a:p>
          <a:p>
            <a:pPr marL="45720" indent="0">
              <a:lnSpc>
                <a:spcPct val="107000"/>
              </a:lnSpc>
              <a:spcAft>
                <a:spcPts val="800"/>
              </a:spcAft>
              <a:buNone/>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88554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iNcoterms</a:t>
            </a:r>
            <a:endParaRPr lang="en-US" dirty="0"/>
          </a:p>
        </p:txBody>
      </p:sp>
      <p:sp>
        <p:nvSpPr>
          <p:cNvPr id="3" name="Content Placeholder 2"/>
          <p:cNvSpPr>
            <a:spLocks noGrp="1"/>
          </p:cNvSpPr>
          <p:nvPr>
            <p:ph idx="1"/>
          </p:nvPr>
        </p:nvSpPr>
        <p:spPr/>
        <p:txBody>
          <a:bodyPr>
            <a:normAutofit lnSpcReduction="10000"/>
          </a:bodyPr>
          <a:lstStyle/>
          <a:p>
            <a:r>
              <a:rPr lang="en-US" dirty="0"/>
              <a:t>Divergence in the interpretation of these terms began to surface.</a:t>
            </a:r>
          </a:p>
          <a:p>
            <a:r>
              <a:rPr lang="en-US" dirty="0"/>
              <a:t>ICC set out to fix and unify the content of these terms and published the first version of INCOTERMS in 1936.</a:t>
            </a:r>
          </a:p>
          <a:p>
            <a:pPr lvl="0"/>
            <a:r>
              <a:rPr lang="en-GB" dirty="0"/>
              <a:t>Today the INCOTERMS are the most widely recognized trade terms in international sales.</a:t>
            </a:r>
          </a:p>
          <a:p>
            <a:pPr lvl="0"/>
            <a:r>
              <a:rPr lang="en-GB" dirty="0"/>
              <a:t>General rule: INCOTERMS must be agreed upon by the parties- Do not act as default rules of the law. They DO NOT have the force of statutory law. </a:t>
            </a:r>
          </a:p>
          <a:p>
            <a:r>
              <a:rPr lang="en-GB" dirty="0"/>
              <a:t>Since 1936, 7 revised versions of the INCOTERMS have been published by the ICC</a:t>
            </a:r>
            <a:endParaRPr lang="en-US" dirty="0"/>
          </a:p>
        </p:txBody>
      </p:sp>
    </p:spTree>
    <p:extLst>
      <p:ext uri="{BB962C8B-B14F-4D97-AF65-F5344CB8AC3E}">
        <p14:creationId xmlns:p14="http://schemas.microsoft.com/office/powerpoint/2010/main" val="4084597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C9F914-4835-4B27-87C3-9367FFCA2A9E}"/>
              </a:ext>
            </a:extLst>
          </p:cNvPr>
          <p:cNvSpPr>
            <a:spLocks noGrp="1"/>
          </p:cNvSpPr>
          <p:nvPr>
            <p:ph type="title"/>
          </p:nvPr>
        </p:nvSpPr>
        <p:spPr/>
        <p:txBody>
          <a:bodyPr/>
          <a:lstStyle/>
          <a:p>
            <a:r>
              <a:rPr lang="en-GB" dirty="0"/>
              <a:t>Incorporation of incoterms</a:t>
            </a:r>
          </a:p>
        </p:txBody>
      </p:sp>
      <p:sp>
        <p:nvSpPr>
          <p:cNvPr id="3" name="Content Placeholder 2">
            <a:extLst>
              <a:ext uri="{FF2B5EF4-FFF2-40B4-BE49-F238E27FC236}">
                <a16:creationId xmlns:a16="http://schemas.microsoft.com/office/drawing/2014/main" xmlns="" id="{14430619-D54F-49D3-B4D7-9A733E138BE2}"/>
              </a:ext>
            </a:extLst>
          </p:cNvPr>
          <p:cNvSpPr>
            <a:spLocks noGrp="1"/>
          </p:cNvSpPr>
          <p:nvPr>
            <p:ph idx="1"/>
          </p:nvPr>
        </p:nvSpPr>
        <p:spPr>
          <a:xfrm>
            <a:off x="1217614" y="1828800"/>
            <a:ext cx="8909246" cy="4343400"/>
          </a:xfrm>
        </p:spPr>
        <p:txBody>
          <a:bodyPr>
            <a:normAutofit lnSpcReduction="10000"/>
          </a:bodyPr>
          <a:lstStyle/>
          <a:p>
            <a:r>
              <a:rPr lang="en-GB" dirty="0"/>
              <a:t>The INCOTERMS provide 11 alternatives for the parties to choose from.</a:t>
            </a:r>
          </a:p>
          <a:p>
            <a:r>
              <a:rPr lang="en-US" dirty="0"/>
              <a:t> Express reference: </a:t>
            </a:r>
            <a:r>
              <a:rPr lang="en-GB" dirty="0"/>
              <a:t>FOB Hamburg INCOTERMS 2010.</a:t>
            </a:r>
          </a:p>
          <a:p>
            <a:pPr marL="45720" indent="0">
              <a:buNone/>
            </a:pPr>
            <a:r>
              <a:rPr lang="en-GB" dirty="0"/>
              <a:t>	Q) What if parties simply state FOB Hamburg 	INCOTERMS?</a:t>
            </a:r>
          </a:p>
          <a:p>
            <a:r>
              <a:rPr lang="en-US" dirty="0"/>
              <a:t>Indirect reference: </a:t>
            </a:r>
            <a:r>
              <a:rPr lang="en-GB" dirty="0"/>
              <a:t>parties simply state ‘FOB Hamburg’</a:t>
            </a:r>
            <a:r>
              <a:rPr lang="en-US" dirty="0"/>
              <a:t>. </a:t>
            </a:r>
          </a:p>
          <a:p>
            <a:pPr marL="45720" indent="0">
              <a:buNone/>
            </a:pPr>
            <a:r>
              <a:rPr lang="en-US" dirty="0"/>
              <a:t>	Q)</a:t>
            </a:r>
            <a:r>
              <a:rPr lang="en-GB" dirty="0"/>
              <a:t> Are the parties referring to FOB as defined by the 	INCOTERMS or by the national understanding of              	the term?</a:t>
            </a:r>
            <a:endParaRPr lang="en-US" dirty="0"/>
          </a:p>
          <a:p>
            <a:pPr marL="45720" indent="0">
              <a:buNone/>
            </a:pPr>
            <a:r>
              <a:rPr lang="en-US" dirty="0"/>
              <a:t>	</a:t>
            </a:r>
            <a:endParaRPr lang="en-GB" dirty="0"/>
          </a:p>
          <a:p>
            <a:endParaRPr lang="en-GB" dirty="0"/>
          </a:p>
        </p:txBody>
      </p:sp>
    </p:spTree>
    <p:extLst>
      <p:ext uri="{BB962C8B-B14F-4D97-AF65-F5344CB8AC3E}">
        <p14:creationId xmlns:p14="http://schemas.microsoft.com/office/powerpoint/2010/main" val="865777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Coverage</a:t>
            </a:r>
          </a:p>
        </p:txBody>
      </p:sp>
      <p:sp>
        <p:nvSpPr>
          <p:cNvPr id="3" name="Content Placeholder 2"/>
          <p:cNvSpPr>
            <a:spLocks noGrp="1"/>
          </p:cNvSpPr>
          <p:nvPr>
            <p:ph idx="1"/>
          </p:nvPr>
        </p:nvSpPr>
        <p:spPr/>
        <p:txBody>
          <a:bodyPr>
            <a:normAutofit fontScale="92500" lnSpcReduction="20000"/>
          </a:bodyPr>
          <a:lstStyle/>
          <a:p>
            <a:pPr lvl="0"/>
            <a:r>
              <a:rPr lang="en-GB" dirty="0"/>
              <a:t>INCOTERMS deal with certain important aspects of international trade but not all.</a:t>
            </a:r>
          </a:p>
          <a:p>
            <a:pPr lvl="0"/>
            <a:r>
              <a:rPr lang="en-GB" b="1" dirty="0"/>
              <a:t>Regulated:</a:t>
            </a:r>
            <a:endParaRPr lang="en-GB" dirty="0"/>
          </a:p>
          <a:p>
            <a:pPr marL="45720" lvl="0" indent="0">
              <a:buNone/>
            </a:pPr>
            <a:r>
              <a:rPr lang="en-GB" dirty="0"/>
              <a:t>    a) When risk passes from the seller to buyer.</a:t>
            </a:r>
          </a:p>
          <a:p>
            <a:pPr marL="45720" lvl="0" indent="0">
              <a:buNone/>
            </a:pPr>
            <a:r>
              <a:rPr lang="en-GB" dirty="0"/>
              <a:t>    b) Which party has to arrange, and to what extent, for transport,                                     	insurance and custom clearance.</a:t>
            </a:r>
          </a:p>
          <a:p>
            <a:pPr lvl="0"/>
            <a:r>
              <a:rPr lang="en-GB" b="1" dirty="0"/>
              <a:t>Not regulated (non-exhaustive):</a:t>
            </a:r>
            <a:endParaRPr lang="en-GB" dirty="0"/>
          </a:p>
          <a:p>
            <a:pPr marL="45720" lvl="0" indent="0">
              <a:buNone/>
            </a:pPr>
            <a:r>
              <a:rPr lang="en-GB" dirty="0"/>
              <a:t>     a) Conclusion of a contract</a:t>
            </a:r>
          </a:p>
          <a:p>
            <a:pPr marL="45720" lvl="0" indent="0">
              <a:buNone/>
            </a:pPr>
            <a:r>
              <a:rPr lang="en-GB" dirty="0"/>
              <a:t>     b) Issues of title</a:t>
            </a:r>
          </a:p>
          <a:p>
            <a:pPr marL="45720" indent="0">
              <a:buNone/>
            </a:pPr>
            <a:r>
              <a:rPr lang="en-GB" dirty="0"/>
              <a:t>     c) Consequences of failure of performance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6899" y="1"/>
            <a:ext cx="1680071" cy="6858000"/>
          </a:xfrm>
          <a:prstGeom prst="rect">
            <a:avLst/>
          </a:prstGeom>
        </p:spPr>
      </p:pic>
    </p:spTree>
    <p:extLst>
      <p:ext uri="{BB962C8B-B14F-4D97-AF65-F5344CB8AC3E}">
        <p14:creationId xmlns:p14="http://schemas.microsoft.com/office/powerpoint/2010/main" val="509710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description </a:t>
            </a:r>
          </a:p>
        </p:txBody>
      </p:sp>
      <p:sp>
        <p:nvSpPr>
          <p:cNvPr id="3" name="Content Placeholder 2"/>
          <p:cNvSpPr>
            <a:spLocks noGrp="1"/>
          </p:cNvSpPr>
          <p:nvPr>
            <p:ph idx="1"/>
          </p:nvPr>
        </p:nvSpPr>
        <p:spPr/>
        <p:txBody>
          <a:bodyPr>
            <a:normAutofit/>
          </a:bodyPr>
          <a:lstStyle/>
          <a:p>
            <a:pPr lvl="0"/>
            <a:r>
              <a:rPr lang="en-GB" dirty="0"/>
              <a:t>The INCOTERMS can be viewed as a sliding scale- EXW to </a:t>
            </a:r>
            <a:r>
              <a:rPr lang="en-GB" dirty="0" smtClean="0"/>
              <a:t>DD</a:t>
            </a:r>
            <a:r>
              <a:rPr lang="en-GB" dirty="0" smtClean="0"/>
              <a:t>P</a:t>
            </a:r>
            <a:r>
              <a:rPr lang="en-GB" dirty="0"/>
              <a:t>.</a:t>
            </a:r>
          </a:p>
          <a:p>
            <a:r>
              <a:rPr lang="en-GB" dirty="0"/>
              <a:t>Each term contains 10 A and B rules. The rules for each term follow the same pattern and address the same issue. They simply allocate the costs and risks differently.</a:t>
            </a:r>
          </a:p>
          <a:p>
            <a:pPr lvl="0"/>
            <a:r>
              <a:rPr lang="en-GB" dirty="0"/>
              <a:t>If parties choose/agree on a specific INCOTERM, they must also nominate a specific place that fits to the term</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2924" y="0"/>
            <a:ext cx="1485900" cy="6858000"/>
          </a:xfrm>
          <a:prstGeom prst="rect">
            <a:avLst/>
          </a:prstGeom>
        </p:spPr>
      </p:pic>
    </p:spTree>
    <p:extLst>
      <p:ext uri="{BB962C8B-B14F-4D97-AF65-F5344CB8AC3E}">
        <p14:creationId xmlns:p14="http://schemas.microsoft.com/office/powerpoint/2010/main" val="3360285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8981254" cy="1325562"/>
          </a:xfrm>
        </p:spPr>
        <p:txBody>
          <a:bodyPr/>
          <a:lstStyle/>
          <a:p>
            <a:r>
              <a:rPr lang="en-US" dirty="0"/>
              <a:t>Place of delivery and passing of risk</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38828" y="0"/>
            <a:ext cx="2332732" cy="6858000"/>
          </a:xfrm>
        </p:spPr>
      </p:pic>
      <p:sp>
        <p:nvSpPr>
          <p:cNvPr id="7" name="TextBox 6"/>
          <p:cNvSpPr txBox="1"/>
          <p:nvPr/>
        </p:nvSpPr>
        <p:spPr>
          <a:xfrm>
            <a:off x="1485900" y="2060848"/>
            <a:ext cx="8352928" cy="3416320"/>
          </a:xfrm>
          <a:prstGeom prst="rect">
            <a:avLst/>
          </a:prstGeom>
          <a:noFill/>
        </p:spPr>
        <p:txBody>
          <a:bodyPr wrap="square" rtlCol="0">
            <a:spAutoFit/>
          </a:bodyPr>
          <a:lstStyle/>
          <a:p>
            <a:pPr marL="342900" lvl="0" indent="-342900">
              <a:buFont typeface="Arial" panose="020B0604020202020204" pitchFamily="34" charset="0"/>
              <a:buChar char="•"/>
            </a:pPr>
            <a:r>
              <a:rPr lang="en-GB" sz="2400" dirty="0">
                <a:solidFill>
                  <a:schemeClr val="tx2"/>
                </a:solidFill>
              </a:rPr>
              <a:t>One of the central aims of the INCOTERMS is to fix the place where the goods have to be delivered (A4 and B4).</a:t>
            </a:r>
          </a:p>
          <a:p>
            <a:pPr marL="342900" lvl="0" indent="-342900">
              <a:buFont typeface="Arial" panose="020B0604020202020204" pitchFamily="34" charset="0"/>
              <a:buChar char="•"/>
            </a:pPr>
            <a:r>
              <a:rPr lang="en-GB" sz="2400" dirty="0">
                <a:solidFill>
                  <a:schemeClr val="tx2"/>
                </a:solidFill>
              </a:rPr>
              <a:t>For all INCOTERMS, the risk of loss or damage to the goods passes from the seller to the buyer with delivery (A5 and B5).</a:t>
            </a:r>
          </a:p>
          <a:p>
            <a:pPr marL="342900" lvl="0" indent="-342900">
              <a:buFont typeface="Arial" panose="020B0604020202020204" pitchFamily="34" charset="0"/>
              <a:buChar char="•"/>
            </a:pPr>
            <a:r>
              <a:rPr lang="en-GB" sz="2400" dirty="0">
                <a:solidFill>
                  <a:schemeClr val="tx2"/>
                </a:solidFill>
              </a:rPr>
              <a:t>For most terms, once delivery has been made the buyer bears all further costs. Exception to this are CPT, CIP, CFR and CIF. </a:t>
            </a:r>
            <a:endParaRPr lang="en-GB" sz="2400" dirty="0"/>
          </a:p>
        </p:txBody>
      </p:sp>
    </p:spTree>
    <p:extLst>
      <p:ext uri="{BB962C8B-B14F-4D97-AF65-F5344CB8AC3E}">
        <p14:creationId xmlns:p14="http://schemas.microsoft.com/office/powerpoint/2010/main" val="3086909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 aspects </a:t>
            </a:r>
          </a:p>
        </p:txBody>
      </p:sp>
      <p:sp>
        <p:nvSpPr>
          <p:cNvPr id="3" name="Content Placeholder 2"/>
          <p:cNvSpPr>
            <a:spLocks noGrp="1"/>
          </p:cNvSpPr>
          <p:nvPr>
            <p:ph idx="1"/>
          </p:nvPr>
        </p:nvSpPr>
        <p:spPr/>
        <p:txBody>
          <a:bodyPr>
            <a:normAutofit fontScale="92500" lnSpcReduction="10000"/>
          </a:bodyPr>
          <a:lstStyle/>
          <a:p>
            <a:pPr lvl="0"/>
            <a:r>
              <a:rPr lang="en-GB" dirty="0"/>
              <a:t>Basic obligation to deliver and </a:t>
            </a:r>
            <a:r>
              <a:rPr lang="en-GB" dirty="0" smtClean="0"/>
              <a:t>pay </a:t>
            </a:r>
            <a:r>
              <a:rPr lang="en-GB" dirty="0"/>
              <a:t>(A1 and B1)</a:t>
            </a:r>
          </a:p>
          <a:p>
            <a:pPr lvl="0"/>
            <a:r>
              <a:rPr lang="en-GB" dirty="0"/>
              <a:t>Precise definition of delivery (A4 and B4)</a:t>
            </a:r>
          </a:p>
          <a:p>
            <a:pPr lvl="0"/>
            <a:r>
              <a:rPr lang="en-GB" dirty="0"/>
              <a:t>Duty to clear goods for ex-port and import (A2 and B2)</a:t>
            </a:r>
          </a:p>
          <a:p>
            <a:pPr lvl="0"/>
            <a:r>
              <a:rPr lang="en-GB" dirty="0"/>
              <a:t>Which party has the duty to procure insurance and transport (A3 and B3) and which party has to bear the costs (A6 and B6)</a:t>
            </a:r>
          </a:p>
          <a:p>
            <a:pPr lvl="0"/>
            <a:r>
              <a:rPr lang="en-GB" dirty="0"/>
              <a:t>Provision of Information necessary for the performance and completion of the transaction (A 7/10 and B7/10)</a:t>
            </a:r>
          </a:p>
          <a:p>
            <a:pPr lvl="0"/>
            <a:r>
              <a:rPr lang="en-GB" dirty="0"/>
              <a:t>Duties to provide the transport documents (A8 and B8)</a:t>
            </a:r>
          </a:p>
          <a:p>
            <a:pPr lvl="0"/>
            <a:r>
              <a:rPr lang="en-GB" dirty="0"/>
              <a:t>Duties concerning pre-shipment inspection, packaging, quality control and the distribution of associated costs (A9 and B9)</a:t>
            </a:r>
          </a:p>
          <a:p>
            <a:pPr lvl="0"/>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6899" y="1"/>
            <a:ext cx="1680071" cy="6858000"/>
          </a:xfrm>
          <a:prstGeom prst="rect">
            <a:avLst/>
          </a:prstGeom>
        </p:spPr>
      </p:pic>
    </p:spTree>
    <p:extLst>
      <p:ext uri="{BB962C8B-B14F-4D97-AF65-F5344CB8AC3E}">
        <p14:creationId xmlns:p14="http://schemas.microsoft.com/office/powerpoint/2010/main" val="3764314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 </a:t>
            </a:r>
          </a:p>
        </p:txBody>
      </p:sp>
      <p:sp>
        <p:nvSpPr>
          <p:cNvPr id="3" name="Content Placeholder 2"/>
          <p:cNvSpPr>
            <a:spLocks noGrp="1"/>
          </p:cNvSpPr>
          <p:nvPr>
            <p:ph idx="1"/>
          </p:nvPr>
        </p:nvSpPr>
        <p:spPr/>
        <p:txBody>
          <a:bodyPr>
            <a:normAutofit/>
          </a:bodyPr>
          <a:lstStyle/>
          <a:p>
            <a:pPr lvl="0"/>
            <a:r>
              <a:rPr lang="en-GB" dirty="0"/>
              <a:t>What if parties choose an incoterm in their contract but then go on to include contract terms that are inconsistent with the term? Do we follow the INCOTERM or what the parties have stipulated?</a:t>
            </a:r>
            <a:endParaRPr lang="en-US" dirty="0"/>
          </a:p>
        </p:txBody>
      </p:sp>
    </p:spTree>
    <p:extLst>
      <p:ext uri="{BB962C8B-B14F-4D97-AF65-F5344CB8AC3E}">
        <p14:creationId xmlns:p14="http://schemas.microsoft.com/office/powerpoint/2010/main" val="2893834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ld Presentation 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extLst>
    <a:ext uri="{05A4C25C-085E-4340-85A3-A5531E510DB2}">
      <thm15:themeFamily xmlns:thm15="http://schemas.microsoft.com/office/thememl/2012/main" name="World maps series, World  presentation (widescreen).potx" id="{6FD2C32E-565A-4F51-8C38-826F1B24AA7D}" vid="{06379D18-BA11-4F05-84DF-EB681B68D4FA}"/>
    </a:ext>
  </a:ext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World maps series, World  presentation (widescreen)</Template>
  <TotalTime>1186</TotalTime>
  <Words>1742</Words>
  <Application>Microsoft Office PowerPoint</Application>
  <PresentationFormat>Custom</PresentationFormat>
  <Paragraphs>164</Paragraphs>
  <Slides>29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Century Gothic</vt:lpstr>
      <vt:lpstr>Times New Roman</vt:lpstr>
      <vt:lpstr>World Presentation 16x9</vt:lpstr>
      <vt:lpstr>Trade Terms- INCOTERMS  LA931 International sale of goods LECTURE 1 </vt:lpstr>
      <vt:lpstr>introduction</vt:lpstr>
      <vt:lpstr>iNcoterms</vt:lpstr>
      <vt:lpstr>Incorporation of incoterms</vt:lpstr>
      <vt:lpstr>Coverage</vt:lpstr>
      <vt:lpstr>General description </vt:lpstr>
      <vt:lpstr>Place of delivery and passing of risk</vt:lpstr>
      <vt:lpstr>Performance aspects </vt:lpstr>
      <vt:lpstr>Question </vt:lpstr>
      <vt:lpstr>Ways of classifying the 11 terms</vt:lpstr>
      <vt:lpstr>Rules for any Mode of Transport </vt:lpstr>
      <vt:lpstr>EXW-Ex Works: </vt:lpstr>
      <vt:lpstr>PowerPoint Presentation</vt:lpstr>
      <vt:lpstr>Question.</vt:lpstr>
      <vt:lpstr>FCA- Free Carrier</vt:lpstr>
      <vt:lpstr>CPT- Carriage Paid To:  </vt:lpstr>
      <vt:lpstr>CIP- Carriage and Insurance Paid to:  </vt:lpstr>
      <vt:lpstr>DAT- Delivered at terminal</vt:lpstr>
      <vt:lpstr>DAP- Delivered at Place </vt:lpstr>
      <vt:lpstr>DDP- Delivered Duty Paid:</vt:lpstr>
      <vt:lpstr>Rules for Waterway Transport</vt:lpstr>
      <vt:lpstr>FAS- Free Alongside Ship</vt:lpstr>
      <vt:lpstr>FOB- Free on Board </vt:lpstr>
      <vt:lpstr>CFR- Cost and Freight</vt:lpstr>
      <vt:lpstr>CIF- Cost Insurance Freight</vt:lpstr>
      <vt:lpstr>Choosing the ‘right’ Incoterm</vt:lpstr>
      <vt:lpstr>1) Efficiency </vt:lpstr>
      <vt:lpstr>2) mode of transport </vt:lpstr>
      <vt:lpstr>3) The nature of the goods</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Trade Terms- INCOTERMS LECTURE 1</dc:title>
  <dc:creator>Nizami, Hassan</dc:creator>
  <cp:lastModifiedBy>Nizami, Hassan</cp:lastModifiedBy>
  <cp:revision>31</cp:revision>
  <dcterms:created xsi:type="dcterms:W3CDTF">2018-01-18T13:34:45Z</dcterms:created>
  <dcterms:modified xsi:type="dcterms:W3CDTF">2018-01-19T14:29:03Z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