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B649E-5472-9ED5-517B-04FECDC11E0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B072A21-D0FE-5535-D286-47D0D7157E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78A4E30-83FD-7BA8-B8F8-ADC377AADCF0}"/>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5" name="Footer Placeholder 4">
            <a:extLst>
              <a:ext uri="{FF2B5EF4-FFF2-40B4-BE49-F238E27FC236}">
                <a16:creationId xmlns:a16="http://schemas.microsoft.com/office/drawing/2014/main" id="{A68A350B-6BF1-7FAB-61BF-B8D9CA5874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40E047-6BD6-D2C0-2D42-10AA76B1F780}"/>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165065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3C676-3EAB-385D-B067-EC41C12CA35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5D75CE12-1913-5022-A732-0D79B7C50CF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C72D8C2-D412-CA35-D16D-9F8098C5AC25}"/>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5" name="Footer Placeholder 4">
            <a:extLst>
              <a:ext uri="{FF2B5EF4-FFF2-40B4-BE49-F238E27FC236}">
                <a16:creationId xmlns:a16="http://schemas.microsoft.com/office/drawing/2014/main" id="{6A48D55F-F602-3974-959C-09B0AAB06E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A8C6FF-1091-DFED-9515-C86464A22C76}"/>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1201756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508FD9-5640-1545-0873-E080958A2FE9}"/>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724B580C-A26E-5E01-C9D3-9D2589778AB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AC96CEB-E10A-5F9C-D9F8-A524A5935B29}"/>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5" name="Footer Placeholder 4">
            <a:extLst>
              <a:ext uri="{FF2B5EF4-FFF2-40B4-BE49-F238E27FC236}">
                <a16:creationId xmlns:a16="http://schemas.microsoft.com/office/drawing/2014/main" id="{164213A4-5CBC-2557-B83C-61DA961EDA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2D18EC-77B5-E061-FAC6-1F2486A38ACF}"/>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2954614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AF606-5BE4-05BC-0809-004CAC8B67E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DD6D3BE-A2BE-C72C-B27D-0497D3CC71B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0A5CE7D-1E3C-AA47-E9B5-1B921FFADC4A}"/>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5" name="Footer Placeholder 4">
            <a:extLst>
              <a:ext uri="{FF2B5EF4-FFF2-40B4-BE49-F238E27FC236}">
                <a16:creationId xmlns:a16="http://schemas.microsoft.com/office/drawing/2014/main" id="{7EABC15D-B3AE-DDCC-C0F9-D982BD464D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5CBEE7-6C7D-F434-B816-550DCB9FDE3A}"/>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2359243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7D3FE-E0A5-11D7-4568-F34C42B36DF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D1E9D181-B8B3-2631-F135-621389CED1F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FCB3AC5-D42F-08D0-AAFE-BBF36157C2D5}"/>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5" name="Footer Placeholder 4">
            <a:extLst>
              <a:ext uri="{FF2B5EF4-FFF2-40B4-BE49-F238E27FC236}">
                <a16:creationId xmlns:a16="http://schemas.microsoft.com/office/drawing/2014/main" id="{86D630F5-42E1-C5B4-1104-858CB54852F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D04818-AEF6-5415-3111-4D9C4D42A103}"/>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23767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FD4DD-99A8-0D8D-ED4D-8C436F5528A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C21DC17-9C73-B47B-5129-D0300D45163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3D6110D-82C1-C7D4-A6FA-B65A649B9DC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2DE239E9-257D-9CF2-905C-F8910DDBF6BC}"/>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6" name="Footer Placeholder 5">
            <a:extLst>
              <a:ext uri="{FF2B5EF4-FFF2-40B4-BE49-F238E27FC236}">
                <a16:creationId xmlns:a16="http://schemas.microsoft.com/office/drawing/2014/main" id="{460E4F82-18D9-EF9B-4C5C-F29B5D1F143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B81FDC-24E4-0791-122B-0A99F8B84442}"/>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65306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767CD-6BD1-121E-DC8D-983F8025879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344973A5-B4E3-0398-2D12-7A5E05E070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A2A0298-F04D-4A1B-6D8A-26E971A4816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9384096-6C5D-7FE4-9C9F-0AED8B3439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997DA03-C616-59EF-317E-2ED14F9E4F8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AF0FA77-37D7-BF20-AB27-10D91699D0FB}"/>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8" name="Footer Placeholder 7">
            <a:extLst>
              <a:ext uri="{FF2B5EF4-FFF2-40B4-BE49-F238E27FC236}">
                <a16:creationId xmlns:a16="http://schemas.microsoft.com/office/drawing/2014/main" id="{9CBE1855-C334-571B-C6EB-DD4AE229976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659ED57-E072-4BC3-1FCE-42818FD54667}"/>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1234246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210CC-D474-40C9-B817-D648965F85B1}"/>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6B2DE8AF-5249-3D03-D208-4F84578541AD}"/>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4" name="Footer Placeholder 3">
            <a:extLst>
              <a:ext uri="{FF2B5EF4-FFF2-40B4-BE49-F238E27FC236}">
                <a16:creationId xmlns:a16="http://schemas.microsoft.com/office/drawing/2014/main" id="{37B51B82-A4F7-7712-71B2-2CD016EA096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455BDF1-60DD-E667-6BBF-225D6B43E6EF}"/>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4209144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819E88-0727-D601-3BF7-67F61CEB8D0C}"/>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3" name="Footer Placeholder 2">
            <a:extLst>
              <a:ext uri="{FF2B5EF4-FFF2-40B4-BE49-F238E27FC236}">
                <a16:creationId xmlns:a16="http://schemas.microsoft.com/office/drawing/2014/main" id="{2DB55A8E-23A8-2DE1-FA93-28FFCECC8FB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021EABF-026E-C175-A448-489D5FDE5C96}"/>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930409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8356C-B83B-2D3F-ECB0-CAD844A7B4F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5BC4870B-640A-F97D-E161-8369DB29DE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F3206F1-130E-F99C-5276-8921E04947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5815BDE-CB23-148B-494E-3DDFDC630C3B}"/>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6" name="Footer Placeholder 5">
            <a:extLst>
              <a:ext uri="{FF2B5EF4-FFF2-40B4-BE49-F238E27FC236}">
                <a16:creationId xmlns:a16="http://schemas.microsoft.com/office/drawing/2014/main" id="{85B0CD48-D0F3-346C-CF56-6284D4D9BF3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F0B9D8F-D3C4-69C4-8312-5FE27ECFD618}"/>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3998103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AD3C0-48AE-E7BB-37A9-47EEE9FFB15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2E820F58-C9CA-2DE1-084B-B0FCF9E611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0715801-3549-12CC-11F0-6E1446ECD2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D544B88-5EDF-E964-85CC-F20FD952A997}"/>
              </a:ext>
            </a:extLst>
          </p:cNvPr>
          <p:cNvSpPr>
            <a:spLocks noGrp="1"/>
          </p:cNvSpPr>
          <p:nvPr>
            <p:ph type="dt" sz="half" idx="10"/>
          </p:nvPr>
        </p:nvSpPr>
        <p:spPr/>
        <p:txBody>
          <a:bodyPr/>
          <a:lstStyle/>
          <a:p>
            <a:fld id="{4FDFDFA7-274F-F641-A76C-16CA0A8DBB56}" type="datetimeFigureOut">
              <a:rPr lang="en-GB" smtClean="0"/>
              <a:t>25/04/2025</a:t>
            </a:fld>
            <a:endParaRPr lang="en-GB"/>
          </a:p>
        </p:txBody>
      </p:sp>
      <p:sp>
        <p:nvSpPr>
          <p:cNvPr id="6" name="Footer Placeholder 5">
            <a:extLst>
              <a:ext uri="{FF2B5EF4-FFF2-40B4-BE49-F238E27FC236}">
                <a16:creationId xmlns:a16="http://schemas.microsoft.com/office/drawing/2014/main" id="{4A2B8ADF-8400-AE31-5188-93947C6409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73F922-7345-D693-AEDB-376358E46017}"/>
              </a:ext>
            </a:extLst>
          </p:cNvPr>
          <p:cNvSpPr>
            <a:spLocks noGrp="1"/>
          </p:cNvSpPr>
          <p:nvPr>
            <p:ph type="sldNum" sz="quarter" idx="12"/>
          </p:nvPr>
        </p:nvSpPr>
        <p:spPr/>
        <p:txBody>
          <a:bodyPr/>
          <a:lstStyle/>
          <a:p>
            <a:fld id="{030D2567-CBE9-5D4B-890D-197F3385989F}" type="slidenum">
              <a:rPr lang="en-GB" smtClean="0"/>
              <a:t>‹#›</a:t>
            </a:fld>
            <a:endParaRPr lang="en-GB"/>
          </a:p>
        </p:txBody>
      </p:sp>
    </p:spTree>
    <p:extLst>
      <p:ext uri="{BB962C8B-B14F-4D97-AF65-F5344CB8AC3E}">
        <p14:creationId xmlns:p14="http://schemas.microsoft.com/office/powerpoint/2010/main" val="1430987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BAA6E8-9707-BE23-A8B2-76367FE14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B1CC462-368F-F901-76D4-E37B17DC95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16AD39B-90B8-BBBF-51FB-515E7401D0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FDFDFA7-274F-F641-A76C-16CA0A8DBB56}" type="datetimeFigureOut">
              <a:rPr lang="en-GB" smtClean="0"/>
              <a:t>25/04/2025</a:t>
            </a:fld>
            <a:endParaRPr lang="en-GB"/>
          </a:p>
        </p:txBody>
      </p:sp>
      <p:sp>
        <p:nvSpPr>
          <p:cNvPr id="5" name="Footer Placeholder 4">
            <a:extLst>
              <a:ext uri="{FF2B5EF4-FFF2-40B4-BE49-F238E27FC236}">
                <a16:creationId xmlns:a16="http://schemas.microsoft.com/office/drawing/2014/main" id="{492295D1-CF7D-2E10-2232-1B4BD795AB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1221093-2A2D-ED29-BB82-86CBCAD8E7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30D2567-CBE9-5D4B-890D-197F3385989F}" type="slidenum">
              <a:rPr lang="en-GB" smtClean="0"/>
              <a:t>‹#›</a:t>
            </a:fld>
            <a:endParaRPr lang="en-GB"/>
          </a:p>
        </p:txBody>
      </p:sp>
    </p:spTree>
    <p:extLst>
      <p:ext uri="{BB962C8B-B14F-4D97-AF65-F5344CB8AC3E}">
        <p14:creationId xmlns:p14="http://schemas.microsoft.com/office/powerpoint/2010/main" val="1546849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arwick.ac.uk/fac/soc/law/student-hub/forms/upgradefor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3C89F8-0D2F-47FF-B903-151248265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E4A4AB42-1A97-66C7-7288-FA223A0BEE2E}"/>
              </a:ext>
            </a:extLst>
          </p:cNvPr>
          <p:cNvSpPr>
            <a:spLocks noGrp="1"/>
          </p:cNvSpPr>
          <p:nvPr>
            <p:ph type="ctrTitle"/>
          </p:nvPr>
        </p:nvSpPr>
        <p:spPr>
          <a:xfrm>
            <a:off x="3880430" y="583345"/>
            <a:ext cx="7160357" cy="4164820"/>
          </a:xfrm>
        </p:spPr>
        <p:txBody>
          <a:bodyPr anchor="t">
            <a:normAutofit/>
          </a:bodyPr>
          <a:lstStyle/>
          <a:p>
            <a:pPr algn="r"/>
            <a:r>
              <a:rPr lang="en-GB" sz="8000">
                <a:solidFill>
                  <a:srgbClr val="FFFFFF"/>
                </a:solidFill>
              </a:rPr>
              <a:t>PGR upgrades </a:t>
            </a:r>
          </a:p>
        </p:txBody>
      </p:sp>
      <p:sp>
        <p:nvSpPr>
          <p:cNvPr id="3" name="Subtitle 2">
            <a:extLst>
              <a:ext uri="{FF2B5EF4-FFF2-40B4-BE49-F238E27FC236}">
                <a16:creationId xmlns:a16="http://schemas.microsoft.com/office/drawing/2014/main" id="{2A23D09B-7788-53AD-29F2-23E97110BEA4}"/>
              </a:ext>
            </a:extLst>
          </p:cNvPr>
          <p:cNvSpPr>
            <a:spLocks noGrp="1"/>
          </p:cNvSpPr>
          <p:nvPr>
            <p:ph type="subTitle" idx="1"/>
          </p:nvPr>
        </p:nvSpPr>
        <p:spPr>
          <a:xfrm>
            <a:off x="1208228" y="5972174"/>
            <a:ext cx="8578699" cy="504825"/>
          </a:xfrm>
        </p:spPr>
        <p:txBody>
          <a:bodyPr>
            <a:normAutofit/>
          </a:bodyPr>
          <a:lstStyle/>
          <a:p>
            <a:pPr algn="l"/>
            <a:r>
              <a:rPr lang="en-GB" sz="2000">
                <a:solidFill>
                  <a:srgbClr val="FFFFFF"/>
                </a:solidFill>
              </a:rPr>
              <a:t>PGR workshop</a:t>
            </a:r>
          </a:p>
        </p:txBody>
      </p:sp>
      <p:sp>
        <p:nvSpPr>
          <p:cNvPr id="10"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4359" y="583345"/>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12"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3139" y="8126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14"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8819" y="1037066"/>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cxnSp>
        <p:nvCxnSpPr>
          <p:cNvPr id="16" name="Straight Connector 15">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56114" y="3503032"/>
            <a:ext cx="0" cy="334609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8"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36425" y="5636680"/>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endParaRPr lang="en-US">
              <a:solidFill>
                <a:srgbClr val="FFFFFF"/>
              </a:solidFill>
            </a:endParaRPr>
          </a:p>
        </p:txBody>
      </p:sp>
      <p:sp>
        <p:nvSpPr>
          <p:cNvPr id="20"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45175" y="609675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endParaRPr lang="en-US">
              <a:solidFill>
                <a:srgbClr val="FFFFFF"/>
              </a:solidFill>
            </a:endParaRPr>
          </a:p>
        </p:txBody>
      </p:sp>
      <p:sp>
        <p:nvSpPr>
          <p:cNvPr id="22"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54288" y="6238029"/>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endParaRPr lang="en-US">
              <a:solidFill>
                <a:srgbClr val="FFFFFF"/>
              </a:solidFill>
            </a:endParaRPr>
          </a:p>
        </p:txBody>
      </p:sp>
    </p:spTree>
    <p:extLst>
      <p:ext uri="{BB962C8B-B14F-4D97-AF65-F5344CB8AC3E}">
        <p14:creationId xmlns:p14="http://schemas.microsoft.com/office/powerpoint/2010/main" val="612575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A54252-2BDD-39AD-9780-89BC806CB54D}"/>
              </a:ext>
            </a:extLst>
          </p:cNvPr>
          <p:cNvSpPr>
            <a:spLocks noGrp="1"/>
          </p:cNvSpPr>
          <p:nvPr>
            <p:ph type="title"/>
          </p:nvPr>
        </p:nvSpPr>
        <p:spPr>
          <a:xfrm>
            <a:off x="1245072" y="1289765"/>
            <a:ext cx="3651101" cy="4270963"/>
          </a:xfrm>
        </p:spPr>
        <p:txBody>
          <a:bodyPr anchor="ctr">
            <a:normAutofit/>
          </a:bodyPr>
          <a:lstStyle/>
          <a:p>
            <a:pPr algn="ctr"/>
            <a:r>
              <a:rPr lang="en-GB" sz="5600">
                <a:solidFill>
                  <a:srgbClr val="FFFFFF"/>
                </a:solidFill>
              </a:rPr>
              <a:t>Upgrades – what’s the point? </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10FEFDEC-6D07-8CAD-5F88-579BDE1767D2}"/>
              </a:ext>
            </a:extLst>
          </p:cNvPr>
          <p:cNvSpPr>
            <a:spLocks noGrp="1"/>
          </p:cNvSpPr>
          <p:nvPr>
            <p:ph idx="1"/>
          </p:nvPr>
        </p:nvSpPr>
        <p:spPr>
          <a:xfrm>
            <a:off x="6297233" y="518400"/>
            <a:ext cx="5043425" cy="6330722"/>
          </a:xfrm>
        </p:spPr>
        <p:txBody>
          <a:bodyPr anchor="ctr">
            <a:normAutofit/>
          </a:bodyPr>
          <a:lstStyle/>
          <a:p>
            <a:pPr marL="0" indent="0">
              <a:buNone/>
            </a:pPr>
            <a:r>
              <a:rPr lang="en-GB" sz="1300" dirty="0">
                <a:solidFill>
                  <a:schemeClr val="tx1">
                    <a:alpha val="80000"/>
                  </a:schemeClr>
                </a:solidFill>
              </a:rPr>
              <a:t>Three purposes: </a:t>
            </a:r>
          </a:p>
          <a:p>
            <a:pPr marL="514350" indent="-514350">
              <a:buAutoNum type="arabicPeriod"/>
            </a:pPr>
            <a:r>
              <a:rPr lang="en-GB" sz="1300" dirty="0">
                <a:solidFill>
                  <a:schemeClr val="tx1">
                    <a:alpha val="80000"/>
                  </a:schemeClr>
                </a:solidFill>
              </a:rPr>
              <a:t>To ensure that PGRs have a viable project and the skills and knowledge necessary to complete that project to the required standard. </a:t>
            </a:r>
          </a:p>
          <a:p>
            <a:pPr lvl="2"/>
            <a:r>
              <a:rPr lang="en-GB" sz="1300" dirty="0">
                <a:solidFill>
                  <a:schemeClr val="tx1">
                    <a:alpha val="80000"/>
                  </a:schemeClr>
                </a:solidFill>
              </a:rPr>
              <a:t>The upgrade is the only formal progression point in the degree (apart from the viva). </a:t>
            </a:r>
          </a:p>
          <a:p>
            <a:pPr lvl="2"/>
            <a:r>
              <a:rPr lang="en-GB" sz="1300" dirty="0">
                <a:solidFill>
                  <a:schemeClr val="tx1">
                    <a:alpha val="80000"/>
                  </a:schemeClr>
                </a:solidFill>
              </a:rPr>
              <a:t>Skills and abilities: project design, analysis, writing and communication, referencing etc. </a:t>
            </a:r>
          </a:p>
          <a:p>
            <a:pPr lvl="2"/>
            <a:r>
              <a:rPr lang="en-GB" sz="1300" dirty="0">
                <a:solidFill>
                  <a:schemeClr val="tx1">
                    <a:alpha val="80000"/>
                  </a:schemeClr>
                </a:solidFill>
              </a:rPr>
              <a:t>Content: knowledge of the field / literature, methodological knowledge, the identification of a gap in knowledge, the project promises will make an original contribution to knowledge. </a:t>
            </a:r>
          </a:p>
          <a:p>
            <a:pPr lvl="2"/>
            <a:r>
              <a:rPr lang="en-GB" sz="1300" dirty="0">
                <a:solidFill>
                  <a:schemeClr val="tx1">
                    <a:alpha val="80000"/>
                  </a:schemeClr>
                </a:solidFill>
              </a:rPr>
              <a:t>Timeline: can this project be completed within the registration period? </a:t>
            </a:r>
          </a:p>
          <a:p>
            <a:pPr lvl="2"/>
            <a:r>
              <a:rPr lang="en-GB" sz="1300" dirty="0">
                <a:solidFill>
                  <a:schemeClr val="tx1">
                    <a:alpha val="80000"/>
                  </a:schemeClr>
                </a:solidFill>
              </a:rPr>
              <a:t>NB: </a:t>
            </a:r>
            <a:r>
              <a:rPr lang="en-GB" sz="1300" b="0" i="0" u="none" strike="noStrike" dirty="0">
                <a:solidFill>
                  <a:schemeClr val="tx1">
                    <a:alpha val="80000"/>
                  </a:schemeClr>
                </a:solidFill>
                <a:effectLst/>
              </a:rPr>
              <a:t>A PhD thesis is “a substantial original contribution to knowledge which is, in principle, worthy of peer-reviewed publication”. </a:t>
            </a:r>
            <a:endParaRPr lang="en-GB" sz="1300" dirty="0">
              <a:solidFill>
                <a:schemeClr val="tx1">
                  <a:alpha val="80000"/>
                </a:schemeClr>
              </a:solidFill>
            </a:endParaRPr>
          </a:p>
          <a:p>
            <a:pPr marL="914400" lvl="2" indent="0">
              <a:buNone/>
            </a:pPr>
            <a:endParaRPr lang="en-GB" sz="1300" dirty="0">
              <a:solidFill>
                <a:schemeClr val="tx1">
                  <a:alpha val="80000"/>
                </a:schemeClr>
              </a:solidFill>
            </a:endParaRPr>
          </a:p>
          <a:p>
            <a:pPr marL="514350" indent="-514350">
              <a:buAutoNum type="arabicPeriod"/>
            </a:pPr>
            <a:r>
              <a:rPr lang="en-GB" sz="1300" dirty="0">
                <a:solidFill>
                  <a:schemeClr val="tx1">
                    <a:alpha val="80000"/>
                  </a:schemeClr>
                </a:solidFill>
              </a:rPr>
              <a:t>To provide support and advice. </a:t>
            </a:r>
          </a:p>
          <a:p>
            <a:pPr lvl="2"/>
            <a:r>
              <a:rPr lang="en-GB" sz="1300" dirty="0">
                <a:solidFill>
                  <a:schemeClr val="tx1">
                    <a:alpha val="80000"/>
                  </a:schemeClr>
                </a:solidFill>
              </a:rPr>
              <a:t>To supplement advice from supervisors on research design, arguments advanced, scope of the project, to make recommendations for further readings etc. </a:t>
            </a:r>
          </a:p>
          <a:p>
            <a:pPr lvl="2"/>
            <a:r>
              <a:rPr lang="en-GB" sz="1300" dirty="0">
                <a:solidFill>
                  <a:schemeClr val="tx1">
                    <a:alpha val="80000"/>
                  </a:schemeClr>
                </a:solidFill>
              </a:rPr>
              <a:t>To look ahead to years 2-3 and identify and talk through potential challenges and make contingency plans etc. </a:t>
            </a:r>
          </a:p>
          <a:p>
            <a:pPr marL="914400" lvl="2" indent="0">
              <a:buNone/>
            </a:pPr>
            <a:endParaRPr lang="en-GB" sz="1300" dirty="0">
              <a:solidFill>
                <a:schemeClr val="tx1">
                  <a:alpha val="80000"/>
                </a:schemeClr>
              </a:solidFill>
            </a:endParaRPr>
          </a:p>
          <a:p>
            <a:pPr marL="514350" indent="-514350">
              <a:buAutoNum type="arabicPeriod"/>
            </a:pPr>
            <a:r>
              <a:rPr lang="en-GB" sz="1300" dirty="0">
                <a:solidFill>
                  <a:schemeClr val="tx1">
                    <a:alpha val="80000"/>
                  </a:schemeClr>
                </a:solidFill>
              </a:rPr>
              <a:t>To provide an opportunity for PGRs to identify any concerns with supervisory arrangements and/or identify areas of additional support. </a:t>
            </a:r>
          </a:p>
          <a:p>
            <a:endParaRPr lang="en-GB" sz="1300" dirty="0">
              <a:solidFill>
                <a:schemeClr val="tx1">
                  <a:alpha val="80000"/>
                </a:schemeClr>
              </a:solidFill>
            </a:endParaRP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69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069A2A07-6923-9F40-CDEB-817C0702A8B7}"/>
              </a:ext>
            </a:extLst>
          </p:cNvPr>
          <p:cNvSpPr>
            <a:spLocks noGrp="1"/>
          </p:cNvSpPr>
          <p:nvPr>
            <p:ph type="title"/>
          </p:nvPr>
        </p:nvSpPr>
        <p:spPr>
          <a:xfrm>
            <a:off x="1188069" y="381935"/>
            <a:ext cx="4008583" cy="5974414"/>
          </a:xfrm>
        </p:spPr>
        <p:txBody>
          <a:bodyPr anchor="ctr">
            <a:normAutofit/>
          </a:bodyPr>
          <a:lstStyle/>
          <a:p>
            <a:r>
              <a:rPr lang="en-GB" sz="8000">
                <a:solidFill>
                  <a:srgbClr val="FFFFFF"/>
                </a:solidFill>
              </a:rPr>
              <a:t>What do I need to do? </a:t>
            </a:r>
          </a:p>
        </p:txBody>
      </p:sp>
      <p:grpSp>
        <p:nvGrpSpPr>
          <p:cNvPr id="12" name="Group 11">
            <a:extLst>
              <a:ext uri="{FF2B5EF4-FFF2-40B4-BE49-F238E27FC236}">
                <a16:creationId xmlns:a16="http://schemas.microsoft.com/office/drawing/2014/main" id="{0474DF76-993E-44DE-AFB0-C416182ACE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3892" y="554152"/>
            <a:ext cx="574177" cy="1075866"/>
            <a:chOff x="613892" y="554152"/>
            <a:chExt cx="574177" cy="1075866"/>
          </a:xfrm>
          <a:solidFill>
            <a:srgbClr val="FFFFFF"/>
          </a:solidFill>
        </p:grpSpPr>
        <p:sp>
          <p:nvSpPr>
            <p:cNvPr id="1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grp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grpFill/>
            <a:ln w="516" cap="flat">
              <a:noFill/>
              <a:prstDash val="solid"/>
              <a:miter/>
            </a:ln>
          </p:spPr>
          <p:txBody>
            <a:bodyPr rtlCol="0" anchor="ctr"/>
            <a:lstStyle/>
            <a:p>
              <a:endParaRPr lang="en-US"/>
            </a:p>
          </p:txBody>
        </p:sp>
        <p:sp>
          <p:nvSpPr>
            <p:cNvPr id="15"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grpFill/>
            <a:ln w="751" cap="flat">
              <a:noFill/>
              <a:prstDash val="solid"/>
              <a:miter/>
            </a:ln>
          </p:spPr>
          <p:txBody>
            <a:bodyPr rtlCol="0" anchor="ctr"/>
            <a:lstStyle/>
            <a:p>
              <a:endParaRPr lang="en-US"/>
            </a:p>
          </p:txBody>
        </p:sp>
      </p:grpSp>
      <p:sp>
        <p:nvSpPr>
          <p:cNvPr id="3" name="Content Placeholder 2">
            <a:extLst>
              <a:ext uri="{FF2B5EF4-FFF2-40B4-BE49-F238E27FC236}">
                <a16:creationId xmlns:a16="http://schemas.microsoft.com/office/drawing/2014/main" id="{97C9783A-B06C-DFB4-0F45-9743AA291E13}"/>
              </a:ext>
            </a:extLst>
          </p:cNvPr>
          <p:cNvSpPr>
            <a:spLocks noGrp="1"/>
          </p:cNvSpPr>
          <p:nvPr>
            <p:ph idx="1"/>
          </p:nvPr>
        </p:nvSpPr>
        <p:spPr>
          <a:xfrm>
            <a:off x="5892337" y="518400"/>
            <a:ext cx="5176503" cy="6155669"/>
          </a:xfrm>
        </p:spPr>
        <p:txBody>
          <a:bodyPr anchor="ctr">
            <a:normAutofit/>
          </a:bodyPr>
          <a:lstStyle/>
          <a:p>
            <a:pPr>
              <a:buNone/>
            </a:pPr>
            <a:r>
              <a:rPr lang="en-GB" sz="1300" dirty="0">
                <a:solidFill>
                  <a:schemeClr val="tx1">
                    <a:alpha val="80000"/>
                  </a:schemeClr>
                </a:solidFill>
                <a:latin typeface="Aptos" panose="020B0004020202020204" pitchFamily="34" charset="0"/>
              </a:rPr>
              <a:t>All student must complete </a:t>
            </a:r>
            <a:r>
              <a:rPr lang="en-GB" sz="1300" b="0" i="0" u="none" strike="noStrike" dirty="0">
                <a:solidFill>
                  <a:schemeClr val="tx1">
                    <a:alpha val="80000"/>
                  </a:schemeClr>
                </a:solidFill>
                <a:effectLst/>
                <a:latin typeface="Aptos" panose="020B0004020202020204" pitchFamily="34" charset="0"/>
              </a:rPr>
              <a:t>the online form: </a:t>
            </a:r>
            <a:r>
              <a:rPr lang="en-GB" sz="1300" b="0" i="0" u="sng" strike="noStrike" dirty="0">
                <a:solidFill>
                  <a:schemeClr val="tx1">
                    <a:alpha val="80000"/>
                  </a:schemeClr>
                </a:solidFill>
                <a:effectLst/>
                <a:latin typeface="Aptos" panose="020B0004020202020204" pitchFamily="34" charset="0"/>
                <a:hlinkClick r:id="rId2" tooltip="https://warwick.ac.uk/fac/soc/law/student-hub/forms/upgradeform/"/>
              </a:rPr>
              <a:t>First Year Review Upgrade Meeting Form</a:t>
            </a:r>
            <a:r>
              <a:rPr lang="en-GB" sz="1300" b="0" i="0" u="none" strike="noStrike" dirty="0">
                <a:solidFill>
                  <a:schemeClr val="tx1">
                    <a:alpha val="80000"/>
                  </a:schemeClr>
                </a:solidFill>
                <a:effectLst/>
                <a:latin typeface="Aptos" panose="020B0004020202020204" pitchFamily="34" charset="0"/>
              </a:rPr>
              <a:t>. </a:t>
            </a:r>
          </a:p>
          <a:p>
            <a:pPr>
              <a:buNone/>
            </a:pPr>
            <a:endParaRPr lang="en-GB" sz="1300" dirty="0">
              <a:solidFill>
                <a:schemeClr val="tx1">
                  <a:alpha val="80000"/>
                </a:schemeClr>
              </a:solidFill>
              <a:latin typeface="Aptos" panose="020B0004020202020204" pitchFamily="34" charset="0"/>
            </a:endParaRPr>
          </a:p>
          <a:p>
            <a:pPr>
              <a:buNone/>
            </a:pPr>
            <a:r>
              <a:rPr lang="en-GB" sz="1300" b="0" i="0" u="none" strike="noStrike" dirty="0">
                <a:solidFill>
                  <a:schemeClr val="tx1">
                    <a:alpha val="80000"/>
                  </a:schemeClr>
                </a:solidFill>
                <a:effectLst/>
                <a:latin typeface="Aptos" panose="020B0004020202020204" pitchFamily="34" charset="0"/>
              </a:rPr>
              <a:t>Submit the following via Tabula:  </a:t>
            </a:r>
          </a:p>
          <a:p>
            <a:pPr>
              <a:buFont typeface="+mj-lt"/>
              <a:buAutoNum type="arabicPeriod"/>
            </a:pPr>
            <a:r>
              <a:rPr lang="en-GB" sz="1300" b="0" i="0" u="none" strike="noStrike" dirty="0">
                <a:solidFill>
                  <a:schemeClr val="tx1">
                    <a:alpha val="80000"/>
                  </a:schemeClr>
                </a:solidFill>
                <a:effectLst/>
                <a:latin typeface="Aptos" panose="020B0004020202020204" pitchFamily="34" charset="0"/>
              </a:rPr>
              <a:t>A </a:t>
            </a:r>
            <a:r>
              <a:rPr lang="en-GB" sz="1300" b="1" i="0" u="none" strike="noStrike" dirty="0">
                <a:solidFill>
                  <a:schemeClr val="tx1">
                    <a:alpha val="80000"/>
                  </a:schemeClr>
                </a:solidFill>
                <a:effectLst/>
                <a:latin typeface="Aptos" panose="020B0004020202020204" pitchFamily="34" charset="0"/>
              </a:rPr>
              <a:t>thesis title and research proposal </a:t>
            </a:r>
            <a:r>
              <a:rPr lang="en-GB" sz="1300" b="0" i="0" u="none" strike="noStrike" dirty="0">
                <a:solidFill>
                  <a:schemeClr val="tx1">
                    <a:alpha val="80000"/>
                  </a:schemeClr>
                </a:solidFill>
                <a:effectLst/>
                <a:latin typeface="Aptos" panose="020B0004020202020204" pitchFamily="34" charset="0"/>
              </a:rPr>
              <a:t>(approx. 1,500 words). This should summarise the main themes of your research, concisely present the research/project design, including the central research question(s), a table of contents, the expected contribution to knowledge, and analytical strategy. </a:t>
            </a:r>
          </a:p>
          <a:p>
            <a:pPr>
              <a:buFont typeface="+mj-lt"/>
              <a:buAutoNum type="arabicPeriod"/>
            </a:pPr>
            <a:r>
              <a:rPr lang="en-GB" sz="1300" b="0" i="0" u="none" strike="noStrike" dirty="0">
                <a:solidFill>
                  <a:schemeClr val="tx1">
                    <a:alpha val="80000"/>
                  </a:schemeClr>
                </a:solidFill>
                <a:effectLst/>
                <a:latin typeface="Aptos" panose="020B0004020202020204" pitchFamily="34" charset="0"/>
              </a:rPr>
              <a:t>A </a:t>
            </a:r>
            <a:r>
              <a:rPr lang="en-GB" sz="1300" b="1" i="0" u="none" strike="noStrike" dirty="0">
                <a:solidFill>
                  <a:schemeClr val="tx1">
                    <a:alpha val="80000"/>
                  </a:schemeClr>
                </a:solidFill>
                <a:effectLst/>
                <a:latin typeface="Aptos" panose="020B0004020202020204" pitchFamily="34" charset="0"/>
              </a:rPr>
              <a:t>substantial piece of written work of PhD quality </a:t>
            </a:r>
            <a:r>
              <a:rPr lang="en-GB" sz="1300" b="0" i="0" u="none" strike="noStrike" dirty="0">
                <a:solidFill>
                  <a:schemeClr val="tx1">
                    <a:alpha val="80000"/>
                  </a:schemeClr>
                </a:solidFill>
                <a:effectLst/>
                <a:latin typeface="Aptos" panose="020B0004020202020204" pitchFamily="34" charset="0"/>
              </a:rPr>
              <a:t>(6,000-8,000 words). In consultation with your supervisor, you can elect to submit either a substantive draft chapter or a literature review. The literature review should provide an overview of the current research in your area and make specific reference to what additional/original contribution the thesis is expected to make.</a:t>
            </a:r>
          </a:p>
          <a:p>
            <a:pPr>
              <a:buFont typeface="+mj-lt"/>
              <a:buAutoNum type="arabicPeriod"/>
            </a:pPr>
            <a:r>
              <a:rPr lang="en-GB" sz="1300" b="0" i="0" u="none" strike="noStrike" dirty="0">
                <a:solidFill>
                  <a:schemeClr val="tx1">
                    <a:alpha val="80000"/>
                  </a:schemeClr>
                </a:solidFill>
                <a:effectLst/>
                <a:latin typeface="Aptos" panose="020B0004020202020204" pitchFamily="34" charset="0"/>
              </a:rPr>
              <a:t>A one-page list detailing all the </a:t>
            </a:r>
            <a:r>
              <a:rPr lang="en-GB" sz="1300" b="1" i="0" u="none" strike="noStrike" dirty="0">
                <a:solidFill>
                  <a:schemeClr val="tx1">
                    <a:alpha val="80000"/>
                  </a:schemeClr>
                </a:solidFill>
                <a:effectLst/>
                <a:latin typeface="Aptos" panose="020B0004020202020204" pitchFamily="34" charset="0"/>
              </a:rPr>
              <a:t>work submitted to your supervisory team </a:t>
            </a:r>
            <a:r>
              <a:rPr lang="en-GB" sz="1300" b="0" i="0" u="none" strike="noStrike" dirty="0">
                <a:solidFill>
                  <a:schemeClr val="tx1">
                    <a:alpha val="80000"/>
                  </a:schemeClr>
                </a:solidFill>
                <a:effectLst/>
                <a:latin typeface="Aptos" panose="020B0004020202020204" pitchFamily="34" charset="0"/>
              </a:rPr>
              <a:t>between October and May. </a:t>
            </a:r>
          </a:p>
          <a:p>
            <a:pPr>
              <a:buFont typeface="+mj-lt"/>
              <a:buAutoNum type="arabicPeriod"/>
            </a:pPr>
            <a:r>
              <a:rPr lang="en-GB" sz="1300" b="0" i="0" u="none" strike="noStrike" dirty="0">
                <a:solidFill>
                  <a:schemeClr val="tx1">
                    <a:alpha val="80000"/>
                  </a:schemeClr>
                </a:solidFill>
                <a:effectLst/>
                <a:latin typeface="Aptos" panose="020B0004020202020204" pitchFamily="34" charset="0"/>
              </a:rPr>
              <a:t>A </a:t>
            </a:r>
            <a:r>
              <a:rPr lang="en-GB" sz="1300" b="1" i="0" u="none" strike="noStrike" dirty="0">
                <a:solidFill>
                  <a:schemeClr val="tx1">
                    <a:alpha val="80000"/>
                  </a:schemeClr>
                </a:solidFill>
                <a:effectLst/>
                <a:latin typeface="Aptos" panose="020B0004020202020204" pitchFamily="34" charset="0"/>
              </a:rPr>
              <a:t>monthly timetable </a:t>
            </a:r>
            <a:r>
              <a:rPr lang="en-GB" sz="1300" b="0" i="0" u="none" strike="noStrike" dirty="0">
                <a:solidFill>
                  <a:schemeClr val="tx1">
                    <a:alpha val="80000"/>
                  </a:schemeClr>
                </a:solidFill>
                <a:effectLst/>
                <a:latin typeface="Aptos" panose="020B0004020202020204" pitchFamily="34" charset="0"/>
              </a:rPr>
              <a:t>of your target dates and intended research activities from June to the target completion date. </a:t>
            </a:r>
          </a:p>
          <a:p>
            <a:pPr>
              <a:buNone/>
            </a:pPr>
            <a:r>
              <a:rPr lang="en-GB" sz="1300" b="0" i="0" u="none" strike="noStrike" dirty="0">
                <a:solidFill>
                  <a:schemeClr val="tx1">
                    <a:alpha val="80000"/>
                  </a:schemeClr>
                </a:solidFill>
                <a:effectLst/>
                <a:latin typeface="Aptos" panose="020B0004020202020204" pitchFamily="34" charset="0"/>
              </a:rPr>
              <a:t> </a:t>
            </a:r>
          </a:p>
          <a:p>
            <a:pPr marL="0" indent="0">
              <a:buNone/>
            </a:pPr>
            <a:r>
              <a:rPr lang="en-GB" sz="1300" b="0" i="0" u="none" strike="noStrike" dirty="0">
                <a:solidFill>
                  <a:schemeClr val="tx1">
                    <a:alpha val="80000"/>
                  </a:schemeClr>
                </a:solidFill>
                <a:effectLst/>
                <a:latin typeface="Aptos" panose="020B0004020202020204" pitchFamily="34" charset="0"/>
              </a:rPr>
              <a:t>All documents should be submitted no later than </a:t>
            </a:r>
            <a:r>
              <a:rPr lang="en-GB" sz="1300" b="1" i="0" u="none" strike="noStrike" dirty="0">
                <a:solidFill>
                  <a:schemeClr val="tx1">
                    <a:alpha val="80000"/>
                  </a:schemeClr>
                </a:solidFill>
                <a:effectLst/>
                <a:latin typeface="Aptos" panose="020B0004020202020204" pitchFamily="34" charset="0"/>
              </a:rPr>
              <a:t>Tuesday 27</a:t>
            </a:r>
            <a:r>
              <a:rPr lang="en-GB" sz="1300" b="1" i="0" u="none" strike="noStrike" baseline="30000" dirty="0">
                <a:solidFill>
                  <a:schemeClr val="tx1">
                    <a:alpha val="80000"/>
                  </a:schemeClr>
                </a:solidFill>
                <a:effectLst/>
                <a:latin typeface="Aptos" panose="020B0004020202020204" pitchFamily="34" charset="0"/>
              </a:rPr>
              <a:t>th</a:t>
            </a:r>
            <a:r>
              <a:rPr lang="en-GB" sz="1300" b="1" i="0" u="none" strike="noStrike" dirty="0">
                <a:solidFill>
                  <a:schemeClr val="tx1">
                    <a:alpha val="80000"/>
                  </a:schemeClr>
                </a:solidFill>
                <a:effectLst/>
                <a:latin typeface="Aptos" panose="020B0004020202020204" pitchFamily="34" charset="0"/>
              </a:rPr>
              <a:t> May 2025</a:t>
            </a:r>
            <a:r>
              <a:rPr lang="en-GB" sz="1300" b="0" i="0" u="none" strike="noStrike" dirty="0">
                <a:solidFill>
                  <a:schemeClr val="tx1">
                    <a:alpha val="80000"/>
                  </a:schemeClr>
                </a:solidFill>
                <a:effectLst/>
                <a:latin typeface="Aptos" panose="020B0004020202020204" pitchFamily="34" charset="0"/>
              </a:rPr>
              <a:t>.</a:t>
            </a:r>
          </a:p>
          <a:p>
            <a:pPr marL="0" indent="0">
              <a:buNone/>
            </a:pPr>
            <a:endParaRPr lang="en-GB" sz="1300" b="0" i="0" u="none" strike="noStrike" dirty="0">
              <a:solidFill>
                <a:schemeClr val="tx1">
                  <a:alpha val="80000"/>
                </a:schemeClr>
              </a:solidFill>
              <a:effectLst/>
              <a:latin typeface="Aptos" panose="020B0004020202020204" pitchFamily="34" charset="0"/>
            </a:endParaRPr>
          </a:p>
          <a:p>
            <a:pPr marL="0" indent="0">
              <a:buNone/>
            </a:pPr>
            <a:r>
              <a:rPr lang="en-GB" sz="1300" dirty="0">
                <a:solidFill>
                  <a:schemeClr val="tx1">
                    <a:alpha val="80000"/>
                  </a:schemeClr>
                </a:solidFill>
                <a:latin typeface="Aptos" panose="020B0004020202020204" pitchFamily="34" charset="0"/>
              </a:rPr>
              <a:t>In addition, you should prepare a s</a:t>
            </a:r>
            <a:r>
              <a:rPr lang="en-GB" sz="1300" b="0" i="0" u="none" strike="noStrike" dirty="0">
                <a:solidFill>
                  <a:schemeClr val="tx1">
                    <a:alpha val="80000"/>
                  </a:schemeClr>
                </a:solidFill>
                <a:effectLst/>
                <a:latin typeface="Aptos" panose="020B0004020202020204" pitchFamily="34" charset="0"/>
              </a:rPr>
              <a:t>hort presentation of your current progress, research plans and any anticipated problems (no more than 15 mins). </a:t>
            </a:r>
            <a:endParaRPr lang="en-GB" sz="1300" dirty="0">
              <a:solidFill>
                <a:schemeClr val="tx1">
                  <a:alpha val="80000"/>
                </a:schemeClr>
              </a:solidFill>
            </a:endParaRPr>
          </a:p>
        </p:txBody>
      </p:sp>
      <p:cxnSp>
        <p:nvCxnSpPr>
          <p:cNvPr id="17" name="Straight Connector 1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6438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38134F-33A7-7458-D67B-43337C3EBEB1}"/>
              </a:ext>
            </a:extLst>
          </p:cNvPr>
          <p:cNvSpPr>
            <a:spLocks noGrp="1"/>
          </p:cNvSpPr>
          <p:nvPr>
            <p:ph type="title"/>
          </p:nvPr>
        </p:nvSpPr>
        <p:spPr>
          <a:xfrm>
            <a:off x="1245072" y="1289765"/>
            <a:ext cx="3651101" cy="4270963"/>
          </a:xfrm>
        </p:spPr>
        <p:txBody>
          <a:bodyPr anchor="ctr">
            <a:normAutofit/>
          </a:bodyPr>
          <a:lstStyle/>
          <a:p>
            <a:pPr algn="ctr"/>
            <a:r>
              <a:rPr lang="en-GB" sz="5600">
                <a:solidFill>
                  <a:srgbClr val="FFFFFF"/>
                </a:solidFill>
              </a:rPr>
              <a:t>What will the panel ask me? </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Content Placeholder 2">
            <a:extLst>
              <a:ext uri="{FF2B5EF4-FFF2-40B4-BE49-F238E27FC236}">
                <a16:creationId xmlns:a16="http://schemas.microsoft.com/office/drawing/2014/main" id="{D364F98C-841C-DB90-B075-816A9FA92DE9}"/>
              </a:ext>
            </a:extLst>
          </p:cNvPr>
          <p:cNvSpPr>
            <a:spLocks noGrp="1"/>
          </p:cNvSpPr>
          <p:nvPr>
            <p:ph idx="1"/>
          </p:nvPr>
        </p:nvSpPr>
        <p:spPr>
          <a:xfrm>
            <a:off x="6297233" y="518400"/>
            <a:ext cx="4771607" cy="5837949"/>
          </a:xfrm>
        </p:spPr>
        <p:txBody>
          <a:bodyPr anchor="ctr">
            <a:normAutofit/>
          </a:bodyPr>
          <a:lstStyle/>
          <a:p>
            <a:pPr marL="0" indent="0">
              <a:buNone/>
            </a:pPr>
            <a:r>
              <a:rPr lang="en-GB" sz="1400">
                <a:solidFill>
                  <a:schemeClr val="tx1">
                    <a:alpha val="80000"/>
                  </a:schemeClr>
                </a:solidFill>
              </a:rPr>
              <a:t>Following your presentation, the panel will ask follow up questions on the project. </a:t>
            </a:r>
          </a:p>
          <a:p>
            <a:pPr marL="0" indent="0">
              <a:buNone/>
            </a:pPr>
            <a:r>
              <a:rPr lang="en-GB" sz="1400">
                <a:solidFill>
                  <a:schemeClr val="tx1">
                    <a:alpha val="80000"/>
                  </a:schemeClr>
                </a:solidFill>
              </a:rPr>
              <a:t>Following the meeting the panel will write a short report addressing the following questions:</a:t>
            </a:r>
          </a:p>
          <a:p>
            <a:pPr marL="0" indent="0">
              <a:buNone/>
            </a:pPr>
            <a:endParaRPr lang="en-GB" sz="1400">
              <a:solidFill>
                <a:schemeClr val="tx1">
                  <a:alpha val="80000"/>
                </a:schemeClr>
              </a:solidFill>
            </a:endParaRPr>
          </a:p>
          <a:p>
            <a:pPr marL="514350" indent="-514350">
              <a:buAutoNum type="arabicPeriod"/>
            </a:pPr>
            <a:r>
              <a:rPr lang="en-GB" sz="1400">
                <a:solidFill>
                  <a:schemeClr val="tx1">
                    <a:alpha val="80000"/>
                  </a:schemeClr>
                </a:solidFill>
              </a:rPr>
              <a:t>Does the student have a clearly articulated research question? </a:t>
            </a:r>
          </a:p>
          <a:p>
            <a:pPr marL="514350" indent="-514350">
              <a:buAutoNum type="arabicPeriod"/>
            </a:pPr>
            <a:r>
              <a:rPr lang="en-GB" sz="1400">
                <a:solidFill>
                  <a:schemeClr val="tx1">
                    <a:alpha val="80000"/>
                  </a:schemeClr>
                </a:solidFill>
              </a:rPr>
              <a:t>Has the student explained and justified the methodology used in the project? </a:t>
            </a:r>
          </a:p>
          <a:p>
            <a:pPr marL="514350" indent="-514350">
              <a:buAutoNum type="arabicPeriod"/>
            </a:pPr>
            <a:r>
              <a:rPr lang="en-GB" sz="1400">
                <a:solidFill>
                  <a:schemeClr val="tx1">
                    <a:alpha val="80000"/>
                  </a:schemeClr>
                </a:solidFill>
              </a:rPr>
              <a:t>Has the student given a clear account of the scholarly literature(s) to which the project will contribute? </a:t>
            </a:r>
          </a:p>
          <a:p>
            <a:pPr marL="514350" indent="-514350">
              <a:buAutoNum type="arabicPeriod"/>
            </a:pPr>
            <a:r>
              <a:rPr lang="en-GB" sz="1400">
                <a:solidFill>
                  <a:schemeClr val="tx1">
                    <a:alpha val="80000"/>
                  </a:schemeClr>
                </a:solidFill>
              </a:rPr>
              <a:t>Does the student have an achievable plan for their second year (or equivalent) of their research and have they identified and mitigated against any risks? </a:t>
            </a:r>
          </a:p>
          <a:p>
            <a:pPr marL="514350" indent="-514350">
              <a:buAutoNum type="arabicPeriod"/>
            </a:pPr>
            <a:r>
              <a:rPr lang="en-GB" sz="1400">
                <a:solidFill>
                  <a:schemeClr val="tx1">
                    <a:alpha val="80000"/>
                  </a:schemeClr>
                </a:solidFill>
              </a:rPr>
              <a:t>Has the student undertaken all required training (including research integrity training)? </a:t>
            </a:r>
          </a:p>
          <a:p>
            <a:pPr marL="514350" indent="-514350">
              <a:buAutoNum type="arabicPeriod"/>
            </a:pPr>
            <a:r>
              <a:rPr lang="en-GB" sz="1400">
                <a:solidFill>
                  <a:schemeClr val="tx1">
                    <a:alpha val="80000"/>
                  </a:schemeClr>
                </a:solidFill>
              </a:rPr>
              <a:t>Has the student considered ethical considerations where applicable, and do they have in place an appropriate data management plan? </a:t>
            </a:r>
          </a:p>
          <a:p>
            <a:pPr marL="514350" indent="-514350">
              <a:buAutoNum type="arabicPeriod"/>
            </a:pPr>
            <a:r>
              <a:rPr lang="en-GB" sz="1400">
                <a:solidFill>
                  <a:schemeClr val="tx1">
                    <a:alpha val="80000"/>
                  </a:schemeClr>
                </a:solidFill>
              </a:rPr>
              <a:t>Does the student have effective support structures in place, including a strong student-supervisor relationship? </a:t>
            </a: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7369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5A6C3DDE-A23E-DF59-FAE9-69BC33A0A4D4}"/>
              </a:ext>
            </a:extLst>
          </p:cNvPr>
          <p:cNvSpPr>
            <a:spLocks noGrp="1"/>
          </p:cNvSpPr>
          <p:nvPr>
            <p:ph type="title"/>
          </p:nvPr>
        </p:nvSpPr>
        <p:spPr>
          <a:xfrm>
            <a:off x="1188069" y="381935"/>
            <a:ext cx="4008583" cy="5974414"/>
          </a:xfrm>
        </p:spPr>
        <p:txBody>
          <a:bodyPr anchor="ctr">
            <a:normAutofit/>
          </a:bodyPr>
          <a:lstStyle/>
          <a:p>
            <a:r>
              <a:rPr lang="en-GB" sz="6200">
                <a:solidFill>
                  <a:srgbClr val="FFFFFF"/>
                </a:solidFill>
              </a:rPr>
              <a:t>What are the possible outcomes? </a:t>
            </a:r>
          </a:p>
        </p:txBody>
      </p:sp>
      <p:grpSp>
        <p:nvGrpSpPr>
          <p:cNvPr id="12" name="Group 11">
            <a:extLst>
              <a:ext uri="{FF2B5EF4-FFF2-40B4-BE49-F238E27FC236}">
                <a16:creationId xmlns:a16="http://schemas.microsoft.com/office/drawing/2014/main" id="{0474DF76-993E-44DE-AFB0-C416182ACE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3892" y="554152"/>
            <a:ext cx="574177" cy="1075866"/>
            <a:chOff x="613892" y="554152"/>
            <a:chExt cx="574177" cy="1075866"/>
          </a:xfrm>
          <a:solidFill>
            <a:srgbClr val="FFFFFF"/>
          </a:solidFill>
        </p:grpSpPr>
        <p:sp>
          <p:nvSpPr>
            <p:cNvPr id="1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grp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grpFill/>
            <a:ln w="516" cap="flat">
              <a:noFill/>
              <a:prstDash val="solid"/>
              <a:miter/>
            </a:ln>
          </p:spPr>
          <p:txBody>
            <a:bodyPr rtlCol="0" anchor="ctr"/>
            <a:lstStyle/>
            <a:p>
              <a:endParaRPr lang="en-US"/>
            </a:p>
          </p:txBody>
        </p:sp>
        <p:sp>
          <p:nvSpPr>
            <p:cNvPr id="15"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grpFill/>
            <a:ln w="751" cap="flat">
              <a:noFill/>
              <a:prstDash val="solid"/>
              <a:miter/>
            </a:ln>
          </p:spPr>
          <p:txBody>
            <a:bodyPr rtlCol="0" anchor="ctr"/>
            <a:lstStyle/>
            <a:p>
              <a:endParaRPr lang="en-US"/>
            </a:p>
          </p:txBody>
        </p:sp>
      </p:grpSp>
      <p:sp>
        <p:nvSpPr>
          <p:cNvPr id="3" name="Content Placeholder 2">
            <a:extLst>
              <a:ext uri="{FF2B5EF4-FFF2-40B4-BE49-F238E27FC236}">
                <a16:creationId xmlns:a16="http://schemas.microsoft.com/office/drawing/2014/main" id="{0883D337-C90D-59D6-3944-E5D9910FCA39}"/>
              </a:ext>
            </a:extLst>
          </p:cNvPr>
          <p:cNvSpPr>
            <a:spLocks noGrp="1"/>
          </p:cNvSpPr>
          <p:nvPr>
            <p:ph idx="1"/>
          </p:nvPr>
        </p:nvSpPr>
        <p:spPr>
          <a:xfrm>
            <a:off x="6297233" y="518400"/>
            <a:ext cx="4771607" cy="5837949"/>
          </a:xfrm>
        </p:spPr>
        <p:txBody>
          <a:bodyPr anchor="ctr">
            <a:normAutofit/>
          </a:bodyPr>
          <a:lstStyle/>
          <a:p>
            <a:pPr marL="0" indent="0">
              <a:buNone/>
            </a:pPr>
            <a:r>
              <a:rPr lang="en-GB" sz="1400" b="0" i="0" u="none" strike="noStrike" dirty="0">
                <a:solidFill>
                  <a:schemeClr val="tx1">
                    <a:alpha val="80000"/>
                  </a:schemeClr>
                </a:solidFill>
                <a:effectLst/>
              </a:rPr>
              <a:t>If you are taking the upgrade for the first time, there are two possible outcomes:</a:t>
            </a:r>
          </a:p>
          <a:p>
            <a:pPr>
              <a:buFont typeface="+mj-lt"/>
              <a:buAutoNum type="alphaLcPeriod"/>
            </a:pPr>
            <a:r>
              <a:rPr lang="en-GB" sz="1400" b="0" i="0" u="none" strike="noStrike" dirty="0">
                <a:solidFill>
                  <a:schemeClr val="tx1">
                    <a:alpha val="80000"/>
                  </a:schemeClr>
                </a:solidFill>
                <a:effectLst/>
              </a:rPr>
              <a:t>You will be upgraded from MPhil to PhD.; or </a:t>
            </a:r>
          </a:p>
          <a:p>
            <a:pPr>
              <a:buFont typeface="+mj-lt"/>
              <a:buAutoNum type="alphaLcPeriod"/>
            </a:pPr>
            <a:r>
              <a:rPr lang="en-GB" sz="1400" b="0" i="0" u="none" strike="noStrike" dirty="0">
                <a:solidFill>
                  <a:schemeClr val="tx1">
                    <a:alpha val="80000"/>
                  </a:schemeClr>
                </a:solidFill>
                <a:effectLst/>
              </a:rPr>
              <a:t>You will be asked to submit further work, no later than three months after the date of the review, when the panel will make a further assessment of your ability to upgrade</a:t>
            </a:r>
            <a:r>
              <a:rPr lang="en-GB" sz="1400" dirty="0">
                <a:solidFill>
                  <a:schemeClr val="tx1">
                    <a:alpha val="80000"/>
                  </a:schemeClr>
                </a:solidFill>
              </a:rPr>
              <a:t>. </a:t>
            </a:r>
            <a:endParaRPr lang="en-GB" sz="1400" b="0" i="0" u="none" strike="noStrike" dirty="0">
              <a:solidFill>
                <a:schemeClr val="tx1">
                  <a:alpha val="80000"/>
                </a:schemeClr>
              </a:solidFill>
              <a:effectLst/>
            </a:endParaRPr>
          </a:p>
          <a:p>
            <a:pPr marL="0" indent="0">
              <a:buNone/>
            </a:pPr>
            <a:endParaRPr lang="en-GB" sz="1400" dirty="0">
              <a:solidFill>
                <a:schemeClr val="tx1">
                  <a:alpha val="80000"/>
                </a:schemeClr>
              </a:solidFill>
            </a:endParaRPr>
          </a:p>
          <a:p>
            <a:pPr marL="0" indent="0">
              <a:buNone/>
            </a:pPr>
            <a:r>
              <a:rPr lang="en-GB" sz="1400" dirty="0">
                <a:solidFill>
                  <a:schemeClr val="tx1">
                    <a:alpha val="80000"/>
                  </a:schemeClr>
                </a:solidFill>
              </a:rPr>
              <a:t>If you are asked to submit further work, after an initial upgrade meeting a panel can: </a:t>
            </a:r>
          </a:p>
          <a:p>
            <a:pPr marL="514350" indent="-514350">
              <a:buAutoNum type="alphaLcPeriod"/>
            </a:pPr>
            <a:r>
              <a:rPr lang="en-GB" sz="1400" dirty="0">
                <a:solidFill>
                  <a:schemeClr val="tx1">
                    <a:alpha val="80000"/>
                  </a:schemeClr>
                </a:solidFill>
              </a:rPr>
              <a:t>Recommend that </a:t>
            </a:r>
            <a:r>
              <a:rPr lang="en-GB" sz="1400" b="0" i="0" u="none" strike="noStrike" dirty="0">
                <a:solidFill>
                  <a:schemeClr val="tx1">
                    <a:alpha val="80000"/>
                  </a:schemeClr>
                </a:solidFill>
                <a:effectLst/>
              </a:rPr>
              <a:t>you are upgraded from MPhil to PhD</a:t>
            </a:r>
          </a:p>
          <a:p>
            <a:pPr marL="514350" indent="-514350">
              <a:buAutoNum type="alphaLcPeriod"/>
            </a:pPr>
            <a:r>
              <a:rPr lang="en-GB" sz="1400" dirty="0">
                <a:solidFill>
                  <a:schemeClr val="tx1">
                    <a:alpha val="80000"/>
                  </a:schemeClr>
                </a:solidFill>
              </a:rPr>
              <a:t>Recommend that you are </a:t>
            </a:r>
            <a:r>
              <a:rPr lang="en-GB" sz="1400" b="0" i="0" u="none" strike="noStrike" dirty="0">
                <a:solidFill>
                  <a:schemeClr val="tx1">
                    <a:alpha val="80000"/>
                  </a:schemeClr>
                </a:solidFill>
                <a:effectLst/>
              </a:rPr>
              <a:t>permitted to continue with the MPhil with the possibility of conversion to the PhD at a later stage</a:t>
            </a:r>
          </a:p>
          <a:p>
            <a:pPr marL="514350" indent="-514350">
              <a:buAutoNum type="alphaLcPeriod"/>
            </a:pPr>
            <a:r>
              <a:rPr lang="en-GB" sz="1400" b="0" i="0" u="none" strike="noStrike" dirty="0">
                <a:solidFill>
                  <a:schemeClr val="tx1">
                    <a:alpha val="80000"/>
                  </a:schemeClr>
                </a:solidFill>
                <a:effectLst/>
              </a:rPr>
              <a:t>In exceptional circumstances, should the department conclude that, after providing further support and guidance and after a sustained period of poor performance, a student is unable to fulfil the requirements of the degree for which they are registered, they may consider proposing that the student be permanently withdrawn via the Continuation of Registration Committee. </a:t>
            </a:r>
            <a:endParaRPr lang="en-GB" sz="1400" dirty="0">
              <a:solidFill>
                <a:schemeClr val="tx1">
                  <a:alpha val="80000"/>
                </a:schemeClr>
              </a:solidFill>
            </a:endParaRPr>
          </a:p>
        </p:txBody>
      </p:sp>
      <p:cxnSp>
        <p:nvCxnSpPr>
          <p:cNvPr id="17" name="Straight Connector 1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96370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30342</TotalTime>
  <Words>766</Words>
  <Application>Microsoft Macintosh PowerPoint</Application>
  <PresentationFormat>Widescreen</PresentationFormat>
  <Paragraphs>48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Aptos</vt:lpstr>
      <vt:lpstr>Aptos Display</vt:lpstr>
      <vt:lpstr>Arial</vt:lpstr>
      <vt:lpstr>Office Theme</vt:lpstr>
      <vt:lpstr>PGR upgrades </vt:lpstr>
      <vt:lpstr>Upgrades – what’s the point? </vt:lpstr>
      <vt:lpstr>What do I need to do? </vt:lpstr>
      <vt:lpstr>What will the panel ask me? </vt:lpstr>
      <vt:lpstr>What are the possible outcomes?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Matthews, Daniel</dc:creator>
  <cp:lastModifiedBy>Matthews, Daniel</cp:lastModifiedBy>
  <cp:revision>1</cp:revision>
  <dcterms:created xsi:type="dcterms:W3CDTF">2025-04-25T07:07:43Z</dcterms:created>
  <dcterms:modified xsi:type="dcterms:W3CDTF">2025-05-16T08:50:04Z</dcterms:modified>
</cp:coreProperties>
</file>