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81" r:id="rId5"/>
    <p:sldMasterId id="2147483806" r:id="rId6"/>
  </p:sldMasterIdLst>
  <p:notesMasterIdLst>
    <p:notesMasterId r:id="rId41"/>
  </p:notesMasterIdLst>
  <p:handoutMasterIdLst>
    <p:handoutMasterId r:id="rId42"/>
  </p:handoutMasterIdLst>
  <p:sldIdLst>
    <p:sldId id="348" r:id="rId7"/>
    <p:sldId id="382" r:id="rId8"/>
    <p:sldId id="384" r:id="rId9"/>
    <p:sldId id="357" r:id="rId10"/>
    <p:sldId id="349" r:id="rId11"/>
    <p:sldId id="350" r:id="rId12"/>
    <p:sldId id="356" r:id="rId13"/>
    <p:sldId id="351" r:id="rId14"/>
    <p:sldId id="352" r:id="rId15"/>
    <p:sldId id="353" r:id="rId16"/>
    <p:sldId id="354" r:id="rId17"/>
    <p:sldId id="355" r:id="rId18"/>
    <p:sldId id="359" r:id="rId19"/>
    <p:sldId id="386" r:id="rId20"/>
    <p:sldId id="387" r:id="rId21"/>
    <p:sldId id="385" r:id="rId22"/>
    <p:sldId id="388" r:id="rId23"/>
    <p:sldId id="376" r:id="rId24"/>
    <p:sldId id="392" r:id="rId25"/>
    <p:sldId id="374" r:id="rId26"/>
    <p:sldId id="368" r:id="rId27"/>
    <p:sldId id="369" r:id="rId28"/>
    <p:sldId id="370" r:id="rId29"/>
    <p:sldId id="360" r:id="rId30"/>
    <p:sldId id="373" r:id="rId31"/>
    <p:sldId id="389" r:id="rId32"/>
    <p:sldId id="390" r:id="rId33"/>
    <p:sldId id="391" r:id="rId34"/>
    <p:sldId id="372" r:id="rId35"/>
    <p:sldId id="361" r:id="rId36"/>
    <p:sldId id="358" r:id="rId37"/>
    <p:sldId id="378" r:id="rId38"/>
    <p:sldId id="379" r:id="rId39"/>
    <p:sldId id="381" r:id="rId40"/>
  </p:sldIdLst>
  <p:sldSz cx="12192000" cy="6858000"/>
  <p:notesSz cx="6797675" cy="9926638"/>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E98D866-1969-4B29-807A-98F63A83CC9E}">
          <p14:sldIdLst>
            <p14:sldId id="348"/>
            <p14:sldId id="382"/>
            <p14:sldId id="384"/>
            <p14:sldId id="357"/>
            <p14:sldId id="349"/>
            <p14:sldId id="350"/>
            <p14:sldId id="356"/>
            <p14:sldId id="351"/>
            <p14:sldId id="352"/>
            <p14:sldId id="353"/>
            <p14:sldId id="354"/>
            <p14:sldId id="355"/>
            <p14:sldId id="359"/>
            <p14:sldId id="386"/>
            <p14:sldId id="387"/>
            <p14:sldId id="385"/>
            <p14:sldId id="388"/>
            <p14:sldId id="376"/>
            <p14:sldId id="392"/>
            <p14:sldId id="374"/>
            <p14:sldId id="368"/>
            <p14:sldId id="369"/>
            <p14:sldId id="370"/>
            <p14:sldId id="360"/>
            <p14:sldId id="373"/>
            <p14:sldId id="389"/>
            <p14:sldId id="390"/>
            <p14:sldId id="391"/>
            <p14:sldId id="372"/>
            <p14:sldId id="361"/>
            <p14:sldId id="358"/>
            <p14:sldId id="378"/>
            <p14:sldId id="379"/>
            <p14:sldId id="3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D44EF12-8325-F2F4-C6A0-4F01996D0400}" name="Hooper, Emma" initials="" userId="S::u2172546@live.warwick.ac.uk::c802c85a-5552-4316-b6f5-8cc52affdd4e" providerId="AD"/>
  <p188:author id="{B42B6F1D-ED99-5349-7F51-0CB9D3AA4303}" name="Kelleher, Lucy" initials="KL" userId="S::u1774172@live.warwick.ac.uk::a7d460b6-a904-4b89-9e64-58119e2e7618" providerId="AD"/>
  <p188:author id="{7A766782-C89D-6C9B-6AC2-8CB6B99DEEF9}" name="Taylor, Kelly" initials="KT" userId="S::ecsdao@live.warwick.ac.uk::a2bca608-dc48-4f0b-a955-85b27c3ab8b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E8DF"/>
    <a:srgbClr val="B29EC2"/>
    <a:srgbClr val="C5E0B4"/>
    <a:srgbClr val="FFFFCC"/>
    <a:srgbClr val="B1D2FD"/>
    <a:srgbClr val="507F70"/>
    <a:srgbClr val="00A2C8"/>
    <a:srgbClr val="A5A5A5"/>
    <a:srgbClr val="856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1"/>
  </p:normalViewPr>
  <p:slideViewPr>
    <p:cSldViewPr snapToGrid="0">
      <p:cViewPr varScale="1">
        <p:scale>
          <a:sx n="60" d="100"/>
          <a:sy n="60" d="100"/>
        </p:scale>
        <p:origin x="192"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gs" Target="tags/tag1.xml"/><Relationship Id="rId48" Type="http://schemas.microsoft.com/office/2018/10/relationships/authors" Target="author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11.svg"/><Relationship Id="rId7" Type="http://schemas.openxmlformats.org/officeDocument/2006/relationships/hyperlink" Target="https://warwick.ac.uk/fac/soc/law/student-hub/ug/modules/optional-modules/videos" TargetMode="External"/><Relationship Id="rId2" Type="http://schemas.openxmlformats.org/officeDocument/2006/relationships/hyperlink" Target="https://warwick.ac.uk/fac/soc/law/student-hub/ug/modules/optional-modules/videos/" TargetMode="External"/><Relationship Id="rId1" Type="http://schemas.openxmlformats.org/officeDocument/2006/relationships/hyperlink" Target="https://warwick.ac.uk/fac/soc/law/current/undergraduate/materials/" TargetMode="External"/><Relationship Id="rId6" Type="http://schemas.openxmlformats.org/officeDocument/2006/relationships/image" Target="../media/image13.svg"/><Relationship Id="rId5" Type="http://schemas.openxmlformats.org/officeDocument/2006/relationships/image" Target="../media/image12.svg"/><Relationship Id="rId4" Type="http://schemas.openxmlformats.org/officeDocument/2006/relationships/hyperlink" Target="https://warwick.ac.uk/fac/soc/law/current/undergraduate/materials"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hyperlink" Target="https://warwick.ac.uk/fac/soc/law/current/undergraduate/materials/" TargetMode="External"/><Relationship Id="rId1" Type="http://schemas.openxmlformats.org/officeDocument/2006/relationships/image" Target="../media/image11.svg"/><Relationship Id="rId6" Type="http://schemas.openxmlformats.org/officeDocument/2006/relationships/image" Target="../media/image14.svg"/><Relationship Id="rId5" Type="http://schemas.openxmlformats.org/officeDocument/2006/relationships/hyperlink" Target="https://warwick.ac.uk/fac/soc/law/student-hub/ug/modules/optional-modules/videos/" TargetMode="External"/><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E1E7AF-6D0D-4978-863B-05434996AEF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67A74E8-B8E8-46C6-BDEC-3913387DAAC6}">
      <dgm:prSet/>
      <dgm:spPr/>
      <dgm:t>
        <a:bodyPr/>
        <a:lstStyle/>
        <a:p>
          <a:r>
            <a:rPr lang="en-GB" dirty="0">
              <a:hlinkClick xmlns:r="http://schemas.openxmlformats.org/officeDocument/2006/relationships" r:id="rId1"/>
            </a:rPr>
            <a:t>Module list/catalogue</a:t>
          </a:r>
          <a:endParaRPr lang="en-US" dirty="0"/>
        </a:p>
      </dgm:t>
    </dgm:pt>
    <dgm:pt modelId="{90DA6513-8B35-40BF-A1EA-4637C224143D}" type="parTrans" cxnId="{14ED1EDB-FA70-4CB1-BED6-7B715C1E15B2}">
      <dgm:prSet/>
      <dgm:spPr/>
      <dgm:t>
        <a:bodyPr/>
        <a:lstStyle/>
        <a:p>
          <a:endParaRPr lang="en-US"/>
        </a:p>
      </dgm:t>
    </dgm:pt>
    <dgm:pt modelId="{501D64D2-DA4E-46A6-A6C2-C17522AD03E6}" type="sibTrans" cxnId="{14ED1EDB-FA70-4CB1-BED6-7B715C1E15B2}">
      <dgm:prSet/>
      <dgm:spPr/>
      <dgm:t>
        <a:bodyPr/>
        <a:lstStyle/>
        <a:p>
          <a:endParaRPr lang="en-US"/>
        </a:p>
      </dgm:t>
    </dgm:pt>
    <dgm:pt modelId="{ED40CF05-8404-42A9-A0D8-D0A9450BCA24}">
      <dgm:prSet/>
      <dgm:spPr/>
      <dgm:t>
        <a:bodyPr/>
        <a:lstStyle/>
        <a:p>
          <a:r>
            <a:rPr lang="en-GB"/>
            <a:t>Module fair</a:t>
          </a:r>
          <a:endParaRPr lang="en-US"/>
        </a:p>
      </dgm:t>
    </dgm:pt>
    <dgm:pt modelId="{2CC1E700-EE67-4EB7-82CA-F9C2B22C43B5}" type="parTrans" cxnId="{490901CF-462C-4EBD-BFAC-50A21B680E79}">
      <dgm:prSet/>
      <dgm:spPr/>
      <dgm:t>
        <a:bodyPr/>
        <a:lstStyle/>
        <a:p>
          <a:endParaRPr lang="en-US"/>
        </a:p>
      </dgm:t>
    </dgm:pt>
    <dgm:pt modelId="{5FBCAAE8-CAB0-44E8-84D2-369832BCA2F8}" type="sibTrans" cxnId="{490901CF-462C-4EBD-BFAC-50A21B680E79}">
      <dgm:prSet/>
      <dgm:spPr/>
      <dgm:t>
        <a:bodyPr/>
        <a:lstStyle/>
        <a:p>
          <a:endParaRPr lang="en-US"/>
        </a:p>
      </dgm:t>
    </dgm:pt>
    <dgm:pt modelId="{0D626D2C-4905-4A0A-85FC-B2F7A269E6C7}">
      <dgm:prSet/>
      <dgm:spPr/>
      <dgm:t>
        <a:bodyPr/>
        <a:lstStyle/>
        <a:p>
          <a:r>
            <a:rPr lang="en-GB" dirty="0">
              <a:hlinkClick xmlns:r="http://schemas.openxmlformats.org/officeDocument/2006/relationships" r:id="rId2"/>
            </a:rPr>
            <a:t>Module</a:t>
          </a:r>
          <a:r>
            <a:rPr lang="en-GB" dirty="0"/>
            <a:t> taster videos</a:t>
          </a:r>
          <a:endParaRPr lang="en-US" dirty="0"/>
        </a:p>
      </dgm:t>
    </dgm:pt>
    <dgm:pt modelId="{4BD7993B-CEB0-49A5-803A-0CEBE8EDDD63}" type="parTrans" cxnId="{8C9422AD-22DE-4AD9-ADB9-F8B5A6024494}">
      <dgm:prSet/>
      <dgm:spPr/>
      <dgm:t>
        <a:bodyPr/>
        <a:lstStyle/>
        <a:p>
          <a:endParaRPr lang="en-US"/>
        </a:p>
      </dgm:t>
    </dgm:pt>
    <dgm:pt modelId="{A165137F-102D-4A1F-8D87-37C6D4D48D08}" type="sibTrans" cxnId="{8C9422AD-22DE-4AD9-ADB9-F8B5A6024494}">
      <dgm:prSet/>
      <dgm:spPr/>
      <dgm:t>
        <a:bodyPr/>
        <a:lstStyle/>
        <a:p>
          <a:endParaRPr lang="en-US"/>
        </a:p>
      </dgm:t>
    </dgm:pt>
    <dgm:pt modelId="{089C91AE-3ADE-4FA1-BABC-309A1268B74B}">
      <dgm:prSet/>
      <dgm:spPr/>
      <dgm:t>
        <a:bodyPr/>
        <a:lstStyle/>
        <a:p>
          <a:r>
            <a:rPr lang="en-GB"/>
            <a:t>Speak to module convenor</a:t>
          </a:r>
          <a:endParaRPr lang="en-US"/>
        </a:p>
      </dgm:t>
    </dgm:pt>
    <dgm:pt modelId="{4960F07B-B8CB-492D-8EF7-28B7032E9C35}" type="parTrans" cxnId="{FA41C70C-0F59-4747-B763-1B67C98183BD}">
      <dgm:prSet/>
      <dgm:spPr/>
      <dgm:t>
        <a:bodyPr/>
        <a:lstStyle/>
        <a:p>
          <a:endParaRPr lang="en-US"/>
        </a:p>
      </dgm:t>
    </dgm:pt>
    <dgm:pt modelId="{15EF92B3-C679-4B4A-95F4-B57B1EB7B729}" type="sibTrans" cxnId="{FA41C70C-0F59-4747-B763-1B67C98183BD}">
      <dgm:prSet/>
      <dgm:spPr/>
      <dgm:t>
        <a:bodyPr/>
        <a:lstStyle/>
        <a:p>
          <a:endParaRPr lang="en-US"/>
        </a:p>
      </dgm:t>
    </dgm:pt>
    <dgm:pt modelId="{83F41F07-BFC8-4E36-BBBA-DAEA68CAADCD}" type="pres">
      <dgm:prSet presAssocID="{9CE1E7AF-6D0D-4978-863B-05434996AEFE}" presName="root" presStyleCnt="0">
        <dgm:presLayoutVars>
          <dgm:dir/>
          <dgm:resizeHandles val="exact"/>
        </dgm:presLayoutVars>
      </dgm:prSet>
      <dgm:spPr/>
    </dgm:pt>
    <dgm:pt modelId="{062685C5-1F8D-44D7-A65F-03829A0934E6}" type="pres">
      <dgm:prSet presAssocID="{F67A74E8-B8E8-46C6-BDEC-3913387DAAC6}" presName="compNode" presStyleCnt="0"/>
      <dgm:spPr/>
    </dgm:pt>
    <dgm:pt modelId="{1710E05B-3419-4BB5-A6E5-EA4F4AE06A51}" type="pres">
      <dgm:prSet presAssocID="{F67A74E8-B8E8-46C6-BDEC-3913387DAAC6}" presName="bgRect" presStyleLbl="bgShp" presStyleIdx="0" presStyleCnt="4"/>
      <dgm:spPr/>
      <dgm:extLst>
        <a:ext uri="{E40237B7-FDA0-4F09-8148-C483321AD2D9}">
          <dgm14:cNvPr xmlns:dgm14="http://schemas.microsoft.com/office/drawing/2010/diagram" id="0" name="">
            <a:hlinkClick xmlns:r="http://schemas.openxmlformats.org/officeDocument/2006/relationships" r:id="rId1"/>
          </dgm14:cNvPr>
        </a:ext>
      </dgm:extLst>
    </dgm:pt>
    <dgm:pt modelId="{C15A1553-0C9D-434A-85F5-6C90293C6A67}" type="pres">
      <dgm:prSet presAssocID="{F67A74E8-B8E8-46C6-BDEC-3913387DAAC6}" presName="iconRect" presStyleLbl="node1" presStyleIdx="0"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28575">
          <a:solidFill>
            <a:schemeClr val="accent2">
              <a:lumMod val="75000"/>
            </a:schemeClr>
          </a:solidFill>
        </a:ln>
      </dgm:spPr>
      <dgm:extLst>
        <a:ext uri="{E40237B7-FDA0-4F09-8148-C483321AD2D9}">
          <dgm14:cNvPr xmlns:dgm14="http://schemas.microsoft.com/office/drawing/2010/diagram" id="0" name="" descr="Magnifying glass">
            <a:hlinkClick xmlns:r="http://schemas.openxmlformats.org/officeDocument/2006/relationships" r:id="rId4"/>
          </dgm14:cNvPr>
        </a:ext>
      </dgm:extLst>
    </dgm:pt>
    <dgm:pt modelId="{F6C6683F-9B44-43CD-85F1-27047B7BE700}" type="pres">
      <dgm:prSet presAssocID="{F67A74E8-B8E8-46C6-BDEC-3913387DAAC6}" presName="spaceRect" presStyleCnt="0"/>
      <dgm:spPr/>
    </dgm:pt>
    <dgm:pt modelId="{2B88B0A6-1BBB-4BDC-9086-2B6F40204ED3}" type="pres">
      <dgm:prSet presAssocID="{F67A74E8-B8E8-46C6-BDEC-3913387DAAC6}" presName="parTx" presStyleLbl="revTx" presStyleIdx="0" presStyleCnt="4">
        <dgm:presLayoutVars>
          <dgm:chMax val="0"/>
          <dgm:chPref val="0"/>
        </dgm:presLayoutVars>
      </dgm:prSet>
      <dgm:spPr/>
    </dgm:pt>
    <dgm:pt modelId="{D51F6F2E-35A5-44EA-891D-74EDE154162C}" type="pres">
      <dgm:prSet presAssocID="{501D64D2-DA4E-46A6-A6C2-C17522AD03E6}" presName="sibTrans" presStyleCnt="0"/>
      <dgm:spPr/>
    </dgm:pt>
    <dgm:pt modelId="{AC21C41E-AB87-4FAF-A48E-CFC04742873D}" type="pres">
      <dgm:prSet presAssocID="{ED40CF05-8404-42A9-A0D8-D0A9450BCA24}" presName="compNode" presStyleCnt="0"/>
      <dgm:spPr/>
    </dgm:pt>
    <dgm:pt modelId="{8A21903D-2AA1-4EF0-90A9-EF25BE853041}" type="pres">
      <dgm:prSet presAssocID="{ED40CF05-8404-42A9-A0D8-D0A9450BCA24}" presName="bgRect" presStyleLbl="bgShp" presStyleIdx="1" presStyleCnt="4"/>
      <dgm:spPr/>
    </dgm:pt>
    <dgm:pt modelId="{4E40222C-09C0-4443-818B-466D54CA7CE8}" type="pres">
      <dgm:prSet presAssocID="{ED40CF05-8404-42A9-A0D8-D0A9450BCA24}" presName="iconRect" presStyleLbl="node1" presStyleIdx="1" presStyleCnt="4"/>
      <dgm:spPr>
        <a:blipFill>
          <a:blip xmlns:r="http://schemas.openxmlformats.org/officeDocument/2006/relationships">
            <a:extLst>
              <a:ext uri="{96DAC541-7B7A-43D3-8B79-37D633B846F1}">
                <asvg:svgBlip xmlns:asvg="http://schemas.microsoft.com/office/drawing/2016/SVG/main" r:embed="rId5"/>
              </a:ext>
            </a:extLst>
          </a:blip>
          <a:srcRect/>
          <a:stretch>
            <a:fillRect/>
          </a:stretch>
        </a:blipFill>
        <a:ln>
          <a:noFill/>
        </a:ln>
      </dgm:spPr>
      <dgm:extLst>
        <a:ext uri="{E40237B7-FDA0-4F09-8148-C483321AD2D9}">
          <dgm14:cNvPr xmlns:dgm14="http://schemas.microsoft.com/office/drawing/2010/diagram" id="0" name="" descr="Kiosk with solid fill"/>
        </a:ext>
      </dgm:extLst>
    </dgm:pt>
    <dgm:pt modelId="{C41AC24B-6FDE-466E-B751-1CD63EF5142D}" type="pres">
      <dgm:prSet presAssocID="{ED40CF05-8404-42A9-A0D8-D0A9450BCA24}" presName="spaceRect" presStyleCnt="0"/>
      <dgm:spPr/>
    </dgm:pt>
    <dgm:pt modelId="{5AFD12CF-6D25-4EF5-B4A5-2100CA48C728}" type="pres">
      <dgm:prSet presAssocID="{ED40CF05-8404-42A9-A0D8-D0A9450BCA24}" presName="parTx" presStyleLbl="revTx" presStyleIdx="1" presStyleCnt="4">
        <dgm:presLayoutVars>
          <dgm:chMax val="0"/>
          <dgm:chPref val="0"/>
        </dgm:presLayoutVars>
      </dgm:prSet>
      <dgm:spPr/>
    </dgm:pt>
    <dgm:pt modelId="{9E578ACD-BC14-4378-955D-EAD3613558DE}" type="pres">
      <dgm:prSet presAssocID="{5FBCAAE8-CAB0-44E8-84D2-369832BCA2F8}" presName="sibTrans" presStyleCnt="0"/>
      <dgm:spPr/>
    </dgm:pt>
    <dgm:pt modelId="{0CDD3843-5490-48EE-9910-B01F87948EC5}" type="pres">
      <dgm:prSet presAssocID="{0D626D2C-4905-4A0A-85FC-B2F7A269E6C7}" presName="compNode" presStyleCnt="0"/>
      <dgm:spPr/>
    </dgm:pt>
    <dgm:pt modelId="{7051E375-1790-4989-9E17-92A7367525DC}" type="pres">
      <dgm:prSet presAssocID="{0D626D2C-4905-4A0A-85FC-B2F7A269E6C7}" presName="bgRect" presStyleLbl="bgShp" presStyleIdx="2" presStyleCnt="4"/>
      <dgm:spPr/>
    </dgm:pt>
    <dgm:pt modelId="{056F7319-CF4E-41AD-BF7C-A6BE1BC6137B}" type="pres">
      <dgm:prSet presAssocID="{0D626D2C-4905-4A0A-85FC-B2F7A269E6C7}" presName="iconRect" presStyleLbl="node1" presStyleIdx="2" presStyleCnt="4"/>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8575">
          <a:solidFill>
            <a:schemeClr val="accent2">
              <a:lumMod val="75000"/>
            </a:schemeClr>
          </a:solidFill>
        </a:ln>
      </dgm:spPr>
      <dgm:extLst>
        <a:ext uri="{E40237B7-FDA0-4F09-8148-C483321AD2D9}">
          <dgm14:cNvPr xmlns:dgm14="http://schemas.microsoft.com/office/drawing/2010/diagram" id="0" name="" descr="Video camera">
            <a:hlinkClick xmlns:r="http://schemas.openxmlformats.org/officeDocument/2006/relationships" r:id="rId7"/>
          </dgm14:cNvPr>
        </a:ext>
      </dgm:extLst>
    </dgm:pt>
    <dgm:pt modelId="{71D57100-2377-4E62-90F7-E449D341C82E}" type="pres">
      <dgm:prSet presAssocID="{0D626D2C-4905-4A0A-85FC-B2F7A269E6C7}" presName="spaceRect" presStyleCnt="0"/>
      <dgm:spPr/>
    </dgm:pt>
    <dgm:pt modelId="{E40F9048-448E-48AD-B0FF-269C2F1CE5B2}" type="pres">
      <dgm:prSet presAssocID="{0D626D2C-4905-4A0A-85FC-B2F7A269E6C7}" presName="parTx" presStyleLbl="revTx" presStyleIdx="2" presStyleCnt="4">
        <dgm:presLayoutVars>
          <dgm:chMax val="0"/>
          <dgm:chPref val="0"/>
        </dgm:presLayoutVars>
      </dgm:prSet>
      <dgm:spPr/>
    </dgm:pt>
    <dgm:pt modelId="{9600FAC7-619A-415E-B80D-3CE4EF2DE8D0}" type="pres">
      <dgm:prSet presAssocID="{A165137F-102D-4A1F-8D87-37C6D4D48D08}" presName="sibTrans" presStyleCnt="0"/>
      <dgm:spPr/>
    </dgm:pt>
    <dgm:pt modelId="{659AF1FA-41A9-45AA-BDF8-3BD95E7BB677}" type="pres">
      <dgm:prSet presAssocID="{089C91AE-3ADE-4FA1-BABC-309A1268B74B}" presName="compNode" presStyleCnt="0"/>
      <dgm:spPr/>
    </dgm:pt>
    <dgm:pt modelId="{EFF57F13-6346-4580-B24C-73E07792E2B8}" type="pres">
      <dgm:prSet presAssocID="{089C91AE-3ADE-4FA1-BABC-309A1268B74B}" presName="bgRect" presStyleLbl="bgShp" presStyleIdx="3" presStyleCnt="4"/>
      <dgm:spPr/>
    </dgm:pt>
    <dgm:pt modelId="{31940633-9400-4A6B-84C9-7439C98E2C6A}" type="pres">
      <dgm:prSet presAssocID="{089C91AE-3ADE-4FA1-BABC-309A1268B74B}" presName="iconRect" presStyleLbl="node1" presStyleIdx="3" presStyleCnt="4"/>
      <dgm:spPr>
        <a:blipFill>
          <a:blip xmlns:r="http://schemas.openxmlformats.org/officeDocument/2006/relationships">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Chat with solid fill"/>
        </a:ext>
      </dgm:extLst>
    </dgm:pt>
    <dgm:pt modelId="{35D03B78-F71B-424D-A727-4367F15A35BD}" type="pres">
      <dgm:prSet presAssocID="{089C91AE-3ADE-4FA1-BABC-309A1268B74B}" presName="spaceRect" presStyleCnt="0"/>
      <dgm:spPr/>
    </dgm:pt>
    <dgm:pt modelId="{E4F6BE86-44F5-4F6A-AF05-DF3AAE1463B8}" type="pres">
      <dgm:prSet presAssocID="{089C91AE-3ADE-4FA1-BABC-309A1268B74B}" presName="parTx" presStyleLbl="revTx" presStyleIdx="3" presStyleCnt="4">
        <dgm:presLayoutVars>
          <dgm:chMax val="0"/>
          <dgm:chPref val="0"/>
        </dgm:presLayoutVars>
      </dgm:prSet>
      <dgm:spPr/>
    </dgm:pt>
  </dgm:ptLst>
  <dgm:cxnLst>
    <dgm:cxn modelId="{55776008-CBCA-4CFD-9DF8-B6D721ACFF3A}" type="presOf" srcId="{089C91AE-3ADE-4FA1-BABC-309A1268B74B}" destId="{E4F6BE86-44F5-4F6A-AF05-DF3AAE1463B8}" srcOrd="0" destOrd="0" presId="urn:microsoft.com/office/officeart/2018/2/layout/IconVerticalSolidList"/>
    <dgm:cxn modelId="{FA41C70C-0F59-4747-B763-1B67C98183BD}" srcId="{9CE1E7AF-6D0D-4978-863B-05434996AEFE}" destId="{089C91AE-3ADE-4FA1-BABC-309A1268B74B}" srcOrd="3" destOrd="0" parTransId="{4960F07B-B8CB-492D-8EF7-28B7032E9C35}" sibTransId="{15EF92B3-C679-4B4A-95F4-B57B1EB7B729}"/>
    <dgm:cxn modelId="{3D3A0B81-B331-4B85-A496-2E5BB8AC218C}" type="presOf" srcId="{0D626D2C-4905-4A0A-85FC-B2F7A269E6C7}" destId="{E40F9048-448E-48AD-B0FF-269C2F1CE5B2}" srcOrd="0" destOrd="0" presId="urn:microsoft.com/office/officeart/2018/2/layout/IconVerticalSolidList"/>
    <dgm:cxn modelId="{8C9422AD-22DE-4AD9-ADB9-F8B5A6024494}" srcId="{9CE1E7AF-6D0D-4978-863B-05434996AEFE}" destId="{0D626D2C-4905-4A0A-85FC-B2F7A269E6C7}" srcOrd="2" destOrd="0" parTransId="{4BD7993B-CEB0-49A5-803A-0CEBE8EDDD63}" sibTransId="{A165137F-102D-4A1F-8D87-37C6D4D48D08}"/>
    <dgm:cxn modelId="{43882FBB-FE85-4B75-A162-7807F678F9D5}" type="presOf" srcId="{ED40CF05-8404-42A9-A0D8-D0A9450BCA24}" destId="{5AFD12CF-6D25-4EF5-B4A5-2100CA48C728}" srcOrd="0" destOrd="0" presId="urn:microsoft.com/office/officeart/2018/2/layout/IconVerticalSolidList"/>
    <dgm:cxn modelId="{490901CF-462C-4EBD-BFAC-50A21B680E79}" srcId="{9CE1E7AF-6D0D-4978-863B-05434996AEFE}" destId="{ED40CF05-8404-42A9-A0D8-D0A9450BCA24}" srcOrd="1" destOrd="0" parTransId="{2CC1E700-EE67-4EB7-82CA-F9C2B22C43B5}" sibTransId="{5FBCAAE8-CAB0-44E8-84D2-369832BCA2F8}"/>
    <dgm:cxn modelId="{14ED1EDB-FA70-4CB1-BED6-7B715C1E15B2}" srcId="{9CE1E7AF-6D0D-4978-863B-05434996AEFE}" destId="{F67A74E8-B8E8-46C6-BDEC-3913387DAAC6}" srcOrd="0" destOrd="0" parTransId="{90DA6513-8B35-40BF-A1EA-4637C224143D}" sibTransId="{501D64D2-DA4E-46A6-A6C2-C17522AD03E6}"/>
    <dgm:cxn modelId="{C1B0E0E0-1D6B-42E3-B1F1-98605C8A248D}" type="presOf" srcId="{F67A74E8-B8E8-46C6-BDEC-3913387DAAC6}" destId="{2B88B0A6-1BBB-4BDC-9086-2B6F40204ED3}" srcOrd="0" destOrd="0" presId="urn:microsoft.com/office/officeart/2018/2/layout/IconVerticalSolidList"/>
    <dgm:cxn modelId="{9B8FE0EE-4713-46BD-A31F-3A576115EC43}" type="presOf" srcId="{9CE1E7AF-6D0D-4978-863B-05434996AEFE}" destId="{83F41F07-BFC8-4E36-BBBA-DAEA68CAADCD}" srcOrd="0" destOrd="0" presId="urn:microsoft.com/office/officeart/2018/2/layout/IconVerticalSolidList"/>
    <dgm:cxn modelId="{2BF92CF9-C4E7-4C49-B500-4B9EBCAB91D8}" type="presParOf" srcId="{83F41F07-BFC8-4E36-BBBA-DAEA68CAADCD}" destId="{062685C5-1F8D-44D7-A65F-03829A0934E6}" srcOrd="0" destOrd="0" presId="urn:microsoft.com/office/officeart/2018/2/layout/IconVerticalSolidList"/>
    <dgm:cxn modelId="{C8AC2280-5D8A-4364-BB2A-35D5195F24BD}" type="presParOf" srcId="{062685C5-1F8D-44D7-A65F-03829A0934E6}" destId="{1710E05B-3419-4BB5-A6E5-EA4F4AE06A51}" srcOrd="0" destOrd="0" presId="urn:microsoft.com/office/officeart/2018/2/layout/IconVerticalSolidList"/>
    <dgm:cxn modelId="{093C6400-7C3A-41CE-B836-E1D7E21658EA}" type="presParOf" srcId="{062685C5-1F8D-44D7-A65F-03829A0934E6}" destId="{C15A1553-0C9D-434A-85F5-6C90293C6A67}" srcOrd="1" destOrd="0" presId="urn:microsoft.com/office/officeart/2018/2/layout/IconVerticalSolidList"/>
    <dgm:cxn modelId="{87357CD2-AF8A-479A-95CA-EC949CAF6ADF}" type="presParOf" srcId="{062685C5-1F8D-44D7-A65F-03829A0934E6}" destId="{F6C6683F-9B44-43CD-85F1-27047B7BE700}" srcOrd="2" destOrd="0" presId="urn:microsoft.com/office/officeart/2018/2/layout/IconVerticalSolidList"/>
    <dgm:cxn modelId="{F54B8839-4A58-4B2C-8AFB-1EAF5B47E0DC}" type="presParOf" srcId="{062685C5-1F8D-44D7-A65F-03829A0934E6}" destId="{2B88B0A6-1BBB-4BDC-9086-2B6F40204ED3}" srcOrd="3" destOrd="0" presId="urn:microsoft.com/office/officeart/2018/2/layout/IconVerticalSolidList"/>
    <dgm:cxn modelId="{58DB51B4-8835-4D00-9764-C124CDA47082}" type="presParOf" srcId="{83F41F07-BFC8-4E36-BBBA-DAEA68CAADCD}" destId="{D51F6F2E-35A5-44EA-891D-74EDE154162C}" srcOrd="1" destOrd="0" presId="urn:microsoft.com/office/officeart/2018/2/layout/IconVerticalSolidList"/>
    <dgm:cxn modelId="{E484A2E5-131B-456D-8A73-6CD7E22ECEC1}" type="presParOf" srcId="{83F41F07-BFC8-4E36-BBBA-DAEA68CAADCD}" destId="{AC21C41E-AB87-4FAF-A48E-CFC04742873D}" srcOrd="2" destOrd="0" presId="urn:microsoft.com/office/officeart/2018/2/layout/IconVerticalSolidList"/>
    <dgm:cxn modelId="{E8CD51FB-957C-4062-AE09-97CB3E05DBFD}" type="presParOf" srcId="{AC21C41E-AB87-4FAF-A48E-CFC04742873D}" destId="{8A21903D-2AA1-4EF0-90A9-EF25BE853041}" srcOrd="0" destOrd="0" presId="urn:microsoft.com/office/officeart/2018/2/layout/IconVerticalSolidList"/>
    <dgm:cxn modelId="{90141559-C100-48F5-A5F6-A1F33C281D99}" type="presParOf" srcId="{AC21C41E-AB87-4FAF-A48E-CFC04742873D}" destId="{4E40222C-09C0-4443-818B-466D54CA7CE8}" srcOrd="1" destOrd="0" presId="urn:microsoft.com/office/officeart/2018/2/layout/IconVerticalSolidList"/>
    <dgm:cxn modelId="{1F2AF99A-BD56-431C-826A-57E29E8F93ED}" type="presParOf" srcId="{AC21C41E-AB87-4FAF-A48E-CFC04742873D}" destId="{C41AC24B-6FDE-466E-B751-1CD63EF5142D}" srcOrd="2" destOrd="0" presId="urn:microsoft.com/office/officeart/2018/2/layout/IconVerticalSolidList"/>
    <dgm:cxn modelId="{AA2BF7E0-3349-42B5-9921-D01ED1CA63C2}" type="presParOf" srcId="{AC21C41E-AB87-4FAF-A48E-CFC04742873D}" destId="{5AFD12CF-6D25-4EF5-B4A5-2100CA48C728}" srcOrd="3" destOrd="0" presId="urn:microsoft.com/office/officeart/2018/2/layout/IconVerticalSolidList"/>
    <dgm:cxn modelId="{88297BA9-0500-43ED-9FC6-96926E6ECE29}" type="presParOf" srcId="{83F41F07-BFC8-4E36-BBBA-DAEA68CAADCD}" destId="{9E578ACD-BC14-4378-955D-EAD3613558DE}" srcOrd="3" destOrd="0" presId="urn:microsoft.com/office/officeart/2018/2/layout/IconVerticalSolidList"/>
    <dgm:cxn modelId="{12659A03-F908-4396-96E0-43D77999E35B}" type="presParOf" srcId="{83F41F07-BFC8-4E36-BBBA-DAEA68CAADCD}" destId="{0CDD3843-5490-48EE-9910-B01F87948EC5}" srcOrd="4" destOrd="0" presId="urn:microsoft.com/office/officeart/2018/2/layout/IconVerticalSolidList"/>
    <dgm:cxn modelId="{2EFD6A64-C3DA-4E53-BFA2-0BCEC788603D}" type="presParOf" srcId="{0CDD3843-5490-48EE-9910-B01F87948EC5}" destId="{7051E375-1790-4989-9E17-92A7367525DC}" srcOrd="0" destOrd="0" presId="urn:microsoft.com/office/officeart/2018/2/layout/IconVerticalSolidList"/>
    <dgm:cxn modelId="{4979B1B1-43D5-4F4B-889F-CCE2189717CF}" type="presParOf" srcId="{0CDD3843-5490-48EE-9910-B01F87948EC5}" destId="{056F7319-CF4E-41AD-BF7C-A6BE1BC6137B}" srcOrd="1" destOrd="0" presId="urn:microsoft.com/office/officeart/2018/2/layout/IconVerticalSolidList"/>
    <dgm:cxn modelId="{370EE51F-5494-4EEB-8876-7EDE4F7BE2E3}" type="presParOf" srcId="{0CDD3843-5490-48EE-9910-B01F87948EC5}" destId="{71D57100-2377-4E62-90F7-E449D341C82E}" srcOrd="2" destOrd="0" presId="urn:microsoft.com/office/officeart/2018/2/layout/IconVerticalSolidList"/>
    <dgm:cxn modelId="{4E8C0BC6-B3A3-4CE3-B2BD-A235B55A9F7D}" type="presParOf" srcId="{0CDD3843-5490-48EE-9910-B01F87948EC5}" destId="{E40F9048-448E-48AD-B0FF-269C2F1CE5B2}" srcOrd="3" destOrd="0" presId="urn:microsoft.com/office/officeart/2018/2/layout/IconVerticalSolidList"/>
    <dgm:cxn modelId="{1F35A6C6-BA6F-4D32-84BF-4635A80FF3D6}" type="presParOf" srcId="{83F41F07-BFC8-4E36-BBBA-DAEA68CAADCD}" destId="{9600FAC7-619A-415E-B80D-3CE4EF2DE8D0}" srcOrd="5" destOrd="0" presId="urn:microsoft.com/office/officeart/2018/2/layout/IconVerticalSolidList"/>
    <dgm:cxn modelId="{209DC811-5565-4783-9CEE-A24FDA089E5E}" type="presParOf" srcId="{83F41F07-BFC8-4E36-BBBA-DAEA68CAADCD}" destId="{659AF1FA-41A9-45AA-BDF8-3BD95E7BB677}" srcOrd="6" destOrd="0" presId="urn:microsoft.com/office/officeart/2018/2/layout/IconVerticalSolidList"/>
    <dgm:cxn modelId="{19A9D595-A9EE-4866-BD44-EB91F6C1C1FA}" type="presParOf" srcId="{659AF1FA-41A9-45AA-BDF8-3BD95E7BB677}" destId="{EFF57F13-6346-4580-B24C-73E07792E2B8}" srcOrd="0" destOrd="0" presId="urn:microsoft.com/office/officeart/2018/2/layout/IconVerticalSolidList"/>
    <dgm:cxn modelId="{DFD5395F-708D-441F-AD5D-50908D007D33}" type="presParOf" srcId="{659AF1FA-41A9-45AA-BDF8-3BD95E7BB677}" destId="{31940633-9400-4A6B-84C9-7439C98E2C6A}" srcOrd="1" destOrd="0" presId="urn:microsoft.com/office/officeart/2018/2/layout/IconVerticalSolidList"/>
    <dgm:cxn modelId="{241A1F64-ED99-4E42-B7AA-FED4A90F5D4F}" type="presParOf" srcId="{659AF1FA-41A9-45AA-BDF8-3BD95E7BB677}" destId="{35D03B78-F71B-424D-A727-4367F15A35BD}" srcOrd="2" destOrd="0" presId="urn:microsoft.com/office/officeart/2018/2/layout/IconVerticalSolidList"/>
    <dgm:cxn modelId="{716D32F4-4849-4302-8346-A4DE5867F6AD}" type="presParOf" srcId="{659AF1FA-41A9-45AA-BDF8-3BD95E7BB677}" destId="{E4F6BE86-44F5-4F6A-AF05-DF3AAE1463B8}"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F2E8EF-9BAC-4938-B5A7-9EDBC31217BA}" type="doc">
      <dgm:prSet loTypeId="urn:microsoft.com/office/officeart/2016/7/layout/RepeatingBendingProcessNew" loCatId="process" qsTypeId="urn:microsoft.com/office/officeart/2005/8/quickstyle/simple4" qsCatId="simple" csTypeId="urn:microsoft.com/office/officeart/2005/8/colors/accent1_2" csCatId="accent1" phldr="1"/>
      <dgm:spPr/>
      <dgm:t>
        <a:bodyPr/>
        <a:lstStyle/>
        <a:p>
          <a:endParaRPr lang="en-US"/>
        </a:p>
      </dgm:t>
    </dgm:pt>
    <dgm:pt modelId="{C3B22BA8-AB58-40A8-9F84-9B5D8819A1A5}">
      <dgm:prSet/>
      <dgm:spPr/>
      <dgm:t>
        <a:bodyPr/>
        <a:lstStyle/>
        <a:p>
          <a:r>
            <a:rPr lang="en-GB" dirty="0"/>
            <a:t>Module Application Form open</a:t>
          </a:r>
          <a:endParaRPr lang="en-US" dirty="0"/>
        </a:p>
      </dgm:t>
    </dgm:pt>
    <dgm:pt modelId="{C3439258-0E12-4B27-A83F-2422D393C9E7}" type="parTrans" cxnId="{76B381F7-7C78-40D1-B193-079C342232DC}">
      <dgm:prSet/>
      <dgm:spPr/>
      <dgm:t>
        <a:bodyPr/>
        <a:lstStyle/>
        <a:p>
          <a:endParaRPr lang="en-US"/>
        </a:p>
      </dgm:t>
    </dgm:pt>
    <dgm:pt modelId="{CB0B69FF-0D5F-4F80-91A1-1C962862ADFD}" type="sibTrans" cxnId="{76B381F7-7C78-40D1-B193-079C342232DC}">
      <dgm:prSet/>
      <dgm:spPr/>
      <dgm:t>
        <a:bodyPr/>
        <a:lstStyle/>
        <a:p>
          <a:endParaRPr lang="en-US"/>
        </a:p>
      </dgm:t>
    </dgm:pt>
    <dgm:pt modelId="{A8D5D40F-70CB-4C9A-8FD0-6CF8842CF47B}">
      <dgm:prSet/>
      <dgm:spPr/>
      <dgm:t>
        <a:bodyPr/>
        <a:lstStyle/>
        <a:p>
          <a:r>
            <a:rPr lang="en-GB" dirty="0"/>
            <a:t>Forms collated</a:t>
          </a:r>
          <a:endParaRPr lang="en-US" dirty="0"/>
        </a:p>
      </dgm:t>
    </dgm:pt>
    <dgm:pt modelId="{1DD9C043-C0B2-4E31-AFF4-0E206969A7AA}" type="parTrans" cxnId="{B79A3F1B-1CB4-493F-BD1A-2D650F9E3DFF}">
      <dgm:prSet/>
      <dgm:spPr/>
      <dgm:t>
        <a:bodyPr/>
        <a:lstStyle/>
        <a:p>
          <a:endParaRPr lang="en-US"/>
        </a:p>
      </dgm:t>
    </dgm:pt>
    <dgm:pt modelId="{1C4671BF-1D94-4AF4-B963-F859A36912E0}" type="sibTrans" cxnId="{B79A3F1B-1CB4-493F-BD1A-2D650F9E3DFF}">
      <dgm:prSet/>
      <dgm:spPr/>
      <dgm:t>
        <a:bodyPr/>
        <a:lstStyle/>
        <a:p>
          <a:endParaRPr lang="en-US"/>
        </a:p>
      </dgm:t>
    </dgm:pt>
    <dgm:pt modelId="{EEE56AD1-6C82-48EC-AF40-6C473A7641C3}">
      <dgm:prSet/>
      <dgm:spPr/>
      <dgm:t>
        <a:bodyPr/>
        <a:lstStyle/>
        <a:p>
          <a:r>
            <a:rPr lang="en-GB" dirty="0"/>
            <a:t>Data cleanse</a:t>
          </a:r>
          <a:endParaRPr lang="en-US" dirty="0"/>
        </a:p>
      </dgm:t>
    </dgm:pt>
    <dgm:pt modelId="{0F6A31C7-B3F9-4432-9C31-32196C414F9D}" type="parTrans" cxnId="{A02EC3D5-9CDD-40C4-8FE8-DD969193C180}">
      <dgm:prSet/>
      <dgm:spPr/>
      <dgm:t>
        <a:bodyPr/>
        <a:lstStyle/>
        <a:p>
          <a:endParaRPr lang="en-US"/>
        </a:p>
      </dgm:t>
    </dgm:pt>
    <dgm:pt modelId="{3FAD93B9-8128-45C0-98B2-1B59EB83BFD9}" type="sibTrans" cxnId="{A02EC3D5-9CDD-40C4-8FE8-DD969193C180}">
      <dgm:prSet/>
      <dgm:spPr/>
      <dgm:t>
        <a:bodyPr/>
        <a:lstStyle/>
        <a:p>
          <a:endParaRPr lang="en-US"/>
        </a:p>
      </dgm:t>
    </dgm:pt>
    <dgm:pt modelId="{5553F186-2D62-4B10-9EE0-9B082B6532E0}">
      <dgm:prSet/>
      <dgm:spPr/>
      <dgm:t>
        <a:bodyPr/>
        <a:lstStyle/>
        <a:p>
          <a:r>
            <a:rPr lang="en-GB" dirty="0"/>
            <a:t>LA240 and LA3A3 allocated </a:t>
          </a:r>
          <a:endParaRPr lang="en-US" dirty="0"/>
        </a:p>
      </dgm:t>
    </dgm:pt>
    <dgm:pt modelId="{63EEF172-0194-4FDD-AEE7-C8991B0CDA22}" type="parTrans" cxnId="{CF04A7B4-7A14-4E78-881F-3AD6B153C712}">
      <dgm:prSet/>
      <dgm:spPr/>
      <dgm:t>
        <a:bodyPr/>
        <a:lstStyle/>
        <a:p>
          <a:endParaRPr lang="en-US"/>
        </a:p>
      </dgm:t>
    </dgm:pt>
    <dgm:pt modelId="{7E5A3E01-3021-43D7-912D-44958BD577BC}" type="sibTrans" cxnId="{CF04A7B4-7A14-4E78-881F-3AD6B153C712}">
      <dgm:prSet/>
      <dgm:spPr/>
      <dgm:t>
        <a:bodyPr/>
        <a:lstStyle/>
        <a:p>
          <a:endParaRPr lang="en-US"/>
        </a:p>
      </dgm:t>
    </dgm:pt>
    <dgm:pt modelId="{83772D73-E904-4B67-82C7-D76C5559CC03}">
      <dgm:prSet/>
      <dgm:spPr/>
      <dgm:t>
        <a:bodyPr/>
        <a:lstStyle/>
        <a:p>
          <a:r>
            <a:rPr lang="en-GB" dirty="0"/>
            <a:t>Optional modules allocated</a:t>
          </a:r>
          <a:endParaRPr lang="en-US" dirty="0"/>
        </a:p>
      </dgm:t>
    </dgm:pt>
    <dgm:pt modelId="{08CCB0B3-A5F2-4103-B957-F0B940C4B777}" type="parTrans" cxnId="{8F31DA2D-DF61-4D0F-A0E5-6F5B0A7ADF9D}">
      <dgm:prSet/>
      <dgm:spPr/>
      <dgm:t>
        <a:bodyPr/>
        <a:lstStyle/>
        <a:p>
          <a:endParaRPr lang="en-US"/>
        </a:p>
      </dgm:t>
    </dgm:pt>
    <dgm:pt modelId="{16E6DBD4-F28C-4B73-8D63-971A107429AE}" type="sibTrans" cxnId="{8F31DA2D-DF61-4D0F-A0E5-6F5B0A7ADF9D}">
      <dgm:prSet/>
      <dgm:spPr/>
      <dgm:t>
        <a:bodyPr/>
        <a:lstStyle/>
        <a:p>
          <a:endParaRPr lang="en-US"/>
        </a:p>
      </dgm:t>
    </dgm:pt>
    <dgm:pt modelId="{FB0D7624-2DD6-4E2E-AFE0-7809E095980C}">
      <dgm:prSet/>
      <dgm:spPr/>
      <dgm:t>
        <a:bodyPr/>
        <a:lstStyle/>
        <a:p>
          <a:r>
            <a:rPr lang="en-GB" dirty="0"/>
            <a:t>Checks</a:t>
          </a:r>
          <a:endParaRPr lang="en-US" dirty="0"/>
        </a:p>
      </dgm:t>
    </dgm:pt>
    <dgm:pt modelId="{C76B9E67-6C97-46BA-A086-8BC960B3DE32}" type="parTrans" cxnId="{361AFB57-1CFA-4368-808B-12CEBEF1947D}">
      <dgm:prSet/>
      <dgm:spPr/>
      <dgm:t>
        <a:bodyPr/>
        <a:lstStyle/>
        <a:p>
          <a:endParaRPr lang="en-US"/>
        </a:p>
      </dgm:t>
    </dgm:pt>
    <dgm:pt modelId="{1AFB3720-9402-45FD-8C22-58A41783BDF2}" type="sibTrans" cxnId="{361AFB57-1CFA-4368-808B-12CEBEF1947D}">
      <dgm:prSet/>
      <dgm:spPr/>
      <dgm:t>
        <a:bodyPr/>
        <a:lstStyle/>
        <a:p>
          <a:endParaRPr lang="en-US"/>
        </a:p>
      </dgm:t>
    </dgm:pt>
    <dgm:pt modelId="{B72CB30E-3BA0-45DF-BE8C-F9D168C171CC}">
      <dgm:prSet/>
      <dgm:spPr/>
      <dgm:t>
        <a:bodyPr/>
        <a:lstStyle/>
        <a:p>
          <a:r>
            <a:rPr lang="en-GB" dirty="0"/>
            <a:t>Share module allocation with students</a:t>
          </a:r>
          <a:endParaRPr lang="en-US" dirty="0"/>
        </a:p>
      </dgm:t>
    </dgm:pt>
    <dgm:pt modelId="{3F0E5537-2FB0-4CE3-839E-A5DF21B60AD5}" type="parTrans" cxnId="{C4E66AE5-95F2-4728-B1F1-4F19DF57C772}">
      <dgm:prSet/>
      <dgm:spPr/>
      <dgm:t>
        <a:bodyPr/>
        <a:lstStyle/>
        <a:p>
          <a:endParaRPr lang="en-US"/>
        </a:p>
      </dgm:t>
    </dgm:pt>
    <dgm:pt modelId="{F2FF4681-F7C9-43F3-99B1-88EEB98598AA}" type="sibTrans" cxnId="{C4E66AE5-95F2-4728-B1F1-4F19DF57C772}">
      <dgm:prSet/>
      <dgm:spPr/>
      <dgm:t>
        <a:bodyPr/>
        <a:lstStyle/>
        <a:p>
          <a:endParaRPr lang="en-US"/>
        </a:p>
      </dgm:t>
    </dgm:pt>
    <dgm:pt modelId="{9693A6D2-3319-4D69-83D4-BECA47C921C1}">
      <dgm:prSet/>
      <dgm:spPr/>
      <dgm:t>
        <a:bodyPr/>
        <a:lstStyle/>
        <a:p>
          <a:r>
            <a:rPr lang="en-GB"/>
            <a:t>Adjustments (ext. modules &amp; clashes)</a:t>
          </a:r>
          <a:endParaRPr lang="en-US"/>
        </a:p>
      </dgm:t>
    </dgm:pt>
    <dgm:pt modelId="{3AC17141-621C-49D0-A71A-8B9B4931EFCF}" type="parTrans" cxnId="{F9EDD3F0-9B24-480B-9C65-A5C8BE0B1696}">
      <dgm:prSet/>
      <dgm:spPr/>
      <dgm:t>
        <a:bodyPr/>
        <a:lstStyle/>
        <a:p>
          <a:endParaRPr lang="en-US"/>
        </a:p>
      </dgm:t>
    </dgm:pt>
    <dgm:pt modelId="{7186071B-F50C-40CB-8B3B-C8DC8A5B2D5C}" type="sibTrans" cxnId="{F9EDD3F0-9B24-480B-9C65-A5C8BE0B1696}">
      <dgm:prSet/>
      <dgm:spPr/>
      <dgm:t>
        <a:bodyPr/>
        <a:lstStyle/>
        <a:p>
          <a:endParaRPr lang="en-US"/>
        </a:p>
      </dgm:t>
    </dgm:pt>
    <dgm:pt modelId="{16A3BE6B-F7DD-4555-B9BF-1A196CC2B01C}">
      <dgm:prSet/>
      <dgm:spPr/>
      <dgm:t>
        <a:bodyPr/>
        <a:lstStyle/>
        <a:p>
          <a:r>
            <a:rPr lang="en-GB"/>
            <a:t>Register Law students onto modules</a:t>
          </a:r>
          <a:endParaRPr lang="en-US"/>
        </a:p>
      </dgm:t>
    </dgm:pt>
    <dgm:pt modelId="{82C5B8EB-0592-4C8B-B3F7-651F96927D8D}" type="parTrans" cxnId="{E8F9E6B7-794F-49DF-9474-D0177F27C140}">
      <dgm:prSet/>
      <dgm:spPr/>
      <dgm:t>
        <a:bodyPr/>
        <a:lstStyle/>
        <a:p>
          <a:endParaRPr lang="en-US"/>
        </a:p>
      </dgm:t>
    </dgm:pt>
    <dgm:pt modelId="{331D27C4-0437-4F2E-8B65-A7CDF3FA8326}" type="sibTrans" cxnId="{E8F9E6B7-794F-49DF-9474-D0177F27C140}">
      <dgm:prSet/>
      <dgm:spPr/>
      <dgm:t>
        <a:bodyPr/>
        <a:lstStyle/>
        <a:p>
          <a:endParaRPr lang="en-US"/>
        </a:p>
      </dgm:t>
    </dgm:pt>
    <dgm:pt modelId="{76015DB0-745E-4189-8F6B-0EED2F2F710A}" type="pres">
      <dgm:prSet presAssocID="{7EF2E8EF-9BAC-4938-B5A7-9EDBC31217BA}" presName="Name0" presStyleCnt="0">
        <dgm:presLayoutVars>
          <dgm:dir/>
          <dgm:resizeHandles val="exact"/>
        </dgm:presLayoutVars>
      </dgm:prSet>
      <dgm:spPr/>
    </dgm:pt>
    <dgm:pt modelId="{5D93F522-8E91-4BDE-A0A1-7AFAA35F36C0}" type="pres">
      <dgm:prSet presAssocID="{C3B22BA8-AB58-40A8-9F84-9B5D8819A1A5}" presName="node" presStyleLbl="node1" presStyleIdx="0" presStyleCnt="9">
        <dgm:presLayoutVars>
          <dgm:bulletEnabled val="1"/>
        </dgm:presLayoutVars>
      </dgm:prSet>
      <dgm:spPr/>
    </dgm:pt>
    <dgm:pt modelId="{04ECF165-5D6B-40A9-BE5D-CF0A0100C81F}" type="pres">
      <dgm:prSet presAssocID="{CB0B69FF-0D5F-4F80-91A1-1C962862ADFD}" presName="sibTrans" presStyleLbl="sibTrans1D1" presStyleIdx="0" presStyleCnt="8"/>
      <dgm:spPr/>
    </dgm:pt>
    <dgm:pt modelId="{3AC52D39-2DE3-45E4-9260-05ED8B9631E8}" type="pres">
      <dgm:prSet presAssocID="{CB0B69FF-0D5F-4F80-91A1-1C962862ADFD}" presName="connectorText" presStyleLbl="sibTrans1D1" presStyleIdx="0" presStyleCnt="8"/>
      <dgm:spPr/>
    </dgm:pt>
    <dgm:pt modelId="{A202B199-B673-438B-9EFC-AB1A659B3D69}" type="pres">
      <dgm:prSet presAssocID="{A8D5D40F-70CB-4C9A-8FD0-6CF8842CF47B}" presName="node" presStyleLbl="node1" presStyleIdx="1" presStyleCnt="9">
        <dgm:presLayoutVars>
          <dgm:bulletEnabled val="1"/>
        </dgm:presLayoutVars>
      </dgm:prSet>
      <dgm:spPr/>
    </dgm:pt>
    <dgm:pt modelId="{77FF2CEC-3671-4E7F-B982-4067BAE8B696}" type="pres">
      <dgm:prSet presAssocID="{1C4671BF-1D94-4AF4-B963-F859A36912E0}" presName="sibTrans" presStyleLbl="sibTrans1D1" presStyleIdx="1" presStyleCnt="8"/>
      <dgm:spPr/>
    </dgm:pt>
    <dgm:pt modelId="{69BA2921-3A39-451E-AA22-0BBE23474BC2}" type="pres">
      <dgm:prSet presAssocID="{1C4671BF-1D94-4AF4-B963-F859A36912E0}" presName="connectorText" presStyleLbl="sibTrans1D1" presStyleIdx="1" presStyleCnt="8"/>
      <dgm:spPr/>
    </dgm:pt>
    <dgm:pt modelId="{64CFE041-3B4D-49BD-9B1C-DB884D375661}" type="pres">
      <dgm:prSet presAssocID="{EEE56AD1-6C82-48EC-AF40-6C473A7641C3}" presName="node" presStyleLbl="node1" presStyleIdx="2" presStyleCnt="9">
        <dgm:presLayoutVars>
          <dgm:bulletEnabled val="1"/>
        </dgm:presLayoutVars>
      </dgm:prSet>
      <dgm:spPr/>
    </dgm:pt>
    <dgm:pt modelId="{2330CEE1-8E01-49B8-8F4C-0C9D4F307B21}" type="pres">
      <dgm:prSet presAssocID="{3FAD93B9-8128-45C0-98B2-1B59EB83BFD9}" presName="sibTrans" presStyleLbl="sibTrans1D1" presStyleIdx="2" presStyleCnt="8"/>
      <dgm:spPr/>
    </dgm:pt>
    <dgm:pt modelId="{057A2D9E-BD0D-4F19-8F58-ADE09931DCA1}" type="pres">
      <dgm:prSet presAssocID="{3FAD93B9-8128-45C0-98B2-1B59EB83BFD9}" presName="connectorText" presStyleLbl="sibTrans1D1" presStyleIdx="2" presStyleCnt="8"/>
      <dgm:spPr/>
    </dgm:pt>
    <dgm:pt modelId="{58EE7936-6AA8-47EF-95C8-79BAA784CF1F}" type="pres">
      <dgm:prSet presAssocID="{5553F186-2D62-4B10-9EE0-9B082B6532E0}" presName="node" presStyleLbl="node1" presStyleIdx="3" presStyleCnt="9">
        <dgm:presLayoutVars>
          <dgm:bulletEnabled val="1"/>
        </dgm:presLayoutVars>
      </dgm:prSet>
      <dgm:spPr/>
    </dgm:pt>
    <dgm:pt modelId="{53623D92-CDF7-4B35-A2D5-92157CDC9272}" type="pres">
      <dgm:prSet presAssocID="{7E5A3E01-3021-43D7-912D-44958BD577BC}" presName="sibTrans" presStyleLbl="sibTrans1D1" presStyleIdx="3" presStyleCnt="8"/>
      <dgm:spPr/>
    </dgm:pt>
    <dgm:pt modelId="{12190D56-B524-4644-BF1D-CD6C4FF151C1}" type="pres">
      <dgm:prSet presAssocID="{7E5A3E01-3021-43D7-912D-44958BD577BC}" presName="connectorText" presStyleLbl="sibTrans1D1" presStyleIdx="3" presStyleCnt="8"/>
      <dgm:spPr/>
    </dgm:pt>
    <dgm:pt modelId="{F904B5F0-3294-4AFF-86B2-E20580C89908}" type="pres">
      <dgm:prSet presAssocID="{83772D73-E904-4B67-82C7-D76C5559CC03}" presName="node" presStyleLbl="node1" presStyleIdx="4" presStyleCnt="9">
        <dgm:presLayoutVars>
          <dgm:bulletEnabled val="1"/>
        </dgm:presLayoutVars>
      </dgm:prSet>
      <dgm:spPr/>
    </dgm:pt>
    <dgm:pt modelId="{BA463D46-7824-4E55-B965-42B747C0B3CD}" type="pres">
      <dgm:prSet presAssocID="{16E6DBD4-F28C-4B73-8D63-971A107429AE}" presName="sibTrans" presStyleLbl="sibTrans1D1" presStyleIdx="4" presStyleCnt="8"/>
      <dgm:spPr/>
    </dgm:pt>
    <dgm:pt modelId="{0E88D763-0C0B-49F2-9DCE-8F2DAB1C5ACF}" type="pres">
      <dgm:prSet presAssocID="{16E6DBD4-F28C-4B73-8D63-971A107429AE}" presName="connectorText" presStyleLbl="sibTrans1D1" presStyleIdx="4" presStyleCnt="8"/>
      <dgm:spPr/>
    </dgm:pt>
    <dgm:pt modelId="{22F99505-C02F-4753-B8D4-263680254349}" type="pres">
      <dgm:prSet presAssocID="{FB0D7624-2DD6-4E2E-AFE0-7809E095980C}" presName="node" presStyleLbl="node1" presStyleIdx="5" presStyleCnt="9">
        <dgm:presLayoutVars>
          <dgm:bulletEnabled val="1"/>
        </dgm:presLayoutVars>
      </dgm:prSet>
      <dgm:spPr/>
    </dgm:pt>
    <dgm:pt modelId="{7512E19A-7866-46EC-8564-2F5F9981441B}" type="pres">
      <dgm:prSet presAssocID="{1AFB3720-9402-45FD-8C22-58A41783BDF2}" presName="sibTrans" presStyleLbl="sibTrans1D1" presStyleIdx="5" presStyleCnt="8"/>
      <dgm:spPr/>
    </dgm:pt>
    <dgm:pt modelId="{E33235F2-C10B-4FFF-950A-BE3FBB73D1FF}" type="pres">
      <dgm:prSet presAssocID="{1AFB3720-9402-45FD-8C22-58A41783BDF2}" presName="connectorText" presStyleLbl="sibTrans1D1" presStyleIdx="5" presStyleCnt="8"/>
      <dgm:spPr/>
    </dgm:pt>
    <dgm:pt modelId="{AA416BFB-9CAE-4911-89CF-673F3E86DFF3}" type="pres">
      <dgm:prSet presAssocID="{B72CB30E-3BA0-45DF-BE8C-F9D168C171CC}" presName="node" presStyleLbl="node1" presStyleIdx="6" presStyleCnt="9">
        <dgm:presLayoutVars>
          <dgm:bulletEnabled val="1"/>
        </dgm:presLayoutVars>
      </dgm:prSet>
      <dgm:spPr/>
    </dgm:pt>
    <dgm:pt modelId="{5D5E3954-E9B5-4937-AD73-9ED515693809}" type="pres">
      <dgm:prSet presAssocID="{F2FF4681-F7C9-43F3-99B1-88EEB98598AA}" presName="sibTrans" presStyleLbl="sibTrans1D1" presStyleIdx="6" presStyleCnt="8"/>
      <dgm:spPr/>
    </dgm:pt>
    <dgm:pt modelId="{B93A23B2-D7EE-484F-A033-8B4FF2DFD533}" type="pres">
      <dgm:prSet presAssocID="{F2FF4681-F7C9-43F3-99B1-88EEB98598AA}" presName="connectorText" presStyleLbl="sibTrans1D1" presStyleIdx="6" presStyleCnt="8"/>
      <dgm:spPr/>
    </dgm:pt>
    <dgm:pt modelId="{FF52727F-5E48-4A68-8476-EF0254CF4397}" type="pres">
      <dgm:prSet presAssocID="{9693A6D2-3319-4D69-83D4-BECA47C921C1}" presName="node" presStyleLbl="node1" presStyleIdx="7" presStyleCnt="9">
        <dgm:presLayoutVars>
          <dgm:bulletEnabled val="1"/>
        </dgm:presLayoutVars>
      </dgm:prSet>
      <dgm:spPr/>
    </dgm:pt>
    <dgm:pt modelId="{01B6AF26-5F18-4473-9CDF-612FE0D11267}" type="pres">
      <dgm:prSet presAssocID="{7186071B-F50C-40CB-8B3B-C8DC8A5B2D5C}" presName="sibTrans" presStyleLbl="sibTrans1D1" presStyleIdx="7" presStyleCnt="8"/>
      <dgm:spPr/>
    </dgm:pt>
    <dgm:pt modelId="{03D01B65-ECA1-4114-B574-1704DB35F05E}" type="pres">
      <dgm:prSet presAssocID="{7186071B-F50C-40CB-8B3B-C8DC8A5B2D5C}" presName="connectorText" presStyleLbl="sibTrans1D1" presStyleIdx="7" presStyleCnt="8"/>
      <dgm:spPr/>
    </dgm:pt>
    <dgm:pt modelId="{283D961B-3454-4939-BC8F-4CED4E116162}" type="pres">
      <dgm:prSet presAssocID="{16A3BE6B-F7DD-4555-B9BF-1A196CC2B01C}" presName="node" presStyleLbl="node1" presStyleIdx="8" presStyleCnt="9">
        <dgm:presLayoutVars>
          <dgm:bulletEnabled val="1"/>
        </dgm:presLayoutVars>
      </dgm:prSet>
      <dgm:spPr/>
    </dgm:pt>
  </dgm:ptLst>
  <dgm:cxnLst>
    <dgm:cxn modelId="{9B159B07-BF71-4069-976A-E294154C6686}" type="presOf" srcId="{A8D5D40F-70CB-4C9A-8FD0-6CF8842CF47B}" destId="{A202B199-B673-438B-9EFC-AB1A659B3D69}" srcOrd="0" destOrd="0" presId="urn:microsoft.com/office/officeart/2016/7/layout/RepeatingBendingProcessNew"/>
    <dgm:cxn modelId="{77CD910B-7960-4FAE-8D6A-088D29067234}" type="presOf" srcId="{B72CB30E-3BA0-45DF-BE8C-F9D168C171CC}" destId="{AA416BFB-9CAE-4911-89CF-673F3E86DFF3}" srcOrd="0" destOrd="0" presId="urn:microsoft.com/office/officeart/2016/7/layout/RepeatingBendingProcessNew"/>
    <dgm:cxn modelId="{B79A3F1B-1CB4-493F-BD1A-2D650F9E3DFF}" srcId="{7EF2E8EF-9BAC-4938-B5A7-9EDBC31217BA}" destId="{A8D5D40F-70CB-4C9A-8FD0-6CF8842CF47B}" srcOrd="1" destOrd="0" parTransId="{1DD9C043-C0B2-4E31-AFF4-0E206969A7AA}" sibTransId="{1C4671BF-1D94-4AF4-B963-F859A36912E0}"/>
    <dgm:cxn modelId="{55DB8227-7AD0-4D01-A20E-FB5A5D411C33}" type="presOf" srcId="{C3B22BA8-AB58-40A8-9F84-9B5D8819A1A5}" destId="{5D93F522-8E91-4BDE-A0A1-7AFAA35F36C0}" srcOrd="0" destOrd="0" presId="urn:microsoft.com/office/officeart/2016/7/layout/RepeatingBendingProcessNew"/>
    <dgm:cxn modelId="{9BE92429-F595-4362-A1BD-D1F73D6E4D4E}" type="presOf" srcId="{7EF2E8EF-9BAC-4938-B5A7-9EDBC31217BA}" destId="{76015DB0-745E-4189-8F6B-0EED2F2F710A}" srcOrd="0" destOrd="0" presId="urn:microsoft.com/office/officeart/2016/7/layout/RepeatingBendingProcessNew"/>
    <dgm:cxn modelId="{B29B9229-D2B5-456E-8E4B-67CC9288E99C}" type="presOf" srcId="{5553F186-2D62-4B10-9EE0-9B082B6532E0}" destId="{58EE7936-6AA8-47EF-95C8-79BAA784CF1F}" srcOrd="0" destOrd="0" presId="urn:microsoft.com/office/officeart/2016/7/layout/RepeatingBendingProcessNew"/>
    <dgm:cxn modelId="{8F31DA2D-DF61-4D0F-A0E5-6F5B0A7ADF9D}" srcId="{7EF2E8EF-9BAC-4938-B5A7-9EDBC31217BA}" destId="{83772D73-E904-4B67-82C7-D76C5559CC03}" srcOrd="4" destOrd="0" parTransId="{08CCB0B3-A5F2-4103-B957-F0B940C4B777}" sibTransId="{16E6DBD4-F28C-4B73-8D63-971A107429AE}"/>
    <dgm:cxn modelId="{28F6AD32-718C-401D-9B85-A0D1F54B2778}" type="presOf" srcId="{CB0B69FF-0D5F-4F80-91A1-1C962862ADFD}" destId="{04ECF165-5D6B-40A9-BE5D-CF0A0100C81F}" srcOrd="0" destOrd="0" presId="urn:microsoft.com/office/officeart/2016/7/layout/RepeatingBendingProcessNew"/>
    <dgm:cxn modelId="{3D073538-07DC-4B47-B658-B4A52CD75E1D}" type="presOf" srcId="{1AFB3720-9402-45FD-8C22-58A41783BDF2}" destId="{E33235F2-C10B-4FFF-950A-BE3FBB73D1FF}" srcOrd="1" destOrd="0" presId="urn:microsoft.com/office/officeart/2016/7/layout/RepeatingBendingProcessNew"/>
    <dgm:cxn modelId="{4839313A-B999-4E34-85DC-3E5728954DE3}" type="presOf" srcId="{F2FF4681-F7C9-43F3-99B1-88EEB98598AA}" destId="{B93A23B2-D7EE-484F-A033-8B4FF2DFD533}" srcOrd="1" destOrd="0" presId="urn:microsoft.com/office/officeart/2016/7/layout/RepeatingBendingProcessNew"/>
    <dgm:cxn modelId="{C3480A3F-55E4-45EC-BC45-BBA99DB825FF}" type="presOf" srcId="{7E5A3E01-3021-43D7-912D-44958BD577BC}" destId="{53623D92-CDF7-4B35-A2D5-92157CDC9272}" srcOrd="0" destOrd="0" presId="urn:microsoft.com/office/officeart/2016/7/layout/RepeatingBendingProcessNew"/>
    <dgm:cxn modelId="{F612473F-886E-4E07-8EFE-CD6DC4BED5C7}" type="presOf" srcId="{1C4671BF-1D94-4AF4-B963-F859A36912E0}" destId="{77FF2CEC-3671-4E7F-B982-4067BAE8B696}" srcOrd="0" destOrd="0" presId="urn:microsoft.com/office/officeart/2016/7/layout/RepeatingBendingProcessNew"/>
    <dgm:cxn modelId="{D8AC245E-5E2C-40D8-867D-35201928B8D3}" type="presOf" srcId="{1AFB3720-9402-45FD-8C22-58A41783BDF2}" destId="{7512E19A-7866-46EC-8564-2F5F9981441B}" srcOrd="0" destOrd="0" presId="urn:microsoft.com/office/officeart/2016/7/layout/RepeatingBendingProcessNew"/>
    <dgm:cxn modelId="{4B110E41-7EDC-4F6F-90AB-EBB5CEFC3F82}" type="presOf" srcId="{CB0B69FF-0D5F-4F80-91A1-1C962862ADFD}" destId="{3AC52D39-2DE3-45E4-9260-05ED8B9631E8}" srcOrd="1" destOrd="0" presId="urn:microsoft.com/office/officeart/2016/7/layout/RepeatingBendingProcessNew"/>
    <dgm:cxn modelId="{456B4246-7FDA-4046-9CBD-0A383378AE97}" type="presOf" srcId="{7E5A3E01-3021-43D7-912D-44958BD577BC}" destId="{12190D56-B524-4644-BF1D-CD6C4FF151C1}" srcOrd="1" destOrd="0" presId="urn:microsoft.com/office/officeart/2016/7/layout/RepeatingBendingProcessNew"/>
    <dgm:cxn modelId="{15822857-A783-4860-AEEE-D41C0F50F52D}" type="presOf" srcId="{3FAD93B9-8128-45C0-98B2-1B59EB83BFD9}" destId="{2330CEE1-8E01-49B8-8F4C-0C9D4F307B21}" srcOrd="0" destOrd="0" presId="urn:microsoft.com/office/officeart/2016/7/layout/RepeatingBendingProcessNew"/>
    <dgm:cxn modelId="{16F55777-3E1B-427C-8A1F-3173845BA1E3}" type="presOf" srcId="{F2FF4681-F7C9-43F3-99B1-88EEB98598AA}" destId="{5D5E3954-E9B5-4937-AD73-9ED515693809}" srcOrd="0" destOrd="0" presId="urn:microsoft.com/office/officeart/2016/7/layout/RepeatingBendingProcessNew"/>
    <dgm:cxn modelId="{83ABF857-3C47-40CB-A056-6BCE41140644}" type="presOf" srcId="{16E6DBD4-F28C-4B73-8D63-971A107429AE}" destId="{BA463D46-7824-4E55-B965-42B747C0B3CD}" srcOrd="0" destOrd="0" presId="urn:microsoft.com/office/officeart/2016/7/layout/RepeatingBendingProcessNew"/>
    <dgm:cxn modelId="{361AFB57-1CFA-4368-808B-12CEBEF1947D}" srcId="{7EF2E8EF-9BAC-4938-B5A7-9EDBC31217BA}" destId="{FB0D7624-2DD6-4E2E-AFE0-7809E095980C}" srcOrd="5" destOrd="0" parTransId="{C76B9E67-6C97-46BA-A086-8BC960B3DE32}" sibTransId="{1AFB3720-9402-45FD-8C22-58A41783BDF2}"/>
    <dgm:cxn modelId="{6BF76558-892B-46DA-A229-7E704E64F1B6}" type="presOf" srcId="{9693A6D2-3319-4D69-83D4-BECA47C921C1}" destId="{FF52727F-5E48-4A68-8476-EF0254CF4397}" srcOrd="0" destOrd="0" presId="urn:microsoft.com/office/officeart/2016/7/layout/RepeatingBendingProcessNew"/>
    <dgm:cxn modelId="{597689AE-133B-4C88-84F3-1B17217D3571}" type="presOf" srcId="{FB0D7624-2DD6-4E2E-AFE0-7809E095980C}" destId="{22F99505-C02F-4753-B8D4-263680254349}" srcOrd="0" destOrd="0" presId="urn:microsoft.com/office/officeart/2016/7/layout/RepeatingBendingProcessNew"/>
    <dgm:cxn modelId="{160995B0-4F16-420A-A7C2-9F70F5929AC0}" type="presOf" srcId="{3FAD93B9-8128-45C0-98B2-1B59EB83BFD9}" destId="{057A2D9E-BD0D-4F19-8F58-ADE09931DCA1}" srcOrd="1" destOrd="0" presId="urn:microsoft.com/office/officeart/2016/7/layout/RepeatingBendingProcessNew"/>
    <dgm:cxn modelId="{C80372B1-0D45-4347-82C4-86384C5A3E16}" type="presOf" srcId="{16E6DBD4-F28C-4B73-8D63-971A107429AE}" destId="{0E88D763-0C0B-49F2-9DCE-8F2DAB1C5ACF}" srcOrd="1" destOrd="0" presId="urn:microsoft.com/office/officeart/2016/7/layout/RepeatingBendingProcessNew"/>
    <dgm:cxn modelId="{1EC6CBB3-FCF4-4FF0-B3B8-E7973DB181C7}" type="presOf" srcId="{7186071B-F50C-40CB-8B3B-C8DC8A5B2D5C}" destId="{03D01B65-ECA1-4114-B574-1704DB35F05E}" srcOrd="1" destOrd="0" presId="urn:microsoft.com/office/officeart/2016/7/layout/RepeatingBendingProcessNew"/>
    <dgm:cxn modelId="{CF04A7B4-7A14-4E78-881F-3AD6B153C712}" srcId="{7EF2E8EF-9BAC-4938-B5A7-9EDBC31217BA}" destId="{5553F186-2D62-4B10-9EE0-9B082B6532E0}" srcOrd="3" destOrd="0" parTransId="{63EEF172-0194-4FDD-AEE7-C8991B0CDA22}" sibTransId="{7E5A3E01-3021-43D7-912D-44958BD577BC}"/>
    <dgm:cxn modelId="{3D7BF3B5-5629-4475-81B5-22E2BB0F1F96}" type="presOf" srcId="{16A3BE6B-F7DD-4555-B9BF-1A196CC2B01C}" destId="{283D961B-3454-4939-BC8F-4CED4E116162}" srcOrd="0" destOrd="0" presId="urn:microsoft.com/office/officeart/2016/7/layout/RepeatingBendingProcessNew"/>
    <dgm:cxn modelId="{E8F9E6B7-794F-49DF-9474-D0177F27C140}" srcId="{7EF2E8EF-9BAC-4938-B5A7-9EDBC31217BA}" destId="{16A3BE6B-F7DD-4555-B9BF-1A196CC2B01C}" srcOrd="8" destOrd="0" parTransId="{82C5B8EB-0592-4C8B-B3F7-651F96927D8D}" sibTransId="{331D27C4-0437-4F2E-8B65-A7CDF3FA8326}"/>
    <dgm:cxn modelId="{4E89B9BF-C03D-499D-96A4-CAA82E06645C}" type="presOf" srcId="{7186071B-F50C-40CB-8B3B-C8DC8A5B2D5C}" destId="{01B6AF26-5F18-4473-9CDF-612FE0D11267}" srcOrd="0" destOrd="0" presId="urn:microsoft.com/office/officeart/2016/7/layout/RepeatingBendingProcessNew"/>
    <dgm:cxn modelId="{AEFA65CB-0BF5-47AB-9396-F3B4AA3AA447}" type="presOf" srcId="{83772D73-E904-4B67-82C7-D76C5559CC03}" destId="{F904B5F0-3294-4AFF-86B2-E20580C89908}" srcOrd="0" destOrd="0" presId="urn:microsoft.com/office/officeart/2016/7/layout/RepeatingBendingProcessNew"/>
    <dgm:cxn modelId="{7915BFCB-AD28-44EC-81C5-C101CC04A8B9}" type="presOf" srcId="{EEE56AD1-6C82-48EC-AF40-6C473A7641C3}" destId="{64CFE041-3B4D-49BD-9B1C-DB884D375661}" srcOrd="0" destOrd="0" presId="urn:microsoft.com/office/officeart/2016/7/layout/RepeatingBendingProcessNew"/>
    <dgm:cxn modelId="{A02EC3D5-9CDD-40C4-8FE8-DD969193C180}" srcId="{7EF2E8EF-9BAC-4938-B5A7-9EDBC31217BA}" destId="{EEE56AD1-6C82-48EC-AF40-6C473A7641C3}" srcOrd="2" destOrd="0" parTransId="{0F6A31C7-B3F9-4432-9C31-32196C414F9D}" sibTransId="{3FAD93B9-8128-45C0-98B2-1B59EB83BFD9}"/>
    <dgm:cxn modelId="{C4E66AE5-95F2-4728-B1F1-4F19DF57C772}" srcId="{7EF2E8EF-9BAC-4938-B5A7-9EDBC31217BA}" destId="{B72CB30E-3BA0-45DF-BE8C-F9D168C171CC}" srcOrd="6" destOrd="0" parTransId="{3F0E5537-2FB0-4CE3-839E-A5DF21B60AD5}" sibTransId="{F2FF4681-F7C9-43F3-99B1-88EEB98598AA}"/>
    <dgm:cxn modelId="{B1D14EEC-C99E-483E-8D4C-1693441422C0}" type="presOf" srcId="{1C4671BF-1D94-4AF4-B963-F859A36912E0}" destId="{69BA2921-3A39-451E-AA22-0BBE23474BC2}" srcOrd="1" destOrd="0" presId="urn:microsoft.com/office/officeart/2016/7/layout/RepeatingBendingProcessNew"/>
    <dgm:cxn modelId="{F9EDD3F0-9B24-480B-9C65-A5C8BE0B1696}" srcId="{7EF2E8EF-9BAC-4938-B5A7-9EDBC31217BA}" destId="{9693A6D2-3319-4D69-83D4-BECA47C921C1}" srcOrd="7" destOrd="0" parTransId="{3AC17141-621C-49D0-A71A-8B9B4931EFCF}" sibTransId="{7186071B-F50C-40CB-8B3B-C8DC8A5B2D5C}"/>
    <dgm:cxn modelId="{76B381F7-7C78-40D1-B193-079C342232DC}" srcId="{7EF2E8EF-9BAC-4938-B5A7-9EDBC31217BA}" destId="{C3B22BA8-AB58-40A8-9F84-9B5D8819A1A5}" srcOrd="0" destOrd="0" parTransId="{C3439258-0E12-4B27-A83F-2422D393C9E7}" sibTransId="{CB0B69FF-0D5F-4F80-91A1-1C962862ADFD}"/>
    <dgm:cxn modelId="{29114957-2167-4387-B2D4-B0B2686BA5CF}" type="presParOf" srcId="{76015DB0-745E-4189-8F6B-0EED2F2F710A}" destId="{5D93F522-8E91-4BDE-A0A1-7AFAA35F36C0}" srcOrd="0" destOrd="0" presId="urn:microsoft.com/office/officeart/2016/7/layout/RepeatingBendingProcessNew"/>
    <dgm:cxn modelId="{05386E69-5B25-437A-A6F2-FCFE152891D7}" type="presParOf" srcId="{76015DB0-745E-4189-8F6B-0EED2F2F710A}" destId="{04ECF165-5D6B-40A9-BE5D-CF0A0100C81F}" srcOrd="1" destOrd="0" presId="urn:microsoft.com/office/officeart/2016/7/layout/RepeatingBendingProcessNew"/>
    <dgm:cxn modelId="{602EED2D-4DE4-4B52-B324-F824022343F9}" type="presParOf" srcId="{04ECF165-5D6B-40A9-BE5D-CF0A0100C81F}" destId="{3AC52D39-2DE3-45E4-9260-05ED8B9631E8}" srcOrd="0" destOrd="0" presId="urn:microsoft.com/office/officeart/2016/7/layout/RepeatingBendingProcessNew"/>
    <dgm:cxn modelId="{ACDF0AB4-A049-4D6D-9A79-8CB7885AAECC}" type="presParOf" srcId="{76015DB0-745E-4189-8F6B-0EED2F2F710A}" destId="{A202B199-B673-438B-9EFC-AB1A659B3D69}" srcOrd="2" destOrd="0" presId="urn:microsoft.com/office/officeart/2016/7/layout/RepeatingBendingProcessNew"/>
    <dgm:cxn modelId="{4A041A22-2776-456C-B4B8-4C019AB952DC}" type="presParOf" srcId="{76015DB0-745E-4189-8F6B-0EED2F2F710A}" destId="{77FF2CEC-3671-4E7F-B982-4067BAE8B696}" srcOrd="3" destOrd="0" presId="urn:microsoft.com/office/officeart/2016/7/layout/RepeatingBendingProcessNew"/>
    <dgm:cxn modelId="{FA6086B1-E3FE-43E2-B76B-975CB9BFDCCF}" type="presParOf" srcId="{77FF2CEC-3671-4E7F-B982-4067BAE8B696}" destId="{69BA2921-3A39-451E-AA22-0BBE23474BC2}" srcOrd="0" destOrd="0" presId="urn:microsoft.com/office/officeart/2016/7/layout/RepeatingBendingProcessNew"/>
    <dgm:cxn modelId="{82FCA79F-D3C2-4F1C-80FC-8DA68C31AF26}" type="presParOf" srcId="{76015DB0-745E-4189-8F6B-0EED2F2F710A}" destId="{64CFE041-3B4D-49BD-9B1C-DB884D375661}" srcOrd="4" destOrd="0" presId="urn:microsoft.com/office/officeart/2016/7/layout/RepeatingBendingProcessNew"/>
    <dgm:cxn modelId="{3EA5CF7E-8C97-4410-BB4C-540017067167}" type="presParOf" srcId="{76015DB0-745E-4189-8F6B-0EED2F2F710A}" destId="{2330CEE1-8E01-49B8-8F4C-0C9D4F307B21}" srcOrd="5" destOrd="0" presId="urn:microsoft.com/office/officeart/2016/7/layout/RepeatingBendingProcessNew"/>
    <dgm:cxn modelId="{100DA667-FC77-42E7-84D6-A3B75ADD4111}" type="presParOf" srcId="{2330CEE1-8E01-49B8-8F4C-0C9D4F307B21}" destId="{057A2D9E-BD0D-4F19-8F58-ADE09931DCA1}" srcOrd="0" destOrd="0" presId="urn:microsoft.com/office/officeart/2016/7/layout/RepeatingBendingProcessNew"/>
    <dgm:cxn modelId="{13C7D6B2-B9EF-4FE6-90C5-A955D1E93B72}" type="presParOf" srcId="{76015DB0-745E-4189-8F6B-0EED2F2F710A}" destId="{58EE7936-6AA8-47EF-95C8-79BAA784CF1F}" srcOrd="6" destOrd="0" presId="urn:microsoft.com/office/officeart/2016/7/layout/RepeatingBendingProcessNew"/>
    <dgm:cxn modelId="{D158B7FE-713C-4759-BF7C-798DF7E4F798}" type="presParOf" srcId="{76015DB0-745E-4189-8F6B-0EED2F2F710A}" destId="{53623D92-CDF7-4B35-A2D5-92157CDC9272}" srcOrd="7" destOrd="0" presId="urn:microsoft.com/office/officeart/2016/7/layout/RepeatingBendingProcessNew"/>
    <dgm:cxn modelId="{C13BB55B-6CB3-490A-B6AD-EA3F4CE098BF}" type="presParOf" srcId="{53623D92-CDF7-4B35-A2D5-92157CDC9272}" destId="{12190D56-B524-4644-BF1D-CD6C4FF151C1}" srcOrd="0" destOrd="0" presId="urn:microsoft.com/office/officeart/2016/7/layout/RepeatingBendingProcessNew"/>
    <dgm:cxn modelId="{0BF784CA-438E-428A-B17A-EB3568B67ADA}" type="presParOf" srcId="{76015DB0-745E-4189-8F6B-0EED2F2F710A}" destId="{F904B5F0-3294-4AFF-86B2-E20580C89908}" srcOrd="8" destOrd="0" presId="urn:microsoft.com/office/officeart/2016/7/layout/RepeatingBendingProcessNew"/>
    <dgm:cxn modelId="{CA537E6E-2D74-4315-9901-24B210013F7F}" type="presParOf" srcId="{76015DB0-745E-4189-8F6B-0EED2F2F710A}" destId="{BA463D46-7824-4E55-B965-42B747C0B3CD}" srcOrd="9" destOrd="0" presId="urn:microsoft.com/office/officeart/2016/7/layout/RepeatingBendingProcessNew"/>
    <dgm:cxn modelId="{4ACED2A0-CEDB-4547-884C-01522D7FB2E7}" type="presParOf" srcId="{BA463D46-7824-4E55-B965-42B747C0B3CD}" destId="{0E88D763-0C0B-49F2-9DCE-8F2DAB1C5ACF}" srcOrd="0" destOrd="0" presId="urn:microsoft.com/office/officeart/2016/7/layout/RepeatingBendingProcessNew"/>
    <dgm:cxn modelId="{77DED150-70FE-4502-9B81-6BEC39D9105E}" type="presParOf" srcId="{76015DB0-745E-4189-8F6B-0EED2F2F710A}" destId="{22F99505-C02F-4753-B8D4-263680254349}" srcOrd="10" destOrd="0" presId="urn:microsoft.com/office/officeart/2016/7/layout/RepeatingBendingProcessNew"/>
    <dgm:cxn modelId="{91CDB6E1-5AEC-44FE-B846-7465A0051D61}" type="presParOf" srcId="{76015DB0-745E-4189-8F6B-0EED2F2F710A}" destId="{7512E19A-7866-46EC-8564-2F5F9981441B}" srcOrd="11" destOrd="0" presId="urn:microsoft.com/office/officeart/2016/7/layout/RepeatingBendingProcessNew"/>
    <dgm:cxn modelId="{CB7AEB59-1EF9-4352-8E56-8081ADD4CD02}" type="presParOf" srcId="{7512E19A-7866-46EC-8564-2F5F9981441B}" destId="{E33235F2-C10B-4FFF-950A-BE3FBB73D1FF}" srcOrd="0" destOrd="0" presId="urn:microsoft.com/office/officeart/2016/7/layout/RepeatingBendingProcessNew"/>
    <dgm:cxn modelId="{24FBAD63-E3A1-49F7-AB8E-08EAFAAD77F4}" type="presParOf" srcId="{76015DB0-745E-4189-8F6B-0EED2F2F710A}" destId="{AA416BFB-9CAE-4911-89CF-673F3E86DFF3}" srcOrd="12" destOrd="0" presId="urn:microsoft.com/office/officeart/2016/7/layout/RepeatingBendingProcessNew"/>
    <dgm:cxn modelId="{EDFAA4EE-BA09-414C-80B0-91B03AC663D5}" type="presParOf" srcId="{76015DB0-745E-4189-8F6B-0EED2F2F710A}" destId="{5D5E3954-E9B5-4937-AD73-9ED515693809}" srcOrd="13" destOrd="0" presId="urn:microsoft.com/office/officeart/2016/7/layout/RepeatingBendingProcessNew"/>
    <dgm:cxn modelId="{FF48C27C-9FF2-4E95-A12B-D5C6CBED83C0}" type="presParOf" srcId="{5D5E3954-E9B5-4937-AD73-9ED515693809}" destId="{B93A23B2-D7EE-484F-A033-8B4FF2DFD533}" srcOrd="0" destOrd="0" presId="urn:microsoft.com/office/officeart/2016/7/layout/RepeatingBendingProcessNew"/>
    <dgm:cxn modelId="{3EE18F80-38D1-4019-BB8B-F5E8FAA2D2D6}" type="presParOf" srcId="{76015DB0-745E-4189-8F6B-0EED2F2F710A}" destId="{FF52727F-5E48-4A68-8476-EF0254CF4397}" srcOrd="14" destOrd="0" presId="urn:microsoft.com/office/officeart/2016/7/layout/RepeatingBendingProcessNew"/>
    <dgm:cxn modelId="{DF54CE1C-A43F-4955-9315-4ACA1CCB90EC}" type="presParOf" srcId="{76015DB0-745E-4189-8F6B-0EED2F2F710A}" destId="{01B6AF26-5F18-4473-9CDF-612FE0D11267}" srcOrd="15" destOrd="0" presId="urn:microsoft.com/office/officeart/2016/7/layout/RepeatingBendingProcessNew"/>
    <dgm:cxn modelId="{249053C2-6332-4FC0-A03A-B19018015E85}" type="presParOf" srcId="{01B6AF26-5F18-4473-9CDF-612FE0D11267}" destId="{03D01B65-ECA1-4114-B574-1704DB35F05E}" srcOrd="0" destOrd="0" presId="urn:microsoft.com/office/officeart/2016/7/layout/RepeatingBendingProcessNew"/>
    <dgm:cxn modelId="{A1061D4E-D0D9-48A9-8D4E-9833F291EC44}" type="presParOf" srcId="{76015DB0-745E-4189-8F6B-0EED2F2F710A}" destId="{283D961B-3454-4939-BC8F-4CED4E116162}" srcOrd="16"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10E05B-3419-4BB5-A6E5-EA4F4AE06A51}">
      <dsp:nvSpPr>
        <dsp:cNvPr id="0" name=""/>
        <dsp:cNvSpPr/>
      </dsp:nvSpPr>
      <dsp:spPr>
        <a:xfrm>
          <a:off x="0" y="1879"/>
          <a:ext cx="4668781" cy="95235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5A1553-0C9D-434A-85F5-6C90293C6A67}">
      <dsp:nvSpPr>
        <dsp:cNvPr id="0" name=""/>
        <dsp:cNvSpPr/>
      </dsp:nvSpPr>
      <dsp:spPr>
        <a:xfrm>
          <a:off x="288088" y="216159"/>
          <a:ext cx="523796" cy="523796"/>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28575" cap="flat" cmpd="sng" algn="ctr">
          <a:solidFill>
            <a:schemeClr val="accent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88B0A6-1BBB-4BDC-9086-2B6F40204ED3}">
      <dsp:nvSpPr>
        <dsp:cNvPr id="0" name=""/>
        <dsp:cNvSpPr/>
      </dsp:nvSpPr>
      <dsp:spPr>
        <a:xfrm>
          <a:off x="1099973" y="1879"/>
          <a:ext cx="3568807" cy="9523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791" tIns="100791" rIns="100791" bIns="100791" numCol="1" spcCol="1270" anchor="ctr" anchorCtr="0">
          <a:noAutofit/>
        </a:bodyPr>
        <a:lstStyle/>
        <a:p>
          <a:pPr marL="0" lvl="0" indent="0" algn="l" defTabSz="977900">
            <a:lnSpc>
              <a:spcPct val="90000"/>
            </a:lnSpc>
            <a:spcBef>
              <a:spcPct val="0"/>
            </a:spcBef>
            <a:spcAft>
              <a:spcPct val="35000"/>
            </a:spcAft>
            <a:buNone/>
          </a:pPr>
          <a:r>
            <a:rPr lang="en-GB" sz="2200" kern="1200" dirty="0">
              <a:hlinkClick xmlns:r="http://schemas.openxmlformats.org/officeDocument/2006/relationships" r:id="rId2"/>
            </a:rPr>
            <a:t>Module list/catalogue</a:t>
          </a:r>
          <a:endParaRPr lang="en-US" sz="2200" kern="1200" dirty="0"/>
        </a:p>
      </dsp:txBody>
      <dsp:txXfrm>
        <a:off x="1099973" y="1879"/>
        <a:ext cx="3568807" cy="952357"/>
      </dsp:txXfrm>
    </dsp:sp>
    <dsp:sp modelId="{8A21903D-2AA1-4EF0-90A9-EF25BE853041}">
      <dsp:nvSpPr>
        <dsp:cNvPr id="0" name=""/>
        <dsp:cNvSpPr/>
      </dsp:nvSpPr>
      <dsp:spPr>
        <a:xfrm>
          <a:off x="0" y="1192326"/>
          <a:ext cx="4668781" cy="95235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40222C-09C0-4443-818B-466D54CA7CE8}">
      <dsp:nvSpPr>
        <dsp:cNvPr id="0" name=""/>
        <dsp:cNvSpPr/>
      </dsp:nvSpPr>
      <dsp:spPr>
        <a:xfrm>
          <a:off x="288088" y="1406606"/>
          <a:ext cx="523796" cy="523796"/>
        </a:xfrm>
        <a:prstGeom prst="rect">
          <a:avLst/>
        </a:prstGeom>
        <a:blipFill>
          <a:blip xmlns:r="http://schemas.openxmlformats.org/officeDocument/2006/relationships">
            <a:extLst>
              <a:ext uri="{96DAC541-7B7A-43D3-8B79-37D633B846F1}">
                <asvg:svgBlip xmlns:asvg="http://schemas.microsoft.com/office/drawing/2016/SVG/main" r:embed="rId3"/>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AFD12CF-6D25-4EF5-B4A5-2100CA48C728}">
      <dsp:nvSpPr>
        <dsp:cNvPr id="0" name=""/>
        <dsp:cNvSpPr/>
      </dsp:nvSpPr>
      <dsp:spPr>
        <a:xfrm>
          <a:off x="1099973" y="1192326"/>
          <a:ext cx="3568807" cy="9523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791" tIns="100791" rIns="100791" bIns="100791" numCol="1" spcCol="1270" anchor="ctr" anchorCtr="0">
          <a:noAutofit/>
        </a:bodyPr>
        <a:lstStyle/>
        <a:p>
          <a:pPr marL="0" lvl="0" indent="0" algn="l" defTabSz="977900">
            <a:lnSpc>
              <a:spcPct val="90000"/>
            </a:lnSpc>
            <a:spcBef>
              <a:spcPct val="0"/>
            </a:spcBef>
            <a:spcAft>
              <a:spcPct val="35000"/>
            </a:spcAft>
            <a:buNone/>
          </a:pPr>
          <a:r>
            <a:rPr lang="en-GB" sz="2200" kern="1200"/>
            <a:t>Module fair</a:t>
          </a:r>
          <a:endParaRPr lang="en-US" sz="2200" kern="1200"/>
        </a:p>
      </dsp:txBody>
      <dsp:txXfrm>
        <a:off x="1099973" y="1192326"/>
        <a:ext cx="3568807" cy="952357"/>
      </dsp:txXfrm>
    </dsp:sp>
    <dsp:sp modelId="{7051E375-1790-4989-9E17-92A7367525DC}">
      <dsp:nvSpPr>
        <dsp:cNvPr id="0" name=""/>
        <dsp:cNvSpPr/>
      </dsp:nvSpPr>
      <dsp:spPr>
        <a:xfrm>
          <a:off x="0" y="2382773"/>
          <a:ext cx="4668781" cy="95235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6F7319-CF4E-41AD-BF7C-A6BE1BC6137B}">
      <dsp:nvSpPr>
        <dsp:cNvPr id="0" name=""/>
        <dsp:cNvSpPr/>
      </dsp:nvSpPr>
      <dsp:spPr>
        <a:xfrm>
          <a:off x="288088" y="2597054"/>
          <a:ext cx="523796" cy="523796"/>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8575" cap="flat" cmpd="sng" algn="ctr">
          <a:solidFill>
            <a:schemeClr val="accent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0F9048-448E-48AD-B0FF-269C2F1CE5B2}">
      <dsp:nvSpPr>
        <dsp:cNvPr id="0" name=""/>
        <dsp:cNvSpPr/>
      </dsp:nvSpPr>
      <dsp:spPr>
        <a:xfrm>
          <a:off x="1099973" y="2382773"/>
          <a:ext cx="3568807" cy="9523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791" tIns="100791" rIns="100791" bIns="100791" numCol="1" spcCol="1270" anchor="ctr" anchorCtr="0">
          <a:noAutofit/>
        </a:bodyPr>
        <a:lstStyle/>
        <a:p>
          <a:pPr marL="0" lvl="0" indent="0" algn="l" defTabSz="977900">
            <a:lnSpc>
              <a:spcPct val="90000"/>
            </a:lnSpc>
            <a:spcBef>
              <a:spcPct val="0"/>
            </a:spcBef>
            <a:spcAft>
              <a:spcPct val="35000"/>
            </a:spcAft>
            <a:buNone/>
          </a:pPr>
          <a:r>
            <a:rPr lang="en-GB" sz="2200" kern="1200" dirty="0">
              <a:hlinkClick xmlns:r="http://schemas.openxmlformats.org/officeDocument/2006/relationships" r:id="rId5"/>
            </a:rPr>
            <a:t>Module</a:t>
          </a:r>
          <a:r>
            <a:rPr lang="en-GB" sz="2200" kern="1200" dirty="0"/>
            <a:t> taster videos</a:t>
          </a:r>
          <a:endParaRPr lang="en-US" sz="2200" kern="1200" dirty="0"/>
        </a:p>
      </dsp:txBody>
      <dsp:txXfrm>
        <a:off x="1099973" y="2382773"/>
        <a:ext cx="3568807" cy="952357"/>
      </dsp:txXfrm>
    </dsp:sp>
    <dsp:sp modelId="{EFF57F13-6346-4580-B24C-73E07792E2B8}">
      <dsp:nvSpPr>
        <dsp:cNvPr id="0" name=""/>
        <dsp:cNvSpPr/>
      </dsp:nvSpPr>
      <dsp:spPr>
        <a:xfrm>
          <a:off x="0" y="3573221"/>
          <a:ext cx="4668781" cy="95235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940633-9400-4A6B-84C9-7439C98E2C6A}">
      <dsp:nvSpPr>
        <dsp:cNvPr id="0" name=""/>
        <dsp:cNvSpPr/>
      </dsp:nvSpPr>
      <dsp:spPr>
        <a:xfrm>
          <a:off x="288088" y="3787501"/>
          <a:ext cx="523796" cy="523796"/>
        </a:xfrm>
        <a:prstGeom prst="rect">
          <a:avLst/>
        </a:prstGeom>
        <a:blipFill>
          <a:blip xmlns:r="http://schemas.openxmlformats.org/officeDocument/2006/relationships">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F6BE86-44F5-4F6A-AF05-DF3AAE1463B8}">
      <dsp:nvSpPr>
        <dsp:cNvPr id="0" name=""/>
        <dsp:cNvSpPr/>
      </dsp:nvSpPr>
      <dsp:spPr>
        <a:xfrm>
          <a:off x="1099973" y="3573221"/>
          <a:ext cx="3568807" cy="9523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791" tIns="100791" rIns="100791" bIns="100791" numCol="1" spcCol="1270" anchor="ctr" anchorCtr="0">
          <a:noAutofit/>
        </a:bodyPr>
        <a:lstStyle/>
        <a:p>
          <a:pPr marL="0" lvl="0" indent="0" algn="l" defTabSz="977900">
            <a:lnSpc>
              <a:spcPct val="90000"/>
            </a:lnSpc>
            <a:spcBef>
              <a:spcPct val="0"/>
            </a:spcBef>
            <a:spcAft>
              <a:spcPct val="35000"/>
            </a:spcAft>
            <a:buNone/>
          </a:pPr>
          <a:r>
            <a:rPr lang="en-GB" sz="2200" kern="1200"/>
            <a:t>Speak to module convenor</a:t>
          </a:r>
          <a:endParaRPr lang="en-US" sz="2200" kern="1200"/>
        </a:p>
      </dsp:txBody>
      <dsp:txXfrm>
        <a:off x="1099973" y="3573221"/>
        <a:ext cx="3568807" cy="9523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ECF165-5D6B-40A9-BE5D-CF0A0100C81F}">
      <dsp:nvSpPr>
        <dsp:cNvPr id="0" name=""/>
        <dsp:cNvSpPr/>
      </dsp:nvSpPr>
      <dsp:spPr>
        <a:xfrm>
          <a:off x="2871270" y="556123"/>
          <a:ext cx="429922" cy="91440"/>
        </a:xfrm>
        <a:custGeom>
          <a:avLst/>
          <a:gdLst/>
          <a:ahLst/>
          <a:cxnLst/>
          <a:rect l="0" t="0" r="0" b="0"/>
          <a:pathLst>
            <a:path>
              <a:moveTo>
                <a:pt x="0" y="45720"/>
              </a:moveTo>
              <a:lnTo>
                <a:pt x="42992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74718" y="599540"/>
        <a:ext cx="23026" cy="4605"/>
      </dsp:txXfrm>
    </dsp:sp>
    <dsp:sp modelId="{5D93F522-8E91-4BDE-A0A1-7AFAA35F36C0}">
      <dsp:nvSpPr>
        <dsp:cNvPr id="0" name=""/>
        <dsp:cNvSpPr/>
      </dsp:nvSpPr>
      <dsp:spPr>
        <a:xfrm>
          <a:off x="870797" y="1161"/>
          <a:ext cx="2002272" cy="120136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GB" sz="2300" kern="1200" dirty="0"/>
            <a:t>Module Application Form open</a:t>
          </a:r>
          <a:endParaRPr lang="en-US" sz="2300" kern="1200" dirty="0"/>
        </a:p>
      </dsp:txBody>
      <dsp:txXfrm>
        <a:off x="870797" y="1161"/>
        <a:ext cx="2002272" cy="1201363"/>
      </dsp:txXfrm>
    </dsp:sp>
    <dsp:sp modelId="{77FF2CEC-3671-4E7F-B982-4067BAE8B696}">
      <dsp:nvSpPr>
        <dsp:cNvPr id="0" name=""/>
        <dsp:cNvSpPr/>
      </dsp:nvSpPr>
      <dsp:spPr>
        <a:xfrm>
          <a:off x="5334065" y="556123"/>
          <a:ext cx="429922" cy="91440"/>
        </a:xfrm>
        <a:custGeom>
          <a:avLst/>
          <a:gdLst/>
          <a:ahLst/>
          <a:cxnLst/>
          <a:rect l="0" t="0" r="0" b="0"/>
          <a:pathLst>
            <a:path>
              <a:moveTo>
                <a:pt x="0" y="45720"/>
              </a:moveTo>
              <a:lnTo>
                <a:pt x="42992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37513" y="599540"/>
        <a:ext cx="23026" cy="4605"/>
      </dsp:txXfrm>
    </dsp:sp>
    <dsp:sp modelId="{A202B199-B673-438B-9EFC-AB1A659B3D69}">
      <dsp:nvSpPr>
        <dsp:cNvPr id="0" name=""/>
        <dsp:cNvSpPr/>
      </dsp:nvSpPr>
      <dsp:spPr>
        <a:xfrm>
          <a:off x="3333592" y="1161"/>
          <a:ext cx="2002272" cy="120136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GB" sz="2300" kern="1200" dirty="0"/>
            <a:t>Forms collated</a:t>
          </a:r>
          <a:endParaRPr lang="en-US" sz="2300" kern="1200" dirty="0"/>
        </a:p>
      </dsp:txBody>
      <dsp:txXfrm>
        <a:off x="3333592" y="1161"/>
        <a:ext cx="2002272" cy="1201363"/>
      </dsp:txXfrm>
    </dsp:sp>
    <dsp:sp modelId="{2330CEE1-8E01-49B8-8F4C-0C9D4F307B21}">
      <dsp:nvSpPr>
        <dsp:cNvPr id="0" name=""/>
        <dsp:cNvSpPr/>
      </dsp:nvSpPr>
      <dsp:spPr>
        <a:xfrm>
          <a:off x="1871934" y="1200724"/>
          <a:ext cx="4925589" cy="429922"/>
        </a:xfrm>
        <a:custGeom>
          <a:avLst/>
          <a:gdLst/>
          <a:ahLst/>
          <a:cxnLst/>
          <a:rect l="0" t="0" r="0" b="0"/>
          <a:pathLst>
            <a:path>
              <a:moveTo>
                <a:pt x="4925589" y="0"/>
              </a:moveTo>
              <a:lnTo>
                <a:pt x="4925589" y="232061"/>
              </a:lnTo>
              <a:lnTo>
                <a:pt x="0" y="232061"/>
              </a:lnTo>
              <a:lnTo>
                <a:pt x="0" y="429922"/>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211052" y="1413383"/>
        <a:ext cx="247353" cy="4605"/>
      </dsp:txXfrm>
    </dsp:sp>
    <dsp:sp modelId="{64CFE041-3B4D-49BD-9B1C-DB884D375661}">
      <dsp:nvSpPr>
        <dsp:cNvPr id="0" name=""/>
        <dsp:cNvSpPr/>
      </dsp:nvSpPr>
      <dsp:spPr>
        <a:xfrm>
          <a:off x="5796387" y="1161"/>
          <a:ext cx="2002272" cy="120136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GB" sz="2300" kern="1200" dirty="0"/>
            <a:t>Data cleanse</a:t>
          </a:r>
          <a:endParaRPr lang="en-US" sz="2300" kern="1200" dirty="0"/>
        </a:p>
      </dsp:txBody>
      <dsp:txXfrm>
        <a:off x="5796387" y="1161"/>
        <a:ext cx="2002272" cy="1201363"/>
      </dsp:txXfrm>
    </dsp:sp>
    <dsp:sp modelId="{53623D92-CDF7-4B35-A2D5-92157CDC9272}">
      <dsp:nvSpPr>
        <dsp:cNvPr id="0" name=""/>
        <dsp:cNvSpPr/>
      </dsp:nvSpPr>
      <dsp:spPr>
        <a:xfrm>
          <a:off x="2871270" y="2218009"/>
          <a:ext cx="429922" cy="91440"/>
        </a:xfrm>
        <a:custGeom>
          <a:avLst/>
          <a:gdLst/>
          <a:ahLst/>
          <a:cxnLst/>
          <a:rect l="0" t="0" r="0" b="0"/>
          <a:pathLst>
            <a:path>
              <a:moveTo>
                <a:pt x="0" y="45720"/>
              </a:moveTo>
              <a:lnTo>
                <a:pt x="42992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74718" y="2261426"/>
        <a:ext cx="23026" cy="4605"/>
      </dsp:txXfrm>
    </dsp:sp>
    <dsp:sp modelId="{58EE7936-6AA8-47EF-95C8-79BAA784CF1F}">
      <dsp:nvSpPr>
        <dsp:cNvPr id="0" name=""/>
        <dsp:cNvSpPr/>
      </dsp:nvSpPr>
      <dsp:spPr>
        <a:xfrm>
          <a:off x="870797" y="1663047"/>
          <a:ext cx="2002272" cy="120136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GB" sz="2300" kern="1200" dirty="0"/>
            <a:t>LA240 and LA3A3 allocated </a:t>
          </a:r>
          <a:endParaRPr lang="en-US" sz="2300" kern="1200" dirty="0"/>
        </a:p>
      </dsp:txBody>
      <dsp:txXfrm>
        <a:off x="870797" y="1663047"/>
        <a:ext cx="2002272" cy="1201363"/>
      </dsp:txXfrm>
    </dsp:sp>
    <dsp:sp modelId="{BA463D46-7824-4E55-B965-42B747C0B3CD}">
      <dsp:nvSpPr>
        <dsp:cNvPr id="0" name=""/>
        <dsp:cNvSpPr/>
      </dsp:nvSpPr>
      <dsp:spPr>
        <a:xfrm>
          <a:off x="5334065" y="2218009"/>
          <a:ext cx="429922" cy="91440"/>
        </a:xfrm>
        <a:custGeom>
          <a:avLst/>
          <a:gdLst/>
          <a:ahLst/>
          <a:cxnLst/>
          <a:rect l="0" t="0" r="0" b="0"/>
          <a:pathLst>
            <a:path>
              <a:moveTo>
                <a:pt x="0" y="45720"/>
              </a:moveTo>
              <a:lnTo>
                <a:pt x="42992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37513" y="2261426"/>
        <a:ext cx="23026" cy="4605"/>
      </dsp:txXfrm>
    </dsp:sp>
    <dsp:sp modelId="{F904B5F0-3294-4AFF-86B2-E20580C89908}">
      <dsp:nvSpPr>
        <dsp:cNvPr id="0" name=""/>
        <dsp:cNvSpPr/>
      </dsp:nvSpPr>
      <dsp:spPr>
        <a:xfrm>
          <a:off x="3333592" y="1663047"/>
          <a:ext cx="2002272" cy="120136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GB" sz="2300" kern="1200" dirty="0"/>
            <a:t>Optional modules allocated</a:t>
          </a:r>
          <a:endParaRPr lang="en-US" sz="2300" kern="1200" dirty="0"/>
        </a:p>
      </dsp:txBody>
      <dsp:txXfrm>
        <a:off x="3333592" y="1663047"/>
        <a:ext cx="2002272" cy="1201363"/>
      </dsp:txXfrm>
    </dsp:sp>
    <dsp:sp modelId="{7512E19A-7866-46EC-8564-2F5F9981441B}">
      <dsp:nvSpPr>
        <dsp:cNvPr id="0" name=""/>
        <dsp:cNvSpPr/>
      </dsp:nvSpPr>
      <dsp:spPr>
        <a:xfrm>
          <a:off x="1871934" y="2862610"/>
          <a:ext cx="4925589" cy="429922"/>
        </a:xfrm>
        <a:custGeom>
          <a:avLst/>
          <a:gdLst/>
          <a:ahLst/>
          <a:cxnLst/>
          <a:rect l="0" t="0" r="0" b="0"/>
          <a:pathLst>
            <a:path>
              <a:moveTo>
                <a:pt x="4925589" y="0"/>
              </a:moveTo>
              <a:lnTo>
                <a:pt x="4925589" y="232061"/>
              </a:lnTo>
              <a:lnTo>
                <a:pt x="0" y="232061"/>
              </a:lnTo>
              <a:lnTo>
                <a:pt x="0" y="429922"/>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211052" y="3075269"/>
        <a:ext cx="247353" cy="4605"/>
      </dsp:txXfrm>
    </dsp:sp>
    <dsp:sp modelId="{22F99505-C02F-4753-B8D4-263680254349}">
      <dsp:nvSpPr>
        <dsp:cNvPr id="0" name=""/>
        <dsp:cNvSpPr/>
      </dsp:nvSpPr>
      <dsp:spPr>
        <a:xfrm>
          <a:off x="5796387" y="1663047"/>
          <a:ext cx="2002272" cy="120136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GB" sz="2300" kern="1200" dirty="0"/>
            <a:t>Checks</a:t>
          </a:r>
          <a:endParaRPr lang="en-US" sz="2300" kern="1200" dirty="0"/>
        </a:p>
      </dsp:txBody>
      <dsp:txXfrm>
        <a:off x="5796387" y="1663047"/>
        <a:ext cx="2002272" cy="1201363"/>
      </dsp:txXfrm>
    </dsp:sp>
    <dsp:sp modelId="{5D5E3954-E9B5-4937-AD73-9ED515693809}">
      <dsp:nvSpPr>
        <dsp:cNvPr id="0" name=""/>
        <dsp:cNvSpPr/>
      </dsp:nvSpPr>
      <dsp:spPr>
        <a:xfrm>
          <a:off x="2871270" y="3879894"/>
          <a:ext cx="429922" cy="91440"/>
        </a:xfrm>
        <a:custGeom>
          <a:avLst/>
          <a:gdLst/>
          <a:ahLst/>
          <a:cxnLst/>
          <a:rect l="0" t="0" r="0" b="0"/>
          <a:pathLst>
            <a:path>
              <a:moveTo>
                <a:pt x="0" y="45720"/>
              </a:moveTo>
              <a:lnTo>
                <a:pt x="42992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74718" y="3923312"/>
        <a:ext cx="23026" cy="4605"/>
      </dsp:txXfrm>
    </dsp:sp>
    <dsp:sp modelId="{AA416BFB-9CAE-4911-89CF-673F3E86DFF3}">
      <dsp:nvSpPr>
        <dsp:cNvPr id="0" name=""/>
        <dsp:cNvSpPr/>
      </dsp:nvSpPr>
      <dsp:spPr>
        <a:xfrm>
          <a:off x="870797" y="3324933"/>
          <a:ext cx="2002272" cy="120136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GB" sz="2300" kern="1200" dirty="0"/>
            <a:t>Share module allocation with students</a:t>
          </a:r>
          <a:endParaRPr lang="en-US" sz="2300" kern="1200" dirty="0"/>
        </a:p>
      </dsp:txBody>
      <dsp:txXfrm>
        <a:off x="870797" y="3324933"/>
        <a:ext cx="2002272" cy="1201363"/>
      </dsp:txXfrm>
    </dsp:sp>
    <dsp:sp modelId="{01B6AF26-5F18-4473-9CDF-612FE0D11267}">
      <dsp:nvSpPr>
        <dsp:cNvPr id="0" name=""/>
        <dsp:cNvSpPr/>
      </dsp:nvSpPr>
      <dsp:spPr>
        <a:xfrm>
          <a:off x="5334065" y="3879894"/>
          <a:ext cx="429922" cy="91440"/>
        </a:xfrm>
        <a:custGeom>
          <a:avLst/>
          <a:gdLst/>
          <a:ahLst/>
          <a:cxnLst/>
          <a:rect l="0" t="0" r="0" b="0"/>
          <a:pathLst>
            <a:path>
              <a:moveTo>
                <a:pt x="0" y="45720"/>
              </a:moveTo>
              <a:lnTo>
                <a:pt x="429922"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37513" y="3923312"/>
        <a:ext cx="23026" cy="4605"/>
      </dsp:txXfrm>
    </dsp:sp>
    <dsp:sp modelId="{FF52727F-5E48-4A68-8476-EF0254CF4397}">
      <dsp:nvSpPr>
        <dsp:cNvPr id="0" name=""/>
        <dsp:cNvSpPr/>
      </dsp:nvSpPr>
      <dsp:spPr>
        <a:xfrm>
          <a:off x="3333592" y="3324933"/>
          <a:ext cx="2002272" cy="120136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GB" sz="2300" kern="1200"/>
            <a:t>Adjustments (ext. modules &amp; clashes)</a:t>
          </a:r>
          <a:endParaRPr lang="en-US" sz="2300" kern="1200"/>
        </a:p>
      </dsp:txBody>
      <dsp:txXfrm>
        <a:off x="3333592" y="3324933"/>
        <a:ext cx="2002272" cy="1201363"/>
      </dsp:txXfrm>
    </dsp:sp>
    <dsp:sp modelId="{283D961B-3454-4939-BC8F-4CED4E116162}">
      <dsp:nvSpPr>
        <dsp:cNvPr id="0" name=""/>
        <dsp:cNvSpPr/>
      </dsp:nvSpPr>
      <dsp:spPr>
        <a:xfrm>
          <a:off x="5796387" y="3324933"/>
          <a:ext cx="2002272" cy="120136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GB" sz="2300" kern="1200"/>
            <a:t>Register Law students onto modules</a:t>
          </a:r>
          <a:endParaRPr lang="en-US" sz="2300" kern="1200"/>
        </a:p>
      </dsp:txBody>
      <dsp:txXfrm>
        <a:off x="5796387" y="3324933"/>
        <a:ext cx="2002272" cy="120136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53F8B5B-D173-4426-BBAF-D7AE8121D62E}" type="datetimeFigureOut">
              <a:rPr lang="en-GB" smtClean="0"/>
              <a:t>15/05/2026</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BEC553F-3012-4BB0-8A17-A95503C494F8}" type="datetimeFigureOut">
              <a:rPr lang="en-GB" smtClean="0"/>
              <a:t>15/05/2026</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B935119-E922-49E8-9185-26F250BE64A2}" type="slidenum">
              <a:rPr lang="en-GB" smtClean="0"/>
              <a:t>3</a:t>
            </a:fld>
            <a:endParaRPr lang="en-GB"/>
          </a:p>
        </p:txBody>
      </p:sp>
    </p:spTree>
    <p:extLst>
      <p:ext uri="{BB962C8B-B14F-4D97-AF65-F5344CB8AC3E}">
        <p14:creationId xmlns:p14="http://schemas.microsoft.com/office/powerpoint/2010/main" val="1052328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B935119-E922-49E8-9185-26F250BE64A2}" type="slidenum">
              <a:rPr lang="en-GB" smtClean="0"/>
              <a:t>6</a:t>
            </a:fld>
            <a:endParaRPr lang="en-GB"/>
          </a:p>
        </p:txBody>
      </p:sp>
    </p:spTree>
    <p:extLst>
      <p:ext uri="{BB962C8B-B14F-4D97-AF65-F5344CB8AC3E}">
        <p14:creationId xmlns:p14="http://schemas.microsoft.com/office/powerpoint/2010/main" val="1090216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935119-E922-49E8-9185-26F250BE64A2}" type="slidenum">
              <a:rPr lang="en-GB" smtClean="0"/>
              <a:t>15</a:t>
            </a:fld>
            <a:endParaRPr lang="en-GB"/>
          </a:p>
        </p:txBody>
      </p:sp>
    </p:spTree>
    <p:extLst>
      <p:ext uri="{BB962C8B-B14F-4D97-AF65-F5344CB8AC3E}">
        <p14:creationId xmlns:p14="http://schemas.microsoft.com/office/powerpoint/2010/main" val="170738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QLD students can not take the new versions of modules e.g. LA249, LA251, LA3C9, LA3B5 (Judicial Review – was covered in LA201). Year 2 students can’t take finalist modules, and LA251 is only open to year 2 students. Pre-requisites</a:t>
            </a:r>
          </a:p>
          <a:p>
            <a:endParaRPr lang="en-GB"/>
          </a:p>
          <a:p>
            <a:r>
              <a:rPr lang="en-GB"/>
              <a:t>LA346 is an anti-requisite for </a:t>
            </a:r>
            <a:r>
              <a:rPr lang="en-GB" sz="1800">
                <a:effectLst/>
                <a:latin typeface="Aptos" panose="020B0004020202020204" pitchFamily="34" charset="0"/>
                <a:ea typeface="Aptos" panose="020B0004020202020204" pitchFamily="34" charset="0"/>
                <a:cs typeface="Aptos" panose="020B0004020202020204" pitchFamily="34" charset="0"/>
              </a:rPr>
              <a:t>LA3C3 Gender, Sexuality and the Law (term 1) and LA3C4 Gender and the Law in the Global context</a:t>
            </a:r>
            <a:endParaRPr lang="en-GB"/>
          </a:p>
          <a:p>
            <a:endParaRPr lang="en-GB"/>
          </a:p>
        </p:txBody>
      </p:sp>
      <p:sp>
        <p:nvSpPr>
          <p:cNvPr id="4" name="Slide Number Placeholder 3"/>
          <p:cNvSpPr>
            <a:spLocks noGrp="1"/>
          </p:cNvSpPr>
          <p:nvPr>
            <p:ph type="sldNum" sz="quarter" idx="5"/>
          </p:nvPr>
        </p:nvSpPr>
        <p:spPr/>
        <p:txBody>
          <a:bodyPr/>
          <a:lstStyle/>
          <a:p>
            <a:fld id="{7B935119-E922-49E8-9185-26F250BE64A2}" type="slidenum">
              <a:rPr lang="en-GB" smtClean="0"/>
              <a:t>16</a:t>
            </a:fld>
            <a:endParaRPr lang="en-GB"/>
          </a:p>
        </p:txBody>
      </p:sp>
    </p:spTree>
    <p:extLst>
      <p:ext uri="{BB962C8B-B14F-4D97-AF65-F5344CB8AC3E}">
        <p14:creationId xmlns:p14="http://schemas.microsoft.com/office/powerpoint/2010/main" val="34219256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B935119-E922-49E8-9185-26F250BE64A2}" type="slidenum">
              <a:rPr lang="en-GB" smtClean="0"/>
              <a:t>17</a:t>
            </a:fld>
            <a:endParaRPr lang="en-GB"/>
          </a:p>
        </p:txBody>
      </p:sp>
    </p:spTree>
    <p:extLst>
      <p:ext uri="{BB962C8B-B14F-4D97-AF65-F5344CB8AC3E}">
        <p14:creationId xmlns:p14="http://schemas.microsoft.com/office/powerpoint/2010/main" val="2725644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02020"/>
                </a:solidFill>
                <a:effectLst/>
                <a:latin typeface="Lato" panose="020F0502020204030203" pitchFamily="34" charset="0"/>
              </a:rPr>
              <a:t>The module catalogue hasn’t been updated with all the modules the Law School are offering next year, please use the Law webpages as the correct source of information. The full module list for 2026/27 contains links to the most recent entry on the module catalogue for each module running in 2025/26, but please note in some cases this will be a previous year whilst the module catalogue is being updated.</a:t>
            </a:r>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18</a:t>
            </a:fld>
            <a:endParaRPr lang="en-GB"/>
          </a:p>
        </p:txBody>
      </p:sp>
    </p:spTree>
    <p:extLst>
      <p:ext uri="{BB962C8B-B14F-4D97-AF65-F5344CB8AC3E}">
        <p14:creationId xmlns:p14="http://schemas.microsoft.com/office/powerpoint/2010/main" val="2499290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Forms collated for Law, PPL, Liberal Arts and Visiting students, as well as any external students taking a limited range of Law modules. Then late students added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Modules allocated from choice 1 </a:t>
            </a:r>
            <a:r>
              <a:rPr lang="en-GB" dirty="0">
                <a:sym typeface="Wingdings" panose="05000000000000000000" pitchFamily="2" charset="2"/>
              </a:rPr>
              <a:t> choice 6 until the module is full, and each student has enough modules for that term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ym typeface="Wingdings" panose="05000000000000000000" pitchFamily="2" charset="2"/>
            </a:endParaRPr>
          </a:p>
          <a:p>
            <a:endParaRPr lang="en-GB" dirty="0"/>
          </a:p>
        </p:txBody>
      </p:sp>
      <p:sp>
        <p:nvSpPr>
          <p:cNvPr id="4" name="Slide Number Placeholder 3"/>
          <p:cNvSpPr>
            <a:spLocks noGrp="1"/>
          </p:cNvSpPr>
          <p:nvPr>
            <p:ph type="sldNum" sz="quarter" idx="5"/>
          </p:nvPr>
        </p:nvSpPr>
        <p:spPr/>
        <p:txBody>
          <a:bodyPr/>
          <a:lstStyle/>
          <a:p>
            <a:fld id="{7B935119-E922-49E8-9185-26F250BE64A2}" type="slidenum">
              <a:rPr lang="en-GB" smtClean="0"/>
              <a:t>31</a:t>
            </a:fld>
            <a:endParaRPr lang="en-GB"/>
          </a:p>
        </p:txBody>
      </p:sp>
    </p:spTree>
    <p:extLst>
      <p:ext uri="{BB962C8B-B14F-4D97-AF65-F5344CB8AC3E}">
        <p14:creationId xmlns:p14="http://schemas.microsoft.com/office/powerpoint/2010/main" val="32317573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43.xml"/><Relationship Id="rId4" Type="http://schemas.openxmlformats.org/officeDocument/2006/relationships/image" Target="../media/image1.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56.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3.xml"/><Relationship Id="rId1" Type="http://schemas.openxmlformats.org/officeDocument/2006/relationships/tags" Target="../tags/tag59.xml"/><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60.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6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6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69.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71.xml"/></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77.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3.xml"/><Relationship Id="rId1" Type="http://schemas.openxmlformats.org/officeDocument/2006/relationships/tags" Target="../tags/tag79.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purple triangle on a black background&#10;&#10;Description automatically generated">
            <a:extLst>
              <a:ext uri="{FF2B5EF4-FFF2-40B4-BE49-F238E27FC236}">
                <a16:creationId xmlns:a16="http://schemas.microsoft.com/office/drawing/2014/main" id="{01591B5B-C692-5088-8746-BBF3CFFC44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2726751" cy="2661309"/>
          </a:xfrm>
          <a:prstGeom prst="rect">
            <a:avLst/>
          </a:prstGeom>
        </p:spPr>
      </p:pic>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6"/>
            <a:ext cx="5473609" cy="2675792"/>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10" name="Picture 9" descr="A purple triangle on a black background&#10;&#10;Description automatically generated">
            <a:extLst>
              <a:ext uri="{FF2B5EF4-FFF2-40B4-BE49-F238E27FC236}">
                <a16:creationId xmlns:a16="http://schemas.microsoft.com/office/drawing/2014/main" id="{A45D512C-C19F-BC09-5016-8D376370CD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196691"/>
            <a:ext cx="2726751" cy="2661309"/>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8" name="Title 1">
            <a:extLst>
              <a:ext uri="{FF2B5EF4-FFF2-40B4-BE49-F238E27FC236}">
                <a16:creationId xmlns:a16="http://schemas.microsoft.com/office/drawing/2014/main" id="{BA29CCB9-3EB8-E445-1BB4-FA66C60DC6F7}"/>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11" name="Text Placeholder 6">
            <a:extLst>
              <a:ext uri="{FF2B5EF4-FFF2-40B4-BE49-F238E27FC236}">
                <a16:creationId xmlns:a16="http://schemas.microsoft.com/office/drawing/2014/main" id="{71259056-1B09-9927-FE07-3184D335A24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12" name="Text Placeholder 8">
            <a:extLst>
              <a:ext uri="{FF2B5EF4-FFF2-40B4-BE49-F238E27FC236}">
                <a16:creationId xmlns:a16="http://schemas.microsoft.com/office/drawing/2014/main" id="{5B28B76D-19CA-E7DD-476A-BAEEB23B9355}"/>
              </a:ext>
            </a:extLst>
          </p:cNvPr>
          <p:cNvSpPr>
            <a:spLocks noGrp="1"/>
          </p:cNvSpPr>
          <p:nvPr>
            <p:ph type="body" sz="quarter" idx="13" hasCustomPrompt="1"/>
          </p:nvPr>
        </p:nvSpPr>
        <p:spPr>
          <a:xfrm>
            <a:off x="413581" y="1641566"/>
            <a:ext cx="5473609" cy="2675792"/>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pic>
        <p:nvPicPr>
          <p:cNvPr id="15" name="Picture 14" descr="A purple triangle on a black background&#10;&#10;Description automatically generated">
            <a:extLst>
              <a:ext uri="{FF2B5EF4-FFF2-40B4-BE49-F238E27FC236}">
                <a16:creationId xmlns:a16="http://schemas.microsoft.com/office/drawing/2014/main" id="{11A38BBF-351A-9110-7DC5-4E2BD85956C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196691"/>
            <a:ext cx="2726751" cy="2661309"/>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354831" y="1006196"/>
            <a:ext cx="3228194" cy="3380474"/>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6" name="Picture 5" descr="A purple triangle on a black background&#10;&#10;Description automatically generated">
            <a:extLst>
              <a:ext uri="{FF2B5EF4-FFF2-40B4-BE49-F238E27FC236}">
                <a16:creationId xmlns:a16="http://schemas.microsoft.com/office/drawing/2014/main" id="{45571121-783D-4663-9DA3-3E0844ACED0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415894"/>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2033307"/>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2127799"/>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415894"/>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2033307"/>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2127799"/>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415894"/>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2033307"/>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2127799"/>
            <a:ext cx="585802" cy="584128"/>
          </a:xfrm>
          <a:prstGeom prst="ellipse">
            <a:avLst/>
          </a:prstGeom>
        </p:spPr>
        <p:txBody>
          <a:bodyPr lIns="0" rIns="0" bIns="576000"/>
          <a:lstStyle>
            <a:lvl1pPr algn="ctr">
              <a:defRPr sz="1200"/>
            </a:lvl1pPr>
          </a:lstStyle>
          <a:p>
            <a:r>
              <a:rPr lang="en-GB"/>
              <a:t>Icon</a:t>
            </a:r>
          </a:p>
        </p:txBody>
      </p:sp>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0B541B82-F654-0826-D066-50CDC039179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0" name="Picture 9" descr="A purple triangle on a black background&#10;&#10;Description automatically generated">
            <a:extLst>
              <a:ext uri="{FF2B5EF4-FFF2-40B4-BE49-F238E27FC236}">
                <a16:creationId xmlns:a16="http://schemas.microsoft.com/office/drawing/2014/main" id="{2A0B9FB1-4082-8778-498D-641B6A3C94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2726751" cy="2661309"/>
          </a:xfrm>
          <a:prstGeom prst="rect">
            <a:avLst/>
          </a:prstGeom>
        </p:spPr>
      </p:pic>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2430899"/>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7" name="Title 1">
            <a:extLst>
              <a:ext uri="{FF2B5EF4-FFF2-40B4-BE49-F238E27FC236}">
                <a16:creationId xmlns:a16="http://schemas.microsoft.com/office/drawing/2014/main" id="{876FBC87-43A8-43E1-65D2-34A67901937E}"/>
              </a:ext>
            </a:extLst>
          </p:cNvPr>
          <p:cNvSpPr txBox="1">
            <a:spLocks/>
          </p:cNvSpPr>
          <p:nvPr userDrawn="1"/>
        </p:nvSpPr>
        <p:spPr>
          <a:xfrm>
            <a:off x="413583" y="3136864"/>
            <a:ext cx="4315897" cy="183047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200" b="1" kern="1200">
                <a:solidFill>
                  <a:schemeClr val="tx1"/>
                </a:solidFill>
                <a:latin typeface="+mj-lt"/>
                <a:ea typeface="+mj-ea"/>
                <a:cs typeface="+mj-cs"/>
              </a:defRPr>
            </a:lvl1pPr>
          </a:lstStyle>
          <a:p>
            <a:r>
              <a:rPr lang="en-US"/>
              <a:t>Add quote</a:t>
            </a:r>
            <a:endParaRPr lang="en-GB"/>
          </a:p>
        </p:txBody>
      </p:sp>
      <p:sp>
        <p:nvSpPr>
          <p:cNvPr id="9" name="Text Placeholder 6">
            <a:extLst>
              <a:ext uri="{FF2B5EF4-FFF2-40B4-BE49-F238E27FC236}">
                <a16:creationId xmlns:a16="http://schemas.microsoft.com/office/drawing/2014/main" id="{19A5D74F-E750-604A-6A60-361EE21F07A9}"/>
              </a:ext>
            </a:extLst>
          </p:cNvPr>
          <p:cNvSpPr>
            <a:spLocks noGrp="1"/>
          </p:cNvSpPr>
          <p:nvPr>
            <p:ph type="body" sz="quarter" idx="20" hasCustomPrompt="1"/>
          </p:nvPr>
        </p:nvSpPr>
        <p:spPr>
          <a:xfrm>
            <a:off x="414338" y="5104183"/>
            <a:ext cx="4315142" cy="508000"/>
          </a:xfrm>
        </p:spPr>
        <p:txBody>
          <a:bodyPr/>
          <a:lstStyle>
            <a:lvl1pPr>
              <a:defRPr b="0"/>
            </a:lvl1pPr>
          </a:lstStyle>
          <a:p>
            <a:pPr lvl="0"/>
            <a:r>
              <a:rPr lang="en-US"/>
              <a:t>Add source</a:t>
            </a:r>
            <a:endParaRPr lang="en-GB"/>
          </a:p>
        </p:txBody>
      </p:sp>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14" name="Right Triangle 13">
            <a:extLst>
              <a:ext uri="{FF2B5EF4-FFF2-40B4-BE49-F238E27FC236}">
                <a16:creationId xmlns:a16="http://schemas.microsoft.com/office/drawing/2014/main" id="{2A0A7ABC-FB31-AED4-5B54-D0CA68859081}"/>
              </a:ext>
            </a:extLst>
          </p:cNvPr>
          <p:cNvSpPr/>
          <p:nvPr userDrawn="1"/>
        </p:nvSpPr>
        <p:spPr>
          <a:xfrm rot="10800000">
            <a:off x="8599990" y="0"/>
            <a:ext cx="3592010" cy="622238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5" name="Picture 14" descr="A white and black logo&#10;&#10;Description automatically generated">
            <a:extLst>
              <a:ext uri="{FF2B5EF4-FFF2-40B4-BE49-F238E27FC236}">
                <a16:creationId xmlns:a16="http://schemas.microsoft.com/office/drawing/2014/main" id="{66808C12-E689-F704-438E-16CB49C8C20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1467" y="0"/>
            <a:ext cx="2640533" cy="2577160"/>
          </a:xfrm>
          <a:prstGeom prst="rect">
            <a:avLst/>
          </a:prstGeom>
        </p:spPr>
      </p:pic>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1" name="Picture 10" descr="A purple triangle on a black background&#10;&#10;Description automatically generated">
            <a:extLst>
              <a:ext uri="{FF2B5EF4-FFF2-40B4-BE49-F238E27FC236}">
                <a16:creationId xmlns:a16="http://schemas.microsoft.com/office/drawing/2014/main" id="{C1D48ACA-4E07-BF5F-DFDA-78BCC58B82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white and black logo&#10;&#10;Description automatically generated">
            <a:extLst>
              <a:ext uri="{FF2B5EF4-FFF2-40B4-BE49-F238E27FC236}">
                <a16:creationId xmlns:a16="http://schemas.microsoft.com/office/drawing/2014/main" id="{DD05A73E-0CD7-753A-6F1B-29B4140543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1467" y="0"/>
            <a:ext cx="2640533" cy="2577160"/>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Picture 4" descr="A white and black logo&#10;&#10;Description automatically generated">
            <a:extLst>
              <a:ext uri="{FF2B5EF4-FFF2-40B4-BE49-F238E27FC236}">
                <a16:creationId xmlns:a16="http://schemas.microsoft.com/office/drawing/2014/main" id="{7EDE49B0-2A3D-CEB9-45CA-7EEDA610CED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2640533" cy="2577160"/>
          </a:xfrm>
          <a:prstGeom prst="rect">
            <a:avLst/>
          </a:prstGeom>
        </p:spPr>
      </p:pic>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B3AB17D0-7B61-D645-F9CB-BCD0ED7948F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4" name="Picture 3" descr="A white and black logo&#10;&#10;Description automatically generated">
            <a:extLst>
              <a:ext uri="{FF2B5EF4-FFF2-40B4-BE49-F238E27FC236}">
                <a16:creationId xmlns:a16="http://schemas.microsoft.com/office/drawing/2014/main" id="{FC404F59-791D-88A7-510F-68B6347B28A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1467" y="0"/>
            <a:ext cx="2640533" cy="2577160"/>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72AEE11F-9153-F4EE-3883-613BA96244E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61583" y="5160918"/>
            <a:ext cx="1789792" cy="1746837"/>
          </a:xfrm>
          <a:prstGeom prst="rect">
            <a:avLst/>
          </a:prstGeom>
        </p:spPr>
      </p:pic>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5" name="Picture 4" descr="A white and black logo&#10;&#10;Description automatically generated">
            <a:extLst>
              <a:ext uri="{FF2B5EF4-FFF2-40B4-BE49-F238E27FC236}">
                <a16:creationId xmlns:a16="http://schemas.microsoft.com/office/drawing/2014/main" id="{459B20D3-DB14-2166-05A1-B7005AFF187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61583" y="5160918"/>
            <a:ext cx="1789792" cy="1746837"/>
          </a:xfrm>
          <a:prstGeom prst="rect">
            <a:avLst/>
          </a:prstGeom>
        </p:spPr>
      </p:pic>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4" name="Picture 3" descr="A purple triangle on a black background&#10;&#10;Description automatically generated">
            <a:extLst>
              <a:ext uri="{FF2B5EF4-FFF2-40B4-BE49-F238E27FC236}">
                <a16:creationId xmlns:a16="http://schemas.microsoft.com/office/drawing/2014/main" id="{6A948A22-3E0F-2B08-351F-65B44399F9A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2726751" cy="2661309"/>
          </a:xfrm>
          <a:prstGeom prst="rect">
            <a:avLst/>
          </a:prstGeom>
        </p:spPr>
      </p:pic>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Picture 4" descr="A purple triangle on a black background&#10;&#10;Description automatically generated">
            <a:extLst>
              <a:ext uri="{FF2B5EF4-FFF2-40B4-BE49-F238E27FC236}">
                <a16:creationId xmlns:a16="http://schemas.microsoft.com/office/drawing/2014/main" id="{654F25FF-FBDC-7C75-F8BD-BF6121E97C2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2726751" cy="2661309"/>
          </a:xfrm>
          <a:prstGeom prst="rect">
            <a:avLst/>
          </a:prstGeom>
        </p:spPr>
      </p:pic>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7146901" y="2407147"/>
            <a:ext cx="5045098" cy="4288925"/>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pic>
        <p:nvPicPr>
          <p:cNvPr id="5" name="Picture 4" descr="A purple triangle on a black background&#10;&#10;Description automatically generated">
            <a:extLst>
              <a:ext uri="{FF2B5EF4-FFF2-40B4-BE49-F238E27FC236}">
                <a16:creationId xmlns:a16="http://schemas.microsoft.com/office/drawing/2014/main" id="{97292AF7-8E0A-34F7-48C2-62541D7105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A3676391-6F88-4ACA-E021-F9401FE702B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
        <p:nvSpPr>
          <p:cNvPr id="8" name="Title 1">
            <a:extLst>
              <a:ext uri="{FF2B5EF4-FFF2-40B4-BE49-F238E27FC236}">
                <a16:creationId xmlns:a16="http://schemas.microsoft.com/office/drawing/2014/main" id="{BB3E2BD2-7269-D794-A40C-66E95769760C}"/>
              </a:ext>
            </a:extLst>
          </p:cNvPr>
          <p:cNvSpPr>
            <a:spLocks noGrp="1"/>
          </p:cNvSpPr>
          <p:nvPr>
            <p:ph type="title" hasCustomPrompt="1"/>
          </p:nvPr>
        </p:nvSpPr>
        <p:spPr>
          <a:xfrm>
            <a:off x="7152641" y="4251637"/>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9" name="Text Placeholder 6">
            <a:extLst>
              <a:ext uri="{FF2B5EF4-FFF2-40B4-BE49-F238E27FC236}">
                <a16:creationId xmlns:a16="http://schemas.microsoft.com/office/drawing/2014/main" id="{5ECBEB17-111D-4054-D163-83F334943076}"/>
              </a:ext>
            </a:extLst>
          </p:cNvPr>
          <p:cNvSpPr>
            <a:spLocks noGrp="1"/>
          </p:cNvSpPr>
          <p:nvPr>
            <p:ph type="body" sz="quarter" idx="12" hasCustomPrompt="1"/>
          </p:nvPr>
        </p:nvSpPr>
        <p:spPr>
          <a:xfrm>
            <a:off x="10322680" y="2743195"/>
            <a:ext cx="1455737" cy="1011237"/>
          </a:xfrm>
        </p:spPr>
        <p:txBody>
          <a:bodyPr/>
          <a:lstStyle>
            <a:lvl1pPr algn="r">
              <a:defRPr sz="6750">
                <a:solidFill>
                  <a:schemeClr val="accent1"/>
                </a:solidFill>
              </a:defRPr>
            </a:lvl1pPr>
          </a:lstStyle>
          <a:p>
            <a:pPr lvl="0"/>
            <a:r>
              <a:rPr lang="en-US"/>
              <a:t>XX</a:t>
            </a:r>
            <a:endParaRPr lang="en-GB"/>
          </a:p>
        </p:txBody>
      </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7146901" y="2407147"/>
            <a:ext cx="5045098" cy="4288925"/>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pic>
        <p:nvPicPr>
          <p:cNvPr id="11" name="Picture 10" descr="A purple triangle on a black background&#10;&#10;Description automatically generated">
            <a:extLst>
              <a:ext uri="{FF2B5EF4-FFF2-40B4-BE49-F238E27FC236}">
                <a16:creationId xmlns:a16="http://schemas.microsoft.com/office/drawing/2014/main" id="{FAF43AE0-8EF3-5837-B5C5-6EB8A7D00FC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6" name="Title 1">
            <a:extLst>
              <a:ext uri="{FF2B5EF4-FFF2-40B4-BE49-F238E27FC236}">
                <a16:creationId xmlns:a16="http://schemas.microsoft.com/office/drawing/2014/main" id="{BD865CB3-B4D3-424A-6FB1-9036CCF6E6C7}"/>
              </a:ext>
            </a:extLst>
          </p:cNvPr>
          <p:cNvSpPr>
            <a:spLocks noGrp="1"/>
          </p:cNvSpPr>
          <p:nvPr>
            <p:ph type="title" hasCustomPrompt="1"/>
          </p:nvPr>
        </p:nvSpPr>
        <p:spPr>
          <a:xfrm>
            <a:off x="7152641" y="4251637"/>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8" name="Text Placeholder 6">
            <a:extLst>
              <a:ext uri="{FF2B5EF4-FFF2-40B4-BE49-F238E27FC236}">
                <a16:creationId xmlns:a16="http://schemas.microsoft.com/office/drawing/2014/main" id="{36D1CFC8-8674-D2DD-C064-039ADBA04B72}"/>
              </a:ext>
            </a:extLst>
          </p:cNvPr>
          <p:cNvSpPr>
            <a:spLocks noGrp="1"/>
          </p:cNvSpPr>
          <p:nvPr>
            <p:ph type="body" sz="quarter" idx="12" hasCustomPrompt="1"/>
          </p:nvPr>
        </p:nvSpPr>
        <p:spPr>
          <a:xfrm>
            <a:off x="10322680" y="2743195"/>
            <a:ext cx="1455737" cy="1011237"/>
          </a:xfrm>
        </p:spPr>
        <p:txBody>
          <a:bodyPr/>
          <a:lstStyle>
            <a:lvl1pPr algn="r">
              <a:defRPr sz="6750">
                <a:solidFill>
                  <a:schemeClr val="accent1"/>
                </a:solidFill>
              </a:defRPr>
            </a:lvl1pPr>
          </a:lstStyle>
          <a:p>
            <a:pPr lvl="0"/>
            <a:r>
              <a:rPr lang="en-US"/>
              <a:t>XX</a:t>
            </a:r>
            <a:endParaRPr lang="en-GB"/>
          </a:p>
        </p:txBody>
      </p:sp>
      <p:pic>
        <p:nvPicPr>
          <p:cNvPr id="15" name="Picture 14" descr="A purple triangle on a black background&#10;&#10;Description automatically generated">
            <a:extLst>
              <a:ext uri="{FF2B5EF4-FFF2-40B4-BE49-F238E27FC236}">
                <a16:creationId xmlns:a16="http://schemas.microsoft.com/office/drawing/2014/main" id="{565AD4ED-1D44-493F-006D-7F3F4CF201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4" name="Right Triangle 13">
            <a:extLst>
              <a:ext uri="{FF2B5EF4-FFF2-40B4-BE49-F238E27FC236}">
                <a16:creationId xmlns:a16="http://schemas.microsoft.com/office/drawing/2014/main" id="{07FA9204-F53A-299D-9B96-EDBF55C75791}"/>
              </a:ext>
            </a:extLst>
          </p:cNvPr>
          <p:cNvSpPr/>
          <p:nvPr userDrawn="1"/>
        </p:nvSpPr>
        <p:spPr>
          <a:xfrm rot="10800000">
            <a:off x="8599990" y="0"/>
            <a:ext cx="3592010" cy="622238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160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6" name="Picture 15" descr="A purple triangle on a black background&#10;&#10;Description automatically generated">
            <a:extLst>
              <a:ext uri="{FF2B5EF4-FFF2-40B4-BE49-F238E27FC236}">
                <a16:creationId xmlns:a16="http://schemas.microsoft.com/office/drawing/2014/main" id="{BE83D8FA-F31F-52FB-6DB4-D607846FB57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7" name="Right Triangle 16">
            <a:extLst>
              <a:ext uri="{FF2B5EF4-FFF2-40B4-BE49-F238E27FC236}">
                <a16:creationId xmlns:a16="http://schemas.microsoft.com/office/drawing/2014/main" id="{759D13CF-377E-6C61-5CFE-68F7BC7CAECD}"/>
              </a:ext>
            </a:extLst>
          </p:cNvPr>
          <p:cNvSpPr/>
          <p:nvPr userDrawn="1"/>
        </p:nvSpPr>
        <p:spPr>
          <a:xfrm rot="10800000">
            <a:off x="8599990" y="0"/>
            <a:ext cx="3592010" cy="622238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1600"/>
          </a:p>
        </p:txBody>
      </p:sp>
      <p:pic>
        <p:nvPicPr>
          <p:cNvPr id="18" name="Picture 17" descr="A purple triangle on a black background&#10;&#10;Description automatically generated">
            <a:extLst>
              <a:ext uri="{FF2B5EF4-FFF2-40B4-BE49-F238E27FC236}">
                <a16:creationId xmlns:a16="http://schemas.microsoft.com/office/drawing/2014/main" id="{DDA2BD16-9C17-C955-9C21-A860AD3398A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10" name="Right Triangle 9">
            <a:extLst>
              <a:ext uri="{FF2B5EF4-FFF2-40B4-BE49-F238E27FC236}">
                <a16:creationId xmlns:a16="http://schemas.microsoft.com/office/drawing/2014/main" id="{9E04D3ED-CEE9-388D-0C4F-EA6E01DF8E84}"/>
              </a:ext>
            </a:extLst>
          </p:cNvPr>
          <p:cNvSpPr/>
          <p:nvPr userDrawn="1"/>
        </p:nvSpPr>
        <p:spPr>
          <a:xfrm rot="10800000">
            <a:off x="8599990" y="0"/>
            <a:ext cx="3592010" cy="622238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1600"/>
          </a:p>
        </p:txBody>
      </p:sp>
      <p:pic>
        <p:nvPicPr>
          <p:cNvPr id="11" name="Picture 10" descr="A purple triangle on a black background&#10;&#10;Description automatically generated">
            <a:extLst>
              <a:ext uri="{FF2B5EF4-FFF2-40B4-BE49-F238E27FC236}">
                <a16:creationId xmlns:a16="http://schemas.microsoft.com/office/drawing/2014/main" id="{C9A3EE71-FD14-88CD-958F-145A9AAE192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8" name="Picture 7" descr="A purple triangle on a black background&#10;&#10;Description automatically generated">
            <a:extLst>
              <a:ext uri="{FF2B5EF4-FFF2-40B4-BE49-F238E27FC236}">
                <a16:creationId xmlns:a16="http://schemas.microsoft.com/office/drawing/2014/main" id="{E3C5F262-A8D6-08A3-BABF-B2253C54C3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6" name="Title 1">
            <a:extLst>
              <a:ext uri="{FF2B5EF4-FFF2-40B4-BE49-F238E27FC236}">
                <a16:creationId xmlns:a16="http://schemas.microsoft.com/office/drawing/2014/main" id="{D5A1A280-2417-4B22-268B-8EBC5D787C7C}"/>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8" name="Text Placeholder 6">
            <a:extLst>
              <a:ext uri="{FF2B5EF4-FFF2-40B4-BE49-F238E27FC236}">
                <a16:creationId xmlns:a16="http://schemas.microsoft.com/office/drawing/2014/main" id="{5FDB8047-BFCA-2951-019D-EA659AC748DA}"/>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10" name="Text Placeholder 8">
            <a:extLst>
              <a:ext uri="{FF2B5EF4-FFF2-40B4-BE49-F238E27FC236}">
                <a16:creationId xmlns:a16="http://schemas.microsoft.com/office/drawing/2014/main" id="{3D93A1BE-0D4D-FECC-B889-6DD3AC35FB38}"/>
              </a:ext>
            </a:extLst>
          </p:cNvPr>
          <p:cNvSpPr>
            <a:spLocks noGrp="1"/>
          </p:cNvSpPr>
          <p:nvPr>
            <p:ph type="body" sz="quarter" idx="13" hasCustomPrompt="1"/>
          </p:nvPr>
        </p:nvSpPr>
        <p:spPr>
          <a:xfrm>
            <a:off x="413581" y="1641566"/>
            <a:ext cx="5473609" cy="2675792"/>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pic>
        <p:nvPicPr>
          <p:cNvPr id="11" name="Picture 10" descr="A purple triangle on a black background&#10;&#10;Description automatically generated">
            <a:extLst>
              <a:ext uri="{FF2B5EF4-FFF2-40B4-BE49-F238E27FC236}">
                <a16:creationId xmlns:a16="http://schemas.microsoft.com/office/drawing/2014/main" id="{C1001324-3376-5B4B-04BF-3F056DD7C5C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196691"/>
            <a:ext cx="2726751" cy="2661309"/>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6" name="Title 1">
            <a:extLst>
              <a:ext uri="{FF2B5EF4-FFF2-40B4-BE49-F238E27FC236}">
                <a16:creationId xmlns:a16="http://schemas.microsoft.com/office/drawing/2014/main" id="{5D82BBFE-9CAD-2884-DD81-6C3866F155EE}"/>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8" name="Text Placeholder 6">
            <a:extLst>
              <a:ext uri="{FF2B5EF4-FFF2-40B4-BE49-F238E27FC236}">
                <a16:creationId xmlns:a16="http://schemas.microsoft.com/office/drawing/2014/main" id="{3BDF3A92-752A-AD76-B775-A8882AD5343A}"/>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11" name="Text Placeholder 8">
            <a:extLst>
              <a:ext uri="{FF2B5EF4-FFF2-40B4-BE49-F238E27FC236}">
                <a16:creationId xmlns:a16="http://schemas.microsoft.com/office/drawing/2014/main" id="{3533FF5F-B4F1-A79E-8768-421BC5F874F3}"/>
              </a:ext>
            </a:extLst>
          </p:cNvPr>
          <p:cNvSpPr>
            <a:spLocks noGrp="1"/>
          </p:cNvSpPr>
          <p:nvPr>
            <p:ph type="body" sz="quarter" idx="13" hasCustomPrompt="1"/>
          </p:nvPr>
        </p:nvSpPr>
        <p:spPr>
          <a:xfrm>
            <a:off x="413581" y="1641566"/>
            <a:ext cx="5473609" cy="2675792"/>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pic>
        <p:nvPicPr>
          <p:cNvPr id="12" name="Picture 11" descr="A purple triangle on a black background&#10;&#10;Description automatically generated">
            <a:extLst>
              <a:ext uri="{FF2B5EF4-FFF2-40B4-BE49-F238E27FC236}">
                <a16:creationId xmlns:a16="http://schemas.microsoft.com/office/drawing/2014/main" id="{F2B63925-685A-3B72-12E1-2246E69C288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196691"/>
            <a:ext cx="2726751" cy="2661309"/>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25528" y="1006196"/>
            <a:ext cx="3236556" cy="3389230"/>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6" name="Picture 5" descr="A purple triangle on a black background&#10;&#10;Description automatically generated">
            <a:extLst>
              <a:ext uri="{FF2B5EF4-FFF2-40B4-BE49-F238E27FC236}">
                <a16:creationId xmlns:a16="http://schemas.microsoft.com/office/drawing/2014/main" id="{6372D24B-07D5-7F73-8FAA-99B0C6B32FA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473767"/>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2091180"/>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2185672"/>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473767"/>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2091180"/>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2185672"/>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473767"/>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2091180"/>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2185672"/>
            <a:ext cx="585802" cy="584128"/>
          </a:xfrm>
          <a:prstGeom prst="ellipse">
            <a:avLst/>
          </a:prstGeom>
        </p:spPr>
        <p:txBody>
          <a:bodyPr lIns="0" rIns="0" bIns="576000"/>
          <a:lstStyle>
            <a:lvl1pPr algn="ctr">
              <a:defRPr sz="1200"/>
            </a:lvl1pPr>
          </a:lstStyle>
          <a:p>
            <a:r>
              <a:rPr lang="en-GB"/>
              <a:t>Icon</a:t>
            </a:r>
          </a:p>
        </p:txBody>
      </p:sp>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39A8FC89-60C2-166D-6289-C776BDFB39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313686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242734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510418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7" name="Picture 6" descr="A purple triangle on a black background&#10;&#10;Description automatically generated">
            <a:extLst>
              <a:ext uri="{FF2B5EF4-FFF2-40B4-BE49-F238E27FC236}">
                <a16:creationId xmlns:a16="http://schemas.microsoft.com/office/drawing/2014/main" id="{E1833500-2A08-2F38-63AD-F2F1FD6C8C7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2726751" cy="2661309"/>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4251637"/>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2743195"/>
            <a:ext cx="1455737" cy="1011237"/>
          </a:xfrm>
        </p:spPr>
        <p:txBody>
          <a:bodyPr/>
          <a:lstStyle>
            <a:lvl1pPr algn="r">
              <a:defRPr sz="6750">
                <a:solidFill>
                  <a:schemeClr val="accent1"/>
                </a:solidFill>
              </a:defRPr>
            </a:lvl1pPr>
          </a:lstStyle>
          <a:p>
            <a:pPr lvl="0"/>
            <a:r>
              <a:rPr lang="en-US"/>
              <a:t>XX</a:t>
            </a:r>
            <a:endParaRPr lang="en-GB"/>
          </a:p>
        </p:txBody>
      </p:sp>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EAA1D46F-2CF8-5ABE-0734-BC9452DEF88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6" name="Right Triangle 5">
            <a:extLst>
              <a:ext uri="{FF2B5EF4-FFF2-40B4-BE49-F238E27FC236}">
                <a16:creationId xmlns:a16="http://schemas.microsoft.com/office/drawing/2014/main" id="{382D9350-64BA-3132-1FAB-D82FE3C85AA6}"/>
              </a:ext>
            </a:extLst>
          </p:cNvPr>
          <p:cNvSpPr/>
          <p:nvPr userDrawn="1"/>
        </p:nvSpPr>
        <p:spPr>
          <a:xfrm rot="10800000">
            <a:off x="8599990" y="0"/>
            <a:ext cx="3592010" cy="622238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1600"/>
          </a:p>
        </p:txBody>
      </p:sp>
      <p:pic>
        <p:nvPicPr>
          <p:cNvPr id="13" name="Picture 12" descr="A purple triangle on a black background&#10;&#10;Description automatically generated">
            <a:extLst>
              <a:ext uri="{FF2B5EF4-FFF2-40B4-BE49-F238E27FC236}">
                <a16:creationId xmlns:a16="http://schemas.microsoft.com/office/drawing/2014/main" id="{EC6CF89B-9EC5-FFF1-96D1-39C85161ED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purple triangle on a black background&#10;&#10;Description automatically generated">
            <a:extLst>
              <a:ext uri="{FF2B5EF4-FFF2-40B4-BE49-F238E27FC236}">
                <a16:creationId xmlns:a16="http://schemas.microsoft.com/office/drawing/2014/main" id="{E422CE3D-E4D4-5F3B-A775-08EBE361C0F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purple triangle on a black background&#10;&#10;Description automatically generated">
            <a:extLst>
              <a:ext uri="{FF2B5EF4-FFF2-40B4-BE49-F238E27FC236}">
                <a16:creationId xmlns:a16="http://schemas.microsoft.com/office/drawing/2014/main" id="{015CBE22-67C0-6BEB-8937-7E4D960DF6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0079A752-B233-C16F-A905-516E9087F8C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purple triangle on a black background&#10;&#10;Description automatically generated">
            <a:extLst>
              <a:ext uri="{FF2B5EF4-FFF2-40B4-BE49-F238E27FC236}">
                <a16:creationId xmlns:a16="http://schemas.microsoft.com/office/drawing/2014/main" id="{8AABB58E-2B95-CD34-9940-AB0E65AC907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06FE75F0-186B-261B-40D4-5F818160488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61583" y="5160918"/>
            <a:ext cx="1789792" cy="1746837"/>
          </a:xfrm>
          <a:prstGeom prst="rect">
            <a:avLst/>
          </a:prstGeom>
        </p:spPr>
      </p:pic>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pic>
        <p:nvPicPr>
          <p:cNvPr id="4" name="Picture 3" descr="A white and black logo&#10;&#10;Description automatically generated">
            <a:extLst>
              <a:ext uri="{FF2B5EF4-FFF2-40B4-BE49-F238E27FC236}">
                <a16:creationId xmlns:a16="http://schemas.microsoft.com/office/drawing/2014/main" id="{DA60D3D3-E80C-39B8-91AF-85FFBF73EF4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551467" y="0"/>
            <a:ext cx="2640533" cy="2577160"/>
          </a:xfrm>
          <a:prstGeom prst="rect">
            <a:avLst/>
          </a:prstGeom>
        </p:spPr>
      </p:pic>
      <p:sp>
        <p:nvSpPr>
          <p:cNvPr id="6" name="Title 1">
            <a:extLst>
              <a:ext uri="{FF2B5EF4-FFF2-40B4-BE49-F238E27FC236}">
                <a16:creationId xmlns:a16="http://schemas.microsoft.com/office/drawing/2014/main" id="{10605D4D-BD4E-C652-5994-1C130B35E8B3}"/>
              </a:ext>
            </a:extLst>
          </p:cNvPr>
          <p:cNvSpPr>
            <a:spLocks noGrp="1"/>
          </p:cNvSpPr>
          <p:nvPr>
            <p:ph type="title" hasCustomPrompt="1"/>
          </p:nvPr>
        </p:nvSpPr>
        <p:spPr>
          <a:xfrm>
            <a:off x="7152641" y="4251637"/>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8" name="Text Placeholder 6">
            <a:extLst>
              <a:ext uri="{FF2B5EF4-FFF2-40B4-BE49-F238E27FC236}">
                <a16:creationId xmlns:a16="http://schemas.microsoft.com/office/drawing/2014/main" id="{028F455F-79CB-D857-4B29-C730F95F52D3}"/>
              </a:ext>
            </a:extLst>
          </p:cNvPr>
          <p:cNvSpPr>
            <a:spLocks noGrp="1"/>
          </p:cNvSpPr>
          <p:nvPr>
            <p:ph type="body" sz="quarter" idx="12" hasCustomPrompt="1"/>
          </p:nvPr>
        </p:nvSpPr>
        <p:spPr>
          <a:xfrm>
            <a:off x="10322680" y="2743195"/>
            <a:ext cx="1455737" cy="1011237"/>
          </a:xfrm>
        </p:spPr>
        <p:txBody>
          <a:bodyPr/>
          <a:lstStyle>
            <a:lvl1pPr algn="r">
              <a:defRPr sz="6750">
                <a:solidFill>
                  <a:schemeClr val="tx1"/>
                </a:solidFill>
              </a:defRPr>
            </a:lvl1pPr>
          </a:lstStyle>
          <a:p>
            <a:pPr lvl="0"/>
            <a:r>
              <a:rPr lang="en-US"/>
              <a:t>XX</a:t>
            </a:r>
            <a:endParaRPr lang="en-GB"/>
          </a:p>
        </p:txBody>
      </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purple triangle on a black background&#10;&#10;Description automatically generated">
            <a:extLst>
              <a:ext uri="{FF2B5EF4-FFF2-40B4-BE49-F238E27FC236}">
                <a16:creationId xmlns:a16="http://schemas.microsoft.com/office/drawing/2014/main" id="{613C96C4-4E8D-2626-E8D8-F9D5B8F69B7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61583" y="5160918"/>
            <a:ext cx="1789792" cy="1746837"/>
          </a:xfrm>
          <a:prstGeom prst="rect">
            <a:avLst/>
          </a:prstGeom>
        </p:spPr>
      </p:pic>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6" name="Picture 5" descr="A black background with a black square&#10;&#10;Description automatically generated with medium confidence">
            <a:extLst>
              <a:ext uri="{FF2B5EF4-FFF2-40B4-BE49-F238E27FC236}">
                <a16:creationId xmlns:a16="http://schemas.microsoft.com/office/drawing/2014/main" id="{5335EF1C-8A0E-F667-5222-4CE018E05C3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2726751" cy="2661309"/>
          </a:xfrm>
          <a:prstGeom prst="rect">
            <a:avLst/>
          </a:prstGeom>
        </p:spPr>
      </p:pic>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7146901" y="2407147"/>
            <a:ext cx="5045098" cy="4288925"/>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pic>
        <p:nvPicPr>
          <p:cNvPr id="5" name="Picture 4" descr="A purple triangle on a black background&#10;&#10;Description automatically generated">
            <a:extLst>
              <a:ext uri="{FF2B5EF4-FFF2-40B4-BE49-F238E27FC236}">
                <a16:creationId xmlns:a16="http://schemas.microsoft.com/office/drawing/2014/main" id="{FBEC1DF6-B547-29B9-861A-6EF19369CFB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4332661"/>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2824219"/>
            <a:ext cx="1455737" cy="1011237"/>
          </a:xfrm>
        </p:spPr>
        <p:txBody>
          <a:bodyPr/>
          <a:lstStyle>
            <a:lvl1pPr algn="r">
              <a:defRPr sz="6750">
                <a:solidFill>
                  <a:schemeClr val="accent1"/>
                </a:solidFill>
              </a:defRPr>
            </a:lvl1pPr>
          </a:lstStyle>
          <a:p>
            <a:pPr lvl="0"/>
            <a:r>
              <a:rPr lang="en-US"/>
              <a:t>XX</a:t>
            </a:r>
            <a:endParaRPr lang="en-GB"/>
          </a:p>
        </p:txBody>
      </p:sp>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5FE6FBA0-AD1C-E929-0A99-CBB924D23A8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4286362"/>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2777920"/>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background with a black square&#10;&#10;Description automatically generated with medium confidence">
            <a:extLst>
              <a:ext uri="{FF2B5EF4-FFF2-40B4-BE49-F238E27FC236}">
                <a16:creationId xmlns:a16="http://schemas.microsoft.com/office/drawing/2014/main" id="{E2E1CFA3-3B36-E965-CB80-CA690537190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65249" y="0"/>
            <a:ext cx="2726751" cy="2661309"/>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599990" y="0"/>
            <a:ext cx="3592010" cy="622238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1600"/>
          </a:p>
        </p:txBody>
      </p:sp>
      <p:pic>
        <p:nvPicPr>
          <p:cNvPr id="6" name="Picture 5" descr="A black background with a black square&#10;&#10;Description automatically generated with medium confidence">
            <a:extLst>
              <a:ext uri="{FF2B5EF4-FFF2-40B4-BE49-F238E27FC236}">
                <a16:creationId xmlns:a16="http://schemas.microsoft.com/office/drawing/2014/main" id="{7DD0D491-F884-940C-5A19-17476EA043A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9" y="0"/>
            <a:ext cx="2726751" cy="2661309"/>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0" name="Right Triangle 9">
            <a:extLst>
              <a:ext uri="{FF2B5EF4-FFF2-40B4-BE49-F238E27FC236}">
                <a16:creationId xmlns:a16="http://schemas.microsoft.com/office/drawing/2014/main" id="{7A11864F-A598-DF55-6E4A-AB5DFE0DD45D}"/>
              </a:ext>
            </a:extLst>
          </p:cNvPr>
          <p:cNvSpPr/>
          <p:nvPr userDrawn="1"/>
        </p:nvSpPr>
        <p:spPr>
          <a:xfrm rot="10800000">
            <a:off x="8599990" y="0"/>
            <a:ext cx="3592010" cy="622238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1600"/>
          </a:p>
        </p:txBody>
      </p:sp>
      <p:pic>
        <p:nvPicPr>
          <p:cNvPr id="15" name="Picture 14" descr="A black background with a black square&#10;&#10;Description automatically generated with medium confidence">
            <a:extLst>
              <a:ext uri="{FF2B5EF4-FFF2-40B4-BE49-F238E27FC236}">
                <a16:creationId xmlns:a16="http://schemas.microsoft.com/office/drawing/2014/main" id="{A39986B3-DECD-22D5-B4C5-1CBD9A5F6D3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9" y="0"/>
            <a:ext cx="2726751" cy="2661309"/>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0" name="Right Triangle 9">
            <a:extLst>
              <a:ext uri="{FF2B5EF4-FFF2-40B4-BE49-F238E27FC236}">
                <a16:creationId xmlns:a16="http://schemas.microsoft.com/office/drawing/2014/main" id="{1346CBC2-4E68-C995-EC33-623429486069}"/>
              </a:ext>
            </a:extLst>
          </p:cNvPr>
          <p:cNvSpPr/>
          <p:nvPr userDrawn="1"/>
        </p:nvSpPr>
        <p:spPr>
          <a:xfrm rot="10800000">
            <a:off x="8599990" y="0"/>
            <a:ext cx="3592010" cy="622238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1600"/>
          </a:p>
        </p:txBody>
      </p:sp>
      <p:pic>
        <p:nvPicPr>
          <p:cNvPr id="19" name="Picture 18" descr="A black background with a black square&#10;&#10;Description automatically generated with medium confidence">
            <a:extLst>
              <a:ext uri="{FF2B5EF4-FFF2-40B4-BE49-F238E27FC236}">
                <a16:creationId xmlns:a16="http://schemas.microsoft.com/office/drawing/2014/main" id="{1E7B7BAB-1984-80B4-2CC5-E15FB9C19CB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9" y="0"/>
            <a:ext cx="2726751" cy="2661309"/>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6"/>
            <a:ext cx="4406069" cy="2675792"/>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4C186150-5F19-733D-A549-9C45FB5F6F4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196691"/>
            <a:ext cx="2726751" cy="2661309"/>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599990" y="0"/>
            <a:ext cx="3592010" cy="622238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5" name="Picture 4" descr="A white and black logo&#10;&#10;Description automatically generated">
            <a:extLst>
              <a:ext uri="{FF2B5EF4-FFF2-40B4-BE49-F238E27FC236}">
                <a16:creationId xmlns:a16="http://schemas.microsoft.com/office/drawing/2014/main" id="{A5B696E3-838E-3B9C-EA40-5A016A6C359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1467" y="0"/>
            <a:ext cx="2640533" cy="2577160"/>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8" name="Title 1">
            <a:extLst>
              <a:ext uri="{FF2B5EF4-FFF2-40B4-BE49-F238E27FC236}">
                <a16:creationId xmlns:a16="http://schemas.microsoft.com/office/drawing/2014/main" id="{6452F4FF-FB4F-5CF6-1454-93CE1D145CF5}"/>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10" name="Text Placeholder 6">
            <a:extLst>
              <a:ext uri="{FF2B5EF4-FFF2-40B4-BE49-F238E27FC236}">
                <a16:creationId xmlns:a16="http://schemas.microsoft.com/office/drawing/2014/main" id="{036876BA-D545-FBD5-D7F1-1047192716CD}"/>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11" name="Text Placeholder 8">
            <a:extLst>
              <a:ext uri="{FF2B5EF4-FFF2-40B4-BE49-F238E27FC236}">
                <a16:creationId xmlns:a16="http://schemas.microsoft.com/office/drawing/2014/main" id="{04B2CA4D-D05A-8A32-66B5-19C56354529C}"/>
              </a:ext>
            </a:extLst>
          </p:cNvPr>
          <p:cNvSpPr>
            <a:spLocks noGrp="1"/>
          </p:cNvSpPr>
          <p:nvPr>
            <p:ph type="body" sz="quarter" idx="16" hasCustomPrompt="1"/>
          </p:nvPr>
        </p:nvSpPr>
        <p:spPr>
          <a:xfrm>
            <a:off x="413581" y="1641566"/>
            <a:ext cx="5473609" cy="2675792"/>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pic>
        <p:nvPicPr>
          <p:cNvPr id="13" name="Picture 12" descr="A purple triangle on a black background&#10;&#10;Description automatically generated">
            <a:extLst>
              <a:ext uri="{FF2B5EF4-FFF2-40B4-BE49-F238E27FC236}">
                <a16:creationId xmlns:a16="http://schemas.microsoft.com/office/drawing/2014/main" id="{A1E46AC9-764E-E993-941E-1DDC8E2E6D8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196691"/>
            <a:ext cx="2726751" cy="2661309"/>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6" name="Title 1">
            <a:extLst>
              <a:ext uri="{FF2B5EF4-FFF2-40B4-BE49-F238E27FC236}">
                <a16:creationId xmlns:a16="http://schemas.microsoft.com/office/drawing/2014/main" id="{4BCFD79B-94DB-6F89-2DB2-B89A5CC3E0E4}"/>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8" name="Text Placeholder 6">
            <a:extLst>
              <a:ext uri="{FF2B5EF4-FFF2-40B4-BE49-F238E27FC236}">
                <a16:creationId xmlns:a16="http://schemas.microsoft.com/office/drawing/2014/main" id="{638E0713-FA9B-826C-7616-3DD2198FF36F}"/>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11" name="Text Placeholder 8">
            <a:extLst>
              <a:ext uri="{FF2B5EF4-FFF2-40B4-BE49-F238E27FC236}">
                <a16:creationId xmlns:a16="http://schemas.microsoft.com/office/drawing/2014/main" id="{0739E2EF-A597-B8FE-4557-9266E92554A4}"/>
              </a:ext>
            </a:extLst>
          </p:cNvPr>
          <p:cNvSpPr>
            <a:spLocks noGrp="1"/>
          </p:cNvSpPr>
          <p:nvPr>
            <p:ph type="body" sz="quarter" idx="16" hasCustomPrompt="1"/>
          </p:nvPr>
        </p:nvSpPr>
        <p:spPr>
          <a:xfrm>
            <a:off x="413581" y="1641566"/>
            <a:ext cx="5473609" cy="2675792"/>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pic>
        <p:nvPicPr>
          <p:cNvPr id="12" name="Picture 11" descr="A purple triangle on a black background&#10;&#10;Description automatically generated">
            <a:extLst>
              <a:ext uri="{FF2B5EF4-FFF2-40B4-BE49-F238E27FC236}">
                <a16:creationId xmlns:a16="http://schemas.microsoft.com/office/drawing/2014/main" id="{B2D989DA-61F2-53B7-D385-3B16DD53604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196691"/>
            <a:ext cx="2726751" cy="2661309"/>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69712" y="1102270"/>
            <a:ext cx="3224982" cy="3377110"/>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6" name="Picture 5" descr="A purple triangle on a black background&#10;&#10;Description automatically generated">
            <a:extLst>
              <a:ext uri="{FF2B5EF4-FFF2-40B4-BE49-F238E27FC236}">
                <a16:creationId xmlns:a16="http://schemas.microsoft.com/office/drawing/2014/main" id="{1499A3A6-873E-3193-1C3E-97D35B0D37C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404319"/>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2021732"/>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2116224"/>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404319"/>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2021732"/>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2116224"/>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404319"/>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2021732"/>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2116224"/>
            <a:ext cx="585802" cy="584128"/>
          </a:xfrm>
          <a:prstGeom prst="ellipse">
            <a:avLst/>
          </a:prstGeom>
        </p:spPr>
        <p:txBody>
          <a:bodyPr lIns="0" rIns="0" bIns="576000"/>
          <a:lstStyle>
            <a:lvl1pPr algn="ctr">
              <a:defRPr sz="1200"/>
            </a:lvl1pPr>
          </a:lstStyle>
          <a:p>
            <a:r>
              <a:rPr lang="en-GB"/>
              <a:t>Icon</a:t>
            </a:r>
          </a:p>
        </p:txBody>
      </p:sp>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B6230FFF-26BE-3040-CF81-579F1DBEB76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3194738"/>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2485214"/>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5162057"/>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119C45D4-328B-B315-CA02-559319ACD88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2726751" cy="2661309"/>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14" name="Right Triangle 13">
            <a:extLst>
              <a:ext uri="{FF2B5EF4-FFF2-40B4-BE49-F238E27FC236}">
                <a16:creationId xmlns:a16="http://schemas.microsoft.com/office/drawing/2014/main" id="{9200719E-F322-C399-62A8-69A8D78971F5}"/>
              </a:ext>
            </a:extLst>
          </p:cNvPr>
          <p:cNvSpPr/>
          <p:nvPr userDrawn="1"/>
        </p:nvSpPr>
        <p:spPr>
          <a:xfrm rot="10800000">
            <a:off x="8599990" y="0"/>
            <a:ext cx="3592010" cy="622238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sz="1600"/>
          </a:p>
        </p:txBody>
      </p:sp>
      <p:pic>
        <p:nvPicPr>
          <p:cNvPr id="15" name="Picture 14" descr="A black background with a black square&#10;&#10;Description automatically generated with medium confidence">
            <a:extLst>
              <a:ext uri="{FF2B5EF4-FFF2-40B4-BE49-F238E27FC236}">
                <a16:creationId xmlns:a16="http://schemas.microsoft.com/office/drawing/2014/main" id="{D01446E9-C6EF-E893-31DE-682BA26B522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9" y="0"/>
            <a:ext cx="2726751" cy="2661309"/>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9" name="Picture 8" descr="A purple triangle on a black background&#10;&#10;Description automatically generated">
            <a:extLst>
              <a:ext uri="{FF2B5EF4-FFF2-40B4-BE49-F238E27FC236}">
                <a16:creationId xmlns:a16="http://schemas.microsoft.com/office/drawing/2014/main" id="{9205B735-8D7E-6AC2-B0EB-15C2008E32C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9" y="0"/>
            <a:ext cx="2726751" cy="2661309"/>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6" name="Picture 5" descr="A black background with a black square&#10;&#10;Description automatically generated with medium confidence">
            <a:extLst>
              <a:ext uri="{FF2B5EF4-FFF2-40B4-BE49-F238E27FC236}">
                <a16:creationId xmlns:a16="http://schemas.microsoft.com/office/drawing/2014/main" id="{34EE3BEC-00BF-0265-8A72-CEFFF06C491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9" y="0"/>
            <a:ext cx="2726751" cy="2661309"/>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4" name="Right Triangle 13">
            <a:extLst>
              <a:ext uri="{FF2B5EF4-FFF2-40B4-BE49-F238E27FC236}">
                <a16:creationId xmlns:a16="http://schemas.microsoft.com/office/drawing/2014/main" id="{14D7C22A-F7FD-13BF-4552-06F32FF7CD19}"/>
              </a:ext>
            </a:extLst>
          </p:cNvPr>
          <p:cNvSpPr/>
          <p:nvPr userDrawn="1"/>
        </p:nvSpPr>
        <p:spPr>
          <a:xfrm rot="10800000">
            <a:off x="8599990" y="0"/>
            <a:ext cx="3592010" cy="622238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5" name="Picture 14" descr="A white and black logo&#10;&#10;Description automatically generated">
            <a:extLst>
              <a:ext uri="{FF2B5EF4-FFF2-40B4-BE49-F238E27FC236}">
                <a16:creationId xmlns:a16="http://schemas.microsoft.com/office/drawing/2014/main" id="{A9D257DB-CDF3-5FE0-3174-9B9B5CD695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1467" y="0"/>
            <a:ext cx="2640533" cy="2577160"/>
          </a:xfrm>
          <a:prstGeom prst="rect">
            <a:avLst/>
          </a:prstGeom>
        </p:spPr>
      </p:pic>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AF8531DC-6425-BAA6-D70B-9B0552B5E19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9" y="0"/>
            <a:ext cx="2726751" cy="2661309"/>
          </a:xfrm>
          <a:prstGeom prst="rect">
            <a:avLst/>
          </a:prstGeom>
        </p:spPr>
      </p:pic>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4" name="Picture 3" descr="A black background with a black square&#10;&#10;Description automatically generated with medium confidence">
            <a:extLst>
              <a:ext uri="{FF2B5EF4-FFF2-40B4-BE49-F238E27FC236}">
                <a16:creationId xmlns:a16="http://schemas.microsoft.com/office/drawing/2014/main" id="{775508E8-8806-31DD-3C98-A151C33708F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9" y="0"/>
            <a:ext cx="2726751" cy="2661309"/>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purple triangle on a black background&#10;&#10;Description automatically generated">
            <a:extLst>
              <a:ext uri="{FF2B5EF4-FFF2-40B4-BE49-F238E27FC236}">
                <a16:creationId xmlns:a16="http://schemas.microsoft.com/office/drawing/2014/main" id="{31C94E58-F240-0A90-74E3-531FA83EDC8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61583" y="5160918"/>
            <a:ext cx="1789792" cy="1746837"/>
          </a:xfrm>
          <a:prstGeom prst="rect">
            <a:avLst/>
          </a:prstGeom>
        </p:spPr>
      </p:pic>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background with a black square&#10;&#10;Description automatically generated with medium confidence">
            <a:extLst>
              <a:ext uri="{FF2B5EF4-FFF2-40B4-BE49-F238E27FC236}">
                <a16:creationId xmlns:a16="http://schemas.microsoft.com/office/drawing/2014/main" id="{E026391C-60E7-70C1-5210-8C80AC8E7BB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61583" y="5160918"/>
            <a:ext cx="1789792" cy="1746837"/>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8" name="Right Triangle 17">
            <a:extLst>
              <a:ext uri="{FF2B5EF4-FFF2-40B4-BE49-F238E27FC236}">
                <a16:creationId xmlns:a16="http://schemas.microsoft.com/office/drawing/2014/main" id="{774FCD41-E65C-B161-F34A-80A3902F1160}"/>
              </a:ext>
            </a:extLst>
          </p:cNvPr>
          <p:cNvSpPr/>
          <p:nvPr userDrawn="1"/>
        </p:nvSpPr>
        <p:spPr>
          <a:xfrm rot="10800000">
            <a:off x="8599990" y="0"/>
            <a:ext cx="3592010" cy="622238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9" name="Picture 18" descr="A white and black logo&#10;&#10;Description automatically generated">
            <a:extLst>
              <a:ext uri="{FF2B5EF4-FFF2-40B4-BE49-F238E27FC236}">
                <a16:creationId xmlns:a16="http://schemas.microsoft.com/office/drawing/2014/main" id="{1D81E71C-A829-9A2F-A520-36580A4FDE1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1467" y="0"/>
            <a:ext cx="2640533" cy="2577160"/>
          </a:xfrm>
          <a:prstGeom prst="rect">
            <a:avLst/>
          </a:prstGeom>
        </p:spPr>
      </p:pic>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purple triangle on a black background&#10;&#10;Description automatically generated">
            <a:extLst>
              <a:ext uri="{FF2B5EF4-FFF2-40B4-BE49-F238E27FC236}">
                <a16:creationId xmlns:a16="http://schemas.microsoft.com/office/drawing/2014/main" id="{D9775760-0AF0-A154-BD54-EB728584613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65248" y="0"/>
            <a:ext cx="2726751" cy="2661309"/>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theme" Target="../theme/theme2.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theme" Target="../theme/theme3.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 Id="rId27" Type="http://schemas.openxmlformats.org/officeDocument/2006/relationships/tags" Target="../tags/tag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8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8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8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warwick.ac.uk/fac/soc/law/student-hub/ug/modules/optional-modules/year-3"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s://warwick.ac.uk/fac/soc/law/student-hub/ug/modules/optional-modules/"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hyperlink" Target="https://courses.warwick.ac.uk/modules/2025/LA251-15"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s://warwick.ac.uk/fac/soc/law/student-hub/ug/modules/module-registration/departments-processes-deadlines/" TargetMode="External"/><Relationship Id="rId2" Type="http://schemas.openxmlformats.org/officeDocument/2006/relationships/hyperlink" Target="https://courses.warwick.ac.uk/" TargetMode="External"/><Relationship Id="rId1" Type="http://schemas.openxmlformats.org/officeDocument/2006/relationships/slideLayout" Target="../slideLayouts/slideLayout7.xml"/><Relationship Id="rId4" Type="http://schemas.openxmlformats.org/officeDocument/2006/relationships/hyperlink" Target="https://warwick.ac.uk/fac/soc/law/student-hub/ug/modules/module-registration/external-module-confirmation/"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s://my.wbs.ac.uk/?event=Login&amp;_rurl=%2F%2D%2Fprofile%2Fme%2Fmoduleapplication%2F"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warwick.ac.uk/fac/arts/languagecentre/academic/" TargetMode="External"/><Relationship Id="rId2" Type="http://schemas.openxmlformats.org/officeDocument/2006/relationships/hyperlink" Target="mailto:law.DUGS@warwick.ac.uk"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hyperlink" Target="https://warwick.ac.uk/fac/soc/law/student-hub/ug/modules/module-registration/"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arwick.ac.uk/fac/soc/law/student-hub/ug/modules/module-registration/forms/" TargetMode="Externa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arwick.ac.uk/fac/soc/law/student-hub/ug/modules/module-registration/external-module-confirmation/" TargetMode="Externa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mailto:undergraduate.law@warwick.ac.uk" TargetMode="External"/><Relationship Id="rId2" Type="http://schemas.openxmlformats.org/officeDocument/2006/relationships/image" Target="../media/image24.jpe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https://warwick.ac.uk/fac/soc/law/current/undergraduate/materials/" TargetMode="External"/><Relationship Id="rId2" Type="http://schemas.openxmlformats.org/officeDocument/2006/relationships/hyperlink" Target="https://warwick.ac.uk/fac/soc/law/student-hub/ug/modules/course-information/"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warwick.ac.uk/fac/soc/law/student-hub/ug/modules/module-registration/#modules_needed_for_barrister" TargetMode="External"/><Relationship Id="rId3" Type="http://schemas.openxmlformats.org/officeDocument/2006/relationships/image" Target="../media/image7.jpeg"/><Relationship Id="rId7" Type="http://schemas.openxmlformats.org/officeDocument/2006/relationships/hyperlink" Target="https://warwick.ac.uk/fac/soc/law/student-hub/ug/modules/module-registration/#Modules_needed_for_solicitor"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hyperlink" Target="https://warwick.ac.uk/fac/soc/law/student-hub/ug/modules/module-registration/#qual_other_jurisdiction"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8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19AE8-0CF5-687D-A8D5-BBE618B1F729}"/>
              </a:ext>
            </a:extLst>
          </p:cNvPr>
          <p:cNvSpPr>
            <a:spLocks noGrp="1"/>
          </p:cNvSpPr>
          <p:nvPr>
            <p:ph type="title"/>
          </p:nvPr>
        </p:nvSpPr>
        <p:spPr>
          <a:xfrm>
            <a:off x="413583" y="2414631"/>
            <a:ext cx="8176696" cy="1563010"/>
          </a:xfrm>
        </p:spPr>
        <p:txBody>
          <a:bodyPr/>
          <a:lstStyle/>
          <a:p>
            <a:r>
              <a:rPr lang="en-GB" dirty="0"/>
              <a:t>Module APPLICATION, ALLOCATION AND </a:t>
            </a:r>
            <a:r>
              <a:rPr lang="en-GB"/>
              <a:t>REGISTRATION 2026-27</a:t>
            </a:r>
            <a:endParaRPr lang="en-GB" dirty="0">
              <a:ea typeface="Calibri"/>
              <a:cs typeface="Calibri"/>
            </a:endParaRPr>
          </a:p>
        </p:txBody>
      </p:sp>
      <p:sp>
        <p:nvSpPr>
          <p:cNvPr id="3" name="Text Placeholder 2">
            <a:extLst>
              <a:ext uri="{FF2B5EF4-FFF2-40B4-BE49-F238E27FC236}">
                <a16:creationId xmlns:a16="http://schemas.microsoft.com/office/drawing/2014/main" id="{221B08BE-E768-88CD-E079-F35CC6C1A917}"/>
              </a:ext>
            </a:extLst>
          </p:cNvPr>
          <p:cNvSpPr>
            <a:spLocks noGrp="1"/>
          </p:cNvSpPr>
          <p:nvPr>
            <p:ph type="body" sz="quarter" idx="13"/>
          </p:nvPr>
        </p:nvSpPr>
        <p:spPr>
          <a:xfrm>
            <a:off x="413583" y="4222115"/>
            <a:ext cx="6008753" cy="990600"/>
          </a:xfrm>
        </p:spPr>
        <p:txBody>
          <a:bodyPr vert="horz" lIns="91440" tIns="45720" rIns="91440" bIns="45720" rtlCol="0" anchor="t">
            <a:noAutofit/>
          </a:bodyPr>
          <a:lstStyle/>
          <a:p>
            <a:r>
              <a:rPr lang="en-GB" dirty="0">
                <a:ea typeface="Calibri"/>
                <a:cs typeface="Calibri"/>
              </a:rPr>
              <a:t>Dr Maggie O'Brien, Director of </a:t>
            </a:r>
            <a:r>
              <a:rPr lang="en-GB">
                <a:ea typeface="Calibri"/>
                <a:cs typeface="Calibri"/>
              </a:rPr>
              <a:t>Undergraduate Studies</a:t>
            </a:r>
            <a:br>
              <a:rPr lang="en-GB" dirty="0">
                <a:ea typeface="Calibri"/>
                <a:cs typeface="Calibri"/>
              </a:rPr>
            </a:br>
            <a:r>
              <a:rPr lang="en-GB">
                <a:ea typeface="Calibri"/>
                <a:cs typeface="Calibri"/>
              </a:rPr>
              <a:t>Kelly Taylor, Head of Administration (Student Services)</a:t>
            </a:r>
            <a:endParaRPr lang="en-GB" dirty="0">
              <a:ea typeface="Calibri"/>
              <a:cs typeface="Calibri"/>
            </a:endParaRPr>
          </a:p>
        </p:txBody>
      </p:sp>
      <p:sp>
        <p:nvSpPr>
          <p:cNvPr id="4" name="Text Placeholder 3">
            <a:extLst>
              <a:ext uri="{FF2B5EF4-FFF2-40B4-BE49-F238E27FC236}">
                <a16:creationId xmlns:a16="http://schemas.microsoft.com/office/drawing/2014/main" id="{21D1BD4B-E626-606C-0B02-A85CDF88700B}"/>
              </a:ext>
            </a:extLst>
          </p:cNvPr>
          <p:cNvSpPr>
            <a:spLocks noGrp="1"/>
          </p:cNvSpPr>
          <p:nvPr>
            <p:ph type="body" sz="quarter" idx="14"/>
          </p:nvPr>
        </p:nvSpPr>
        <p:spPr/>
        <p:txBody>
          <a:bodyPr/>
          <a:lstStyle/>
          <a:p>
            <a:br>
              <a:rPr lang="en-GB" dirty="0"/>
            </a:br>
            <a:br>
              <a:rPr lang="en-GB" dirty="0">
                <a:ea typeface="Calibri"/>
                <a:cs typeface="Calibri"/>
              </a:rPr>
            </a:br>
            <a:br>
              <a:rPr lang="en-GB" dirty="0"/>
            </a:br>
            <a:r>
              <a:rPr lang="en-GB"/>
              <a:t>May 2026</a:t>
            </a:r>
          </a:p>
        </p:txBody>
      </p:sp>
      <p:sp>
        <p:nvSpPr>
          <p:cNvPr id="5" name="Picture Placeholder 4">
            <a:extLst>
              <a:ext uri="{FF2B5EF4-FFF2-40B4-BE49-F238E27FC236}">
                <a16:creationId xmlns:a16="http://schemas.microsoft.com/office/drawing/2014/main" id="{64F1D399-8E2F-60F5-4609-5861350DB6FF}"/>
              </a:ext>
            </a:extLst>
          </p:cNvPr>
          <p:cNvSpPr>
            <a:spLocks noGrp="1"/>
          </p:cNvSpPr>
          <p:nvPr>
            <p:ph type="pic" sz="quarter" idx="12"/>
          </p:nvPr>
        </p:nvSpPr>
        <p:spPr/>
        <p:txBody>
          <a:bodyPr/>
          <a:lstStyle/>
          <a:p>
            <a:r>
              <a:rPr lang="en-GB">
                <a:ea typeface="Calibri"/>
                <a:cs typeface="Calibri"/>
              </a:rPr>
              <a:t>a</a:t>
            </a:r>
            <a:endParaRPr lang="en-GB"/>
          </a:p>
        </p:txBody>
      </p:sp>
    </p:spTree>
    <p:extLst>
      <p:ext uri="{BB962C8B-B14F-4D97-AF65-F5344CB8AC3E}">
        <p14:creationId xmlns:p14="http://schemas.microsoft.com/office/powerpoint/2010/main" val="220160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097E1F-B68A-EFF1-0234-41C7E1AA201D}"/>
            </a:ext>
          </a:extLst>
        </p:cNvPr>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BB859E67-DFE7-5A33-D387-0083361E307D}"/>
              </a:ext>
            </a:extLst>
          </p:cNvPr>
          <p:cNvGraphicFramePr>
            <a:graphicFrameLocks noGrp="1"/>
          </p:cNvGraphicFramePr>
          <p:nvPr>
            <p:extLst>
              <p:ext uri="{D42A27DB-BD31-4B8C-83A1-F6EECF244321}">
                <p14:modId xmlns:p14="http://schemas.microsoft.com/office/powerpoint/2010/main" val="2344845295"/>
              </p:ext>
            </p:extLst>
          </p:nvPr>
        </p:nvGraphicFramePr>
        <p:xfrm>
          <a:off x="3161950" y="2338445"/>
          <a:ext cx="8820001" cy="3992502"/>
        </p:xfrm>
        <a:graphic>
          <a:graphicData uri="http://schemas.openxmlformats.org/drawingml/2006/table">
            <a:tbl>
              <a:tblPr firstCol="1" bandRow="1">
                <a:noFill/>
              </a:tblPr>
              <a:tblGrid>
                <a:gridCol w="632655">
                  <a:extLst>
                    <a:ext uri="{9D8B030D-6E8A-4147-A177-3AD203B41FA5}">
                      <a16:colId xmlns:a16="http://schemas.microsoft.com/office/drawing/2014/main" val="2834914124"/>
                    </a:ext>
                  </a:extLst>
                </a:gridCol>
                <a:gridCol w="711658">
                  <a:extLst>
                    <a:ext uri="{9D8B030D-6E8A-4147-A177-3AD203B41FA5}">
                      <a16:colId xmlns:a16="http://schemas.microsoft.com/office/drawing/2014/main" val="2245452262"/>
                    </a:ext>
                  </a:extLst>
                </a:gridCol>
                <a:gridCol w="1868922">
                  <a:extLst>
                    <a:ext uri="{9D8B030D-6E8A-4147-A177-3AD203B41FA5}">
                      <a16:colId xmlns:a16="http://schemas.microsoft.com/office/drawing/2014/main" val="3877492703"/>
                    </a:ext>
                  </a:extLst>
                </a:gridCol>
                <a:gridCol w="1868922">
                  <a:extLst>
                    <a:ext uri="{9D8B030D-6E8A-4147-A177-3AD203B41FA5}">
                      <a16:colId xmlns:a16="http://schemas.microsoft.com/office/drawing/2014/main" val="1239050404"/>
                    </a:ext>
                  </a:extLst>
                </a:gridCol>
                <a:gridCol w="1868922">
                  <a:extLst>
                    <a:ext uri="{9D8B030D-6E8A-4147-A177-3AD203B41FA5}">
                      <a16:colId xmlns:a16="http://schemas.microsoft.com/office/drawing/2014/main" val="2328932933"/>
                    </a:ext>
                  </a:extLst>
                </a:gridCol>
                <a:gridCol w="1868922">
                  <a:extLst>
                    <a:ext uri="{9D8B030D-6E8A-4147-A177-3AD203B41FA5}">
                      <a16:colId xmlns:a16="http://schemas.microsoft.com/office/drawing/2014/main" val="1682440216"/>
                    </a:ext>
                  </a:extLst>
                </a:gridCol>
              </a:tblGrid>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LA104 Criminal Law </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LA124 Tort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LA128 Understanding Law in Context</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LA129 Law, State and the Individual</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71343277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69861090"/>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LA247 Contract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LA248 Property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PH211-15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rowSpan="2">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HI276-30 Radical Politics and Struggle for Democracy in Europe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473123201"/>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a:txBody>
                    <a:bodyPr/>
                    <a:lstStyle/>
                    <a:p>
                      <a:pPr algn="l">
                        <a:lnSpc>
                          <a:spcPct val="107000"/>
                        </a:lnSpc>
                        <a:spcAft>
                          <a:spcPts val="800"/>
                        </a:spcAft>
                      </a:pPr>
                      <a:r>
                        <a:rPr lang="en-GB" sz="1400" b="1">
                          <a:solidFill>
                            <a:srgbClr val="000000"/>
                          </a:solidFill>
                          <a:effectLst/>
                          <a:latin typeface="Calibri" panose="020F0502020204030204" pitchFamily="34" charset="0"/>
                          <a:ea typeface="Calibri" panose="020F0502020204030204" pitchFamily="34" charset="0"/>
                          <a:cs typeface="Arial" panose="020B0604020202020204" pitchFamily="34" charset="0"/>
                        </a:rPr>
                        <a:t>LA240 EU Law</a:t>
                      </a:r>
                      <a:endParaRPr lang="en-GB" sz="140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LA251 Contemporary Issues in Property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LA333 Medicine and the Law</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957906685"/>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3</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effectLst/>
                          <a:latin typeface="Calibri" panose="020F0502020204030204" pitchFamily="34" charset="0"/>
                          <a:cs typeface="Arial" panose="020B0604020202020204" pitchFamily="34" charset="0"/>
                        </a:rPr>
                        <a:t>Supervised Project</a:t>
                      </a:r>
                    </a:p>
                    <a:p>
                      <a:pPr algn="l">
                        <a:lnSpc>
                          <a:spcPct val="107000"/>
                        </a:lnSpc>
                        <a:spcAft>
                          <a:spcPts val="800"/>
                        </a:spcAft>
                      </a:pPr>
                      <a:r>
                        <a:rPr lang="en-GB" sz="1400" b="1">
                          <a:effectLst/>
                          <a:latin typeface="Calibri" panose="020F0502020204030204" pitchFamily="34" charset="0"/>
                          <a:cs typeface="Arial" panose="020B0604020202020204" pitchFamily="34" charset="0"/>
                        </a:rPr>
                        <a:t>LA399 30 CATS Classic Dissertation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a:effectLst/>
                          <a:latin typeface="Calibri" panose="020F0502020204030204" pitchFamily="34" charset="0"/>
                          <a:ea typeface="Calibri" panose="020F0502020204030204" pitchFamily="34" charset="0"/>
                          <a:cs typeface="Arial" panose="020B0604020202020204" pitchFamily="34" charset="0"/>
                        </a:rPr>
                        <a:t>LA3A3 Law of Trusts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73214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659F"/>
                    </a:solidFill>
                  </a:tcPr>
                </a:tc>
                <a:tc vMerge="1">
                  <a:txBody>
                    <a:bodyPr/>
                    <a:lstStyle/>
                    <a:p>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2777630"/>
                  </a:ext>
                </a:extLst>
              </a:tr>
            </a:tbl>
          </a:graphicData>
        </a:graphic>
      </p:graphicFrame>
      <p:sp>
        <p:nvSpPr>
          <p:cNvPr id="8" name="Title 7">
            <a:extLst>
              <a:ext uri="{FF2B5EF4-FFF2-40B4-BE49-F238E27FC236}">
                <a16:creationId xmlns:a16="http://schemas.microsoft.com/office/drawing/2014/main" id="{B304D19F-2323-437A-1464-08BD2568E0D2}"/>
              </a:ext>
            </a:extLst>
          </p:cNvPr>
          <p:cNvSpPr>
            <a:spLocks noGrp="1"/>
          </p:cNvSpPr>
          <p:nvPr>
            <p:ph type="title"/>
          </p:nvPr>
        </p:nvSpPr>
        <p:spPr/>
        <p:txBody>
          <a:bodyPr/>
          <a:lstStyle/>
          <a:p>
            <a:r>
              <a:rPr lang="en-GB"/>
              <a:t>Law with Humanities (M136) student going into year 3</a:t>
            </a:r>
          </a:p>
        </p:txBody>
      </p:sp>
      <p:sp>
        <p:nvSpPr>
          <p:cNvPr id="3" name="Slide Number Placeholder 2">
            <a:extLst>
              <a:ext uri="{FF2B5EF4-FFF2-40B4-BE49-F238E27FC236}">
                <a16:creationId xmlns:a16="http://schemas.microsoft.com/office/drawing/2014/main" id="{AE12BFF3-729C-9705-D369-5BAD14564440}"/>
              </a:ext>
            </a:extLst>
          </p:cNvPr>
          <p:cNvSpPr>
            <a:spLocks noGrp="1"/>
          </p:cNvSpPr>
          <p:nvPr>
            <p:ph type="sldNum" sz="quarter" idx="11"/>
          </p:nvPr>
        </p:nvSpPr>
        <p:spPr>
          <a:xfrm>
            <a:off x="11038840" y="6330949"/>
            <a:ext cx="863600" cy="365125"/>
          </a:xfrm>
        </p:spPr>
        <p:txBody>
          <a:bodyPr/>
          <a:lstStyle/>
          <a:p>
            <a:fld id="{E8F1A65C-595C-4736-BF40-F7D31E789466}" type="slidenum">
              <a:rPr lang="en-GB" smtClean="0"/>
              <a:pPr/>
              <a:t>10</a:t>
            </a:fld>
            <a:endParaRPr lang="en-GB"/>
          </a:p>
        </p:txBody>
      </p:sp>
      <p:sp>
        <p:nvSpPr>
          <p:cNvPr id="9" name="Text Placeholder 8">
            <a:extLst>
              <a:ext uri="{FF2B5EF4-FFF2-40B4-BE49-F238E27FC236}">
                <a16:creationId xmlns:a16="http://schemas.microsoft.com/office/drawing/2014/main" id="{1C82604E-A534-7924-2A4A-9FB1435879E4}"/>
              </a:ext>
            </a:extLst>
          </p:cNvPr>
          <p:cNvSpPr>
            <a:spLocks noGrp="1"/>
          </p:cNvSpPr>
          <p:nvPr>
            <p:ph type="body" sz="quarter" idx="12"/>
          </p:nvPr>
        </p:nvSpPr>
        <p:spPr>
          <a:xfrm>
            <a:off x="413583" y="1065808"/>
            <a:ext cx="9412951" cy="1192350"/>
          </a:xfrm>
        </p:spPr>
        <p:txBody>
          <a:bodyPr/>
          <a:lstStyle/>
          <a:p>
            <a:pPr marL="285750" indent="-285750">
              <a:buFont typeface="Arial" panose="020B0604020202020204" pitchFamily="34" charset="0"/>
              <a:buChar char="•"/>
            </a:pPr>
            <a:r>
              <a:rPr lang="en-GB"/>
              <a:t>90 CATS of modules from must be taken from departments in the Faculty of Arts over years 2-3</a:t>
            </a:r>
          </a:p>
          <a:p>
            <a:pPr marL="285750" indent="-285750">
              <a:buFont typeface="Arial" panose="020B0604020202020204" pitchFamily="34" charset="0"/>
              <a:buChar char="•"/>
            </a:pPr>
            <a:r>
              <a:rPr lang="en-GB" b="0"/>
              <a:t>Students can also take 15 CATS of non-Law options in years 2 and 3, this can be in either term. </a:t>
            </a:r>
          </a:p>
          <a:p>
            <a:pPr marL="285750" indent="-285750">
              <a:buFont typeface="Arial" panose="020B0604020202020204" pitchFamily="34" charset="0"/>
              <a:buChar char="•"/>
            </a:pPr>
            <a:r>
              <a:rPr lang="en-GB" b="0"/>
              <a:t>This student would like to take a 30 CATS supervised project, and LA3A3 Law of Trusts in term 1 (15 CATS).</a:t>
            </a:r>
          </a:p>
          <a:p>
            <a:endParaRPr lang="en-GB" sz="1100"/>
          </a:p>
          <a:p>
            <a:endParaRPr lang="en-GB" sz="1100" b="0"/>
          </a:p>
          <a:p>
            <a:endParaRPr lang="en-GB"/>
          </a:p>
        </p:txBody>
      </p:sp>
      <p:graphicFrame>
        <p:nvGraphicFramePr>
          <p:cNvPr id="6" name="Table 5">
            <a:extLst>
              <a:ext uri="{FF2B5EF4-FFF2-40B4-BE49-F238E27FC236}">
                <a16:creationId xmlns:a16="http://schemas.microsoft.com/office/drawing/2014/main" id="{F6F74005-83B1-1DC9-65B8-F357153894D4}"/>
              </a:ext>
            </a:extLst>
          </p:cNvPr>
          <p:cNvGraphicFramePr>
            <a:graphicFrameLocks noGrp="1"/>
          </p:cNvGraphicFramePr>
          <p:nvPr>
            <p:extLst>
              <p:ext uri="{D42A27DB-BD31-4B8C-83A1-F6EECF244321}">
                <p14:modId xmlns:p14="http://schemas.microsoft.com/office/powerpoint/2010/main" val="2990681267"/>
              </p:ext>
            </p:extLst>
          </p:nvPr>
        </p:nvGraphicFramePr>
        <p:xfrm>
          <a:off x="3161951" y="2338445"/>
          <a:ext cx="8820001" cy="3992502"/>
        </p:xfrm>
        <a:graphic>
          <a:graphicData uri="http://schemas.openxmlformats.org/drawingml/2006/table">
            <a:tbl>
              <a:tblPr firstCol="1" bandRow="1">
                <a:noFill/>
              </a:tblPr>
              <a:tblGrid>
                <a:gridCol w="632655">
                  <a:extLst>
                    <a:ext uri="{9D8B030D-6E8A-4147-A177-3AD203B41FA5}">
                      <a16:colId xmlns:a16="http://schemas.microsoft.com/office/drawing/2014/main" val="2834914124"/>
                    </a:ext>
                  </a:extLst>
                </a:gridCol>
                <a:gridCol w="711658">
                  <a:extLst>
                    <a:ext uri="{9D8B030D-6E8A-4147-A177-3AD203B41FA5}">
                      <a16:colId xmlns:a16="http://schemas.microsoft.com/office/drawing/2014/main" val="2245452262"/>
                    </a:ext>
                  </a:extLst>
                </a:gridCol>
                <a:gridCol w="1868922">
                  <a:extLst>
                    <a:ext uri="{9D8B030D-6E8A-4147-A177-3AD203B41FA5}">
                      <a16:colId xmlns:a16="http://schemas.microsoft.com/office/drawing/2014/main" val="3877492703"/>
                    </a:ext>
                  </a:extLst>
                </a:gridCol>
                <a:gridCol w="1868922">
                  <a:extLst>
                    <a:ext uri="{9D8B030D-6E8A-4147-A177-3AD203B41FA5}">
                      <a16:colId xmlns:a16="http://schemas.microsoft.com/office/drawing/2014/main" val="1239050404"/>
                    </a:ext>
                  </a:extLst>
                </a:gridCol>
                <a:gridCol w="1868922">
                  <a:extLst>
                    <a:ext uri="{9D8B030D-6E8A-4147-A177-3AD203B41FA5}">
                      <a16:colId xmlns:a16="http://schemas.microsoft.com/office/drawing/2014/main" val="2328932933"/>
                    </a:ext>
                  </a:extLst>
                </a:gridCol>
                <a:gridCol w="1868922">
                  <a:extLst>
                    <a:ext uri="{9D8B030D-6E8A-4147-A177-3AD203B41FA5}">
                      <a16:colId xmlns:a16="http://schemas.microsoft.com/office/drawing/2014/main" val="1682440216"/>
                    </a:ext>
                  </a:extLst>
                </a:gridCol>
              </a:tblGrid>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LA104 Criminal Law </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LA124 Tort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LA128 Understanding Law in Context</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LA129 Law, State and the Individual</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71343277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69861090"/>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LA247 Contract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LA248 Property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PH211-15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rowSpan="2">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HI276-30 Radical Politics and Struggle for Democracy in Europe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473123201"/>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a:txBody>
                    <a:bodyPr/>
                    <a:lstStyle/>
                    <a:p>
                      <a:pPr algn="l">
                        <a:lnSpc>
                          <a:spcPct val="107000"/>
                        </a:lnSpc>
                        <a:spcAft>
                          <a:spcPts val="800"/>
                        </a:spcAft>
                      </a:pPr>
                      <a:r>
                        <a:rPr lang="en-GB" sz="1400" b="1">
                          <a:solidFill>
                            <a:srgbClr val="000000"/>
                          </a:solidFill>
                          <a:effectLst/>
                          <a:latin typeface="Calibri" panose="020F0502020204030204" pitchFamily="34" charset="0"/>
                          <a:ea typeface="Calibri" panose="020F0502020204030204" pitchFamily="34" charset="0"/>
                          <a:cs typeface="Arial" panose="020B0604020202020204" pitchFamily="34" charset="0"/>
                        </a:rPr>
                        <a:t>LA240 EU Law</a:t>
                      </a:r>
                      <a:endParaRPr lang="en-GB" sz="140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LA251 Contemporary Issues in Property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LA333 Medicine and the Law</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957906685"/>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3</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effectLst/>
                          <a:latin typeface="Calibri" panose="020F0502020204030204" pitchFamily="34" charset="0"/>
                          <a:cs typeface="Arial" panose="020B0604020202020204" pitchFamily="34" charset="0"/>
                        </a:rPr>
                        <a:t>Supervised Project</a:t>
                      </a:r>
                    </a:p>
                    <a:p>
                      <a:pPr algn="l">
                        <a:lnSpc>
                          <a:spcPct val="107000"/>
                        </a:lnSpc>
                        <a:spcAft>
                          <a:spcPts val="800"/>
                        </a:spcAft>
                      </a:pPr>
                      <a:r>
                        <a:rPr lang="en-GB" sz="1400" b="1">
                          <a:effectLst/>
                          <a:latin typeface="Calibri" panose="020F0502020204030204" pitchFamily="34" charset="0"/>
                          <a:cs typeface="Arial" panose="020B0604020202020204" pitchFamily="34" charset="0"/>
                        </a:rPr>
                        <a:t>LA399 30 CATS Classic Dissertation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a:effectLst/>
                          <a:latin typeface="Calibri" panose="020F0502020204030204" pitchFamily="34" charset="0"/>
                          <a:ea typeface="Calibri" panose="020F0502020204030204" pitchFamily="34" charset="0"/>
                          <a:cs typeface="Arial" panose="020B0604020202020204" pitchFamily="34" charset="0"/>
                        </a:rPr>
                        <a:t>LA3A3 Law of Trusts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solidFill>
                            <a:schemeClr val="bg2"/>
                          </a:solidFill>
                          <a:effectLst/>
                          <a:latin typeface="Calibri" panose="020F0502020204030204" pitchFamily="34" charset="0"/>
                          <a:ea typeface="Calibri" panose="020F0502020204030204" pitchFamily="34" charset="0"/>
                          <a:cs typeface="Arial" panose="020B0604020202020204" pitchFamily="34" charset="0"/>
                        </a:rPr>
                        <a:t>WBS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07F70"/>
                    </a:solidFill>
                  </a:tcPr>
                </a:tc>
                <a:extLst>
                  <a:ext uri="{0D108BD9-81ED-4DB2-BD59-A6C34878D82A}">
                    <a16:rowId xmlns:a16="http://schemas.microsoft.com/office/drawing/2014/main" val="29173214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659F"/>
                    </a:solidFill>
                  </a:tcPr>
                </a:tc>
                <a:tc vMerge="1">
                  <a:txBody>
                    <a:bodyPr/>
                    <a:lstStyle/>
                    <a:p>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2777630"/>
                  </a:ext>
                </a:extLst>
              </a:tr>
            </a:tbl>
          </a:graphicData>
        </a:graphic>
      </p:graphicFrame>
      <p:sp>
        <p:nvSpPr>
          <p:cNvPr id="2" name="TextBox 1">
            <a:extLst>
              <a:ext uri="{FF2B5EF4-FFF2-40B4-BE49-F238E27FC236}">
                <a16:creationId xmlns:a16="http://schemas.microsoft.com/office/drawing/2014/main" id="{506EAAD7-2304-4FDD-E5C1-7E70C28E119B}"/>
              </a:ext>
            </a:extLst>
          </p:cNvPr>
          <p:cNvSpPr txBox="1"/>
          <p:nvPr/>
        </p:nvSpPr>
        <p:spPr>
          <a:xfrm>
            <a:off x="278296" y="2256183"/>
            <a:ext cx="2504661" cy="4074766"/>
          </a:xfrm>
          <a:prstGeom prst="rect">
            <a:avLst/>
          </a:prstGeom>
          <a:noFill/>
        </p:spPr>
        <p:txBody>
          <a:bodyPr wrap="square" rtlCol="0">
            <a:noAutofit/>
          </a:bodyPr>
          <a:lstStyle/>
          <a:p>
            <a:pPr marL="342900" indent="-342900" algn="l">
              <a:lnSpc>
                <a:spcPct val="100000"/>
              </a:lnSpc>
              <a:spcBef>
                <a:spcPts val="0"/>
              </a:spcBef>
              <a:spcAft>
                <a:spcPts val="800"/>
              </a:spcAft>
              <a:buAutoNum type="arabicPeriod"/>
            </a:pPr>
            <a:r>
              <a:rPr lang="en-GB"/>
              <a:t>How many Humanities options must they take in year 3? </a:t>
            </a:r>
          </a:p>
          <a:p>
            <a:pPr marL="342900" indent="-342900" algn="l">
              <a:lnSpc>
                <a:spcPct val="100000"/>
              </a:lnSpc>
              <a:spcBef>
                <a:spcPts val="0"/>
              </a:spcBef>
              <a:spcAft>
                <a:spcPts val="800"/>
              </a:spcAft>
              <a:buAutoNum type="arabicPeriod"/>
            </a:pPr>
            <a:r>
              <a:rPr lang="en-GB"/>
              <a:t>Could they take a WBS optional module?</a:t>
            </a:r>
          </a:p>
          <a:p>
            <a:pPr marL="342900" indent="-342900" algn="l">
              <a:lnSpc>
                <a:spcPct val="100000"/>
              </a:lnSpc>
              <a:spcBef>
                <a:spcPts val="0"/>
              </a:spcBef>
              <a:spcAft>
                <a:spcPts val="800"/>
              </a:spcAft>
              <a:buAutoNum type="arabicPeriod"/>
            </a:pPr>
            <a:endParaRPr lang="en-GB"/>
          </a:p>
          <a:p>
            <a:pPr marL="342900" indent="-342900" algn="l">
              <a:lnSpc>
                <a:spcPct val="100000"/>
              </a:lnSpc>
              <a:spcBef>
                <a:spcPts val="0"/>
              </a:spcBef>
              <a:spcAft>
                <a:spcPts val="800"/>
              </a:spcAft>
              <a:buAutoNum type="arabicPeriod"/>
            </a:pPr>
            <a:endParaRPr lang="en-GB"/>
          </a:p>
          <a:p>
            <a:pPr marL="342900" indent="-342900" algn="l">
              <a:lnSpc>
                <a:spcPct val="100000"/>
              </a:lnSpc>
              <a:spcBef>
                <a:spcPts val="0"/>
              </a:spcBef>
              <a:spcAft>
                <a:spcPts val="800"/>
              </a:spcAft>
              <a:buAutoNum type="arabicPeriod"/>
            </a:pPr>
            <a:endParaRPr lang="en-GB"/>
          </a:p>
        </p:txBody>
      </p:sp>
      <p:sp>
        <p:nvSpPr>
          <p:cNvPr id="4" name="TextBox 3">
            <a:extLst>
              <a:ext uri="{FF2B5EF4-FFF2-40B4-BE49-F238E27FC236}">
                <a16:creationId xmlns:a16="http://schemas.microsoft.com/office/drawing/2014/main" id="{3E3AA25C-E10B-AF56-9133-C9F39B7B3D27}"/>
              </a:ext>
            </a:extLst>
          </p:cNvPr>
          <p:cNvSpPr txBox="1"/>
          <p:nvPr/>
        </p:nvSpPr>
        <p:spPr>
          <a:xfrm>
            <a:off x="1520687" y="3101354"/>
            <a:ext cx="1053548" cy="327646"/>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45 CATS</a:t>
            </a:r>
          </a:p>
        </p:txBody>
      </p:sp>
      <p:sp>
        <p:nvSpPr>
          <p:cNvPr id="7" name="TextBox 6">
            <a:extLst>
              <a:ext uri="{FF2B5EF4-FFF2-40B4-BE49-F238E27FC236}">
                <a16:creationId xmlns:a16="http://schemas.microsoft.com/office/drawing/2014/main" id="{90146120-B4C9-263D-1A72-75A623188B9A}"/>
              </a:ext>
            </a:extLst>
          </p:cNvPr>
          <p:cNvSpPr txBox="1"/>
          <p:nvPr/>
        </p:nvSpPr>
        <p:spPr>
          <a:xfrm>
            <a:off x="1530626" y="4007051"/>
            <a:ext cx="1510748" cy="327646"/>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Yes (15 CATS)</a:t>
            </a:r>
          </a:p>
        </p:txBody>
      </p:sp>
    </p:spTree>
    <p:custDataLst>
      <p:tags r:id="rId1"/>
    </p:custDataLst>
    <p:extLst>
      <p:ext uri="{BB962C8B-B14F-4D97-AF65-F5344CB8AC3E}">
        <p14:creationId xmlns:p14="http://schemas.microsoft.com/office/powerpoint/2010/main" val="2556539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DED2B-12F2-BC81-3EBF-A269D2F64F8C}"/>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C2DD230D-76F1-BD47-9799-29E329E3694D}"/>
              </a:ext>
            </a:extLst>
          </p:cNvPr>
          <p:cNvSpPr>
            <a:spLocks noGrp="1"/>
          </p:cNvSpPr>
          <p:nvPr>
            <p:ph type="title"/>
          </p:nvPr>
        </p:nvSpPr>
        <p:spPr/>
        <p:txBody>
          <a:bodyPr/>
          <a:lstStyle/>
          <a:p>
            <a:r>
              <a:rPr lang="en-GB"/>
              <a:t>Law with Humanities (M136) student going into year 3</a:t>
            </a:r>
          </a:p>
        </p:txBody>
      </p:sp>
      <p:sp>
        <p:nvSpPr>
          <p:cNvPr id="3" name="Slide Number Placeholder 2">
            <a:extLst>
              <a:ext uri="{FF2B5EF4-FFF2-40B4-BE49-F238E27FC236}">
                <a16:creationId xmlns:a16="http://schemas.microsoft.com/office/drawing/2014/main" id="{245DC9DB-C16A-1BB4-D710-66E8F0012E55}"/>
              </a:ext>
            </a:extLst>
          </p:cNvPr>
          <p:cNvSpPr>
            <a:spLocks noGrp="1"/>
          </p:cNvSpPr>
          <p:nvPr>
            <p:ph type="sldNum" sz="quarter" idx="11"/>
          </p:nvPr>
        </p:nvSpPr>
        <p:spPr>
          <a:xfrm>
            <a:off x="11038840" y="6330949"/>
            <a:ext cx="863600" cy="365125"/>
          </a:xfrm>
        </p:spPr>
        <p:txBody>
          <a:bodyPr/>
          <a:lstStyle/>
          <a:p>
            <a:fld id="{E8F1A65C-595C-4736-BF40-F7D31E789466}" type="slidenum">
              <a:rPr lang="en-GB" smtClean="0"/>
              <a:pPr/>
              <a:t>11</a:t>
            </a:fld>
            <a:endParaRPr lang="en-GB"/>
          </a:p>
        </p:txBody>
      </p:sp>
      <p:sp>
        <p:nvSpPr>
          <p:cNvPr id="9" name="Text Placeholder 8">
            <a:extLst>
              <a:ext uri="{FF2B5EF4-FFF2-40B4-BE49-F238E27FC236}">
                <a16:creationId xmlns:a16="http://schemas.microsoft.com/office/drawing/2014/main" id="{6E16B7EA-0434-C42D-3009-4632A5D27AA6}"/>
              </a:ext>
            </a:extLst>
          </p:cNvPr>
          <p:cNvSpPr>
            <a:spLocks noGrp="1"/>
          </p:cNvSpPr>
          <p:nvPr>
            <p:ph type="body" sz="quarter" idx="12"/>
          </p:nvPr>
        </p:nvSpPr>
        <p:spPr>
          <a:xfrm>
            <a:off x="413583" y="1065808"/>
            <a:ext cx="9412951" cy="1192350"/>
          </a:xfrm>
        </p:spPr>
        <p:txBody>
          <a:bodyPr/>
          <a:lstStyle/>
          <a:p>
            <a:pPr marL="285750" indent="-285750">
              <a:buFont typeface="Arial" panose="020B0604020202020204" pitchFamily="34" charset="0"/>
              <a:buChar char="•"/>
            </a:pPr>
            <a:r>
              <a:rPr lang="en-GB"/>
              <a:t>90 CATS of modules from must be taken from departments in the Faculty of Arts over years 2-3</a:t>
            </a:r>
          </a:p>
          <a:p>
            <a:pPr marL="285750" indent="-285750">
              <a:buFont typeface="Arial" panose="020B0604020202020204" pitchFamily="34" charset="0"/>
              <a:buChar char="•"/>
            </a:pPr>
            <a:r>
              <a:rPr lang="en-GB" b="0"/>
              <a:t>Students can also take 15 CATS of non-Law options in years 2 and 3, this can be in either term. </a:t>
            </a:r>
          </a:p>
          <a:p>
            <a:pPr marL="285750" indent="-285750">
              <a:buFont typeface="Arial" panose="020B0604020202020204" pitchFamily="34" charset="0"/>
              <a:buChar char="•"/>
            </a:pPr>
            <a:r>
              <a:rPr lang="en-GB" b="0"/>
              <a:t>This student would like to take a 30 CATS supervised project, and LA3A3 Law of Trusts in term 1 (15 CATS).</a:t>
            </a:r>
          </a:p>
          <a:p>
            <a:endParaRPr lang="en-GB" sz="1100"/>
          </a:p>
          <a:p>
            <a:endParaRPr lang="en-GB" sz="1100" b="0"/>
          </a:p>
          <a:p>
            <a:endParaRPr lang="en-GB"/>
          </a:p>
        </p:txBody>
      </p:sp>
      <p:graphicFrame>
        <p:nvGraphicFramePr>
          <p:cNvPr id="6" name="Table 5">
            <a:extLst>
              <a:ext uri="{FF2B5EF4-FFF2-40B4-BE49-F238E27FC236}">
                <a16:creationId xmlns:a16="http://schemas.microsoft.com/office/drawing/2014/main" id="{950F4620-EB72-7088-FC4B-3199E44F64A9}"/>
              </a:ext>
            </a:extLst>
          </p:cNvPr>
          <p:cNvGraphicFramePr>
            <a:graphicFrameLocks noGrp="1"/>
          </p:cNvGraphicFramePr>
          <p:nvPr>
            <p:extLst>
              <p:ext uri="{D42A27DB-BD31-4B8C-83A1-F6EECF244321}">
                <p14:modId xmlns:p14="http://schemas.microsoft.com/office/powerpoint/2010/main" val="3254339086"/>
              </p:ext>
            </p:extLst>
          </p:nvPr>
        </p:nvGraphicFramePr>
        <p:xfrm>
          <a:off x="3093703" y="2338447"/>
          <a:ext cx="8820001" cy="3992502"/>
        </p:xfrm>
        <a:graphic>
          <a:graphicData uri="http://schemas.openxmlformats.org/drawingml/2006/table">
            <a:tbl>
              <a:tblPr firstCol="1" bandRow="1">
                <a:noFill/>
              </a:tblPr>
              <a:tblGrid>
                <a:gridCol w="632655">
                  <a:extLst>
                    <a:ext uri="{9D8B030D-6E8A-4147-A177-3AD203B41FA5}">
                      <a16:colId xmlns:a16="http://schemas.microsoft.com/office/drawing/2014/main" val="2834914124"/>
                    </a:ext>
                  </a:extLst>
                </a:gridCol>
                <a:gridCol w="711658">
                  <a:extLst>
                    <a:ext uri="{9D8B030D-6E8A-4147-A177-3AD203B41FA5}">
                      <a16:colId xmlns:a16="http://schemas.microsoft.com/office/drawing/2014/main" val="2245452262"/>
                    </a:ext>
                  </a:extLst>
                </a:gridCol>
                <a:gridCol w="1868922">
                  <a:extLst>
                    <a:ext uri="{9D8B030D-6E8A-4147-A177-3AD203B41FA5}">
                      <a16:colId xmlns:a16="http://schemas.microsoft.com/office/drawing/2014/main" val="3877492703"/>
                    </a:ext>
                  </a:extLst>
                </a:gridCol>
                <a:gridCol w="1868922">
                  <a:extLst>
                    <a:ext uri="{9D8B030D-6E8A-4147-A177-3AD203B41FA5}">
                      <a16:colId xmlns:a16="http://schemas.microsoft.com/office/drawing/2014/main" val="1239050404"/>
                    </a:ext>
                  </a:extLst>
                </a:gridCol>
                <a:gridCol w="1868922">
                  <a:extLst>
                    <a:ext uri="{9D8B030D-6E8A-4147-A177-3AD203B41FA5}">
                      <a16:colId xmlns:a16="http://schemas.microsoft.com/office/drawing/2014/main" val="2328932933"/>
                    </a:ext>
                  </a:extLst>
                </a:gridCol>
                <a:gridCol w="1868922">
                  <a:extLst>
                    <a:ext uri="{9D8B030D-6E8A-4147-A177-3AD203B41FA5}">
                      <a16:colId xmlns:a16="http://schemas.microsoft.com/office/drawing/2014/main" val="1682440216"/>
                    </a:ext>
                  </a:extLst>
                </a:gridCol>
              </a:tblGrid>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LA104 Criminal Law </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LA124 Tort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LA128 Understanding Law in Context</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LA129 Law, State and the Individual</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71343277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69861090"/>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LA247 Contract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LA248 Property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PH211-15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rowSpan="2">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HI276-30 Radical Politics and Struggle for Democracy in Europe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473123201"/>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a:txBody>
                    <a:bodyPr/>
                    <a:lstStyle/>
                    <a:p>
                      <a:pPr algn="l">
                        <a:lnSpc>
                          <a:spcPct val="107000"/>
                        </a:lnSpc>
                        <a:spcAft>
                          <a:spcPts val="800"/>
                        </a:spcAft>
                      </a:pPr>
                      <a:r>
                        <a:rPr lang="en-GB" sz="1400" b="1">
                          <a:solidFill>
                            <a:srgbClr val="000000"/>
                          </a:solidFill>
                          <a:effectLst/>
                          <a:latin typeface="Calibri" panose="020F0502020204030204" pitchFamily="34" charset="0"/>
                          <a:ea typeface="Calibri" panose="020F0502020204030204" pitchFamily="34" charset="0"/>
                          <a:cs typeface="Arial" panose="020B0604020202020204" pitchFamily="34" charset="0"/>
                        </a:rPr>
                        <a:t>LA240 EU Law</a:t>
                      </a:r>
                      <a:endParaRPr lang="en-GB" sz="140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LA251 Contemporary Issues in Property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LA333 Medicine and the Law</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957906685"/>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3</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effectLst/>
                          <a:latin typeface="Calibri" panose="020F0502020204030204" pitchFamily="34" charset="0"/>
                          <a:cs typeface="Arial" panose="020B0604020202020204" pitchFamily="34" charset="0"/>
                        </a:rPr>
                        <a:t>Supervised Project</a:t>
                      </a:r>
                    </a:p>
                    <a:p>
                      <a:pPr algn="l">
                        <a:lnSpc>
                          <a:spcPct val="107000"/>
                        </a:lnSpc>
                        <a:spcAft>
                          <a:spcPts val="800"/>
                        </a:spcAft>
                      </a:pPr>
                      <a:r>
                        <a:rPr lang="en-GB" sz="1400" b="1">
                          <a:effectLst/>
                          <a:latin typeface="Calibri" panose="020F0502020204030204" pitchFamily="34" charset="0"/>
                          <a:cs typeface="Arial" panose="020B0604020202020204" pitchFamily="34" charset="0"/>
                        </a:rPr>
                        <a:t>LA399 30 CATS Classic Dissertation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a:effectLst/>
                          <a:latin typeface="Calibri" panose="020F0502020204030204" pitchFamily="34" charset="0"/>
                          <a:ea typeface="Calibri" panose="020F0502020204030204" pitchFamily="34" charset="0"/>
                          <a:cs typeface="Arial" panose="020B0604020202020204" pitchFamily="34" charset="0"/>
                        </a:rPr>
                        <a:t>LA3A3 Law of Trusts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solidFill>
                            <a:schemeClr val="bg2"/>
                          </a:solidFill>
                          <a:effectLst/>
                          <a:latin typeface="Calibri" panose="020F0502020204030204" pitchFamily="34" charset="0"/>
                          <a:ea typeface="Calibri" panose="020F0502020204030204" pitchFamily="34" charset="0"/>
                          <a:cs typeface="Arial" panose="020B0604020202020204" pitchFamily="34" charset="0"/>
                        </a:rPr>
                        <a:t>WBS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07F70"/>
                    </a:solidFill>
                  </a:tcPr>
                </a:tc>
                <a:extLst>
                  <a:ext uri="{0D108BD9-81ED-4DB2-BD59-A6C34878D82A}">
                    <a16:rowId xmlns:a16="http://schemas.microsoft.com/office/drawing/2014/main" val="29173214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659F"/>
                    </a:solidFill>
                  </a:tcPr>
                </a:tc>
                <a:tc vMerge="1">
                  <a:txBody>
                    <a:bodyPr/>
                    <a:lstStyle/>
                    <a:p>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2777630"/>
                  </a:ext>
                </a:extLst>
              </a:tr>
            </a:tbl>
          </a:graphicData>
        </a:graphic>
      </p:graphicFrame>
      <p:sp>
        <p:nvSpPr>
          <p:cNvPr id="2" name="TextBox 1">
            <a:extLst>
              <a:ext uri="{FF2B5EF4-FFF2-40B4-BE49-F238E27FC236}">
                <a16:creationId xmlns:a16="http://schemas.microsoft.com/office/drawing/2014/main" id="{29E7AD06-AE6D-CE68-0246-8CDEF4270F90}"/>
              </a:ext>
            </a:extLst>
          </p:cNvPr>
          <p:cNvSpPr txBox="1"/>
          <p:nvPr/>
        </p:nvSpPr>
        <p:spPr>
          <a:xfrm>
            <a:off x="278296" y="2256183"/>
            <a:ext cx="2504661" cy="4074766"/>
          </a:xfrm>
          <a:prstGeom prst="rect">
            <a:avLst/>
          </a:prstGeom>
          <a:noFill/>
        </p:spPr>
        <p:txBody>
          <a:bodyPr wrap="square" rtlCol="0">
            <a:noAutofit/>
          </a:bodyPr>
          <a:lstStyle/>
          <a:p>
            <a:pPr marL="342900" indent="-342900" algn="l">
              <a:lnSpc>
                <a:spcPct val="100000"/>
              </a:lnSpc>
              <a:spcBef>
                <a:spcPts val="0"/>
              </a:spcBef>
              <a:spcAft>
                <a:spcPts val="800"/>
              </a:spcAft>
              <a:buAutoNum type="arabicPeriod"/>
            </a:pPr>
            <a:r>
              <a:rPr lang="en-GB"/>
              <a:t>How many Humanities options must they take in year 3? </a:t>
            </a:r>
          </a:p>
          <a:p>
            <a:pPr marL="342900" indent="-342900" algn="l">
              <a:lnSpc>
                <a:spcPct val="100000"/>
              </a:lnSpc>
              <a:spcBef>
                <a:spcPts val="0"/>
              </a:spcBef>
              <a:spcAft>
                <a:spcPts val="800"/>
              </a:spcAft>
              <a:buAutoNum type="arabicPeriod"/>
            </a:pPr>
            <a:r>
              <a:rPr lang="en-GB"/>
              <a:t>Could they take a WBS optional module?</a:t>
            </a:r>
          </a:p>
          <a:p>
            <a:pPr marL="342900" indent="-342900" algn="l">
              <a:lnSpc>
                <a:spcPct val="100000"/>
              </a:lnSpc>
              <a:spcBef>
                <a:spcPts val="0"/>
              </a:spcBef>
              <a:spcAft>
                <a:spcPts val="800"/>
              </a:spcAft>
              <a:buAutoNum type="arabicPeriod"/>
            </a:pPr>
            <a:r>
              <a:rPr lang="en-GB"/>
              <a:t>How many Law options would this leave them with?</a:t>
            </a:r>
          </a:p>
          <a:p>
            <a:pPr algn="l">
              <a:lnSpc>
                <a:spcPct val="100000"/>
              </a:lnSpc>
              <a:spcBef>
                <a:spcPts val="0"/>
              </a:spcBef>
              <a:spcAft>
                <a:spcPts val="800"/>
              </a:spcAft>
            </a:pPr>
            <a:endParaRPr lang="en-GB"/>
          </a:p>
          <a:p>
            <a:pPr algn="l">
              <a:lnSpc>
                <a:spcPct val="100000"/>
              </a:lnSpc>
              <a:spcBef>
                <a:spcPts val="0"/>
              </a:spcBef>
              <a:spcAft>
                <a:spcPts val="800"/>
              </a:spcAft>
            </a:pPr>
            <a:endParaRPr lang="en-GB"/>
          </a:p>
          <a:p>
            <a:pPr marL="342900" indent="-342900" algn="l">
              <a:lnSpc>
                <a:spcPct val="100000"/>
              </a:lnSpc>
              <a:spcBef>
                <a:spcPts val="0"/>
              </a:spcBef>
              <a:spcAft>
                <a:spcPts val="800"/>
              </a:spcAft>
              <a:buAutoNum type="arabicPeriod"/>
            </a:pPr>
            <a:endParaRPr lang="en-GB"/>
          </a:p>
        </p:txBody>
      </p:sp>
      <p:sp>
        <p:nvSpPr>
          <p:cNvPr id="4" name="TextBox 3">
            <a:extLst>
              <a:ext uri="{FF2B5EF4-FFF2-40B4-BE49-F238E27FC236}">
                <a16:creationId xmlns:a16="http://schemas.microsoft.com/office/drawing/2014/main" id="{8BE36FCC-B31F-37E8-31D4-711A4629DEA9}"/>
              </a:ext>
            </a:extLst>
          </p:cNvPr>
          <p:cNvSpPr txBox="1"/>
          <p:nvPr/>
        </p:nvSpPr>
        <p:spPr>
          <a:xfrm>
            <a:off x="1520687" y="3101354"/>
            <a:ext cx="1053548" cy="327646"/>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45 CATS</a:t>
            </a:r>
          </a:p>
        </p:txBody>
      </p:sp>
      <p:sp>
        <p:nvSpPr>
          <p:cNvPr id="7" name="TextBox 6">
            <a:extLst>
              <a:ext uri="{FF2B5EF4-FFF2-40B4-BE49-F238E27FC236}">
                <a16:creationId xmlns:a16="http://schemas.microsoft.com/office/drawing/2014/main" id="{4E649A27-AF95-0D95-B375-F813E562A7FC}"/>
              </a:ext>
            </a:extLst>
          </p:cNvPr>
          <p:cNvSpPr txBox="1"/>
          <p:nvPr/>
        </p:nvSpPr>
        <p:spPr>
          <a:xfrm>
            <a:off x="1530626" y="4007051"/>
            <a:ext cx="1510748" cy="327646"/>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Yes (15 CATS)</a:t>
            </a:r>
          </a:p>
        </p:txBody>
      </p:sp>
      <p:graphicFrame>
        <p:nvGraphicFramePr>
          <p:cNvPr id="5" name="Table 4">
            <a:extLst>
              <a:ext uri="{FF2B5EF4-FFF2-40B4-BE49-F238E27FC236}">
                <a16:creationId xmlns:a16="http://schemas.microsoft.com/office/drawing/2014/main" id="{4EBD3461-2858-C232-CF8B-5B9AB99677BB}"/>
              </a:ext>
            </a:extLst>
          </p:cNvPr>
          <p:cNvGraphicFramePr>
            <a:graphicFrameLocks noGrp="1"/>
          </p:cNvGraphicFramePr>
          <p:nvPr>
            <p:extLst>
              <p:ext uri="{D42A27DB-BD31-4B8C-83A1-F6EECF244321}">
                <p14:modId xmlns:p14="http://schemas.microsoft.com/office/powerpoint/2010/main" val="3330351196"/>
              </p:ext>
            </p:extLst>
          </p:nvPr>
        </p:nvGraphicFramePr>
        <p:xfrm>
          <a:off x="3082439" y="2338446"/>
          <a:ext cx="8820001" cy="3992502"/>
        </p:xfrm>
        <a:graphic>
          <a:graphicData uri="http://schemas.openxmlformats.org/drawingml/2006/table">
            <a:tbl>
              <a:tblPr firstCol="1" bandRow="1">
                <a:noFill/>
              </a:tblPr>
              <a:tblGrid>
                <a:gridCol w="632655">
                  <a:extLst>
                    <a:ext uri="{9D8B030D-6E8A-4147-A177-3AD203B41FA5}">
                      <a16:colId xmlns:a16="http://schemas.microsoft.com/office/drawing/2014/main" val="2834914124"/>
                    </a:ext>
                  </a:extLst>
                </a:gridCol>
                <a:gridCol w="711658">
                  <a:extLst>
                    <a:ext uri="{9D8B030D-6E8A-4147-A177-3AD203B41FA5}">
                      <a16:colId xmlns:a16="http://schemas.microsoft.com/office/drawing/2014/main" val="2245452262"/>
                    </a:ext>
                  </a:extLst>
                </a:gridCol>
                <a:gridCol w="1868922">
                  <a:extLst>
                    <a:ext uri="{9D8B030D-6E8A-4147-A177-3AD203B41FA5}">
                      <a16:colId xmlns:a16="http://schemas.microsoft.com/office/drawing/2014/main" val="3877492703"/>
                    </a:ext>
                  </a:extLst>
                </a:gridCol>
                <a:gridCol w="1868922">
                  <a:extLst>
                    <a:ext uri="{9D8B030D-6E8A-4147-A177-3AD203B41FA5}">
                      <a16:colId xmlns:a16="http://schemas.microsoft.com/office/drawing/2014/main" val="1239050404"/>
                    </a:ext>
                  </a:extLst>
                </a:gridCol>
                <a:gridCol w="1868922">
                  <a:extLst>
                    <a:ext uri="{9D8B030D-6E8A-4147-A177-3AD203B41FA5}">
                      <a16:colId xmlns:a16="http://schemas.microsoft.com/office/drawing/2014/main" val="2328932933"/>
                    </a:ext>
                  </a:extLst>
                </a:gridCol>
                <a:gridCol w="1868922">
                  <a:extLst>
                    <a:ext uri="{9D8B030D-6E8A-4147-A177-3AD203B41FA5}">
                      <a16:colId xmlns:a16="http://schemas.microsoft.com/office/drawing/2014/main" val="1682440216"/>
                    </a:ext>
                  </a:extLst>
                </a:gridCol>
              </a:tblGrid>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LA104 Criminal Law </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LA124 Tort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LA128 Understanding Law in Context</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LA129 Law, State and the Individual</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71343277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69861090"/>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LA247 Contract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LA248 Property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PH211-15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rowSpan="2">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HI276-30 Radical Politics and Struggle for Democracy in Europe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473123201"/>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a:txBody>
                    <a:bodyPr/>
                    <a:lstStyle/>
                    <a:p>
                      <a:pPr algn="l">
                        <a:lnSpc>
                          <a:spcPct val="107000"/>
                        </a:lnSpc>
                        <a:spcAft>
                          <a:spcPts val="800"/>
                        </a:spcAft>
                      </a:pPr>
                      <a:r>
                        <a:rPr lang="en-GB" sz="1400" b="1">
                          <a:solidFill>
                            <a:srgbClr val="000000"/>
                          </a:solidFill>
                          <a:effectLst/>
                          <a:latin typeface="Calibri" panose="020F0502020204030204" pitchFamily="34" charset="0"/>
                          <a:ea typeface="Calibri" panose="020F0502020204030204" pitchFamily="34" charset="0"/>
                          <a:cs typeface="Arial" panose="020B0604020202020204" pitchFamily="34" charset="0"/>
                        </a:rPr>
                        <a:t>LA240 EU Law</a:t>
                      </a:r>
                      <a:endParaRPr lang="en-GB" sz="140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LA251 Contemporary Issues in Property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LA333 Medicine and the Law</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957906685"/>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3</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effectLst/>
                          <a:latin typeface="Calibri" panose="020F0502020204030204" pitchFamily="34" charset="0"/>
                          <a:cs typeface="Arial" panose="020B0604020202020204" pitchFamily="34" charset="0"/>
                        </a:rPr>
                        <a:t>Supervised Project</a:t>
                      </a:r>
                    </a:p>
                    <a:p>
                      <a:pPr algn="l">
                        <a:lnSpc>
                          <a:spcPct val="107000"/>
                        </a:lnSpc>
                        <a:spcAft>
                          <a:spcPts val="800"/>
                        </a:spcAft>
                      </a:pPr>
                      <a:r>
                        <a:rPr lang="en-GB" sz="1400" b="1">
                          <a:effectLst/>
                          <a:latin typeface="Calibri" panose="020F0502020204030204" pitchFamily="34" charset="0"/>
                          <a:cs typeface="Arial" panose="020B0604020202020204" pitchFamily="34" charset="0"/>
                        </a:rPr>
                        <a:t>LA399 30 CATS Classic Dissertation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a:effectLst/>
                          <a:latin typeface="Calibri" panose="020F0502020204030204" pitchFamily="34" charset="0"/>
                          <a:ea typeface="Calibri" panose="020F0502020204030204" pitchFamily="34" charset="0"/>
                          <a:cs typeface="Arial" panose="020B0604020202020204" pitchFamily="34" charset="0"/>
                        </a:rPr>
                        <a:t>LA3A3 Law of Trusts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solidFill>
                            <a:schemeClr val="bg2"/>
                          </a:solidFill>
                          <a:effectLst/>
                          <a:latin typeface="Calibri" panose="020F0502020204030204" pitchFamily="34" charset="0"/>
                          <a:ea typeface="Calibri" panose="020F0502020204030204" pitchFamily="34" charset="0"/>
                          <a:cs typeface="Arial" panose="020B0604020202020204" pitchFamily="34" charset="0"/>
                        </a:rPr>
                        <a:t>WBS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07F70"/>
                    </a:solidFill>
                  </a:tcPr>
                </a:tc>
                <a:extLst>
                  <a:ext uri="{0D108BD9-81ED-4DB2-BD59-A6C34878D82A}">
                    <a16:rowId xmlns:a16="http://schemas.microsoft.com/office/drawing/2014/main" val="29173214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659F"/>
                    </a:solidFill>
                  </a:tcPr>
                </a:tc>
                <a:tc vMerge="1">
                  <a:txBody>
                    <a:bodyPr/>
                    <a:lstStyle/>
                    <a:p>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Law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extLst>
                  <a:ext uri="{0D108BD9-81ED-4DB2-BD59-A6C34878D82A}">
                    <a16:rowId xmlns:a16="http://schemas.microsoft.com/office/drawing/2014/main" val="3042777630"/>
                  </a:ext>
                </a:extLst>
              </a:tr>
            </a:tbl>
          </a:graphicData>
        </a:graphic>
      </p:graphicFrame>
      <p:sp>
        <p:nvSpPr>
          <p:cNvPr id="11" name="TextBox 10">
            <a:extLst>
              <a:ext uri="{FF2B5EF4-FFF2-40B4-BE49-F238E27FC236}">
                <a16:creationId xmlns:a16="http://schemas.microsoft.com/office/drawing/2014/main" id="{5DE4F768-BC86-EBD1-32C6-EB322AB3DADF}"/>
              </a:ext>
            </a:extLst>
          </p:cNvPr>
          <p:cNvSpPr txBox="1"/>
          <p:nvPr/>
        </p:nvSpPr>
        <p:spPr>
          <a:xfrm>
            <a:off x="646044" y="5277714"/>
            <a:ext cx="1510748" cy="327646"/>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1 (15 CATS)</a:t>
            </a:r>
          </a:p>
        </p:txBody>
      </p:sp>
    </p:spTree>
    <p:custDataLst>
      <p:tags r:id="rId1"/>
    </p:custDataLst>
    <p:extLst>
      <p:ext uri="{BB962C8B-B14F-4D97-AF65-F5344CB8AC3E}">
        <p14:creationId xmlns:p14="http://schemas.microsoft.com/office/powerpoint/2010/main" val="3273487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BC831C-45D6-8CED-88BB-923436523938}"/>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ED43B792-056D-B8DA-14B8-FB09BBE4966E}"/>
              </a:ext>
            </a:extLst>
          </p:cNvPr>
          <p:cNvSpPr>
            <a:spLocks noGrp="1"/>
          </p:cNvSpPr>
          <p:nvPr>
            <p:ph type="title"/>
          </p:nvPr>
        </p:nvSpPr>
        <p:spPr/>
        <p:txBody>
          <a:bodyPr/>
          <a:lstStyle/>
          <a:p>
            <a:r>
              <a:rPr lang="en-GB"/>
              <a:t>Law with Humanities (M136) student going into year 3</a:t>
            </a:r>
          </a:p>
        </p:txBody>
      </p:sp>
      <p:sp>
        <p:nvSpPr>
          <p:cNvPr id="3" name="Slide Number Placeholder 2">
            <a:extLst>
              <a:ext uri="{FF2B5EF4-FFF2-40B4-BE49-F238E27FC236}">
                <a16:creationId xmlns:a16="http://schemas.microsoft.com/office/drawing/2014/main" id="{4E21003E-5398-9630-965D-EF60C520E120}"/>
              </a:ext>
            </a:extLst>
          </p:cNvPr>
          <p:cNvSpPr>
            <a:spLocks noGrp="1"/>
          </p:cNvSpPr>
          <p:nvPr>
            <p:ph type="sldNum" sz="quarter" idx="11"/>
          </p:nvPr>
        </p:nvSpPr>
        <p:spPr>
          <a:xfrm>
            <a:off x="11038840" y="6330949"/>
            <a:ext cx="863600" cy="365125"/>
          </a:xfrm>
        </p:spPr>
        <p:txBody>
          <a:bodyPr/>
          <a:lstStyle/>
          <a:p>
            <a:fld id="{E8F1A65C-595C-4736-BF40-F7D31E789466}" type="slidenum">
              <a:rPr lang="en-GB" smtClean="0"/>
              <a:pPr/>
              <a:t>12</a:t>
            </a:fld>
            <a:endParaRPr lang="en-GB"/>
          </a:p>
        </p:txBody>
      </p:sp>
      <p:sp>
        <p:nvSpPr>
          <p:cNvPr id="9" name="Text Placeholder 8">
            <a:extLst>
              <a:ext uri="{FF2B5EF4-FFF2-40B4-BE49-F238E27FC236}">
                <a16:creationId xmlns:a16="http://schemas.microsoft.com/office/drawing/2014/main" id="{DF8453E2-86B7-B226-F5CC-4D88BFCF31B5}"/>
              </a:ext>
            </a:extLst>
          </p:cNvPr>
          <p:cNvSpPr>
            <a:spLocks noGrp="1"/>
          </p:cNvSpPr>
          <p:nvPr>
            <p:ph type="body" sz="quarter" idx="12"/>
          </p:nvPr>
        </p:nvSpPr>
        <p:spPr>
          <a:xfrm>
            <a:off x="413583" y="1065808"/>
            <a:ext cx="9412951" cy="1192350"/>
          </a:xfrm>
        </p:spPr>
        <p:txBody>
          <a:bodyPr/>
          <a:lstStyle/>
          <a:p>
            <a:pPr marL="285750" indent="-285750">
              <a:buFont typeface="Arial" panose="020B0604020202020204" pitchFamily="34" charset="0"/>
              <a:buChar char="•"/>
            </a:pPr>
            <a:r>
              <a:rPr lang="en-GB"/>
              <a:t>90 CATS of modules from must be taken from departments in the Faculty of Arts over years 2-3</a:t>
            </a:r>
          </a:p>
          <a:p>
            <a:pPr marL="285750" indent="-285750">
              <a:buFont typeface="Arial" panose="020B0604020202020204" pitchFamily="34" charset="0"/>
              <a:buChar char="•"/>
            </a:pPr>
            <a:r>
              <a:rPr lang="en-GB" b="0"/>
              <a:t>Students can also take 15 CATS of non-Law options in years 2 and 3, this can be in either term. </a:t>
            </a:r>
          </a:p>
          <a:p>
            <a:pPr marL="285750" indent="-285750">
              <a:buFont typeface="Arial" panose="020B0604020202020204" pitchFamily="34" charset="0"/>
              <a:buChar char="•"/>
            </a:pPr>
            <a:r>
              <a:rPr lang="en-GB" b="0"/>
              <a:t>This student would like to take a 30 CATS supervised project, and LA3A3 Law of Trusts in term 1 (15 CATS).</a:t>
            </a:r>
          </a:p>
          <a:p>
            <a:endParaRPr lang="en-GB" sz="1100"/>
          </a:p>
          <a:p>
            <a:endParaRPr lang="en-GB" sz="1100" b="0"/>
          </a:p>
          <a:p>
            <a:endParaRPr lang="en-GB"/>
          </a:p>
        </p:txBody>
      </p:sp>
      <p:graphicFrame>
        <p:nvGraphicFramePr>
          <p:cNvPr id="6" name="Table 5">
            <a:extLst>
              <a:ext uri="{FF2B5EF4-FFF2-40B4-BE49-F238E27FC236}">
                <a16:creationId xmlns:a16="http://schemas.microsoft.com/office/drawing/2014/main" id="{C82FFE36-2C87-B3BF-F8C4-07966A8DFBCE}"/>
              </a:ext>
            </a:extLst>
          </p:cNvPr>
          <p:cNvGraphicFramePr>
            <a:graphicFrameLocks noGrp="1"/>
          </p:cNvGraphicFramePr>
          <p:nvPr/>
        </p:nvGraphicFramePr>
        <p:xfrm>
          <a:off x="3093703" y="2338447"/>
          <a:ext cx="8820001" cy="3992502"/>
        </p:xfrm>
        <a:graphic>
          <a:graphicData uri="http://schemas.openxmlformats.org/drawingml/2006/table">
            <a:tbl>
              <a:tblPr firstCol="1" bandRow="1">
                <a:noFill/>
              </a:tblPr>
              <a:tblGrid>
                <a:gridCol w="632655">
                  <a:extLst>
                    <a:ext uri="{9D8B030D-6E8A-4147-A177-3AD203B41FA5}">
                      <a16:colId xmlns:a16="http://schemas.microsoft.com/office/drawing/2014/main" val="2834914124"/>
                    </a:ext>
                  </a:extLst>
                </a:gridCol>
                <a:gridCol w="711658">
                  <a:extLst>
                    <a:ext uri="{9D8B030D-6E8A-4147-A177-3AD203B41FA5}">
                      <a16:colId xmlns:a16="http://schemas.microsoft.com/office/drawing/2014/main" val="2245452262"/>
                    </a:ext>
                  </a:extLst>
                </a:gridCol>
                <a:gridCol w="1868922">
                  <a:extLst>
                    <a:ext uri="{9D8B030D-6E8A-4147-A177-3AD203B41FA5}">
                      <a16:colId xmlns:a16="http://schemas.microsoft.com/office/drawing/2014/main" val="3877492703"/>
                    </a:ext>
                  </a:extLst>
                </a:gridCol>
                <a:gridCol w="1868922">
                  <a:extLst>
                    <a:ext uri="{9D8B030D-6E8A-4147-A177-3AD203B41FA5}">
                      <a16:colId xmlns:a16="http://schemas.microsoft.com/office/drawing/2014/main" val="1239050404"/>
                    </a:ext>
                  </a:extLst>
                </a:gridCol>
                <a:gridCol w="1868922">
                  <a:extLst>
                    <a:ext uri="{9D8B030D-6E8A-4147-A177-3AD203B41FA5}">
                      <a16:colId xmlns:a16="http://schemas.microsoft.com/office/drawing/2014/main" val="2328932933"/>
                    </a:ext>
                  </a:extLst>
                </a:gridCol>
                <a:gridCol w="1868922">
                  <a:extLst>
                    <a:ext uri="{9D8B030D-6E8A-4147-A177-3AD203B41FA5}">
                      <a16:colId xmlns:a16="http://schemas.microsoft.com/office/drawing/2014/main" val="1682440216"/>
                    </a:ext>
                  </a:extLst>
                </a:gridCol>
              </a:tblGrid>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LA104 Criminal Law </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LA124 Tort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LA128 Understanding Law in Context</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LA129 Law, State and the Individual</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71343277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69861090"/>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LA247 Contract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LA248 Property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PH211-15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rowSpan="2">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HI276-30 Radical Politics and Struggle for Democracy in Europe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473123201"/>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a:txBody>
                    <a:bodyPr/>
                    <a:lstStyle/>
                    <a:p>
                      <a:pPr algn="l">
                        <a:lnSpc>
                          <a:spcPct val="107000"/>
                        </a:lnSpc>
                        <a:spcAft>
                          <a:spcPts val="800"/>
                        </a:spcAft>
                      </a:pPr>
                      <a:r>
                        <a:rPr lang="en-GB" sz="1400" b="1">
                          <a:solidFill>
                            <a:srgbClr val="000000"/>
                          </a:solidFill>
                          <a:effectLst/>
                          <a:latin typeface="Calibri" panose="020F0502020204030204" pitchFamily="34" charset="0"/>
                          <a:ea typeface="Calibri" panose="020F0502020204030204" pitchFamily="34" charset="0"/>
                          <a:cs typeface="Arial" panose="020B0604020202020204" pitchFamily="34" charset="0"/>
                        </a:rPr>
                        <a:t>LA240 EU Law</a:t>
                      </a:r>
                      <a:endParaRPr lang="en-GB" sz="140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LA251 Contemporary Issues in Property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LA333 Medicine and the Law</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957906685"/>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3</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effectLst/>
                          <a:latin typeface="Calibri" panose="020F0502020204030204" pitchFamily="34" charset="0"/>
                          <a:cs typeface="Arial" panose="020B0604020202020204" pitchFamily="34" charset="0"/>
                        </a:rPr>
                        <a:t>Supervised Project</a:t>
                      </a:r>
                    </a:p>
                    <a:p>
                      <a:pPr algn="l">
                        <a:lnSpc>
                          <a:spcPct val="107000"/>
                        </a:lnSpc>
                        <a:spcAft>
                          <a:spcPts val="800"/>
                        </a:spcAft>
                      </a:pPr>
                      <a:r>
                        <a:rPr lang="en-GB" sz="1400" b="1">
                          <a:effectLst/>
                          <a:latin typeface="Calibri" panose="020F0502020204030204" pitchFamily="34" charset="0"/>
                          <a:cs typeface="Arial" panose="020B0604020202020204" pitchFamily="34" charset="0"/>
                        </a:rPr>
                        <a:t>LA399 30 CATS Classic Dissertation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a:effectLst/>
                          <a:latin typeface="Calibri" panose="020F0502020204030204" pitchFamily="34" charset="0"/>
                          <a:ea typeface="Calibri" panose="020F0502020204030204" pitchFamily="34" charset="0"/>
                          <a:cs typeface="Arial" panose="020B0604020202020204" pitchFamily="34" charset="0"/>
                        </a:rPr>
                        <a:t>LA3A3 Law of Trusts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solidFill>
                            <a:schemeClr val="bg2"/>
                          </a:solidFill>
                          <a:effectLst/>
                          <a:latin typeface="Calibri" panose="020F0502020204030204" pitchFamily="34" charset="0"/>
                          <a:ea typeface="Calibri" panose="020F0502020204030204" pitchFamily="34" charset="0"/>
                          <a:cs typeface="Arial" panose="020B0604020202020204" pitchFamily="34" charset="0"/>
                        </a:rPr>
                        <a:t>WBS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07F70"/>
                    </a:solidFill>
                  </a:tcPr>
                </a:tc>
                <a:extLst>
                  <a:ext uri="{0D108BD9-81ED-4DB2-BD59-A6C34878D82A}">
                    <a16:rowId xmlns:a16="http://schemas.microsoft.com/office/drawing/2014/main" val="29173214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659F"/>
                    </a:solidFill>
                  </a:tcPr>
                </a:tc>
                <a:tc vMerge="1">
                  <a:txBody>
                    <a:bodyPr/>
                    <a:lstStyle/>
                    <a:p>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2777630"/>
                  </a:ext>
                </a:extLst>
              </a:tr>
            </a:tbl>
          </a:graphicData>
        </a:graphic>
      </p:graphicFrame>
      <p:sp>
        <p:nvSpPr>
          <p:cNvPr id="2" name="TextBox 1">
            <a:extLst>
              <a:ext uri="{FF2B5EF4-FFF2-40B4-BE49-F238E27FC236}">
                <a16:creationId xmlns:a16="http://schemas.microsoft.com/office/drawing/2014/main" id="{98701C5B-AD36-A6B4-11FF-D85F372517DB}"/>
              </a:ext>
            </a:extLst>
          </p:cNvPr>
          <p:cNvSpPr txBox="1"/>
          <p:nvPr/>
        </p:nvSpPr>
        <p:spPr>
          <a:xfrm>
            <a:off x="278296" y="2256182"/>
            <a:ext cx="2504661" cy="4250579"/>
          </a:xfrm>
          <a:prstGeom prst="rect">
            <a:avLst/>
          </a:prstGeom>
          <a:noFill/>
        </p:spPr>
        <p:txBody>
          <a:bodyPr wrap="square" rtlCol="0">
            <a:noAutofit/>
          </a:bodyPr>
          <a:lstStyle/>
          <a:p>
            <a:pPr marL="342900" indent="-342900" algn="l">
              <a:lnSpc>
                <a:spcPct val="100000"/>
              </a:lnSpc>
              <a:spcBef>
                <a:spcPts val="0"/>
              </a:spcBef>
              <a:spcAft>
                <a:spcPts val="800"/>
              </a:spcAft>
              <a:buAutoNum type="arabicPeriod"/>
            </a:pPr>
            <a:r>
              <a:rPr lang="en-GB"/>
              <a:t>How many Humanities options must they take in year 3? </a:t>
            </a:r>
          </a:p>
          <a:p>
            <a:pPr marL="342900" indent="-342900" algn="l">
              <a:lnSpc>
                <a:spcPct val="100000"/>
              </a:lnSpc>
              <a:spcBef>
                <a:spcPts val="0"/>
              </a:spcBef>
              <a:spcAft>
                <a:spcPts val="800"/>
              </a:spcAft>
              <a:buAutoNum type="arabicPeriod"/>
            </a:pPr>
            <a:r>
              <a:rPr lang="en-GB"/>
              <a:t>Could they take a WBS optional module?</a:t>
            </a:r>
          </a:p>
          <a:p>
            <a:pPr marL="342900" indent="-342900" algn="l">
              <a:lnSpc>
                <a:spcPct val="100000"/>
              </a:lnSpc>
              <a:spcBef>
                <a:spcPts val="0"/>
              </a:spcBef>
              <a:spcAft>
                <a:spcPts val="800"/>
              </a:spcAft>
              <a:buAutoNum type="arabicPeriod"/>
            </a:pPr>
            <a:r>
              <a:rPr lang="en-GB"/>
              <a:t>How many Law options would this leave them with?</a:t>
            </a:r>
          </a:p>
          <a:p>
            <a:pPr algn="l">
              <a:lnSpc>
                <a:spcPct val="100000"/>
              </a:lnSpc>
              <a:spcBef>
                <a:spcPts val="0"/>
              </a:spcBef>
              <a:spcAft>
                <a:spcPts val="800"/>
              </a:spcAft>
            </a:pPr>
            <a:endParaRPr lang="en-GB"/>
          </a:p>
          <a:p>
            <a:pPr algn="l">
              <a:lnSpc>
                <a:spcPct val="100000"/>
              </a:lnSpc>
              <a:spcBef>
                <a:spcPts val="0"/>
              </a:spcBef>
              <a:spcAft>
                <a:spcPts val="800"/>
              </a:spcAft>
            </a:pPr>
            <a:r>
              <a:rPr lang="en-GB"/>
              <a:t>4. How many level 6 modules do they need to take in year 3?</a:t>
            </a:r>
          </a:p>
          <a:p>
            <a:pPr marL="342900" indent="-342900" algn="l">
              <a:lnSpc>
                <a:spcPct val="100000"/>
              </a:lnSpc>
              <a:spcBef>
                <a:spcPts val="0"/>
              </a:spcBef>
              <a:spcAft>
                <a:spcPts val="800"/>
              </a:spcAft>
              <a:buAutoNum type="arabicPeriod"/>
            </a:pPr>
            <a:endParaRPr lang="en-GB"/>
          </a:p>
          <a:p>
            <a:pPr marL="342900" indent="-342900" algn="l">
              <a:lnSpc>
                <a:spcPct val="100000"/>
              </a:lnSpc>
              <a:spcBef>
                <a:spcPts val="0"/>
              </a:spcBef>
              <a:spcAft>
                <a:spcPts val="800"/>
              </a:spcAft>
              <a:buAutoNum type="arabicPeriod"/>
            </a:pPr>
            <a:endParaRPr lang="en-GB"/>
          </a:p>
        </p:txBody>
      </p:sp>
      <p:sp>
        <p:nvSpPr>
          <p:cNvPr id="4" name="TextBox 3">
            <a:extLst>
              <a:ext uri="{FF2B5EF4-FFF2-40B4-BE49-F238E27FC236}">
                <a16:creationId xmlns:a16="http://schemas.microsoft.com/office/drawing/2014/main" id="{A751C103-3212-5C14-7455-E814B497C046}"/>
              </a:ext>
            </a:extLst>
          </p:cNvPr>
          <p:cNvSpPr txBox="1"/>
          <p:nvPr/>
        </p:nvSpPr>
        <p:spPr>
          <a:xfrm>
            <a:off x="1520687" y="3101354"/>
            <a:ext cx="1053548" cy="327646"/>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45 CATS</a:t>
            </a:r>
          </a:p>
        </p:txBody>
      </p:sp>
      <p:sp>
        <p:nvSpPr>
          <p:cNvPr id="7" name="TextBox 6">
            <a:extLst>
              <a:ext uri="{FF2B5EF4-FFF2-40B4-BE49-F238E27FC236}">
                <a16:creationId xmlns:a16="http://schemas.microsoft.com/office/drawing/2014/main" id="{4CD52B31-F91E-2B67-8727-51005864DA1B}"/>
              </a:ext>
            </a:extLst>
          </p:cNvPr>
          <p:cNvSpPr txBox="1"/>
          <p:nvPr/>
        </p:nvSpPr>
        <p:spPr>
          <a:xfrm>
            <a:off x="1530626" y="4007051"/>
            <a:ext cx="1510748" cy="327646"/>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Yes (15 CATS)</a:t>
            </a:r>
          </a:p>
        </p:txBody>
      </p:sp>
      <p:graphicFrame>
        <p:nvGraphicFramePr>
          <p:cNvPr id="5" name="Table 4">
            <a:extLst>
              <a:ext uri="{FF2B5EF4-FFF2-40B4-BE49-F238E27FC236}">
                <a16:creationId xmlns:a16="http://schemas.microsoft.com/office/drawing/2014/main" id="{52C71951-3262-CA9E-3669-E38DE09A575F}"/>
              </a:ext>
            </a:extLst>
          </p:cNvPr>
          <p:cNvGraphicFramePr>
            <a:graphicFrameLocks noGrp="1"/>
          </p:cNvGraphicFramePr>
          <p:nvPr/>
        </p:nvGraphicFramePr>
        <p:xfrm>
          <a:off x="3082439" y="2338446"/>
          <a:ext cx="8820001" cy="3992502"/>
        </p:xfrm>
        <a:graphic>
          <a:graphicData uri="http://schemas.openxmlformats.org/drawingml/2006/table">
            <a:tbl>
              <a:tblPr firstCol="1" bandRow="1">
                <a:noFill/>
              </a:tblPr>
              <a:tblGrid>
                <a:gridCol w="632655">
                  <a:extLst>
                    <a:ext uri="{9D8B030D-6E8A-4147-A177-3AD203B41FA5}">
                      <a16:colId xmlns:a16="http://schemas.microsoft.com/office/drawing/2014/main" val="2834914124"/>
                    </a:ext>
                  </a:extLst>
                </a:gridCol>
                <a:gridCol w="711658">
                  <a:extLst>
                    <a:ext uri="{9D8B030D-6E8A-4147-A177-3AD203B41FA5}">
                      <a16:colId xmlns:a16="http://schemas.microsoft.com/office/drawing/2014/main" val="2245452262"/>
                    </a:ext>
                  </a:extLst>
                </a:gridCol>
                <a:gridCol w="1868922">
                  <a:extLst>
                    <a:ext uri="{9D8B030D-6E8A-4147-A177-3AD203B41FA5}">
                      <a16:colId xmlns:a16="http://schemas.microsoft.com/office/drawing/2014/main" val="3877492703"/>
                    </a:ext>
                  </a:extLst>
                </a:gridCol>
                <a:gridCol w="1868922">
                  <a:extLst>
                    <a:ext uri="{9D8B030D-6E8A-4147-A177-3AD203B41FA5}">
                      <a16:colId xmlns:a16="http://schemas.microsoft.com/office/drawing/2014/main" val="1239050404"/>
                    </a:ext>
                  </a:extLst>
                </a:gridCol>
                <a:gridCol w="1868922">
                  <a:extLst>
                    <a:ext uri="{9D8B030D-6E8A-4147-A177-3AD203B41FA5}">
                      <a16:colId xmlns:a16="http://schemas.microsoft.com/office/drawing/2014/main" val="2328932933"/>
                    </a:ext>
                  </a:extLst>
                </a:gridCol>
                <a:gridCol w="1868922">
                  <a:extLst>
                    <a:ext uri="{9D8B030D-6E8A-4147-A177-3AD203B41FA5}">
                      <a16:colId xmlns:a16="http://schemas.microsoft.com/office/drawing/2014/main" val="1682440216"/>
                    </a:ext>
                  </a:extLst>
                </a:gridCol>
              </a:tblGrid>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LA104 Criminal Law </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LA124 Tort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LA128 Understanding Law in Context</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LA129 Law, State and the Individual</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71343277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69861090"/>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LA247 Contract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LA248 Property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PH211-15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rowSpan="2">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HI276-30 Radical Politics and Struggle for Democracy in Europe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473123201"/>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a:txBody>
                    <a:bodyPr/>
                    <a:lstStyle/>
                    <a:p>
                      <a:pPr algn="l">
                        <a:lnSpc>
                          <a:spcPct val="107000"/>
                        </a:lnSpc>
                        <a:spcAft>
                          <a:spcPts val="800"/>
                        </a:spcAft>
                      </a:pPr>
                      <a:r>
                        <a:rPr lang="en-GB" sz="1400" b="1">
                          <a:solidFill>
                            <a:srgbClr val="000000"/>
                          </a:solidFill>
                          <a:effectLst/>
                          <a:latin typeface="Calibri" panose="020F0502020204030204" pitchFamily="34" charset="0"/>
                          <a:ea typeface="Calibri" panose="020F0502020204030204" pitchFamily="34" charset="0"/>
                          <a:cs typeface="Arial" panose="020B0604020202020204" pitchFamily="34" charset="0"/>
                        </a:rPr>
                        <a:t>LA240 EU Law</a:t>
                      </a:r>
                      <a:endParaRPr lang="en-GB" sz="140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LA251 Contemporary Issues in Property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LA333 Medicine and the Law</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957906685"/>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3</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effectLst/>
                          <a:latin typeface="Calibri" panose="020F0502020204030204" pitchFamily="34" charset="0"/>
                          <a:cs typeface="Arial" panose="020B0604020202020204" pitchFamily="34" charset="0"/>
                        </a:rPr>
                        <a:t>Supervised Project</a:t>
                      </a:r>
                    </a:p>
                    <a:p>
                      <a:pPr algn="l">
                        <a:lnSpc>
                          <a:spcPct val="107000"/>
                        </a:lnSpc>
                        <a:spcAft>
                          <a:spcPts val="800"/>
                        </a:spcAft>
                      </a:pPr>
                      <a:r>
                        <a:rPr lang="en-GB" sz="1400" b="1">
                          <a:effectLst/>
                          <a:latin typeface="Calibri" panose="020F0502020204030204" pitchFamily="34" charset="0"/>
                          <a:cs typeface="Arial" panose="020B0604020202020204" pitchFamily="34" charset="0"/>
                        </a:rPr>
                        <a:t>LA399 30 CATS Classic Dissertation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a:effectLst/>
                          <a:latin typeface="Calibri" panose="020F0502020204030204" pitchFamily="34" charset="0"/>
                          <a:ea typeface="Calibri" panose="020F0502020204030204" pitchFamily="34" charset="0"/>
                          <a:cs typeface="Arial" panose="020B0604020202020204" pitchFamily="34" charset="0"/>
                        </a:rPr>
                        <a:t>LA3A3 Law of Trusts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solidFill>
                            <a:schemeClr val="bg2"/>
                          </a:solidFill>
                          <a:effectLst/>
                          <a:latin typeface="Calibri" panose="020F0502020204030204" pitchFamily="34" charset="0"/>
                          <a:ea typeface="Calibri" panose="020F0502020204030204" pitchFamily="34" charset="0"/>
                          <a:cs typeface="Arial" panose="020B0604020202020204" pitchFamily="34" charset="0"/>
                        </a:rPr>
                        <a:t>WBS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07F70"/>
                    </a:solidFill>
                  </a:tcPr>
                </a:tc>
                <a:extLst>
                  <a:ext uri="{0D108BD9-81ED-4DB2-BD59-A6C34878D82A}">
                    <a16:rowId xmlns:a16="http://schemas.microsoft.com/office/drawing/2014/main" val="29173214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659F"/>
                    </a:solidFill>
                  </a:tcPr>
                </a:tc>
                <a:tc vMerge="1">
                  <a:txBody>
                    <a:bodyPr/>
                    <a:lstStyle/>
                    <a:p>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Law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extLst>
                  <a:ext uri="{0D108BD9-81ED-4DB2-BD59-A6C34878D82A}">
                    <a16:rowId xmlns:a16="http://schemas.microsoft.com/office/drawing/2014/main" val="3042777630"/>
                  </a:ext>
                </a:extLst>
              </a:tr>
            </a:tbl>
          </a:graphicData>
        </a:graphic>
      </p:graphicFrame>
      <p:sp>
        <p:nvSpPr>
          <p:cNvPr id="11" name="TextBox 10">
            <a:extLst>
              <a:ext uri="{FF2B5EF4-FFF2-40B4-BE49-F238E27FC236}">
                <a16:creationId xmlns:a16="http://schemas.microsoft.com/office/drawing/2014/main" id="{EF4E09AE-3B01-3A54-17A6-66048BF38E2B}"/>
              </a:ext>
            </a:extLst>
          </p:cNvPr>
          <p:cNvSpPr txBox="1"/>
          <p:nvPr/>
        </p:nvSpPr>
        <p:spPr>
          <a:xfrm>
            <a:off x="646044" y="5277714"/>
            <a:ext cx="1510748" cy="327646"/>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1 (15 CATS)</a:t>
            </a:r>
          </a:p>
        </p:txBody>
      </p:sp>
      <p:sp>
        <p:nvSpPr>
          <p:cNvPr id="10" name="Rectangle 9">
            <a:extLst>
              <a:ext uri="{FF2B5EF4-FFF2-40B4-BE49-F238E27FC236}">
                <a16:creationId xmlns:a16="http://schemas.microsoft.com/office/drawing/2014/main" id="{BA4B2F49-63D2-FC31-F1AC-C81818B84B86}"/>
              </a:ext>
            </a:extLst>
          </p:cNvPr>
          <p:cNvSpPr/>
          <p:nvPr/>
        </p:nvSpPr>
        <p:spPr>
          <a:xfrm>
            <a:off x="8160026" y="4334697"/>
            <a:ext cx="1868557" cy="644807"/>
          </a:xfrm>
          <a:prstGeom prst="rect">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spcAft>
                <a:spcPts val="600"/>
              </a:spcAft>
            </a:pPr>
            <a:endParaRPr lang="en-GB"/>
          </a:p>
        </p:txBody>
      </p:sp>
      <p:sp>
        <p:nvSpPr>
          <p:cNvPr id="12" name="Rectangle 11">
            <a:extLst>
              <a:ext uri="{FF2B5EF4-FFF2-40B4-BE49-F238E27FC236}">
                <a16:creationId xmlns:a16="http://schemas.microsoft.com/office/drawing/2014/main" id="{240F413D-FEFA-C1B8-75CB-97EC49606C1F}"/>
              </a:ext>
            </a:extLst>
          </p:cNvPr>
          <p:cNvSpPr/>
          <p:nvPr/>
        </p:nvSpPr>
        <p:spPr>
          <a:xfrm>
            <a:off x="4436188" y="4992756"/>
            <a:ext cx="1868557" cy="1338192"/>
          </a:xfrm>
          <a:prstGeom prst="rect">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spcAft>
                <a:spcPts val="600"/>
              </a:spcAft>
            </a:pPr>
            <a:endParaRPr lang="en-GB"/>
          </a:p>
        </p:txBody>
      </p:sp>
      <p:sp>
        <p:nvSpPr>
          <p:cNvPr id="13" name="Rectangle 12">
            <a:extLst>
              <a:ext uri="{FF2B5EF4-FFF2-40B4-BE49-F238E27FC236}">
                <a16:creationId xmlns:a16="http://schemas.microsoft.com/office/drawing/2014/main" id="{DBC723D0-01D0-7E25-93B5-5A1564F5B0BB}"/>
              </a:ext>
            </a:extLst>
          </p:cNvPr>
          <p:cNvSpPr/>
          <p:nvPr/>
        </p:nvSpPr>
        <p:spPr>
          <a:xfrm>
            <a:off x="6291469" y="5017045"/>
            <a:ext cx="1868557" cy="644807"/>
          </a:xfrm>
          <a:prstGeom prst="rect">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spcAft>
                <a:spcPts val="600"/>
              </a:spcAft>
            </a:pPr>
            <a:endParaRPr lang="en-GB"/>
          </a:p>
        </p:txBody>
      </p:sp>
      <p:sp>
        <p:nvSpPr>
          <p:cNvPr id="14" name="TextBox 13">
            <a:extLst>
              <a:ext uri="{FF2B5EF4-FFF2-40B4-BE49-F238E27FC236}">
                <a16:creationId xmlns:a16="http://schemas.microsoft.com/office/drawing/2014/main" id="{64BE3A76-F150-60C6-70CF-B9428D8E6251}"/>
              </a:ext>
            </a:extLst>
          </p:cNvPr>
          <p:cNvSpPr txBox="1"/>
          <p:nvPr/>
        </p:nvSpPr>
        <p:spPr>
          <a:xfrm>
            <a:off x="289560" y="6506762"/>
            <a:ext cx="11746496" cy="351238"/>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Took 15 CATS in year 2, need 75 CATS in year 3 (already taking 45 CATS so need another 30 CATS from optional modules) </a:t>
            </a:r>
          </a:p>
        </p:txBody>
      </p:sp>
    </p:spTree>
    <p:custDataLst>
      <p:tags r:id="rId1"/>
    </p:custDataLst>
    <p:extLst>
      <p:ext uri="{BB962C8B-B14F-4D97-AF65-F5344CB8AC3E}">
        <p14:creationId xmlns:p14="http://schemas.microsoft.com/office/powerpoint/2010/main" val="3922821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92A670D-30AA-70B0-40DD-706449728B17}"/>
              </a:ext>
            </a:extLst>
          </p:cNvPr>
          <p:cNvSpPr>
            <a:spLocks noGrp="1"/>
          </p:cNvSpPr>
          <p:nvPr>
            <p:ph type="pic" sz="quarter" idx="15"/>
          </p:nvPr>
        </p:nvSpPr>
        <p:spPr/>
        <p:txBody>
          <a:bodyPr/>
          <a:lstStyle/>
          <a:p>
            <a:endParaRPr lang="en-GB"/>
          </a:p>
        </p:txBody>
      </p:sp>
      <p:sp>
        <p:nvSpPr>
          <p:cNvPr id="3" name="Footer Placeholder 2">
            <a:extLst>
              <a:ext uri="{FF2B5EF4-FFF2-40B4-BE49-F238E27FC236}">
                <a16:creationId xmlns:a16="http://schemas.microsoft.com/office/drawing/2014/main" id="{2F84D362-167F-71A5-6179-0EF3C7C4C6B3}"/>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976B3AFE-AB20-5D39-FDDE-5CF793347DDB}"/>
              </a:ext>
            </a:extLst>
          </p:cNvPr>
          <p:cNvSpPr>
            <a:spLocks noGrp="1"/>
          </p:cNvSpPr>
          <p:nvPr>
            <p:ph type="title"/>
          </p:nvPr>
        </p:nvSpPr>
        <p:spPr/>
        <p:txBody>
          <a:bodyPr/>
          <a:lstStyle/>
          <a:p>
            <a:r>
              <a:rPr lang="en-GB"/>
              <a:t>Optional modules</a:t>
            </a:r>
          </a:p>
        </p:txBody>
      </p:sp>
      <p:sp>
        <p:nvSpPr>
          <p:cNvPr id="5" name="Text Placeholder 4">
            <a:extLst>
              <a:ext uri="{FF2B5EF4-FFF2-40B4-BE49-F238E27FC236}">
                <a16:creationId xmlns:a16="http://schemas.microsoft.com/office/drawing/2014/main" id="{ABB6E25F-9698-55DD-1064-E2F19768183B}"/>
              </a:ext>
            </a:extLst>
          </p:cNvPr>
          <p:cNvSpPr>
            <a:spLocks noGrp="1"/>
          </p:cNvSpPr>
          <p:nvPr>
            <p:ph type="body" sz="quarter" idx="12"/>
          </p:nvPr>
        </p:nvSpPr>
        <p:spPr/>
        <p:txBody>
          <a:bodyPr/>
          <a:lstStyle/>
          <a:p>
            <a:r>
              <a:rPr lang="en-GB"/>
              <a:t>02</a:t>
            </a:r>
          </a:p>
        </p:txBody>
      </p:sp>
    </p:spTree>
    <p:extLst>
      <p:ext uri="{BB962C8B-B14F-4D97-AF65-F5344CB8AC3E}">
        <p14:creationId xmlns:p14="http://schemas.microsoft.com/office/powerpoint/2010/main" val="3742602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A30A3-730B-4ED4-9E6E-DE27D10A16D3}"/>
              </a:ext>
            </a:extLst>
          </p:cNvPr>
          <p:cNvSpPr>
            <a:spLocks noGrp="1"/>
          </p:cNvSpPr>
          <p:nvPr>
            <p:ph type="title"/>
          </p:nvPr>
        </p:nvSpPr>
        <p:spPr>
          <a:xfrm>
            <a:off x="441203" y="257946"/>
            <a:ext cx="7841417" cy="512927"/>
          </a:xfrm>
        </p:spPr>
        <p:txBody>
          <a:bodyPr/>
          <a:lstStyle/>
          <a:p>
            <a:r>
              <a:rPr lang="en-GB" dirty="0"/>
              <a:t>Term 1 optional modules</a:t>
            </a:r>
          </a:p>
        </p:txBody>
      </p:sp>
      <p:sp>
        <p:nvSpPr>
          <p:cNvPr id="4" name="Slide Number Placeholder 3">
            <a:extLst>
              <a:ext uri="{FF2B5EF4-FFF2-40B4-BE49-F238E27FC236}">
                <a16:creationId xmlns:a16="http://schemas.microsoft.com/office/drawing/2014/main" id="{880BEC74-796B-B289-A1D8-E373EEAA2134}"/>
              </a:ext>
            </a:extLst>
          </p:cNvPr>
          <p:cNvSpPr>
            <a:spLocks noGrp="1"/>
          </p:cNvSpPr>
          <p:nvPr>
            <p:ph type="sldNum" sz="quarter" idx="11"/>
          </p:nvPr>
        </p:nvSpPr>
        <p:spPr/>
        <p:txBody>
          <a:bodyPr/>
          <a:lstStyle/>
          <a:p>
            <a:fld id="{E8F1A65C-595C-4736-BF40-F7D31E789466}" type="slidenum">
              <a:rPr lang="en-GB" smtClean="0"/>
              <a:pPr/>
              <a:t>14</a:t>
            </a:fld>
            <a:endParaRPr lang="en-GB"/>
          </a:p>
        </p:txBody>
      </p:sp>
      <p:sp>
        <p:nvSpPr>
          <p:cNvPr id="15" name="Content Placeholder 14">
            <a:extLst>
              <a:ext uri="{FF2B5EF4-FFF2-40B4-BE49-F238E27FC236}">
                <a16:creationId xmlns:a16="http://schemas.microsoft.com/office/drawing/2014/main" id="{BF7A2059-187A-54C7-B328-90B03FCD358E}"/>
              </a:ext>
            </a:extLst>
          </p:cNvPr>
          <p:cNvSpPr>
            <a:spLocks noGrp="1"/>
          </p:cNvSpPr>
          <p:nvPr>
            <p:ph type="body" sz="quarter" idx="12"/>
          </p:nvPr>
        </p:nvSpPr>
        <p:spPr>
          <a:xfrm>
            <a:off x="441203" y="888008"/>
            <a:ext cx="4849534" cy="4903750"/>
          </a:xfrm>
        </p:spPr>
        <p:txBody>
          <a:bodyPr/>
          <a:lstStyle/>
          <a:p>
            <a:pPr algn="l">
              <a:spcAft>
                <a:spcPts val="450"/>
              </a:spcAft>
            </a:pPr>
            <a:r>
              <a:rPr lang="en-GB" i="0" dirty="0">
                <a:solidFill>
                  <a:srgbClr val="202020"/>
                </a:solidFill>
                <a:effectLst/>
                <a:latin typeface="Lato" panose="020F0502020204030203" pitchFamily="34" charset="0"/>
              </a:rPr>
              <a:t>15 CATS options</a:t>
            </a:r>
            <a:endParaRPr lang="en-GB"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LA308: Social Welfare Law in the Community</a:t>
            </a:r>
          </a:p>
          <a:p>
            <a:pPr marL="285750" indent="-285750" algn="l">
              <a:spcAft>
                <a:spcPts val="450"/>
              </a:spcAft>
              <a:buFont typeface="Arial" panose="020B0604020202020204" pitchFamily="34" charset="0"/>
              <a:buChar char="•"/>
            </a:pPr>
            <a:r>
              <a:rPr lang="en-GB" b="0" dirty="0">
                <a:solidFill>
                  <a:srgbClr val="202020"/>
                </a:solidFill>
                <a:latin typeface="Lato" panose="020F0502020204030203" pitchFamily="34" charset="0"/>
              </a:rPr>
              <a:t>LA320 Comparative Human Rights</a:t>
            </a:r>
            <a:endParaRPr lang="en-GB"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LA321: Crime and Justice</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LA334: Jurisprudence</a:t>
            </a:r>
            <a:endParaRPr lang="en-GB" b="0" i="0" dirty="0">
              <a:solidFill>
                <a:srgbClr val="202020"/>
              </a:solidFill>
              <a:effectLst/>
              <a:highlight>
                <a:srgbClr val="BEE8DF"/>
              </a:highlight>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LA358: Child Law</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LA363: Climate Change and Law</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LA374: Crime and Punishment</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LA381: Writing Human Rights</a:t>
            </a:r>
          </a:p>
          <a:p>
            <a:pPr marL="285750" indent="-285750" algn="l">
              <a:spcAft>
                <a:spcPts val="450"/>
              </a:spcAft>
              <a:buFont typeface="Arial" panose="020B0604020202020204" pitchFamily="34" charset="0"/>
              <a:buChar char="•"/>
            </a:pPr>
            <a:r>
              <a:rPr lang="en-GB" b="0" dirty="0">
                <a:solidFill>
                  <a:srgbClr val="202020"/>
                </a:solidFill>
                <a:latin typeface="Lato" panose="020F0502020204030203" pitchFamily="34" charset="0"/>
              </a:rPr>
              <a:t>LA383 Issues in the Legal Theory of Race</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LA384: The Art of Advocacy</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LA392: Shakespeare and the Law</a:t>
            </a:r>
          </a:p>
          <a:p>
            <a:pPr marL="285750" indent="-285750">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LA394 Global Health Law</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LA396: Modern Challenges for English Family Law</a:t>
            </a:r>
            <a:endParaRPr lang="en-GB"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LA3A3: Law of Trusts</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LA3A6: Labour Law in Context</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LA3B5: Judicial Review and Administrative Justice*</a:t>
            </a:r>
          </a:p>
          <a:p>
            <a:pPr marL="285750" indent="-285750" algn="l">
              <a:spcAft>
                <a:spcPts val="450"/>
              </a:spcAft>
              <a:buFont typeface="Arial" panose="020B0604020202020204" pitchFamily="34" charset="0"/>
              <a:buChar char="•"/>
            </a:pPr>
            <a:endParaRPr lang="en-GB" b="0" i="0" dirty="0">
              <a:solidFill>
                <a:srgbClr val="202020"/>
              </a:solidFill>
              <a:effectLst/>
              <a:latin typeface="Lato" panose="020F0502020204030203" pitchFamily="34" charset="0"/>
            </a:endParaRPr>
          </a:p>
          <a:p>
            <a:pPr algn="l">
              <a:spcAft>
                <a:spcPts val="450"/>
              </a:spcAft>
            </a:pPr>
            <a:endParaRPr lang="en-GB" b="0" i="0" dirty="0">
              <a:solidFill>
                <a:srgbClr val="202020"/>
              </a:solidFill>
              <a:effectLst/>
              <a:latin typeface="Lato" panose="020F0502020204030203" pitchFamily="34" charset="0"/>
            </a:endParaRPr>
          </a:p>
        </p:txBody>
      </p:sp>
      <p:sp>
        <p:nvSpPr>
          <p:cNvPr id="19" name="Content Placeholder 14">
            <a:extLst>
              <a:ext uri="{FF2B5EF4-FFF2-40B4-BE49-F238E27FC236}">
                <a16:creationId xmlns:a16="http://schemas.microsoft.com/office/drawing/2014/main" id="{DF76ABE2-BB3A-EA5E-4263-2D4A64C9591F}"/>
              </a:ext>
            </a:extLst>
          </p:cNvPr>
          <p:cNvSpPr txBox="1">
            <a:spLocks/>
          </p:cNvSpPr>
          <p:nvPr/>
        </p:nvSpPr>
        <p:spPr>
          <a:xfrm>
            <a:off x="4893433" y="488017"/>
            <a:ext cx="4176139" cy="4228146"/>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LA3B6 Cinematic Explorations of Public Law*</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LA3C3: Gender, Sexuality and the Law*</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LA3C8 Resistance and Revolution</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LA3D1: Corruption and Law</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LA3G4 Law in the Culture Wars</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LA3G5 Artistic Practice in Contemporary Legal Contexts</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LA3G6 Public Enquiries: Democracy, Truth and Justice Beyond the Courtroom</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LA3H2 Principles of Corporate Law and Governance</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L29275 Trade Marks in Context: Branding, Law and Regulation</a:t>
            </a:r>
          </a:p>
          <a:p>
            <a:pPr marL="285750" indent="-285750">
              <a:spcAft>
                <a:spcPts val="450"/>
              </a:spcAft>
              <a:buFont typeface="Arial" panose="020B0604020202020204" pitchFamily="34" charset="0"/>
              <a:buChar char="•"/>
            </a:pPr>
            <a:endParaRPr lang="en-GB" b="0" dirty="0">
              <a:solidFill>
                <a:srgbClr val="202020"/>
              </a:solidFill>
              <a:latin typeface="Lato" panose="020F0502020204030203" pitchFamily="34" charset="0"/>
            </a:endParaRPr>
          </a:p>
          <a:p>
            <a:pPr marL="285750" indent="-285750">
              <a:spcAft>
                <a:spcPts val="450"/>
              </a:spcAft>
              <a:buFont typeface="Arial" panose="020B0604020202020204" pitchFamily="34" charset="0"/>
              <a:buChar char="•"/>
            </a:pPr>
            <a:endParaRPr lang="en-GB" b="0" dirty="0">
              <a:solidFill>
                <a:srgbClr val="202020"/>
              </a:solidFill>
              <a:latin typeface="Lato" panose="020F0502020204030203" pitchFamily="34" charset="0"/>
            </a:endParaRPr>
          </a:p>
          <a:p>
            <a:endParaRPr lang="en-GB" dirty="0"/>
          </a:p>
        </p:txBody>
      </p:sp>
      <p:sp>
        <p:nvSpPr>
          <p:cNvPr id="21" name="TextBox 20">
            <a:extLst>
              <a:ext uri="{FF2B5EF4-FFF2-40B4-BE49-F238E27FC236}">
                <a16:creationId xmlns:a16="http://schemas.microsoft.com/office/drawing/2014/main" id="{DE510A28-B137-E8EB-321F-C011E03669E0}"/>
              </a:ext>
            </a:extLst>
          </p:cNvPr>
          <p:cNvSpPr txBox="1"/>
          <p:nvPr/>
        </p:nvSpPr>
        <p:spPr>
          <a:xfrm>
            <a:off x="5372868" y="4733596"/>
            <a:ext cx="6097772" cy="1579920"/>
          </a:xfrm>
          <a:prstGeom prst="rect">
            <a:avLst/>
          </a:prstGeom>
          <a:noFill/>
        </p:spPr>
        <p:txBody>
          <a:bodyPr wrap="square">
            <a:spAutoFit/>
          </a:bodyPr>
          <a:lstStyle/>
          <a:p>
            <a:pPr algn="l">
              <a:spcAft>
                <a:spcPts val="450"/>
              </a:spcAft>
            </a:pPr>
            <a:r>
              <a:rPr lang="en-GB" sz="1600" b="1" dirty="0">
                <a:solidFill>
                  <a:srgbClr val="202020"/>
                </a:solidFill>
                <a:latin typeface="Lato" panose="020F0502020204030203" pitchFamily="34" charset="0"/>
              </a:rPr>
              <a:t>30 CATS options</a:t>
            </a:r>
          </a:p>
          <a:p>
            <a:pPr marL="285750" indent="-285750" algn="l">
              <a:spcAft>
                <a:spcPts val="450"/>
              </a:spcAft>
              <a:buFont typeface="Arial" panose="020B0604020202020204" pitchFamily="34" charset="0"/>
              <a:buChar char="•"/>
            </a:pPr>
            <a:r>
              <a:rPr lang="en-GB" sz="1600" b="0" i="0" dirty="0">
                <a:solidFill>
                  <a:srgbClr val="202020"/>
                </a:solidFill>
                <a:effectLst/>
                <a:latin typeface="Lato" panose="020F0502020204030203" pitchFamily="34" charset="0"/>
              </a:rPr>
              <a:t>LA205: International Law</a:t>
            </a:r>
          </a:p>
          <a:p>
            <a:pPr marL="285750" indent="-285750" algn="l">
              <a:spcAft>
                <a:spcPts val="450"/>
              </a:spcAft>
              <a:buFont typeface="Arial" panose="020B0604020202020204" pitchFamily="34" charset="0"/>
              <a:buChar char="•"/>
            </a:pPr>
            <a:r>
              <a:rPr lang="en-GB" sz="1600" b="0" i="0" dirty="0">
                <a:solidFill>
                  <a:srgbClr val="202020"/>
                </a:solidFill>
                <a:effectLst/>
                <a:latin typeface="Lato" panose="020F0502020204030203" pitchFamily="34" charset="0"/>
              </a:rPr>
              <a:t>LA217: Social Theory of Law</a:t>
            </a:r>
          </a:p>
          <a:p>
            <a:pPr marL="285750" indent="-285750" algn="l">
              <a:spcAft>
                <a:spcPts val="450"/>
              </a:spcAft>
              <a:buFont typeface="Arial" panose="020B0604020202020204" pitchFamily="34" charset="0"/>
              <a:buChar char="•"/>
            </a:pPr>
            <a:r>
              <a:rPr lang="en-GB" sz="1600" dirty="0">
                <a:solidFill>
                  <a:srgbClr val="202020"/>
                </a:solidFill>
                <a:latin typeface="Lato" panose="020F0502020204030203" pitchFamily="34" charset="0"/>
              </a:rPr>
              <a:t>LA239 Human Rights in Practice</a:t>
            </a:r>
            <a:endParaRPr lang="en-GB" sz="1600"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r>
              <a:rPr lang="en-GB" sz="1600" b="0" i="0" dirty="0">
                <a:solidFill>
                  <a:srgbClr val="202020"/>
                </a:solidFill>
                <a:effectLst/>
                <a:latin typeface="Lato" panose="020F0502020204030203" pitchFamily="34" charset="0"/>
              </a:rPr>
              <a:t>LA390: Public Legal Education</a:t>
            </a:r>
          </a:p>
        </p:txBody>
      </p:sp>
      <p:sp>
        <p:nvSpPr>
          <p:cNvPr id="22" name="TextBox 21">
            <a:extLst>
              <a:ext uri="{FF2B5EF4-FFF2-40B4-BE49-F238E27FC236}">
                <a16:creationId xmlns:a16="http://schemas.microsoft.com/office/drawing/2014/main" id="{52F669F2-959B-D869-34B1-BF8DA178D65A}"/>
              </a:ext>
            </a:extLst>
          </p:cNvPr>
          <p:cNvSpPr txBox="1"/>
          <p:nvPr/>
        </p:nvSpPr>
        <p:spPr>
          <a:xfrm>
            <a:off x="8892953" y="5858540"/>
            <a:ext cx="3523418" cy="973947"/>
          </a:xfrm>
          <a:prstGeom prst="rect">
            <a:avLst/>
          </a:prstGeom>
          <a:noFill/>
        </p:spPr>
        <p:txBody>
          <a:bodyPr wrap="square" rtlCol="0">
            <a:noAutofit/>
          </a:bodyPr>
          <a:lstStyle/>
          <a:p>
            <a:pPr algn="l">
              <a:lnSpc>
                <a:spcPct val="100000"/>
              </a:lnSpc>
              <a:spcBef>
                <a:spcPts val="0"/>
              </a:spcBef>
              <a:spcAft>
                <a:spcPts val="800"/>
              </a:spcAft>
            </a:pPr>
            <a:r>
              <a:rPr lang="en-GB" sz="1400" i="1" dirty="0"/>
              <a:t>*Pre-requisite/anti-requisite</a:t>
            </a:r>
          </a:p>
          <a:p>
            <a:pPr algn="l">
              <a:lnSpc>
                <a:spcPct val="100000"/>
              </a:lnSpc>
              <a:spcBef>
                <a:spcPts val="0"/>
              </a:spcBef>
              <a:spcAft>
                <a:spcPts val="800"/>
              </a:spcAft>
            </a:pPr>
            <a:r>
              <a:rPr lang="en-GB" sz="1400" i="1" dirty="0">
                <a:highlight>
                  <a:srgbClr val="C0C0C0"/>
                </a:highlight>
              </a:rPr>
              <a:t>Module available in year 2 only</a:t>
            </a:r>
          </a:p>
          <a:p>
            <a:pPr algn="l">
              <a:lnSpc>
                <a:spcPct val="100000"/>
              </a:lnSpc>
              <a:spcBef>
                <a:spcPts val="0"/>
              </a:spcBef>
              <a:spcAft>
                <a:spcPts val="800"/>
              </a:spcAft>
            </a:pPr>
            <a:r>
              <a:rPr lang="en-GB" sz="1400" i="1" dirty="0">
                <a:highlight>
                  <a:srgbClr val="BEE8DF"/>
                </a:highlight>
              </a:rPr>
              <a:t>Module available to year 3 &amp; 4 only</a:t>
            </a:r>
          </a:p>
        </p:txBody>
      </p:sp>
    </p:spTree>
    <p:extLst>
      <p:ext uri="{BB962C8B-B14F-4D97-AF65-F5344CB8AC3E}">
        <p14:creationId xmlns:p14="http://schemas.microsoft.com/office/powerpoint/2010/main" val="1603234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CAFF5-FF4B-439B-3065-25B4B9A830F0}"/>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F67F09C7-37DD-BC07-2679-F6B5E2896104}"/>
              </a:ext>
            </a:extLst>
          </p:cNvPr>
          <p:cNvSpPr/>
          <p:nvPr/>
        </p:nvSpPr>
        <p:spPr>
          <a:xfrm>
            <a:off x="8123274" y="0"/>
            <a:ext cx="4068726" cy="66960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EB0E0ACB-8DB2-4EF3-AEDC-EB4985C0685A}"/>
              </a:ext>
            </a:extLst>
          </p:cNvPr>
          <p:cNvSpPr>
            <a:spLocks noGrp="1"/>
          </p:cNvSpPr>
          <p:nvPr>
            <p:ph type="title"/>
          </p:nvPr>
        </p:nvSpPr>
        <p:spPr/>
        <p:txBody>
          <a:bodyPr/>
          <a:lstStyle/>
          <a:p>
            <a:r>
              <a:rPr lang="en-GB"/>
              <a:t>Term 2 optional modules</a:t>
            </a:r>
          </a:p>
        </p:txBody>
      </p:sp>
      <p:sp>
        <p:nvSpPr>
          <p:cNvPr id="4" name="Slide Number Placeholder 3">
            <a:extLst>
              <a:ext uri="{FF2B5EF4-FFF2-40B4-BE49-F238E27FC236}">
                <a16:creationId xmlns:a16="http://schemas.microsoft.com/office/drawing/2014/main" id="{ABD711C1-B591-40C5-EBA4-E8F335A1A589}"/>
              </a:ext>
            </a:extLst>
          </p:cNvPr>
          <p:cNvSpPr>
            <a:spLocks noGrp="1"/>
          </p:cNvSpPr>
          <p:nvPr>
            <p:ph type="sldNum" sz="quarter" idx="11"/>
          </p:nvPr>
        </p:nvSpPr>
        <p:spPr/>
        <p:txBody>
          <a:bodyPr/>
          <a:lstStyle/>
          <a:p>
            <a:fld id="{E8F1A65C-595C-4736-BF40-F7D31E789466}" type="slidenum">
              <a:rPr lang="en-GB" smtClean="0"/>
              <a:pPr/>
              <a:t>15</a:t>
            </a:fld>
            <a:endParaRPr lang="en-GB"/>
          </a:p>
        </p:txBody>
      </p:sp>
      <p:sp>
        <p:nvSpPr>
          <p:cNvPr id="15" name="Content Placeholder 14">
            <a:extLst>
              <a:ext uri="{FF2B5EF4-FFF2-40B4-BE49-F238E27FC236}">
                <a16:creationId xmlns:a16="http://schemas.microsoft.com/office/drawing/2014/main" id="{37B2C0F2-186E-D900-DA11-44B36CC3C681}"/>
              </a:ext>
            </a:extLst>
          </p:cNvPr>
          <p:cNvSpPr>
            <a:spLocks noGrp="1"/>
          </p:cNvSpPr>
          <p:nvPr>
            <p:ph type="body" sz="quarter" idx="12"/>
          </p:nvPr>
        </p:nvSpPr>
        <p:spPr>
          <a:xfrm>
            <a:off x="520450" y="1150750"/>
            <a:ext cx="5139438" cy="5545323"/>
          </a:xfrm>
        </p:spPr>
        <p:txBody>
          <a:bodyPr/>
          <a:lstStyle/>
          <a:p>
            <a:pPr algn="l">
              <a:spcAft>
                <a:spcPts val="450"/>
              </a:spcAft>
            </a:pPr>
            <a:r>
              <a:rPr lang="en-GB" i="0" dirty="0">
                <a:solidFill>
                  <a:srgbClr val="202020"/>
                </a:solidFill>
                <a:effectLst/>
                <a:latin typeface="Lato" panose="020F0502020204030203" pitchFamily="34" charset="0"/>
              </a:rPr>
              <a:t>15 CATS options</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LA227: Introduction to Competition Law</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LA240: Foundations of European Law</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LA249: Contemporary Challenges in Contract Law*</a:t>
            </a:r>
          </a:p>
          <a:p>
            <a:pPr marL="285750" indent="-285750" algn="l">
              <a:spcAft>
                <a:spcPts val="450"/>
              </a:spcAft>
              <a:buFont typeface="Arial" panose="020B0604020202020204" pitchFamily="34" charset="0"/>
              <a:buChar char="•"/>
            </a:pPr>
            <a:r>
              <a:rPr lang="en-GB" b="0" dirty="0">
                <a:solidFill>
                  <a:srgbClr val="202020"/>
                </a:solidFill>
                <a:highlight>
                  <a:srgbClr val="C0C0C0"/>
                </a:highlight>
                <a:latin typeface="Lato" panose="020F0502020204030203" pitchFamily="34" charset="0"/>
              </a:rPr>
              <a:t>LA251: Contemporary Perspectives on Property*</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LA2H1 Gender, Violence and Criminal Justice</a:t>
            </a:r>
            <a:endParaRPr lang="en-GB" b="0" dirty="0">
              <a:solidFill>
                <a:srgbClr val="202020"/>
              </a:solidFill>
              <a:highlight>
                <a:srgbClr val="C0C0C0"/>
              </a:highlight>
              <a:latin typeface="Lato" panose="020F0502020204030203" pitchFamily="34" charset="0"/>
            </a:endParaRP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LA319: Regulation and Technology Governance</a:t>
            </a:r>
            <a:endParaRPr lang="en-GB"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LA333: Medicine and Law</a:t>
            </a:r>
          </a:p>
          <a:p>
            <a:pPr marL="285750" indent="-285750" algn="l">
              <a:spcAft>
                <a:spcPts val="450"/>
              </a:spcAft>
              <a:buFont typeface="Arial" panose="020B0604020202020204" pitchFamily="34" charset="0"/>
              <a:buChar char="•"/>
            </a:pPr>
            <a:r>
              <a:rPr lang="en-GB" b="0" dirty="0">
                <a:solidFill>
                  <a:srgbClr val="202020"/>
                </a:solidFill>
                <a:latin typeface="Lato" panose="020F0502020204030203" pitchFamily="34" charset="0"/>
              </a:rPr>
              <a:t>LA335 Sentencing and Justice</a:t>
            </a:r>
            <a:endParaRPr lang="en-GB"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highlight>
                  <a:srgbClr val="BEE8DF"/>
                </a:highlight>
                <a:latin typeface="Lato" panose="020F0502020204030203" pitchFamily="34" charset="0"/>
              </a:rPr>
              <a:t>LA337: Corporations, Law and Colonialism</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LA359: Family Law</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LA365: Financial Services Regulation</a:t>
            </a:r>
            <a:endParaRPr lang="en-GB"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LA367: International Economic Law</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LA370 Comparative Constitutional Law</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LA371: Corporate Tax Law</a:t>
            </a:r>
          </a:p>
          <a:p>
            <a:pPr marL="285750" indent="-285750" algn="l">
              <a:spcAft>
                <a:spcPts val="450"/>
              </a:spcAft>
              <a:buFont typeface="Arial" panose="020B0604020202020204" pitchFamily="34" charset="0"/>
              <a:buChar char="•"/>
            </a:pPr>
            <a:r>
              <a:rPr lang="en-GB" b="0" i="0" dirty="0">
                <a:solidFill>
                  <a:srgbClr val="202020"/>
                </a:solidFill>
                <a:effectLst/>
                <a:highlight>
                  <a:srgbClr val="BEE8DF"/>
                </a:highlight>
                <a:latin typeface="Lato" panose="020F0502020204030203" pitchFamily="34" charset="0"/>
              </a:rPr>
              <a:t>LA372: Commercial Law*</a:t>
            </a:r>
          </a:p>
          <a:p>
            <a:pPr algn="l">
              <a:spcAft>
                <a:spcPts val="450"/>
              </a:spcAft>
            </a:pPr>
            <a:endParaRPr lang="en-GB"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endParaRPr lang="en-GB" b="0" i="0" dirty="0">
              <a:solidFill>
                <a:srgbClr val="202020"/>
              </a:solidFill>
              <a:effectLst/>
              <a:latin typeface="Lato" panose="020F0502020204030203" pitchFamily="34" charset="0"/>
            </a:endParaRPr>
          </a:p>
        </p:txBody>
      </p:sp>
      <p:sp>
        <p:nvSpPr>
          <p:cNvPr id="19" name="Content Placeholder 14">
            <a:extLst>
              <a:ext uri="{FF2B5EF4-FFF2-40B4-BE49-F238E27FC236}">
                <a16:creationId xmlns:a16="http://schemas.microsoft.com/office/drawing/2014/main" id="{B902B418-36E1-0138-F4D8-51925EE4C168}"/>
              </a:ext>
            </a:extLst>
          </p:cNvPr>
          <p:cNvSpPr txBox="1">
            <a:spLocks/>
          </p:cNvSpPr>
          <p:nvPr/>
        </p:nvSpPr>
        <p:spPr>
          <a:xfrm>
            <a:off x="5804668" y="729057"/>
            <a:ext cx="4999148" cy="3353846"/>
          </a:xfrm>
          <a:prstGeom prst="rect">
            <a:avLst/>
          </a:prstGeom>
          <a:solidFill>
            <a:schemeClr val="bg1"/>
          </a:solidFill>
        </p:spPr>
        <p:txBody>
          <a:bodyPr vert="horz" lIns="91440" tIns="45720" rIns="91440" bIns="45720" rtlCol="0">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LA373: Criminal Evidence</a:t>
            </a: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LA380: Art and Cultural Heritage Law</a:t>
            </a:r>
          </a:p>
          <a:p>
            <a:pPr marL="285750" indent="-285750">
              <a:spcAft>
                <a:spcPts val="450"/>
              </a:spcAft>
              <a:buFont typeface="Arial" panose="020B0604020202020204" pitchFamily="34" charset="0"/>
              <a:buChar char="•"/>
            </a:pPr>
            <a:r>
              <a:rPr lang="en-GB" b="0" dirty="0">
                <a:solidFill>
                  <a:srgbClr val="202020"/>
                </a:solidFill>
                <a:highlight>
                  <a:srgbClr val="BEE8DF"/>
                </a:highlight>
                <a:latin typeface="Lato" panose="020F0502020204030203" pitchFamily="34" charset="0"/>
              </a:rPr>
              <a:t>LA389: Private Rights &amp; Wrongs</a:t>
            </a:r>
            <a:endParaRPr lang="en-GB" b="0" dirty="0">
              <a:solidFill>
                <a:srgbClr val="202020"/>
              </a:solidFill>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LA391: Data: Law and Governance</a:t>
            </a:r>
          </a:p>
          <a:p>
            <a:pPr marL="285750" indent="-285750" algn="l">
              <a:spcAft>
                <a:spcPts val="450"/>
              </a:spcAft>
              <a:buFont typeface="Arial" panose="020B0604020202020204" pitchFamily="34" charset="0"/>
              <a:buChar char="•"/>
            </a:pPr>
            <a:r>
              <a:rPr lang="en-GB" b="0" dirty="0">
                <a:solidFill>
                  <a:srgbClr val="202020"/>
                </a:solidFill>
                <a:latin typeface="Lato" panose="020F0502020204030203" pitchFamily="34" charset="0"/>
              </a:rPr>
              <a:t>LA393 Transitional Justice</a:t>
            </a:r>
            <a:endParaRPr lang="en-GB" b="0" i="0" dirty="0">
              <a:solidFill>
                <a:srgbClr val="202020"/>
              </a:solidFill>
              <a:effectLst/>
              <a:latin typeface="Lato" panose="020F0502020204030203" pitchFamily="34" charset="0"/>
            </a:endParaRPr>
          </a:p>
          <a:p>
            <a:pPr marL="285750" indent="-285750">
              <a:spcAft>
                <a:spcPts val="450"/>
              </a:spcAft>
              <a:buFont typeface="Arial" panose="020B0604020202020204" pitchFamily="34" charset="0"/>
              <a:buChar char="•"/>
            </a:pPr>
            <a:r>
              <a:rPr lang="en-GB" b="0" dirty="0">
                <a:solidFill>
                  <a:srgbClr val="202020"/>
                </a:solidFill>
                <a:latin typeface="Lato" panose="020F0502020204030203" pitchFamily="34" charset="0"/>
              </a:rPr>
              <a:t>LA398: History of Philosophy of Law</a:t>
            </a:r>
            <a:endParaRPr lang="en-GB"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LA3A7: Restorative Justice</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LA3C5: Charities, Civil Society and the Law</a:t>
            </a: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LA3C7: Intellectual Property Law: Copyright and Trade Marks</a:t>
            </a:r>
            <a:endParaRPr lang="en-GB" b="0" dirty="0">
              <a:solidFill>
                <a:srgbClr val="202020"/>
              </a:solidFill>
              <a:latin typeface="Lato" panose="020F0502020204030203" pitchFamily="34" charset="0"/>
            </a:endParaRPr>
          </a:p>
          <a:p>
            <a:pPr marL="285750" indent="-285750" algn="l">
              <a:spcAft>
                <a:spcPts val="450"/>
              </a:spcAft>
              <a:buFont typeface="Arial" panose="020B0604020202020204" pitchFamily="34" charset="0"/>
              <a:buChar char="•"/>
            </a:pPr>
            <a:r>
              <a:rPr lang="en-GB" b="0" i="0" dirty="0">
                <a:solidFill>
                  <a:srgbClr val="202020"/>
                </a:solidFill>
                <a:effectLst/>
                <a:latin typeface="Lato" panose="020F0502020204030203" pitchFamily="34" charset="0"/>
              </a:rPr>
              <a:t>LA3C9: Contemporary Issues in Trust Law*</a:t>
            </a:r>
          </a:p>
          <a:p>
            <a:pPr marL="285750" indent="-285750" algn="l">
              <a:spcAft>
                <a:spcPts val="450"/>
              </a:spcAft>
              <a:buFont typeface="Arial" panose="020B0604020202020204" pitchFamily="34" charset="0"/>
              <a:buChar char="•"/>
            </a:pPr>
            <a:r>
              <a:rPr lang="en-GB" b="0" dirty="0">
                <a:solidFill>
                  <a:srgbClr val="202020"/>
                </a:solidFill>
                <a:latin typeface="Lato" panose="020F0502020204030203" pitchFamily="34" charset="0"/>
              </a:rPr>
              <a:t>LA3G7 Art, Technology and Law</a:t>
            </a:r>
            <a:endParaRPr lang="en-GB" b="0" i="0" dirty="0">
              <a:solidFill>
                <a:srgbClr val="202020"/>
              </a:solidFill>
              <a:effectLst/>
              <a:latin typeface="Lato" panose="020F0502020204030203" pitchFamily="34" charset="0"/>
            </a:endParaRPr>
          </a:p>
          <a:p>
            <a:pPr marL="285750" indent="-285750" algn="l">
              <a:spcAft>
                <a:spcPts val="450"/>
              </a:spcAft>
              <a:buFont typeface="Arial" panose="020B0604020202020204" pitchFamily="34" charset="0"/>
              <a:buChar char="•"/>
            </a:pPr>
            <a:r>
              <a:rPr lang="en-GB" b="0" dirty="0">
                <a:solidFill>
                  <a:srgbClr val="202020"/>
                </a:solidFill>
                <a:latin typeface="Lato" panose="020F0502020204030203" pitchFamily="34" charset="0"/>
              </a:rPr>
              <a:t>LA3127 International Law in Crisis</a:t>
            </a:r>
            <a:endParaRPr lang="en-GB" b="0" i="0" dirty="0">
              <a:solidFill>
                <a:srgbClr val="202020"/>
              </a:solidFill>
              <a:effectLst/>
              <a:latin typeface="Lato" panose="020F0502020204030203" pitchFamily="34" charset="0"/>
            </a:endParaRPr>
          </a:p>
          <a:p>
            <a:endParaRPr lang="en-GB" dirty="0"/>
          </a:p>
        </p:txBody>
      </p:sp>
      <p:sp>
        <p:nvSpPr>
          <p:cNvPr id="21" name="TextBox 20">
            <a:extLst>
              <a:ext uri="{FF2B5EF4-FFF2-40B4-BE49-F238E27FC236}">
                <a16:creationId xmlns:a16="http://schemas.microsoft.com/office/drawing/2014/main" id="{31A47C0B-2816-6F2B-DD7C-F824A944F239}"/>
              </a:ext>
            </a:extLst>
          </p:cNvPr>
          <p:cNvSpPr txBox="1"/>
          <p:nvPr/>
        </p:nvSpPr>
        <p:spPr>
          <a:xfrm>
            <a:off x="5804668" y="4933591"/>
            <a:ext cx="6097772" cy="1269578"/>
          </a:xfrm>
          <a:prstGeom prst="rect">
            <a:avLst/>
          </a:prstGeom>
          <a:noFill/>
        </p:spPr>
        <p:txBody>
          <a:bodyPr wrap="square">
            <a:spAutoFit/>
          </a:bodyPr>
          <a:lstStyle/>
          <a:p>
            <a:pPr algn="l">
              <a:spcAft>
                <a:spcPts val="450"/>
              </a:spcAft>
            </a:pPr>
            <a:r>
              <a:rPr lang="en-GB" sz="1600" b="1" dirty="0">
                <a:solidFill>
                  <a:srgbClr val="202020"/>
                </a:solidFill>
                <a:latin typeface="Lato" panose="020F0502020204030203" pitchFamily="34" charset="0"/>
              </a:rPr>
              <a:t>30 CATS options</a:t>
            </a:r>
          </a:p>
          <a:p>
            <a:pPr marL="285750" indent="-285750" algn="l">
              <a:spcAft>
                <a:spcPts val="450"/>
              </a:spcAft>
              <a:buFont typeface="Arial" panose="020B0604020202020204" pitchFamily="34" charset="0"/>
              <a:buChar char="•"/>
            </a:pPr>
            <a:r>
              <a:rPr lang="en-GB" sz="1600" b="0" i="0" dirty="0">
                <a:solidFill>
                  <a:srgbClr val="202020"/>
                </a:solidFill>
                <a:effectLst/>
                <a:latin typeface="Lato" panose="020F0502020204030203" pitchFamily="34" charset="0"/>
              </a:rPr>
              <a:t>LA205: International Law</a:t>
            </a:r>
          </a:p>
          <a:p>
            <a:pPr marL="285750" indent="-285750" algn="l">
              <a:spcAft>
                <a:spcPts val="450"/>
              </a:spcAft>
              <a:buFont typeface="Arial" panose="020B0604020202020204" pitchFamily="34" charset="0"/>
              <a:buChar char="•"/>
            </a:pPr>
            <a:r>
              <a:rPr lang="en-GB" sz="1600" b="0" i="0" dirty="0">
                <a:solidFill>
                  <a:srgbClr val="202020"/>
                </a:solidFill>
                <a:effectLst/>
                <a:latin typeface="Lato" panose="020F0502020204030203" pitchFamily="34" charset="0"/>
              </a:rPr>
              <a:t>LA217: Social Theory of Law</a:t>
            </a:r>
            <a:endParaRPr lang="en-GB" sz="1600" b="0" i="0" dirty="0">
              <a:solidFill>
                <a:srgbClr val="202020"/>
              </a:solidFill>
              <a:effectLst/>
              <a:highlight>
                <a:srgbClr val="BEE8DF"/>
              </a:highlight>
              <a:latin typeface="Lato" panose="020F0502020204030203" pitchFamily="34" charset="0"/>
            </a:endParaRPr>
          </a:p>
          <a:p>
            <a:pPr marL="285750" indent="-285750" algn="l">
              <a:spcAft>
                <a:spcPts val="450"/>
              </a:spcAft>
              <a:buFont typeface="Arial" panose="020B0604020202020204" pitchFamily="34" charset="0"/>
              <a:buChar char="•"/>
            </a:pPr>
            <a:r>
              <a:rPr lang="en-GB" sz="1600" b="0" i="0" dirty="0">
                <a:solidFill>
                  <a:srgbClr val="202020"/>
                </a:solidFill>
                <a:effectLst/>
                <a:latin typeface="Lato" panose="020F0502020204030203" pitchFamily="34" charset="0"/>
              </a:rPr>
              <a:t>LA390: Public Legal Education</a:t>
            </a:r>
          </a:p>
        </p:txBody>
      </p:sp>
      <p:sp>
        <p:nvSpPr>
          <p:cNvPr id="22" name="TextBox 21">
            <a:extLst>
              <a:ext uri="{FF2B5EF4-FFF2-40B4-BE49-F238E27FC236}">
                <a16:creationId xmlns:a16="http://schemas.microsoft.com/office/drawing/2014/main" id="{3269BFBD-A0E6-8B3E-5F04-071D8FFECDE3}"/>
              </a:ext>
            </a:extLst>
          </p:cNvPr>
          <p:cNvSpPr txBox="1"/>
          <p:nvPr/>
        </p:nvSpPr>
        <p:spPr>
          <a:xfrm>
            <a:off x="10329022" y="5072827"/>
            <a:ext cx="1718198" cy="1666574"/>
          </a:xfrm>
          <a:prstGeom prst="rect">
            <a:avLst/>
          </a:prstGeom>
          <a:noFill/>
        </p:spPr>
        <p:txBody>
          <a:bodyPr wrap="square" rtlCol="0">
            <a:noAutofit/>
          </a:bodyPr>
          <a:lstStyle/>
          <a:p>
            <a:pPr algn="l">
              <a:lnSpc>
                <a:spcPct val="100000"/>
              </a:lnSpc>
              <a:spcBef>
                <a:spcPts val="0"/>
              </a:spcBef>
              <a:spcAft>
                <a:spcPts val="800"/>
              </a:spcAft>
            </a:pPr>
            <a:r>
              <a:rPr lang="en-GB" sz="1400" i="1"/>
              <a:t>*Pre-requisite/anti-requisite</a:t>
            </a:r>
          </a:p>
          <a:p>
            <a:pPr algn="l">
              <a:lnSpc>
                <a:spcPct val="100000"/>
              </a:lnSpc>
              <a:spcBef>
                <a:spcPts val="0"/>
              </a:spcBef>
              <a:spcAft>
                <a:spcPts val="800"/>
              </a:spcAft>
            </a:pPr>
            <a:r>
              <a:rPr lang="en-GB" sz="1400" i="1">
                <a:highlight>
                  <a:srgbClr val="C0C0C0"/>
                </a:highlight>
              </a:rPr>
              <a:t>Module available to intermediate only</a:t>
            </a:r>
          </a:p>
          <a:p>
            <a:pPr algn="l">
              <a:lnSpc>
                <a:spcPct val="100000"/>
              </a:lnSpc>
              <a:spcBef>
                <a:spcPts val="0"/>
              </a:spcBef>
              <a:spcAft>
                <a:spcPts val="800"/>
              </a:spcAft>
            </a:pPr>
            <a:r>
              <a:rPr lang="en-GB" sz="1400" i="1">
                <a:highlight>
                  <a:srgbClr val="BEE8DF"/>
                </a:highlight>
              </a:rPr>
              <a:t>Module available to year 3 &amp; 4 only</a:t>
            </a:r>
          </a:p>
        </p:txBody>
      </p:sp>
    </p:spTree>
    <p:extLst>
      <p:ext uri="{BB962C8B-B14F-4D97-AF65-F5344CB8AC3E}">
        <p14:creationId xmlns:p14="http://schemas.microsoft.com/office/powerpoint/2010/main" val="1312021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B9353-BF61-EEF1-8108-8B89F0546700}"/>
              </a:ext>
            </a:extLst>
          </p:cNvPr>
          <p:cNvSpPr>
            <a:spLocks noGrp="1"/>
          </p:cNvSpPr>
          <p:nvPr>
            <p:ph type="title"/>
          </p:nvPr>
        </p:nvSpPr>
        <p:spPr/>
        <p:txBody>
          <a:bodyPr/>
          <a:lstStyle/>
          <a:p>
            <a:r>
              <a:rPr lang="en-GB"/>
              <a:t>Module pre-requisites/exclusions</a:t>
            </a:r>
          </a:p>
        </p:txBody>
      </p:sp>
      <p:sp>
        <p:nvSpPr>
          <p:cNvPr id="3" name="Footer Placeholder 2">
            <a:extLst>
              <a:ext uri="{FF2B5EF4-FFF2-40B4-BE49-F238E27FC236}">
                <a16:creationId xmlns:a16="http://schemas.microsoft.com/office/drawing/2014/main" id="{863313EC-7B57-64BA-8305-0EC12252EDA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D2EA3E4-EBE5-51C6-3D30-D59A706BA71D}"/>
              </a:ext>
            </a:extLst>
          </p:cNvPr>
          <p:cNvSpPr>
            <a:spLocks noGrp="1"/>
          </p:cNvSpPr>
          <p:nvPr>
            <p:ph type="sldNum" sz="quarter" idx="11"/>
          </p:nvPr>
        </p:nvSpPr>
        <p:spPr/>
        <p:txBody>
          <a:bodyPr/>
          <a:lstStyle/>
          <a:p>
            <a:fld id="{E8F1A65C-595C-4736-BF40-F7D31E789466}" type="slidenum">
              <a:rPr lang="en-GB" smtClean="0"/>
              <a:pPr/>
              <a:t>16</a:t>
            </a:fld>
            <a:endParaRPr lang="en-GB"/>
          </a:p>
        </p:txBody>
      </p:sp>
      <p:sp>
        <p:nvSpPr>
          <p:cNvPr id="7" name="Text Placeholder 6">
            <a:extLst>
              <a:ext uri="{FF2B5EF4-FFF2-40B4-BE49-F238E27FC236}">
                <a16:creationId xmlns:a16="http://schemas.microsoft.com/office/drawing/2014/main" id="{8457B345-A03C-E478-913E-D004411F2EDD}"/>
              </a:ext>
            </a:extLst>
          </p:cNvPr>
          <p:cNvSpPr>
            <a:spLocks noGrp="1"/>
          </p:cNvSpPr>
          <p:nvPr>
            <p:ph type="body" sz="quarter" idx="12"/>
          </p:nvPr>
        </p:nvSpPr>
        <p:spPr/>
        <p:txBody>
          <a:bodyPr/>
          <a:lstStyle/>
          <a:p>
            <a:r>
              <a:rPr lang="en-GB"/>
              <a:t>Check which modules are open to finalists only</a:t>
            </a:r>
          </a:p>
        </p:txBody>
      </p:sp>
      <p:sp>
        <p:nvSpPr>
          <p:cNvPr id="10" name="Content Placeholder 9">
            <a:extLst>
              <a:ext uri="{FF2B5EF4-FFF2-40B4-BE49-F238E27FC236}">
                <a16:creationId xmlns:a16="http://schemas.microsoft.com/office/drawing/2014/main" id="{79F0F115-F589-C730-266B-9FB20445FF8A}"/>
              </a:ext>
            </a:extLst>
          </p:cNvPr>
          <p:cNvSpPr>
            <a:spLocks noGrp="1"/>
          </p:cNvSpPr>
          <p:nvPr>
            <p:ph sz="quarter" idx="17"/>
          </p:nvPr>
        </p:nvSpPr>
        <p:spPr/>
        <p:txBody>
          <a:bodyPr/>
          <a:lstStyle/>
          <a:p>
            <a:pPr marL="285750" indent="-285750">
              <a:buFont typeface="Arial" panose="020B0604020202020204" pitchFamily="34" charset="0"/>
              <a:buChar char="•"/>
            </a:pPr>
            <a:r>
              <a:rPr lang="en-GB"/>
              <a:t>LA249 Contemporary Challenges in Contract Law – must have taken LA247 Contract Law </a:t>
            </a:r>
          </a:p>
          <a:p>
            <a:pPr marL="285750" indent="-285750">
              <a:buFont typeface="Arial" panose="020B0604020202020204" pitchFamily="34" charset="0"/>
              <a:buChar char="•"/>
            </a:pPr>
            <a:r>
              <a:rPr lang="en-GB"/>
              <a:t>LA251 Contemporary Issues in Property Law – must have taken LA248 Property Law</a:t>
            </a:r>
          </a:p>
          <a:p>
            <a:pPr marL="285750" indent="-285750">
              <a:buFont typeface="Arial" panose="020B0604020202020204" pitchFamily="34" charset="0"/>
              <a:buChar char="•"/>
            </a:pPr>
            <a:r>
              <a:rPr lang="en-GB"/>
              <a:t>LA3C9 Contemporary Issues of Trust Law – must have taken LA3A3 Law of Trusts</a:t>
            </a:r>
          </a:p>
          <a:p>
            <a:pPr marL="285750" indent="-285750">
              <a:buFont typeface="Arial" panose="020B0604020202020204" pitchFamily="34" charset="0"/>
              <a:buChar char="•"/>
            </a:pPr>
            <a:r>
              <a:rPr lang="en-GB"/>
              <a:t>PPL students should check the </a:t>
            </a:r>
            <a:r>
              <a:rPr lang="en-GB">
                <a:hlinkClick r:id="rId3"/>
              </a:rPr>
              <a:t>guidance</a:t>
            </a:r>
            <a:r>
              <a:rPr lang="en-GB"/>
              <a:t> as there are some pre-requisites which are core modules for Law students which you may not have taken</a:t>
            </a:r>
          </a:p>
          <a:p>
            <a:endParaRPr lang="en-GB"/>
          </a:p>
        </p:txBody>
      </p:sp>
      <p:sp>
        <p:nvSpPr>
          <p:cNvPr id="8" name="Text Placeholder 7">
            <a:extLst>
              <a:ext uri="{FF2B5EF4-FFF2-40B4-BE49-F238E27FC236}">
                <a16:creationId xmlns:a16="http://schemas.microsoft.com/office/drawing/2014/main" id="{60ECEF2E-58E1-EBDB-9D8B-8C9F37234589}"/>
              </a:ext>
            </a:extLst>
          </p:cNvPr>
          <p:cNvSpPr>
            <a:spLocks noGrp="1"/>
          </p:cNvSpPr>
          <p:nvPr>
            <p:ph type="body" sz="quarter" idx="14"/>
          </p:nvPr>
        </p:nvSpPr>
        <p:spPr/>
        <p:txBody>
          <a:bodyPr/>
          <a:lstStyle/>
          <a:p>
            <a:r>
              <a:rPr lang="en-GB"/>
              <a:t>Pre-requisites</a:t>
            </a:r>
          </a:p>
        </p:txBody>
      </p:sp>
      <p:sp>
        <p:nvSpPr>
          <p:cNvPr id="11" name="Content Placeholder 10">
            <a:extLst>
              <a:ext uri="{FF2B5EF4-FFF2-40B4-BE49-F238E27FC236}">
                <a16:creationId xmlns:a16="http://schemas.microsoft.com/office/drawing/2014/main" id="{A986FD18-9E6B-1276-75D3-B309F2A0BE7F}"/>
              </a:ext>
            </a:extLst>
          </p:cNvPr>
          <p:cNvSpPr>
            <a:spLocks noGrp="1"/>
          </p:cNvSpPr>
          <p:nvPr>
            <p:ph sz="quarter" idx="18"/>
          </p:nvPr>
        </p:nvSpPr>
        <p:spPr/>
        <p:txBody>
          <a:bodyPr vert="horz" lIns="91440" tIns="45720" rIns="91440" bIns="45720" rtlCol="0" anchor="t">
            <a:noAutofit/>
          </a:bodyPr>
          <a:lstStyle/>
          <a:p>
            <a:pPr marL="285750" indent="-285750">
              <a:buFont typeface="Arial" panose="020B0604020202020204" pitchFamily="34" charset="0"/>
              <a:buChar char="•"/>
            </a:pPr>
            <a:r>
              <a:rPr lang="en-GB"/>
              <a:t>LA251 Contemporary Issues in Property Law is not available to finalists</a:t>
            </a:r>
          </a:p>
          <a:p>
            <a:pPr marL="285750" indent="-285750">
              <a:buFont typeface="Arial" panose="020B0604020202020204" pitchFamily="34" charset="0"/>
              <a:buChar char="•"/>
            </a:pPr>
            <a:r>
              <a:rPr lang="en-GB" dirty="0"/>
              <a:t>Students who have taken LA346 Gender and the Law (30 CATS) can’t take the new 15 CATS variants LA3C3 Gender, Sexuality and the Law (term 1) and LA3C4 Gender and the Law in the Global Context (term 2)</a:t>
            </a:r>
            <a:endParaRPr lang="en-GB" dirty="0">
              <a:ea typeface="Calibri"/>
              <a:cs typeface="Calibri"/>
            </a:endParaRPr>
          </a:p>
        </p:txBody>
      </p:sp>
      <p:sp>
        <p:nvSpPr>
          <p:cNvPr id="9" name="Text Placeholder 8">
            <a:extLst>
              <a:ext uri="{FF2B5EF4-FFF2-40B4-BE49-F238E27FC236}">
                <a16:creationId xmlns:a16="http://schemas.microsoft.com/office/drawing/2014/main" id="{773505A9-D9ED-166A-402E-5D52D014E2C9}"/>
              </a:ext>
            </a:extLst>
          </p:cNvPr>
          <p:cNvSpPr>
            <a:spLocks noGrp="1"/>
          </p:cNvSpPr>
          <p:nvPr>
            <p:ph type="body" sz="quarter" idx="16"/>
          </p:nvPr>
        </p:nvSpPr>
        <p:spPr/>
        <p:txBody>
          <a:bodyPr/>
          <a:lstStyle/>
          <a:p>
            <a:r>
              <a:rPr lang="en-GB"/>
              <a:t>Exclusions</a:t>
            </a:r>
          </a:p>
        </p:txBody>
      </p:sp>
    </p:spTree>
    <p:extLst>
      <p:ext uri="{BB962C8B-B14F-4D97-AF65-F5344CB8AC3E}">
        <p14:creationId xmlns:p14="http://schemas.microsoft.com/office/powerpoint/2010/main" val="242483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D4739-D7E0-0EF3-9CFA-C550F9ECAED4}"/>
              </a:ext>
            </a:extLst>
          </p:cNvPr>
          <p:cNvSpPr>
            <a:spLocks noGrp="1"/>
          </p:cNvSpPr>
          <p:nvPr>
            <p:ph type="title"/>
          </p:nvPr>
        </p:nvSpPr>
        <p:spPr/>
        <p:txBody>
          <a:bodyPr/>
          <a:lstStyle/>
          <a:p>
            <a:r>
              <a:rPr lang="en-GB" dirty="0"/>
              <a:t>How many modules to apply for</a:t>
            </a:r>
          </a:p>
        </p:txBody>
      </p:sp>
      <p:sp>
        <p:nvSpPr>
          <p:cNvPr id="3" name="Footer Placeholder 2">
            <a:extLst>
              <a:ext uri="{FF2B5EF4-FFF2-40B4-BE49-F238E27FC236}">
                <a16:creationId xmlns:a16="http://schemas.microsoft.com/office/drawing/2014/main" id="{0BC91675-2FC2-CA59-8D9E-236D1E0ED11A}"/>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254A30C2-0175-9FF2-8022-12D4019540A5}"/>
              </a:ext>
            </a:extLst>
          </p:cNvPr>
          <p:cNvSpPr>
            <a:spLocks noGrp="1"/>
          </p:cNvSpPr>
          <p:nvPr>
            <p:ph type="sldNum" sz="quarter" idx="11"/>
          </p:nvPr>
        </p:nvSpPr>
        <p:spPr/>
        <p:txBody>
          <a:bodyPr/>
          <a:lstStyle/>
          <a:p>
            <a:fld id="{E8F1A65C-595C-4736-BF40-F7D31E789466}" type="slidenum">
              <a:rPr lang="en-GB" smtClean="0"/>
              <a:pPr/>
              <a:t>17</a:t>
            </a:fld>
            <a:endParaRPr lang="en-GB"/>
          </a:p>
        </p:txBody>
      </p:sp>
      <p:sp>
        <p:nvSpPr>
          <p:cNvPr id="6" name="Content Placeholder 5">
            <a:extLst>
              <a:ext uri="{FF2B5EF4-FFF2-40B4-BE49-F238E27FC236}">
                <a16:creationId xmlns:a16="http://schemas.microsoft.com/office/drawing/2014/main" id="{46EE7570-6F59-1763-AB75-24B05B04F7A5}"/>
              </a:ext>
            </a:extLst>
          </p:cNvPr>
          <p:cNvSpPr>
            <a:spLocks noGrp="1"/>
          </p:cNvSpPr>
          <p:nvPr>
            <p:ph sz="quarter" idx="17"/>
          </p:nvPr>
        </p:nvSpPr>
        <p:spPr>
          <a:xfrm>
            <a:off x="413582" y="1641566"/>
            <a:ext cx="8315748" cy="4527458"/>
          </a:xfrm>
        </p:spPr>
        <p:txBody>
          <a:bodyPr vert="horz" lIns="91440" tIns="45720" rIns="91440" bIns="45720" rtlCol="0" anchor="t">
            <a:noAutofit/>
          </a:bodyPr>
          <a:lstStyle/>
          <a:p>
            <a:pPr algn="l">
              <a:spcAft>
                <a:spcPts val="840"/>
              </a:spcAft>
              <a:buNone/>
            </a:pPr>
            <a:r>
              <a:rPr lang="en-GB" b="0" i="0" dirty="0">
                <a:solidFill>
                  <a:srgbClr val="202020"/>
                </a:solidFill>
                <a:effectLst/>
              </a:rPr>
              <a:t>Check the number of optional modules you need to take </a:t>
            </a:r>
            <a:r>
              <a:rPr lang="en-GB" b="1" i="0" dirty="0">
                <a:solidFill>
                  <a:srgbClr val="202020"/>
                </a:solidFill>
                <a:effectLst/>
              </a:rPr>
              <a:t>per term </a:t>
            </a:r>
            <a:r>
              <a:rPr lang="en-GB" b="0" i="0" dirty="0">
                <a:solidFill>
                  <a:srgbClr val="202020"/>
                </a:solidFill>
                <a:effectLst/>
              </a:rPr>
              <a:t>on the </a:t>
            </a:r>
            <a:r>
              <a:rPr lang="en-GB" b="0" i="0" dirty="0">
                <a:solidFill>
                  <a:srgbClr val="202020"/>
                </a:solidFill>
                <a:effectLst/>
                <a:hlinkClick r:id="rId3"/>
              </a:rPr>
              <a:t>module pages</a:t>
            </a:r>
            <a:r>
              <a:rPr lang="en-GB" b="0" i="0" dirty="0">
                <a:solidFill>
                  <a:srgbClr val="202020"/>
                </a:solidFill>
                <a:effectLst/>
              </a:rPr>
              <a:t>:</a:t>
            </a:r>
          </a:p>
          <a:p>
            <a:pPr marL="285750" indent="-285750" algn="l">
              <a:spcAft>
                <a:spcPts val="450"/>
              </a:spcAft>
              <a:buFont typeface="Arial" panose="020B0604020202020204" pitchFamily="34" charset="0"/>
              <a:buChar char="•"/>
            </a:pPr>
            <a:r>
              <a:rPr lang="en-GB" b="0" i="0" dirty="0">
                <a:solidFill>
                  <a:srgbClr val="202020"/>
                </a:solidFill>
                <a:effectLst/>
              </a:rPr>
              <a:t>0 CATS = 0 optional modules</a:t>
            </a:r>
          </a:p>
          <a:p>
            <a:pPr marL="285750" indent="-285750" algn="l">
              <a:spcAft>
                <a:spcPts val="450"/>
              </a:spcAft>
              <a:buFont typeface="Arial" panose="020B0604020202020204" pitchFamily="34" charset="0"/>
              <a:buChar char="•"/>
            </a:pPr>
            <a:r>
              <a:rPr lang="en-GB" b="0" i="0" dirty="0">
                <a:solidFill>
                  <a:srgbClr val="202020"/>
                </a:solidFill>
                <a:effectLst/>
              </a:rPr>
              <a:t>15 CATS = 1 optional module</a:t>
            </a:r>
          </a:p>
          <a:p>
            <a:pPr marL="285750" indent="-285750" algn="l">
              <a:spcAft>
                <a:spcPts val="450"/>
              </a:spcAft>
              <a:buFont typeface="Arial" panose="020B0604020202020204" pitchFamily="34" charset="0"/>
              <a:buChar char="•"/>
            </a:pPr>
            <a:r>
              <a:rPr lang="en-GB" b="0" i="0" dirty="0">
                <a:solidFill>
                  <a:srgbClr val="202020"/>
                </a:solidFill>
                <a:effectLst/>
              </a:rPr>
              <a:t>30 CATS = 2 optional modules</a:t>
            </a:r>
          </a:p>
          <a:p>
            <a:pPr marL="285750" indent="-285750" algn="l">
              <a:spcAft>
                <a:spcPts val="450"/>
              </a:spcAft>
              <a:buFont typeface="Arial" panose="020B0604020202020204" pitchFamily="34" charset="0"/>
              <a:buChar char="•"/>
            </a:pPr>
            <a:r>
              <a:rPr lang="en-GB" b="0" i="0" dirty="0">
                <a:solidFill>
                  <a:srgbClr val="202020"/>
                </a:solidFill>
                <a:effectLst/>
              </a:rPr>
              <a:t>45 CATS = 3 optional modules</a:t>
            </a:r>
          </a:p>
          <a:p>
            <a:pPr marL="285750" indent="-285750" algn="l">
              <a:spcAft>
                <a:spcPts val="450"/>
              </a:spcAft>
              <a:buFont typeface="Arial" panose="020B0604020202020204" pitchFamily="34" charset="0"/>
              <a:buChar char="•"/>
            </a:pPr>
            <a:r>
              <a:rPr lang="en-GB" b="0" i="0" dirty="0">
                <a:solidFill>
                  <a:srgbClr val="202020"/>
                </a:solidFill>
                <a:effectLst/>
              </a:rPr>
              <a:t>60 CATS = 4 optional modules</a:t>
            </a:r>
          </a:p>
          <a:p>
            <a:pPr algn="l">
              <a:spcAft>
                <a:spcPts val="840"/>
              </a:spcAft>
              <a:buNone/>
            </a:pPr>
            <a:endParaRPr lang="en-GB" b="0" i="0" dirty="0">
              <a:solidFill>
                <a:srgbClr val="202020"/>
              </a:solidFill>
              <a:effectLst/>
            </a:endParaRPr>
          </a:p>
          <a:p>
            <a:pPr algn="l">
              <a:spcAft>
                <a:spcPts val="840"/>
              </a:spcAft>
              <a:buNone/>
            </a:pPr>
            <a:r>
              <a:rPr lang="en-GB" b="0" i="0" dirty="0">
                <a:solidFill>
                  <a:srgbClr val="202020"/>
                </a:solidFill>
                <a:effectLst/>
              </a:rPr>
              <a:t>In the module application forms you will be asked to select </a:t>
            </a:r>
            <a:r>
              <a:rPr lang="en-GB" b="1" i="0" dirty="0">
                <a:solidFill>
                  <a:srgbClr val="202020"/>
                </a:solidFill>
                <a:effectLst/>
              </a:rPr>
              <a:t>6 modules</a:t>
            </a:r>
            <a:r>
              <a:rPr lang="en-GB" b="0" i="0" dirty="0">
                <a:solidFill>
                  <a:srgbClr val="202020"/>
                </a:solidFill>
                <a:effectLst/>
              </a:rPr>
              <a:t> per term. </a:t>
            </a:r>
            <a:br>
              <a:rPr lang="en-GB" b="0" i="0" dirty="0">
                <a:solidFill>
                  <a:srgbClr val="202020"/>
                </a:solidFill>
                <a:effectLst/>
              </a:rPr>
            </a:br>
            <a:endParaRPr lang="en-GB" b="0" i="0" dirty="0">
              <a:solidFill>
                <a:srgbClr val="202020"/>
              </a:solidFill>
              <a:effectLst/>
            </a:endParaRPr>
          </a:p>
          <a:p>
            <a:pPr algn="l">
              <a:spcAft>
                <a:spcPts val="840"/>
              </a:spcAft>
            </a:pPr>
            <a:r>
              <a:rPr lang="en-GB" b="0" i="0" dirty="0">
                <a:solidFill>
                  <a:srgbClr val="202020"/>
                </a:solidFill>
                <a:effectLst/>
              </a:rPr>
              <a:t>30 CATS modules run across the full year, so should be included in your totals for terms 1 and 2.</a:t>
            </a:r>
          </a:p>
          <a:p>
            <a:pPr algn="l">
              <a:spcAft>
                <a:spcPts val="840"/>
              </a:spcAft>
            </a:pPr>
            <a:r>
              <a:rPr lang="en-GB" dirty="0">
                <a:solidFill>
                  <a:srgbClr val="202020"/>
                </a:solidFill>
              </a:rPr>
              <a:t>You can’t take a module you have already done, or a module you are not eligible to take.</a:t>
            </a:r>
            <a:endParaRPr lang="en-GB" b="0" i="0" dirty="0">
              <a:solidFill>
                <a:srgbClr val="202020"/>
              </a:solidFill>
              <a:effectLst/>
              <a:ea typeface="Calibri"/>
              <a:cs typeface="Calibri"/>
            </a:endParaRPr>
          </a:p>
        </p:txBody>
      </p:sp>
      <p:sp>
        <p:nvSpPr>
          <p:cNvPr id="8" name="Text Placeholder 7">
            <a:extLst>
              <a:ext uri="{FF2B5EF4-FFF2-40B4-BE49-F238E27FC236}">
                <a16:creationId xmlns:a16="http://schemas.microsoft.com/office/drawing/2014/main" id="{E2F936BF-59FF-5448-C361-F87AD3547C46}"/>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3364969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811EF-D62B-06C3-111D-EFC32D393FB1}"/>
              </a:ext>
            </a:extLst>
          </p:cNvPr>
          <p:cNvSpPr>
            <a:spLocks noGrp="1"/>
          </p:cNvSpPr>
          <p:nvPr>
            <p:ph type="title"/>
          </p:nvPr>
        </p:nvSpPr>
        <p:spPr>
          <a:xfrm>
            <a:off x="413583" y="472593"/>
            <a:ext cx="7841417" cy="512927"/>
          </a:xfrm>
        </p:spPr>
        <p:txBody>
          <a:bodyPr anchor="b">
            <a:normAutofit/>
          </a:bodyPr>
          <a:lstStyle/>
          <a:p>
            <a:r>
              <a:rPr lang="en-GB"/>
              <a:t>Module information</a:t>
            </a:r>
          </a:p>
        </p:txBody>
      </p:sp>
      <p:sp>
        <p:nvSpPr>
          <p:cNvPr id="12" name="Footer Placeholder 2">
            <a:extLst>
              <a:ext uri="{FF2B5EF4-FFF2-40B4-BE49-F238E27FC236}">
                <a16:creationId xmlns:a16="http://schemas.microsoft.com/office/drawing/2014/main" id="{363DB3DB-81AF-1A62-4C7B-8AED450A284E}"/>
              </a:ext>
            </a:extLst>
          </p:cNvPr>
          <p:cNvSpPr>
            <a:spLocks noGrp="1"/>
          </p:cNvSpPr>
          <p:nvPr>
            <p:ph type="ftr" sz="quarter" idx="10"/>
          </p:nvPr>
        </p:nvSpPr>
        <p:spPr>
          <a:xfrm>
            <a:off x="413582" y="6330949"/>
            <a:ext cx="4668781" cy="365125"/>
          </a:xfrm>
          <a:ln w="28575">
            <a:solidFill>
              <a:schemeClr val="accent2">
                <a:lumMod val="75000"/>
              </a:schemeClr>
            </a:solidFill>
          </a:ln>
        </p:spPr>
        <p:txBody>
          <a:bodyPr/>
          <a:lstStyle/>
          <a:p>
            <a:r>
              <a:rPr lang="en-GB" sz="1400"/>
              <a:t>Click on icons to link to module list and module taster videos</a:t>
            </a:r>
          </a:p>
        </p:txBody>
      </p:sp>
      <p:sp>
        <p:nvSpPr>
          <p:cNvPr id="4" name="Slide Number Placeholder 3">
            <a:extLst>
              <a:ext uri="{FF2B5EF4-FFF2-40B4-BE49-F238E27FC236}">
                <a16:creationId xmlns:a16="http://schemas.microsoft.com/office/drawing/2014/main" id="{C9328D0C-2DA4-72CA-9058-54956970F87F}"/>
              </a:ext>
            </a:extLst>
          </p:cNvPr>
          <p:cNvSpPr>
            <a:spLocks noGrp="1"/>
          </p:cNvSpPr>
          <p:nvPr>
            <p:ph type="sldNum" sz="quarter" idx="11"/>
          </p:nvPr>
        </p:nvSpPr>
        <p:spPr>
          <a:xfrm>
            <a:off x="11038840" y="6330949"/>
            <a:ext cx="863600" cy="365125"/>
          </a:xfrm>
        </p:spPr>
        <p:txBody>
          <a:bodyPr anchor="ctr">
            <a:normAutofit/>
          </a:bodyPr>
          <a:lstStyle/>
          <a:p>
            <a:fld id="{E8F1A65C-595C-4736-BF40-F7D31E789466}" type="slidenum">
              <a:rPr lang="en-GB" smtClean="0"/>
              <a:pPr/>
              <a:t>18</a:t>
            </a:fld>
            <a:endParaRPr lang="en-GB"/>
          </a:p>
        </p:txBody>
      </p:sp>
      <p:sp>
        <p:nvSpPr>
          <p:cNvPr id="14" name="Text Placeholder 4">
            <a:extLst>
              <a:ext uri="{FF2B5EF4-FFF2-40B4-BE49-F238E27FC236}">
                <a16:creationId xmlns:a16="http://schemas.microsoft.com/office/drawing/2014/main" id="{E8289DBC-522F-F7CC-FBB6-B49E759A7541}"/>
              </a:ext>
            </a:extLst>
          </p:cNvPr>
          <p:cNvSpPr>
            <a:spLocks noGrp="1"/>
          </p:cNvSpPr>
          <p:nvPr>
            <p:ph type="body" sz="quarter" idx="12"/>
          </p:nvPr>
        </p:nvSpPr>
        <p:spPr>
          <a:xfrm>
            <a:off x="414338" y="944563"/>
            <a:ext cx="7840662" cy="508000"/>
          </a:xfrm>
        </p:spPr>
        <p:txBody>
          <a:bodyPr/>
          <a:lstStyle/>
          <a:p>
            <a:r>
              <a:rPr lang="en-US"/>
              <a:t>Look beyond the title …</a:t>
            </a:r>
          </a:p>
        </p:txBody>
      </p:sp>
      <p:graphicFrame>
        <p:nvGraphicFramePr>
          <p:cNvPr id="8" name="Content Placeholder 5">
            <a:extLst>
              <a:ext uri="{FF2B5EF4-FFF2-40B4-BE49-F238E27FC236}">
                <a16:creationId xmlns:a16="http://schemas.microsoft.com/office/drawing/2014/main" id="{DC62B2CB-1115-F1F3-B09F-EFD9435BD10C}"/>
              </a:ext>
            </a:extLst>
          </p:cNvPr>
          <p:cNvGraphicFramePr>
            <a:graphicFrameLocks noGrp="1"/>
          </p:cNvGraphicFramePr>
          <p:nvPr>
            <p:ph sz="quarter" idx="17"/>
            <p:extLst>
              <p:ext uri="{D42A27DB-BD31-4B8C-83A1-F6EECF244321}">
                <p14:modId xmlns:p14="http://schemas.microsoft.com/office/powerpoint/2010/main" val="332071362"/>
              </p:ext>
            </p:extLst>
          </p:nvPr>
        </p:nvGraphicFramePr>
        <p:xfrm>
          <a:off x="413582" y="1641566"/>
          <a:ext cx="4668781" cy="45274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hlinkClick r:id="rId8"/>
            <a:extLst>
              <a:ext uri="{FF2B5EF4-FFF2-40B4-BE49-F238E27FC236}">
                <a16:creationId xmlns:a16="http://schemas.microsoft.com/office/drawing/2014/main" id="{4A69A013-EFA2-710F-A357-845D3436F611}"/>
              </a:ext>
            </a:extLst>
          </p:cNvPr>
          <p:cNvPicPr>
            <a:picLocks noChangeAspect="1"/>
          </p:cNvPicPr>
          <p:nvPr/>
        </p:nvPicPr>
        <p:blipFill>
          <a:blip r:embed="rId9"/>
          <a:stretch>
            <a:fillRect/>
          </a:stretch>
        </p:blipFill>
        <p:spPr>
          <a:xfrm>
            <a:off x="6093019" y="1852386"/>
            <a:ext cx="6098981" cy="3882182"/>
          </a:xfrm>
          <a:prstGeom prst="rect">
            <a:avLst/>
          </a:prstGeom>
        </p:spPr>
      </p:pic>
    </p:spTree>
    <p:extLst>
      <p:ext uri="{BB962C8B-B14F-4D97-AF65-F5344CB8AC3E}">
        <p14:creationId xmlns:p14="http://schemas.microsoft.com/office/powerpoint/2010/main" val="3054748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A78CC-3125-6CBB-D9D2-D76CB5A6A1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DA2D04-08A6-E673-143A-0CC66AB79D3E}"/>
              </a:ext>
            </a:extLst>
          </p:cNvPr>
          <p:cNvSpPr>
            <a:spLocks noGrp="1"/>
          </p:cNvSpPr>
          <p:nvPr>
            <p:ph type="title"/>
          </p:nvPr>
        </p:nvSpPr>
        <p:spPr>
          <a:xfrm>
            <a:off x="441203" y="257946"/>
            <a:ext cx="7841417" cy="512927"/>
          </a:xfrm>
        </p:spPr>
        <p:txBody>
          <a:bodyPr/>
          <a:lstStyle/>
          <a:p>
            <a:r>
              <a:rPr lang="en-GB" dirty="0"/>
              <a:t>Consider assessment methods Term 1</a:t>
            </a:r>
            <a:endParaRPr lang="en-US" dirty="0"/>
          </a:p>
        </p:txBody>
      </p:sp>
      <p:sp>
        <p:nvSpPr>
          <p:cNvPr id="3" name="Footer Placeholder 2">
            <a:extLst>
              <a:ext uri="{FF2B5EF4-FFF2-40B4-BE49-F238E27FC236}">
                <a16:creationId xmlns:a16="http://schemas.microsoft.com/office/drawing/2014/main" id="{E8950585-1EFC-6562-F8E9-DF943E191768}"/>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FA8504D-526A-8804-22D5-FD321EE8C81B}"/>
              </a:ext>
            </a:extLst>
          </p:cNvPr>
          <p:cNvSpPr>
            <a:spLocks noGrp="1"/>
          </p:cNvSpPr>
          <p:nvPr>
            <p:ph type="sldNum" sz="quarter" idx="11"/>
          </p:nvPr>
        </p:nvSpPr>
        <p:spPr/>
        <p:txBody>
          <a:bodyPr/>
          <a:lstStyle/>
          <a:p>
            <a:fld id="{E8F1A65C-595C-4736-BF40-F7D31E789466}" type="slidenum">
              <a:rPr lang="en-GB" smtClean="0"/>
              <a:pPr/>
              <a:t>19</a:t>
            </a:fld>
            <a:endParaRPr lang="en-GB"/>
          </a:p>
        </p:txBody>
      </p:sp>
      <p:sp>
        <p:nvSpPr>
          <p:cNvPr id="15" name="Content Placeholder 14">
            <a:extLst>
              <a:ext uri="{FF2B5EF4-FFF2-40B4-BE49-F238E27FC236}">
                <a16:creationId xmlns:a16="http://schemas.microsoft.com/office/drawing/2014/main" id="{F43B418E-F7F4-1FE6-1B82-9FC36B34F999}"/>
              </a:ext>
            </a:extLst>
          </p:cNvPr>
          <p:cNvSpPr>
            <a:spLocks noGrp="1"/>
          </p:cNvSpPr>
          <p:nvPr>
            <p:ph type="body" sz="quarter" idx="12"/>
          </p:nvPr>
        </p:nvSpPr>
        <p:spPr>
          <a:xfrm>
            <a:off x="441203" y="888008"/>
            <a:ext cx="4849534" cy="4903750"/>
          </a:xfrm>
        </p:spPr>
        <p:txBody>
          <a:bodyPr vert="horz" lIns="91440" tIns="45720" rIns="91440" bIns="45720" rtlCol="0" anchor="t">
            <a:noAutofit/>
          </a:bodyPr>
          <a:lstStyle/>
          <a:p>
            <a:pPr>
              <a:spcAft>
                <a:spcPts val="450"/>
              </a:spcAft>
            </a:pPr>
            <a:r>
              <a:rPr lang="en-GB" dirty="0">
                <a:solidFill>
                  <a:srgbClr val="202020"/>
                </a:solidFill>
                <a:latin typeface="Lato"/>
                <a:ea typeface="Lato"/>
                <a:cs typeface="Lato"/>
              </a:rPr>
              <a:t>15</a:t>
            </a:r>
            <a:r>
              <a:rPr lang="en-GB" i="0" dirty="0">
                <a:solidFill>
                  <a:srgbClr val="202020"/>
                </a:solidFill>
                <a:effectLst/>
                <a:latin typeface="Lato"/>
                <a:ea typeface="Lato"/>
                <a:cs typeface="Lato"/>
              </a:rPr>
              <a:t> CATS options</a:t>
            </a:r>
            <a:endParaRPr lang="en-GB" b="0" i="0" dirty="0">
              <a:solidFill>
                <a:srgbClr val="202020"/>
              </a:solidFill>
              <a:effectLst/>
              <a:latin typeface="Lato"/>
              <a:ea typeface="Lato"/>
              <a:cs typeface="Lato"/>
            </a:endParaRPr>
          </a:p>
          <a:p>
            <a:pPr marL="285750" indent="-285750" algn="l">
              <a:spcAft>
                <a:spcPts val="450"/>
              </a:spcAft>
              <a:buFont typeface="Arial" panose="020B0604020202020204" pitchFamily="34" charset="0"/>
              <a:buChar char="•"/>
            </a:pPr>
            <a:r>
              <a:rPr lang="en-GB" b="0" i="0" dirty="0">
                <a:effectLst/>
                <a:highlight>
                  <a:srgbClr val="00FFFF"/>
                </a:highlight>
                <a:latin typeface="Lato"/>
                <a:ea typeface="Lato"/>
                <a:cs typeface="Lato"/>
              </a:rPr>
              <a:t>LA308: Social Welfare Law in the Community</a:t>
            </a:r>
          </a:p>
          <a:p>
            <a:pPr marL="285750" indent="-285750" algn="l">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LA320 Comparative Human Rights</a:t>
            </a:r>
            <a:endParaRPr lang="en-GB" b="0" i="0" dirty="0">
              <a:solidFill>
                <a:srgbClr val="202020"/>
              </a:solidFill>
              <a:effectLst/>
              <a:highlight>
                <a:srgbClr val="00FFFF"/>
              </a:highlight>
              <a:latin typeface="Lato"/>
              <a:ea typeface="Lato"/>
              <a:cs typeface="Lato"/>
            </a:endParaRPr>
          </a:p>
          <a:p>
            <a:pPr marL="285750" indent="-285750" algn="l">
              <a:spcAft>
                <a:spcPts val="450"/>
              </a:spcAft>
              <a:buFont typeface="Arial" panose="020B0604020202020204" pitchFamily="34" charset="0"/>
              <a:buChar char="•"/>
            </a:pPr>
            <a:r>
              <a:rPr lang="en-GB" b="0" i="0" dirty="0">
                <a:solidFill>
                  <a:srgbClr val="202020"/>
                </a:solidFill>
                <a:effectLst/>
                <a:highlight>
                  <a:srgbClr val="00FFFF"/>
                </a:highlight>
                <a:latin typeface="Lato"/>
                <a:ea typeface="Lato"/>
                <a:cs typeface="Lato"/>
              </a:rPr>
              <a:t>LA321: Crime and Justice</a:t>
            </a:r>
          </a:p>
          <a:p>
            <a:pPr marL="285750" indent="-285750">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LA334: Jurisprudence</a:t>
            </a:r>
            <a:endParaRPr lang="en-GB" b="0" i="0" dirty="0">
              <a:solidFill>
                <a:srgbClr val="202020"/>
              </a:solidFill>
              <a:effectLst/>
              <a:highlight>
                <a:srgbClr val="00FFFF"/>
              </a:highlight>
              <a:latin typeface="Lato"/>
              <a:ea typeface="Lato"/>
              <a:cs typeface="Lato"/>
            </a:endParaRPr>
          </a:p>
          <a:p>
            <a:pPr marL="285750" indent="-285750" algn="l">
              <a:spcAft>
                <a:spcPts val="450"/>
              </a:spcAft>
              <a:buFont typeface="Arial" panose="020B0604020202020204" pitchFamily="34" charset="0"/>
              <a:buChar char="•"/>
            </a:pPr>
            <a:r>
              <a:rPr lang="en-GB" b="0" i="0" dirty="0">
                <a:solidFill>
                  <a:srgbClr val="202020"/>
                </a:solidFill>
                <a:effectLst/>
                <a:highlight>
                  <a:srgbClr val="FF00FF"/>
                </a:highlight>
                <a:latin typeface="Lato"/>
                <a:ea typeface="Lato"/>
                <a:cs typeface="Lato"/>
              </a:rPr>
              <a:t>LA358: Child Law</a:t>
            </a:r>
          </a:p>
          <a:p>
            <a:pPr marL="285750" indent="-285750" algn="l">
              <a:spcAft>
                <a:spcPts val="450"/>
              </a:spcAft>
              <a:buFont typeface="Arial" panose="020B0604020202020204" pitchFamily="34" charset="0"/>
              <a:buChar char="•"/>
            </a:pPr>
            <a:r>
              <a:rPr lang="en-GB" b="0" i="0" dirty="0">
                <a:solidFill>
                  <a:schemeClr val="bg1"/>
                </a:solidFill>
                <a:effectLst/>
                <a:highlight>
                  <a:srgbClr val="0000FF"/>
                </a:highlight>
                <a:latin typeface="Lato"/>
                <a:ea typeface="Lato"/>
                <a:cs typeface="Lato"/>
              </a:rPr>
              <a:t>LA363: Climate Change and Law</a:t>
            </a:r>
          </a:p>
          <a:p>
            <a:pPr marL="285750" indent="-285750" algn="l">
              <a:spcAft>
                <a:spcPts val="450"/>
              </a:spcAft>
              <a:buFont typeface="Arial" panose="020B0604020202020204" pitchFamily="34" charset="0"/>
              <a:buChar char="•"/>
            </a:pPr>
            <a:r>
              <a:rPr lang="en-GB" b="0" i="0" dirty="0">
                <a:solidFill>
                  <a:srgbClr val="202020"/>
                </a:solidFill>
                <a:effectLst/>
                <a:highlight>
                  <a:srgbClr val="00FFFF"/>
                </a:highlight>
                <a:latin typeface="Lato"/>
                <a:ea typeface="Lato"/>
                <a:cs typeface="Lato"/>
              </a:rPr>
              <a:t>LA374: Crime and Punishment</a:t>
            </a:r>
          </a:p>
          <a:p>
            <a:pPr marL="285750" indent="-285750" algn="l">
              <a:spcAft>
                <a:spcPts val="450"/>
              </a:spcAft>
              <a:buFont typeface="Arial" panose="020B0604020202020204" pitchFamily="34" charset="0"/>
              <a:buChar char="•"/>
            </a:pPr>
            <a:r>
              <a:rPr lang="en-GB" b="0" i="0" dirty="0">
                <a:solidFill>
                  <a:srgbClr val="202020"/>
                </a:solidFill>
                <a:effectLst/>
                <a:highlight>
                  <a:srgbClr val="00FFFF"/>
                </a:highlight>
                <a:latin typeface="Lato"/>
                <a:ea typeface="Lato"/>
                <a:cs typeface="Lato"/>
              </a:rPr>
              <a:t>LA381: Writing Human Rights</a:t>
            </a:r>
          </a:p>
          <a:p>
            <a:pPr marL="285750" indent="-285750" algn="l">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LA383 Issues in the Legal Theory of Race</a:t>
            </a:r>
          </a:p>
          <a:p>
            <a:pPr marL="285750" indent="-285750">
              <a:spcAft>
                <a:spcPts val="450"/>
              </a:spcAft>
              <a:buFont typeface="Arial" panose="020B0604020202020204" pitchFamily="34" charset="0"/>
              <a:buChar char="•"/>
            </a:pPr>
            <a:r>
              <a:rPr lang="en-GB" b="0" dirty="0">
                <a:solidFill>
                  <a:srgbClr val="202020"/>
                </a:solidFill>
                <a:highlight>
                  <a:srgbClr val="00FF00"/>
                </a:highlight>
                <a:latin typeface="Lato"/>
                <a:ea typeface="Lato"/>
                <a:cs typeface="Lato"/>
              </a:rPr>
              <a:t>LA384: The Art of Advocacy</a:t>
            </a:r>
          </a:p>
          <a:p>
            <a:pPr marL="285750" indent="-285750">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LA392: Shakespeare and the Law</a:t>
            </a:r>
          </a:p>
          <a:p>
            <a:pPr marL="285750" indent="-285750">
              <a:spcAft>
                <a:spcPts val="450"/>
              </a:spcAft>
              <a:buFont typeface="Arial" panose="020B0604020202020204" pitchFamily="34" charset="0"/>
              <a:buChar char="•"/>
            </a:pPr>
            <a:r>
              <a:rPr lang="en-GB" b="0" i="0" dirty="0">
                <a:solidFill>
                  <a:srgbClr val="202020"/>
                </a:solidFill>
                <a:effectLst/>
                <a:highlight>
                  <a:srgbClr val="00FFFF"/>
                </a:highlight>
                <a:latin typeface="Lato"/>
                <a:ea typeface="Lato"/>
                <a:cs typeface="Lato"/>
              </a:rPr>
              <a:t>LA394 Global Health Law</a:t>
            </a:r>
          </a:p>
          <a:p>
            <a:pPr marL="285750" indent="-285750">
              <a:spcAft>
                <a:spcPts val="450"/>
              </a:spcAft>
              <a:buFont typeface="Arial" panose="020B0604020202020204" pitchFamily="34" charset="0"/>
              <a:buChar char="•"/>
            </a:pPr>
            <a:r>
              <a:rPr lang="en-GB" b="0" dirty="0">
                <a:solidFill>
                  <a:srgbClr val="202020"/>
                </a:solidFill>
                <a:highlight>
                  <a:srgbClr val="00FF00"/>
                </a:highlight>
                <a:latin typeface="Lato"/>
                <a:ea typeface="Lato"/>
                <a:cs typeface="Lato"/>
              </a:rPr>
              <a:t>LA396: Modern Challenges for English Family Law</a:t>
            </a:r>
            <a:endParaRPr lang="en-GB" b="0" i="0" dirty="0">
              <a:solidFill>
                <a:srgbClr val="202020"/>
              </a:solidFill>
              <a:effectLst/>
              <a:highlight>
                <a:srgbClr val="00FF00"/>
              </a:highlight>
              <a:latin typeface="Lato"/>
              <a:ea typeface="Lato"/>
              <a:cs typeface="Lato"/>
            </a:endParaRPr>
          </a:p>
          <a:p>
            <a:pPr marL="285750" indent="-285750" algn="l">
              <a:spcAft>
                <a:spcPts val="450"/>
              </a:spcAft>
              <a:buFont typeface="Arial" panose="020B0604020202020204" pitchFamily="34" charset="0"/>
              <a:buChar char="•"/>
            </a:pPr>
            <a:r>
              <a:rPr lang="en-GB" b="0" i="0" dirty="0">
                <a:solidFill>
                  <a:schemeClr val="bg1"/>
                </a:solidFill>
                <a:effectLst/>
                <a:highlight>
                  <a:srgbClr val="0000FF"/>
                </a:highlight>
                <a:latin typeface="Lato"/>
                <a:ea typeface="Lato"/>
                <a:cs typeface="Lato"/>
              </a:rPr>
              <a:t>LA3A3: Law of Trusts</a:t>
            </a:r>
          </a:p>
          <a:p>
            <a:pPr marL="285750" indent="-285750" algn="l">
              <a:spcAft>
                <a:spcPts val="450"/>
              </a:spcAft>
              <a:buFont typeface="Arial" panose="020B0604020202020204" pitchFamily="34" charset="0"/>
              <a:buChar char="•"/>
            </a:pPr>
            <a:r>
              <a:rPr lang="en-GB" b="0" i="0" dirty="0">
                <a:solidFill>
                  <a:srgbClr val="202020"/>
                </a:solidFill>
                <a:effectLst/>
                <a:highlight>
                  <a:srgbClr val="00FFFF"/>
                </a:highlight>
                <a:latin typeface="Lato"/>
                <a:ea typeface="Lato"/>
                <a:cs typeface="Lato"/>
              </a:rPr>
              <a:t>LA3A6: Labour Law in Context</a:t>
            </a:r>
          </a:p>
          <a:p>
            <a:pPr marL="285750" indent="-285750">
              <a:spcAft>
                <a:spcPts val="450"/>
              </a:spcAft>
              <a:buFont typeface="Arial" panose="020B0604020202020204" pitchFamily="34" charset="0"/>
              <a:buChar char="•"/>
            </a:pPr>
            <a:r>
              <a:rPr lang="en-GB" b="0" dirty="0">
                <a:solidFill>
                  <a:srgbClr val="202020"/>
                </a:solidFill>
                <a:highlight>
                  <a:srgbClr val="FF00FF"/>
                </a:highlight>
                <a:latin typeface="Lato"/>
                <a:ea typeface="Lato"/>
                <a:cs typeface="Lato"/>
              </a:rPr>
              <a:t>LA3B5: Judicial Review and Administrative Justice</a:t>
            </a:r>
          </a:p>
          <a:p>
            <a:pPr marL="285750" indent="-285750" algn="l">
              <a:spcAft>
                <a:spcPts val="450"/>
              </a:spcAft>
              <a:buFont typeface="Arial" panose="020B0604020202020204" pitchFamily="34" charset="0"/>
              <a:buChar char="•"/>
            </a:pPr>
            <a:endParaRPr lang="en-GB" b="0" i="0" dirty="0">
              <a:solidFill>
                <a:srgbClr val="202020"/>
              </a:solidFill>
              <a:effectLst/>
              <a:latin typeface="Lato" panose="020F0502020204030203" pitchFamily="34" charset="0"/>
            </a:endParaRPr>
          </a:p>
          <a:p>
            <a:pPr algn="l">
              <a:spcAft>
                <a:spcPts val="450"/>
              </a:spcAft>
            </a:pPr>
            <a:endParaRPr lang="en-GB" b="0" i="0" dirty="0">
              <a:solidFill>
                <a:srgbClr val="202020"/>
              </a:solidFill>
              <a:effectLst/>
              <a:latin typeface="Lato" panose="020F0502020204030203" pitchFamily="34" charset="0"/>
            </a:endParaRPr>
          </a:p>
        </p:txBody>
      </p:sp>
      <p:sp>
        <p:nvSpPr>
          <p:cNvPr id="19" name="Content Placeholder 14">
            <a:extLst>
              <a:ext uri="{FF2B5EF4-FFF2-40B4-BE49-F238E27FC236}">
                <a16:creationId xmlns:a16="http://schemas.microsoft.com/office/drawing/2014/main" id="{778B40C6-F362-5632-5466-8269A1EACE5A}"/>
              </a:ext>
            </a:extLst>
          </p:cNvPr>
          <p:cNvSpPr txBox="1">
            <a:spLocks/>
          </p:cNvSpPr>
          <p:nvPr/>
        </p:nvSpPr>
        <p:spPr>
          <a:xfrm>
            <a:off x="4893433" y="488017"/>
            <a:ext cx="4176139" cy="4228146"/>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b="1"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LA3B6 Cinematic Explorations of Public </a:t>
            </a:r>
            <a:r>
              <a:rPr lang="en-GB" b="0">
                <a:solidFill>
                  <a:srgbClr val="202020"/>
                </a:solidFill>
                <a:highlight>
                  <a:srgbClr val="00FFFF"/>
                </a:highlight>
                <a:latin typeface="Lato"/>
                <a:ea typeface="Lato"/>
                <a:cs typeface="Lato"/>
              </a:rPr>
              <a:t>Law</a:t>
            </a:r>
          </a:p>
          <a:p>
            <a:pPr marL="285750" indent="-285750">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LA3C3: Gender, Sexuality and the Law</a:t>
            </a:r>
          </a:p>
          <a:p>
            <a:pPr marL="285750" indent="-285750">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LA3C8 Resistance and Revolution</a:t>
            </a:r>
          </a:p>
          <a:p>
            <a:pPr marL="285750" indent="-285750">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LA3D1: Corruption and Law</a:t>
            </a:r>
          </a:p>
          <a:p>
            <a:pPr marL="285750" indent="-285750">
              <a:spcAft>
                <a:spcPts val="450"/>
              </a:spcAft>
              <a:buFont typeface="Arial" panose="020B0604020202020204" pitchFamily="34" charset="0"/>
              <a:buChar char="•"/>
            </a:pPr>
            <a:r>
              <a:rPr lang="en-GB" b="0" dirty="0">
                <a:solidFill>
                  <a:srgbClr val="202020"/>
                </a:solidFill>
                <a:highlight>
                  <a:srgbClr val="00FF00"/>
                </a:highlight>
                <a:latin typeface="Lato"/>
                <a:ea typeface="Lato"/>
                <a:cs typeface="Lato"/>
              </a:rPr>
              <a:t>LA3G4 Law in the Culture Wars</a:t>
            </a:r>
          </a:p>
          <a:p>
            <a:pPr marL="285750" indent="-285750">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LA3G5 Artistic Practice in Contemporary Legal Contexts</a:t>
            </a:r>
          </a:p>
          <a:p>
            <a:pPr marL="285750" indent="-285750">
              <a:spcAft>
                <a:spcPts val="450"/>
              </a:spcAft>
              <a:buFont typeface="Arial" panose="020B0604020202020204" pitchFamily="34" charset="0"/>
              <a:buChar char="•"/>
            </a:pPr>
            <a:r>
              <a:rPr lang="en-GB" b="0" dirty="0">
                <a:solidFill>
                  <a:srgbClr val="202020"/>
                </a:solidFill>
                <a:highlight>
                  <a:srgbClr val="00FF00"/>
                </a:highlight>
                <a:latin typeface="Lato"/>
                <a:ea typeface="Lato"/>
                <a:cs typeface="Lato"/>
              </a:rPr>
              <a:t>LA3G6 Public Enquiries: Democracy, Truth and Justice Beyond the Courtroom</a:t>
            </a:r>
          </a:p>
          <a:p>
            <a:pPr marL="285750" indent="-285750">
              <a:spcAft>
                <a:spcPts val="450"/>
              </a:spcAft>
              <a:buFont typeface="Arial" panose="020B0604020202020204" pitchFamily="34" charset="0"/>
              <a:buChar char="•"/>
            </a:pPr>
            <a:r>
              <a:rPr lang="en-GB" b="0" dirty="0">
                <a:solidFill>
                  <a:schemeClr val="bg1"/>
                </a:solidFill>
                <a:highlight>
                  <a:srgbClr val="0000FF"/>
                </a:highlight>
                <a:latin typeface="Lato"/>
                <a:ea typeface="Lato"/>
                <a:cs typeface="Lato"/>
              </a:rPr>
              <a:t>LA3H2 Principles of Corporate Law and Governance</a:t>
            </a:r>
            <a:endParaRPr lang="en-GB" b="0">
              <a:solidFill>
                <a:schemeClr val="bg1"/>
              </a:solidFill>
              <a:highlight>
                <a:srgbClr val="0000FF"/>
              </a:highlight>
              <a:latin typeface="Lato"/>
              <a:ea typeface="Lato"/>
              <a:cs typeface="Lato"/>
            </a:endParaRPr>
          </a:p>
          <a:p>
            <a:pPr marL="285750" indent="-285750">
              <a:spcAft>
                <a:spcPts val="450"/>
              </a:spcAft>
              <a:buFont typeface="Arial" panose="020B0604020202020204" pitchFamily="34" charset="0"/>
              <a:buChar char="•"/>
            </a:pPr>
            <a:r>
              <a:rPr lang="en-GB" b="0" dirty="0">
                <a:solidFill>
                  <a:srgbClr val="202020"/>
                </a:solidFill>
                <a:highlight>
                  <a:srgbClr val="00FFFF"/>
                </a:highlight>
                <a:latin typeface="Lato"/>
                <a:ea typeface="Lato"/>
                <a:cs typeface="Lato"/>
              </a:rPr>
              <a:t>L29275 Trade Marks in Context: Branding, Law and Regulation</a:t>
            </a:r>
          </a:p>
          <a:p>
            <a:pPr marL="285750" indent="-285750">
              <a:spcAft>
                <a:spcPts val="450"/>
              </a:spcAft>
              <a:buFont typeface="Arial" panose="020B0604020202020204" pitchFamily="34" charset="0"/>
              <a:buChar char="•"/>
            </a:pPr>
            <a:endParaRPr lang="en-GB" b="0" dirty="0">
              <a:solidFill>
                <a:srgbClr val="202020"/>
              </a:solidFill>
              <a:latin typeface="Lato" panose="020F0502020204030203" pitchFamily="34" charset="0"/>
            </a:endParaRPr>
          </a:p>
          <a:p>
            <a:pPr marL="285750" indent="-285750">
              <a:spcAft>
                <a:spcPts val="450"/>
              </a:spcAft>
              <a:buFont typeface="Arial" panose="020B0604020202020204" pitchFamily="34" charset="0"/>
              <a:buChar char="•"/>
            </a:pPr>
            <a:endParaRPr lang="en-GB" b="0" dirty="0">
              <a:solidFill>
                <a:srgbClr val="202020"/>
              </a:solidFill>
              <a:latin typeface="Lato" panose="020F0502020204030203" pitchFamily="34" charset="0"/>
            </a:endParaRPr>
          </a:p>
          <a:p>
            <a:endParaRPr lang="en-GB" dirty="0"/>
          </a:p>
        </p:txBody>
      </p:sp>
      <p:sp>
        <p:nvSpPr>
          <p:cNvPr id="21" name="TextBox 20">
            <a:extLst>
              <a:ext uri="{FF2B5EF4-FFF2-40B4-BE49-F238E27FC236}">
                <a16:creationId xmlns:a16="http://schemas.microsoft.com/office/drawing/2014/main" id="{78F6830A-7E43-6847-1738-6233F28353A1}"/>
              </a:ext>
            </a:extLst>
          </p:cNvPr>
          <p:cNvSpPr txBox="1"/>
          <p:nvPr/>
        </p:nvSpPr>
        <p:spPr>
          <a:xfrm>
            <a:off x="5098548" y="4682796"/>
            <a:ext cx="3344412" cy="1826141"/>
          </a:xfrm>
          <a:prstGeom prst="rect">
            <a:avLst/>
          </a:prstGeom>
          <a:noFill/>
        </p:spPr>
        <p:txBody>
          <a:bodyPr wrap="square" lIns="91440" tIns="45720" rIns="91440" bIns="45720" anchor="t">
            <a:spAutoFit/>
          </a:bodyPr>
          <a:lstStyle/>
          <a:p>
            <a:pPr algn="l">
              <a:spcAft>
                <a:spcPts val="450"/>
              </a:spcAft>
            </a:pPr>
            <a:r>
              <a:rPr lang="en-GB" sz="1600" b="1" dirty="0">
                <a:solidFill>
                  <a:srgbClr val="202020"/>
                </a:solidFill>
                <a:latin typeface="Lato" panose="020F0502020204030203" pitchFamily="34" charset="0"/>
              </a:rPr>
              <a:t>30 CATS options</a:t>
            </a:r>
          </a:p>
          <a:p>
            <a:pPr marL="285750" indent="-285750" algn="l">
              <a:spcAft>
                <a:spcPts val="450"/>
              </a:spcAft>
              <a:buFont typeface="Arial" panose="020B0604020202020204" pitchFamily="34" charset="0"/>
              <a:buChar char="•"/>
            </a:pPr>
            <a:r>
              <a:rPr lang="en-GB" sz="1600" b="0" i="0" dirty="0">
                <a:solidFill>
                  <a:srgbClr val="202020"/>
                </a:solidFill>
                <a:effectLst/>
                <a:highlight>
                  <a:srgbClr val="FFFF00"/>
                </a:highlight>
                <a:latin typeface="Lato"/>
                <a:ea typeface="Lato"/>
                <a:cs typeface="Lato"/>
              </a:rPr>
              <a:t>LA205: International Law</a:t>
            </a:r>
          </a:p>
          <a:p>
            <a:pPr marL="285750" indent="-285750" algn="l">
              <a:spcAft>
                <a:spcPts val="450"/>
              </a:spcAft>
              <a:buFont typeface="Arial" panose="020B0604020202020204" pitchFamily="34" charset="0"/>
              <a:buChar char="•"/>
            </a:pPr>
            <a:r>
              <a:rPr lang="en-GB" sz="1600" b="0" i="0" dirty="0">
                <a:solidFill>
                  <a:schemeClr val="bg1"/>
                </a:solidFill>
                <a:effectLst/>
                <a:highlight>
                  <a:srgbClr val="008080"/>
                </a:highlight>
                <a:latin typeface="Lato"/>
                <a:ea typeface="Lato"/>
                <a:cs typeface="Lato"/>
              </a:rPr>
              <a:t>LA217: Social Theory of Law</a:t>
            </a:r>
          </a:p>
          <a:p>
            <a:pPr marL="285750" indent="-285750" algn="l">
              <a:spcAft>
                <a:spcPts val="450"/>
              </a:spcAft>
              <a:buFont typeface="Arial" panose="020B0604020202020204" pitchFamily="34" charset="0"/>
              <a:buChar char="•"/>
            </a:pPr>
            <a:r>
              <a:rPr lang="en-GB" sz="1600" dirty="0">
                <a:solidFill>
                  <a:srgbClr val="202020"/>
                </a:solidFill>
                <a:highlight>
                  <a:srgbClr val="00FFFF"/>
                </a:highlight>
                <a:latin typeface="Lato"/>
                <a:ea typeface="Lato"/>
                <a:cs typeface="Lato"/>
              </a:rPr>
              <a:t>LA239 Human Rights in Practice</a:t>
            </a:r>
            <a:endParaRPr lang="en-GB" sz="1600" b="0" i="0" dirty="0">
              <a:solidFill>
                <a:srgbClr val="202020"/>
              </a:solidFill>
              <a:effectLst/>
              <a:highlight>
                <a:srgbClr val="00FFFF"/>
              </a:highlight>
              <a:latin typeface="Lato"/>
              <a:ea typeface="Lato"/>
              <a:cs typeface="Lato"/>
            </a:endParaRPr>
          </a:p>
          <a:p>
            <a:pPr marL="285750" indent="-285750" algn="l">
              <a:spcAft>
                <a:spcPts val="450"/>
              </a:spcAft>
              <a:buFont typeface="Arial" panose="020B0604020202020204" pitchFamily="34" charset="0"/>
              <a:buChar char="•"/>
            </a:pPr>
            <a:r>
              <a:rPr lang="en-GB" sz="1600" b="0" i="0" dirty="0">
                <a:solidFill>
                  <a:srgbClr val="202020"/>
                </a:solidFill>
                <a:effectLst/>
                <a:highlight>
                  <a:srgbClr val="00FFFF"/>
                </a:highlight>
                <a:latin typeface="Lato"/>
                <a:ea typeface="Lato"/>
                <a:cs typeface="Lato"/>
              </a:rPr>
              <a:t>LA390: Public Legal Education</a:t>
            </a:r>
          </a:p>
        </p:txBody>
      </p:sp>
      <p:sp>
        <p:nvSpPr>
          <p:cNvPr id="22" name="TextBox 21">
            <a:extLst>
              <a:ext uri="{FF2B5EF4-FFF2-40B4-BE49-F238E27FC236}">
                <a16:creationId xmlns:a16="http://schemas.microsoft.com/office/drawing/2014/main" id="{19087802-B6BC-C05E-65B2-2D4D0800065F}"/>
              </a:ext>
            </a:extLst>
          </p:cNvPr>
          <p:cNvSpPr txBox="1"/>
          <p:nvPr/>
        </p:nvSpPr>
        <p:spPr>
          <a:xfrm>
            <a:off x="8486553" y="4253260"/>
            <a:ext cx="2558218" cy="2447147"/>
          </a:xfrm>
          <a:prstGeom prst="rect">
            <a:avLst/>
          </a:prstGeom>
          <a:noFill/>
        </p:spPr>
        <p:txBody>
          <a:bodyPr wrap="square" lIns="91440" tIns="45720" rIns="91440" bIns="45720" rtlCol="0" anchor="t">
            <a:noAutofit/>
          </a:bodyPr>
          <a:lstStyle/>
          <a:p>
            <a:pPr>
              <a:spcAft>
                <a:spcPts val="800"/>
              </a:spcAft>
            </a:pPr>
            <a:r>
              <a:rPr lang="en-GB" sz="1400" i="1" dirty="0">
                <a:solidFill>
                  <a:schemeClr val="bg1"/>
                </a:solidFill>
                <a:highlight>
                  <a:srgbClr val="0000FF"/>
                </a:highlight>
              </a:rPr>
              <a:t>Online exam</a:t>
            </a:r>
            <a:br>
              <a:rPr lang="en-GB" sz="1400" i="1" dirty="0"/>
            </a:br>
            <a:r>
              <a:rPr lang="en-GB" sz="1400" i="1" dirty="0">
                <a:highlight>
                  <a:srgbClr val="FFFF00"/>
                </a:highlight>
              </a:rPr>
              <a:t>In person exam</a:t>
            </a:r>
            <a:br>
              <a:rPr lang="en-GB" sz="1400" i="1" dirty="0"/>
            </a:br>
            <a:r>
              <a:rPr lang="en-GB" sz="1400" i="1" dirty="0">
                <a:highlight>
                  <a:srgbClr val="00FFFF"/>
                </a:highlight>
              </a:rPr>
              <a:t>Coursework</a:t>
            </a:r>
            <a:br>
              <a:rPr lang="en-GB" sz="1400" i="1" dirty="0"/>
            </a:br>
            <a:r>
              <a:rPr lang="en-GB" sz="1400" i="1" dirty="0" err="1">
                <a:solidFill>
                  <a:schemeClr val="bg1"/>
                </a:solidFill>
                <a:highlight>
                  <a:srgbClr val="008080"/>
                </a:highlight>
              </a:rPr>
              <a:t>Coursework</a:t>
            </a:r>
            <a:r>
              <a:rPr lang="en-GB" sz="1400" i="1" dirty="0">
                <a:solidFill>
                  <a:schemeClr val="bg1"/>
                </a:solidFill>
                <a:highlight>
                  <a:srgbClr val="008080"/>
                </a:highlight>
              </a:rPr>
              <a:t> and in person exam</a:t>
            </a:r>
            <a:br>
              <a:rPr lang="en-GB" sz="1400" i="1" dirty="0"/>
            </a:br>
            <a:r>
              <a:rPr lang="en-GB" sz="1400" i="1" dirty="0">
                <a:highlight>
                  <a:srgbClr val="FF00FF"/>
                </a:highlight>
              </a:rPr>
              <a:t>Coursework</a:t>
            </a:r>
            <a:r>
              <a:rPr lang="en-GB" sz="1400" i="1" dirty="0">
                <a:highlight>
                  <a:srgbClr val="FF00FF"/>
                </a:highlight>
                <a:ea typeface="Calibri"/>
                <a:cs typeface="Calibri"/>
              </a:rPr>
              <a:t> and test</a:t>
            </a:r>
            <a:br>
              <a:rPr lang="en-GB" sz="1400" i="1" dirty="0">
                <a:ea typeface="Calibri"/>
                <a:cs typeface="Calibri"/>
              </a:rPr>
            </a:br>
            <a:r>
              <a:rPr lang="en-GB" sz="1400" i="1" dirty="0">
                <a:highlight>
                  <a:srgbClr val="00FF00"/>
                </a:highlight>
                <a:ea typeface="Calibri"/>
                <a:cs typeface="Calibri"/>
              </a:rPr>
              <a:t>Presentation/Video and coursework</a:t>
            </a:r>
            <a:br>
              <a:rPr lang="en-GB" sz="1400" i="1" dirty="0"/>
            </a:br>
            <a:endParaRPr lang="en-US">
              <a:ea typeface="Calibri"/>
              <a:cs typeface="Calibri"/>
            </a:endParaRPr>
          </a:p>
        </p:txBody>
      </p:sp>
    </p:spTree>
    <p:extLst>
      <p:ext uri="{BB962C8B-B14F-4D97-AF65-F5344CB8AC3E}">
        <p14:creationId xmlns:p14="http://schemas.microsoft.com/office/powerpoint/2010/main" val="2660198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29058-19F8-DB18-9F0F-8E5CDF33AD01}"/>
              </a:ext>
            </a:extLst>
          </p:cNvPr>
          <p:cNvSpPr>
            <a:spLocks noGrp="1"/>
          </p:cNvSpPr>
          <p:nvPr>
            <p:ph type="title"/>
          </p:nvPr>
        </p:nvSpPr>
        <p:spPr>
          <a:xfrm>
            <a:off x="413584" y="502117"/>
            <a:ext cx="5479583" cy="512927"/>
          </a:xfrm>
        </p:spPr>
        <p:txBody>
          <a:bodyPr/>
          <a:lstStyle/>
          <a:p>
            <a:r>
              <a:rPr lang="en-GB"/>
              <a:t>Module Selection Preparation</a:t>
            </a:r>
          </a:p>
        </p:txBody>
      </p:sp>
      <p:sp>
        <p:nvSpPr>
          <p:cNvPr id="3" name="Footer Placeholder 2">
            <a:extLst>
              <a:ext uri="{FF2B5EF4-FFF2-40B4-BE49-F238E27FC236}">
                <a16:creationId xmlns:a16="http://schemas.microsoft.com/office/drawing/2014/main" id="{4772088F-8C74-9398-4647-A58A8086A098}"/>
              </a:ext>
            </a:extLst>
          </p:cNvPr>
          <p:cNvSpPr>
            <a:spLocks noGrp="1"/>
          </p:cNvSpPr>
          <p:nvPr>
            <p:ph type="ftr" sz="quarter" idx="10"/>
          </p:nvPr>
        </p:nvSpPr>
        <p:spPr/>
        <p:txBody>
          <a:bodyPr/>
          <a:lstStyle/>
          <a:p>
            <a:endParaRPr lang="en-GB"/>
          </a:p>
        </p:txBody>
      </p:sp>
      <p:sp>
        <p:nvSpPr>
          <p:cNvPr id="4" name="Text Placeholder 3">
            <a:extLst>
              <a:ext uri="{FF2B5EF4-FFF2-40B4-BE49-F238E27FC236}">
                <a16:creationId xmlns:a16="http://schemas.microsoft.com/office/drawing/2014/main" id="{C0E6011A-00F7-8EE0-B0F9-5CC7E0F5AA14}"/>
              </a:ext>
            </a:extLst>
          </p:cNvPr>
          <p:cNvSpPr>
            <a:spLocks noGrp="1"/>
          </p:cNvSpPr>
          <p:nvPr>
            <p:ph type="body" sz="quarter" idx="12"/>
          </p:nvPr>
        </p:nvSpPr>
        <p:spPr/>
        <p:txBody>
          <a:bodyPr/>
          <a:lstStyle/>
          <a:p>
            <a:r>
              <a:rPr lang="en-GB"/>
              <a:t>01</a:t>
            </a:r>
          </a:p>
        </p:txBody>
      </p:sp>
      <p:sp>
        <p:nvSpPr>
          <p:cNvPr id="5" name="Text Placeholder 4">
            <a:extLst>
              <a:ext uri="{FF2B5EF4-FFF2-40B4-BE49-F238E27FC236}">
                <a16:creationId xmlns:a16="http://schemas.microsoft.com/office/drawing/2014/main" id="{FE56143F-3A74-5752-5A6A-9F6FAE81D28B}"/>
              </a:ext>
            </a:extLst>
          </p:cNvPr>
          <p:cNvSpPr>
            <a:spLocks noGrp="1"/>
          </p:cNvSpPr>
          <p:nvPr>
            <p:ph type="body" sz="quarter" idx="13"/>
          </p:nvPr>
        </p:nvSpPr>
        <p:spPr>
          <a:xfrm>
            <a:off x="1125511" y="2486160"/>
            <a:ext cx="3919590" cy="512763"/>
          </a:xfrm>
        </p:spPr>
        <p:txBody>
          <a:bodyPr vert="horz" lIns="91440" tIns="45720" rIns="91440" bIns="45720" rtlCol="0" anchor="t">
            <a:noAutofit/>
          </a:bodyPr>
          <a:lstStyle/>
          <a:p>
            <a:r>
              <a:rPr lang="en-GB"/>
              <a:t>Course and Professional Requirements</a:t>
            </a:r>
            <a:endParaRPr lang="en-US"/>
          </a:p>
        </p:txBody>
      </p:sp>
      <p:sp>
        <p:nvSpPr>
          <p:cNvPr id="6" name="Text Placeholder 5">
            <a:extLst>
              <a:ext uri="{FF2B5EF4-FFF2-40B4-BE49-F238E27FC236}">
                <a16:creationId xmlns:a16="http://schemas.microsoft.com/office/drawing/2014/main" id="{8D14F369-4A5B-8A83-8E78-43D7DFCED861}"/>
              </a:ext>
            </a:extLst>
          </p:cNvPr>
          <p:cNvSpPr>
            <a:spLocks noGrp="1"/>
          </p:cNvSpPr>
          <p:nvPr>
            <p:ph type="body" sz="quarter" idx="14"/>
          </p:nvPr>
        </p:nvSpPr>
        <p:spPr/>
        <p:txBody>
          <a:bodyPr/>
          <a:lstStyle/>
          <a:p>
            <a:r>
              <a:rPr lang="en-GB"/>
              <a:t>02</a:t>
            </a:r>
          </a:p>
        </p:txBody>
      </p:sp>
      <p:sp>
        <p:nvSpPr>
          <p:cNvPr id="7" name="Text Placeholder 6">
            <a:extLst>
              <a:ext uri="{FF2B5EF4-FFF2-40B4-BE49-F238E27FC236}">
                <a16:creationId xmlns:a16="http://schemas.microsoft.com/office/drawing/2014/main" id="{A9EC1BCE-4F97-DC45-2AF4-3D8FA9373F83}"/>
              </a:ext>
            </a:extLst>
          </p:cNvPr>
          <p:cNvSpPr>
            <a:spLocks noGrp="1"/>
          </p:cNvSpPr>
          <p:nvPr>
            <p:ph type="body" sz="quarter" idx="15"/>
          </p:nvPr>
        </p:nvSpPr>
        <p:spPr>
          <a:xfrm>
            <a:off x="1125511" y="3109929"/>
            <a:ext cx="3919590" cy="512763"/>
          </a:xfrm>
        </p:spPr>
        <p:txBody>
          <a:bodyPr/>
          <a:lstStyle/>
          <a:p>
            <a:r>
              <a:rPr lang="en-GB" dirty="0"/>
              <a:t>Optional modules 2026/27</a:t>
            </a:r>
          </a:p>
          <a:p>
            <a:endParaRPr lang="en-GB" dirty="0"/>
          </a:p>
        </p:txBody>
      </p:sp>
      <p:sp>
        <p:nvSpPr>
          <p:cNvPr id="8" name="Text Placeholder 7">
            <a:extLst>
              <a:ext uri="{FF2B5EF4-FFF2-40B4-BE49-F238E27FC236}">
                <a16:creationId xmlns:a16="http://schemas.microsoft.com/office/drawing/2014/main" id="{11D75BC7-3D73-3AAB-9A08-162EC70CBFF4}"/>
              </a:ext>
            </a:extLst>
          </p:cNvPr>
          <p:cNvSpPr>
            <a:spLocks noGrp="1"/>
          </p:cNvSpPr>
          <p:nvPr>
            <p:ph type="body" sz="quarter" idx="16"/>
          </p:nvPr>
        </p:nvSpPr>
        <p:spPr/>
        <p:txBody>
          <a:bodyPr/>
          <a:lstStyle/>
          <a:p>
            <a:r>
              <a:rPr lang="en-GB"/>
              <a:t>03</a:t>
            </a:r>
          </a:p>
        </p:txBody>
      </p:sp>
      <p:sp>
        <p:nvSpPr>
          <p:cNvPr id="9" name="Text Placeholder 8">
            <a:extLst>
              <a:ext uri="{FF2B5EF4-FFF2-40B4-BE49-F238E27FC236}">
                <a16:creationId xmlns:a16="http://schemas.microsoft.com/office/drawing/2014/main" id="{73964FB5-5264-F704-808E-C905D8D0ABEE}"/>
              </a:ext>
            </a:extLst>
          </p:cNvPr>
          <p:cNvSpPr>
            <a:spLocks noGrp="1"/>
          </p:cNvSpPr>
          <p:nvPr>
            <p:ph type="body" sz="quarter" idx="17"/>
          </p:nvPr>
        </p:nvSpPr>
        <p:spPr>
          <a:xfrm>
            <a:off x="1125511" y="3733698"/>
            <a:ext cx="3919590" cy="512763"/>
          </a:xfrm>
        </p:spPr>
        <p:txBody>
          <a:bodyPr/>
          <a:lstStyle/>
          <a:p>
            <a:r>
              <a:rPr lang="en-GB" dirty="0"/>
              <a:t>Module Application form</a:t>
            </a:r>
          </a:p>
        </p:txBody>
      </p:sp>
      <p:sp>
        <p:nvSpPr>
          <p:cNvPr id="10" name="Text Placeholder 9">
            <a:extLst>
              <a:ext uri="{FF2B5EF4-FFF2-40B4-BE49-F238E27FC236}">
                <a16:creationId xmlns:a16="http://schemas.microsoft.com/office/drawing/2014/main" id="{A1D24569-8256-D23C-91E7-954FE973996A}"/>
              </a:ext>
            </a:extLst>
          </p:cNvPr>
          <p:cNvSpPr>
            <a:spLocks noGrp="1"/>
          </p:cNvSpPr>
          <p:nvPr>
            <p:ph type="body" sz="quarter" idx="18"/>
          </p:nvPr>
        </p:nvSpPr>
        <p:spPr/>
        <p:txBody>
          <a:bodyPr/>
          <a:lstStyle/>
          <a:p>
            <a:r>
              <a:rPr lang="en-GB"/>
              <a:t>04</a:t>
            </a:r>
          </a:p>
        </p:txBody>
      </p:sp>
      <p:sp>
        <p:nvSpPr>
          <p:cNvPr id="11" name="Text Placeholder 10">
            <a:extLst>
              <a:ext uri="{FF2B5EF4-FFF2-40B4-BE49-F238E27FC236}">
                <a16:creationId xmlns:a16="http://schemas.microsoft.com/office/drawing/2014/main" id="{27AAF05C-DE6F-86E1-7B08-012A5832FA1F}"/>
              </a:ext>
            </a:extLst>
          </p:cNvPr>
          <p:cNvSpPr>
            <a:spLocks noGrp="1"/>
          </p:cNvSpPr>
          <p:nvPr>
            <p:ph type="body" sz="quarter" idx="19"/>
          </p:nvPr>
        </p:nvSpPr>
        <p:spPr>
          <a:xfrm>
            <a:off x="1125511" y="4357467"/>
            <a:ext cx="3919590" cy="512763"/>
          </a:xfrm>
        </p:spPr>
        <p:txBody>
          <a:bodyPr/>
          <a:lstStyle/>
          <a:p>
            <a:r>
              <a:rPr lang="en-GB"/>
              <a:t>Module allocation process</a:t>
            </a:r>
          </a:p>
        </p:txBody>
      </p:sp>
      <p:sp>
        <p:nvSpPr>
          <p:cNvPr id="12" name="Text Placeholder 11">
            <a:extLst>
              <a:ext uri="{FF2B5EF4-FFF2-40B4-BE49-F238E27FC236}">
                <a16:creationId xmlns:a16="http://schemas.microsoft.com/office/drawing/2014/main" id="{B64046EB-7405-262C-8D45-A4B2A7F9F402}"/>
              </a:ext>
            </a:extLst>
          </p:cNvPr>
          <p:cNvSpPr>
            <a:spLocks noGrp="1"/>
          </p:cNvSpPr>
          <p:nvPr>
            <p:ph type="body" sz="quarter" idx="20"/>
          </p:nvPr>
        </p:nvSpPr>
        <p:spPr/>
        <p:txBody>
          <a:bodyPr/>
          <a:lstStyle/>
          <a:p>
            <a:r>
              <a:rPr lang="en-GB"/>
              <a:t>05</a:t>
            </a:r>
          </a:p>
        </p:txBody>
      </p:sp>
      <p:sp>
        <p:nvSpPr>
          <p:cNvPr id="13" name="Text Placeholder 12">
            <a:extLst>
              <a:ext uri="{FF2B5EF4-FFF2-40B4-BE49-F238E27FC236}">
                <a16:creationId xmlns:a16="http://schemas.microsoft.com/office/drawing/2014/main" id="{0F3F2A05-86F6-508C-8AA5-CE848B7A28EA}"/>
              </a:ext>
            </a:extLst>
          </p:cNvPr>
          <p:cNvSpPr>
            <a:spLocks noGrp="1"/>
          </p:cNvSpPr>
          <p:nvPr>
            <p:ph type="body" sz="quarter" idx="21"/>
          </p:nvPr>
        </p:nvSpPr>
        <p:spPr>
          <a:xfrm>
            <a:off x="1125511" y="4981236"/>
            <a:ext cx="3919590" cy="512763"/>
          </a:xfrm>
        </p:spPr>
        <p:txBody>
          <a:bodyPr/>
          <a:lstStyle/>
          <a:p>
            <a:r>
              <a:rPr lang="en-GB"/>
              <a:t>Questions</a:t>
            </a:r>
          </a:p>
        </p:txBody>
      </p:sp>
      <p:sp>
        <p:nvSpPr>
          <p:cNvPr id="16" name="Slide Number Placeholder 15">
            <a:extLst>
              <a:ext uri="{FF2B5EF4-FFF2-40B4-BE49-F238E27FC236}">
                <a16:creationId xmlns:a16="http://schemas.microsoft.com/office/drawing/2014/main" id="{AD8547A3-3C62-BF74-A981-7474FBC214D3}"/>
              </a:ext>
            </a:extLst>
          </p:cNvPr>
          <p:cNvSpPr>
            <a:spLocks noGrp="1"/>
          </p:cNvSpPr>
          <p:nvPr>
            <p:ph type="sldNum" sz="quarter" idx="11"/>
          </p:nvPr>
        </p:nvSpPr>
        <p:spPr/>
        <p:txBody>
          <a:bodyPr/>
          <a:lstStyle/>
          <a:p>
            <a:fld id="{E8F1A65C-595C-4736-BF40-F7D31E789466}" type="slidenum">
              <a:rPr lang="en-GB" smtClean="0"/>
              <a:pPr/>
              <a:t>2</a:t>
            </a:fld>
            <a:endParaRPr lang="en-GB"/>
          </a:p>
        </p:txBody>
      </p:sp>
      <p:sp>
        <p:nvSpPr>
          <p:cNvPr id="18" name="Text Placeholder 12">
            <a:extLst>
              <a:ext uri="{FF2B5EF4-FFF2-40B4-BE49-F238E27FC236}">
                <a16:creationId xmlns:a16="http://schemas.microsoft.com/office/drawing/2014/main" id="{1F6832C3-575E-C0DA-85E0-43817EB4E4FA}"/>
              </a:ext>
            </a:extLst>
          </p:cNvPr>
          <p:cNvSpPr txBox="1">
            <a:spLocks/>
          </p:cNvSpPr>
          <p:nvPr/>
        </p:nvSpPr>
        <p:spPr>
          <a:xfrm>
            <a:off x="1198398" y="1800714"/>
            <a:ext cx="3919590" cy="512763"/>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800" b="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ea typeface="Calibri"/>
                <a:cs typeface="Calibri"/>
              </a:rPr>
              <a:t>Choosing the right modules for you</a:t>
            </a:r>
            <a:endParaRPr lang="en-GB"/>
          </a:p>
        </p:txBody>
      </p:sp>
      <p:sp>
        <p:nvSpPr>
          <p:cNvPr id="20" name="Text Placeholder 11">
            <a:extLst>
              <a:ext uri="{FF2B5EF4-FFF2-40B4-BE49-F238E27FC236}">
                <a16:creationId xmlns:a16="http://schemas.microsoft.com/office/drawing/2014/main" id="{DD3EE7A0-E1E6-2919-228B-3561D9ECA2C2}"/>
              </a:ext>
            </a:extLst>
          </p:cNvPr>
          <p:cNvSpPr txBox="1">
            <a:spLocks/>
          </p:cNvSpPr>
          <p:nvPr/>
        </p:nvSpPr>
        <p:spPr>
          <a:xfrm>
            <a:off x="413584" y="4868593"/>
            <a:ext cx="512762" cy="512763"/>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800" b="1" kern="1200">
                <a:solidFill>
                  <a:schemeClr val="accent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06</a:t>
            </a:r>
          </a:p>
        </p:txBody>
      </p:sp>
    </p:spTree>
    <p:extLst>
      <p:ext uri="{BB962C8B-B14F-4D97-AF65-F5344CB8AC3E}">
        <p14:creationId xmlns:p14="http://schemas.microsoft.com/office/powerpoint/2010/main" val="37640144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B7C2FE-1C81-7D60-5DE9-4E482E5991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808607-E7C1-8466-B9FF-140974DDB850}"/>
              </a:ext>
            </a:extLst>
          </p:cNvPr>
          <p:cNvSpPr>
            <a:spLocks noGrp="1"/>
          </p:cNvSpPr>
          <p:nvPr>
            <p:ph type="title"/>
          </p:nvPr>
        </p:nvSpPr>
        <p:spPr/>
        <p:txBody>
          <a:bodyPr/>
          <a:lstStyle/>
          <a:p>
            <a:r>
              <a:rPr lang="en-GB"/>
              <a:t>Consider assessment methods Term 2</a:t>
            </a:r>
          </a:p>
        </p:txBody>
      </p:sp>
      <p:sp>
        <p:nvSpPr>
          <p:cNvPr id="3" name="Footer Placeholder 2">
            <a:extLst>
              <a:ext uri="{FF2B5EF4-FFF2-40B4-BE49-F238E27FC236}">
                <a16:creationId xmlns:a16="http://schemas.microsoft.com/office/drawing/2014/main" id="{6EC55DC2-DE2E-6C89-EEC3-918F3B05E22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68EB953-B728-367D-7C4B-DFA4887B3C36}"/>
              </a:ext>
            </a:extLst>
          </p:cNvPr>
          <p:cNvSpPr>
            <a:spLocks noGrp="1"/>
          </p:cNvSpPr>
          <p:nvPr>
            <p:ph type="sldNum" sz="quarter" idx="11"/>
          </p:nvPr>
        </p:nvSpPr>
        <p:spPr/>
        <p:txBody>
          <a:bodyPr/>
          <a:lstStyle/>
          <a:p>
            <a:fld id="{E8F1A65C-595C-4736-BF40-F7D31E789466}" type="slidenum">
              <a:rPr lang="en-GB" smtClean="0"/>
              <a:pPr/>
              <a:t>20</a:t>
            </a:fld>
            <a:endParaRPr lang="en-GB"/>
          </a:p>
        </p:txBody>
      </p:sp>
      <p:sp>
        <p:nvSpPr>
          <p:cNvPr id="15" name="Content Placeholder 14">
            <a:extLst>
              <a:ext uri="{FF2B5EF4-FFF2-40B4-BE49-F238E27FC236}">
                <a16:creationId xmlns:a16="http://schemas.microsoft.com/office/drawing/2014/main" id="{53E77F15-4196-E519-E054-916DDA860FE4}"/>
              </a:ext>
            </a:extLst>
          </p:cNvPr>
          <p:cNvSpPr>
            <a:spLocks noGrp="1"/>
          </p:cNvSpPr>
          <p:nvPr>
            <p:ph type="body" sz="quarter" idx="12"/>
          </p:nvPr>
        </p:nvSpPr>
        <p:spPr>
          <a:xfrm flipV="1">
            <a:off x="8918202" y="-208759"/>
            <a:ext cx="934431" cy="789352"/>
          </a:xfrm>
        </p:spPr>
        <p:txBody>
          <a:bodyPr vert="horz" lIns="91440" tIns="45720" rIns="91440" bIns="45720" rtlCol="0" anchor="t">
            <a:noAutofit/>
          </a:bodyPr>
          <a:lstStyle/>
          <a:p>
            <a:pPr marL="285750" indent="-285750" algn="l">
              <a:spcAft>
                <a:spcPts val="450"/>
              </a:spcAft>
              <a:buChar char="•"/>
            </a:pPr>
            <a:endParaRPr lang="en-GB" b="0" i="0" dirty="0">
              <a:solidFill>
                <a:srgbClr val="202020"/>
              </a:solidFill>
              <a:effectLst/>
              <a:highlight>
                <a:srgbClr val="FFFFCC"/>
              </a:highlight>
              <a:latin typeface="Lato" panose="020F0502020204030203" pitchFamily="34" charset="0"/>
              <a:ea typeface="Lato"/>
              <a:cs typeface="Lato"/>
            </a:endParaRPr>
          </a:p>
        </p:txBody>
      </p:sp>
      <p:sp>
        <p:nvSpPr>
          <p:cNvPr id="21" name="TextBox 20">
            <a:extLst>
              <a:ext uri="{FF2B5EF4-FFF2-40B4-BE49-F238E27FC236}">
                <a16:creationId xmlns:a16="http://schemas.microsoft.com/office/drawing/2014/main" id="{E15A392D-87AB-A470-A920-2A84E4CE79E7}"/>
              </a:ext>
            </a:extLst>
          </p:cNvPr>
          <p:cNvSpPr txBox="1"/>
          <p:nvPr/>
        </p:nvSpPr>
        <p:spPr>
          <a:xfrm>
            <a:off x="5492564" y="5279552"/>
            <a:ext cx="3890599" cy="1579920"/>
          </a:xfrm>
          <a:prstGeom prst="rect">
            <a:avLst/>
          </a:prstGeom>
          <a:noFill/>
        </p:spPr>
        <p:txBody>
          <a:bodyPr wrap="square" lIns="91440" tIns="45720" rIns="91440" bIns="45720" anchor="t">
            <a:spAutoFit/>
          </a:bodyPr>
          <a:lstStyle/>
          <a:p>
            <a:pPr algn="l">
              <a:spcAft>
                <a:spcPts val="450"/>
              </a:spcAft>
            </a:pPr>
            <a:r>
              <a:rPr lang="en-GB" sz="1600" b="1">
                <a:solidFill>
                  <a:srgbClr val="202020"/>
                </a:solidFill>
                <a:latin typeface="Lato" panose="020F0502020204030203" pitchFamily="34" charset="0"/>
              </a:rPr>
              <a:t>30 CATS options</a:t>
            </a:r>
          </a:p>
          <a:p>
            <a:pPr marL="285750" indent="-285750">
              <a:spcAft>
                <a:spcPts val="450"/>
              </a:spcAft>
              <a:buFont typeface="Arial,Sans-Serif" panose="020B0604020202020204" pitchFamily="34" charset="0"/>
              <a:buChar char="•"/>
            </a:pPr>
            <a:r>
              <a:rPr lang="en-GB" sz="1600">
                <a:solidFill>
                  <a:srgbClr val="202020"/>
                </a:solidFill>
                <a:highlight>
                  <a:srgbClr val="FFFF00"/>
                </a:highlight>
                <a:latin typeface="Lato"/>
                <a:ea typeface="Lato"/>
                <a:cs typeface="Lato"/>
              </a:rPr>
              <a:t>LA205: International Law</a:t>
            </a:r>
            <a:endParaRPr lang="en-US" sz="1600">
              <a:solidFill>
                <a:srgbClr val="000000"/>
              </a:solidFill>
              <a:highlight>
                <a:srgbClr val="FFFF00"/>
              </a:highlight>
              <a:latin typeface="Lato"/>
              <a:ea typeface="Lato"/>
              <a:cs typeface="Lato"/>
            </a:endParaRPr>
          </a:p>
          <a:p>
            <a:pPr marL="285750" indent="-285750">
              <a:spcAft>
                <a:spcPts val="450"/>
              </a:spcAft>
              <a:buFont typeface="Arial,Sans-Serif" panose="020B0604020202020204" pitchFamily="34" charset="0"/>
              <a:buChar char="•"/>
            </a:pPr>
            <a:r>
              <a:rPr lang="en-GB" sz="1600">
                <a:solidFill>
                  <a:schemeClr val="bg1"/>
                </a:solidFill>
                <a:highlight>
                  <a:srgbClr val="008080"/>
                </a:highlight>
                <a:latin typeface="Lato"/>
                <a:ea typeface="Lato"/>
                <a:cs typeface="Lato"/>
              </a:rPr>
              <a:t>LA217: Social Theory of Law</a:t>
            </a:r>
            <a:endParaRPr lang="en-US" sz="1600">
              <a:solidFill>
                <a:schemeClr val="bg1"/>
              </a:solidFill>
              <a:highlight>
                <a:srgbClr val="008080"/>
              </a:highlight>
              <a:latin typeface="Lato"/>
              <a:ea typeface="Lato"/>
              <a:cs typeface="Lato"/>
            </a:endParaRPr>
          </a:p>
          <a:p>
            <a:pPr marL="285750" indent="-285750">
              <a:spcAft>
                <a:spcPts val="450"/>
              </a:spcAft>
              <a:buFont typeface="Arial,Sans-Serif" panose="020B0604020202020204" pitchFamily="34" charset="0"/>
              <a:buChar char="•"/>
            </a:pPr>
            <a:r>
              <a:rPr lang="en-GB" sz="1600">
                <a:highlight>
                  <a:srgbClr val="00FFFF"/>
                </a:highlight>
                <a:latin typeface="Lato"/>
                <a:ea typeface="Lato"/>
                <a:cs typeface="Lato"/>
              </a:rPr>
              <a:t>LA239 Human Rights in Practice</a:t>
            </a:r>
          </a:p>
          <a:p>
            <a:pPr marL="285750" indent="-285750">
              <a:spcAft>
                <a:spcPts val="450"/>
              </a:spcAft>
              <a:buFont typeface="Arial,Sans-Serif" panose="020B0604020202020204" pitchFamily="34" charset="0"/>
              <a:buChar char="•"/>
            </a:pPr>
            <a:r>
              <a:rPr lang="en-GB" sz="1600">
                <a:solidFill>
                  <a:srgbClr val="202020"/>
                </a:solidFill>
                <a:highlight>
                  <a:srgbClr val="00FFFF"/>
                </a:highlight>
                <a:latin typeface="Lato"/>
                <a:ea typeface="Lato"/>
                <a:cs typeface="Lato"/>
              </a:rPr>
              <a:t>LA390: Public Legal Education</a:t>
            </a:r>
            <a:endParaRPr lang="en-GB">
              <a:highlight>
                <a:srgbClr val="00FFFF"/>
              </a:highlight>
              <a:latin typeface="Lato"/>
            </a:endParaRPr>
          </a:p>
        </p:txBody>
      </p:sp>
      <p:sp>
        <p:nvSpPr>
          <p:cNvPr id="22" name="TextBox 21">
            <a:extLst>
              <a:ext uri="{FF2B5EF4-FFF2-40B4-BE49-F238E27FC236}">
                <a16:creationId xmlns:a16="http://schemas.microsoft.com/office/drawing/2014/main" id="{D99D432E-0E74-F80B-C16C-D98A5ED24BD4}"/>
              </a:ext>
            </a:extLst>
          </p:cNvPr>
          <p:cNvSpPr txBox="1"/>
          <p:nvPr/>
        </p:nvSpPr>
        <p:spPr>
          <a:xfrm>
            <a:off x="9388425" y="4086212"/>
            <a:ext cx="2667177" cy="2611680"/>
          </a:xfrm>
          <a:prstGeom prst="rect">
            <a:avLst/>
          </a:prstGeom>
          <a:noFill/>
        </p:spPr>
        <p:txBody>
          <a:bodyPr wrap="square" lIns="91440" tIns="45720" rIns="91440" bIns="45720" rtlCol="0" anchor="t">
            <a:noAutofit/>
          </a:bodyPr>
          <a:lstStyle/>
          <a:p>
            <a:pPr>
              <a:spcAft>
                <a:spcPts val="800"/>
              </a:spcAft>
            </a:pPr>
            <a:r>
              <a:rPr lang="en-GB" sz="1400" i="1">
                <a:solidFill>
                  <a:schemeClr val="bg1"/>
                </a:solidFill>
                <a:highlight>
                  <a:srgbClr val="0000FF"/>
                </a:highlight>
              </a:rPr>
              <a:t>Online exam</a:t>
            </a:r>
            <a:endParaRPr lang="en-US">
              <a:solidFill>
                <a:schemeClr val="bg1"/>
              </a:solidFill>
              <a:highlight>
                <a:srgbClr val="0000FF"/>
              </a:highlight>
              <a:ea typeface="Calibri"/>
              <a:cs typeface="Calibri"/>
            </a:endParaRPr>
          </a:p>
          <a:p>
            <a:pPr>
              <a:spcAft>
                <a:spcPts val="800"/>
              </a:spcAft>
            </a:pPr>
            <a:r>
              <a:rPr lang="en-GB" sz="1400" i="1">
                <a:highlight>
                  <a:srgbClr val="FFFF00"/>
                </a:highlight>
              </a:rPr>
              <a:t>In person exam</a:t>
            </a:r>
            <a:endParaRPr lang="en-GB">
              <a:highlight>
                <a:srgbClr val="FFFF00"/>
              </a:highlight>
            </a:endParaRPr>
          </a:p>
          <a:p>
            <a:pPr>
              <a:spcAft>
                <a:spcPts val="800"/>
              </a:spcAft>
            </a:pPr>
            <a:r>
              <a:rPr lang="en-GB" sz="1400" i="1">
                <a:highlight>
                  <a:srgbClr val="00FFFF"/>
                </a:highlight>
              </a:rPr>
              <a:t>Coursework</a:t>
            </a:r>
            <a:endParaRPr lang="en-GB">
              <a:highlight>
                <a:srgbClr val="00FFFF"/>
              </a:highlight>
              <a:ea typeface="Calibri"/>
              <a:cs typeface="Calibri"/>
            </a:endParaRPr>
          </a:p>
          <a:p>
            <a:pPr>
              <a:spcAft>
                <a:spcPts val="800"/>
              </a:spcAft>
            </a:pPr>
            <a:r>
              <a:rPr lang="en-GB" sz="1400" i="1">
                <a:highlight>
                  <a:srgbClr val="FF00FF"/>
                </a:highlight>
              </a:rPr>
              <a:t>Coursework and Test</a:t>
            </a:r>
            <a:endParaRPr lang="en-GB" sz="1400" i="1">
              <a:highlight>
                <a:srgbClr val="FF00FF"/>
              </a:highlight>
              <a:ea typeface="Calibri"/>
              <a:cs typeface="Calibri"/>
            </a:endParaRPr>
          </a:p>
          <a:p>
            <a:pPr>
              <a:spcAft>
                <a:spcPts val="800"/>
              </a:spcAft>
            </a:pPr>
            <a:r>
              <a:rPr lang="en-GB" sz="1400" i="1">
                <a:solidFill>
                  <a:schemeClr val="bg1"/>
                </a:solidFill>
                <a:highlight>
                  <a:srgbClr val="008080"/>
                </a:highlight>
                <a:ea typeface="Calibri"/>
                <a:cs typeface="Calibri"/>
              </a:rPr>
              <a:t>Coursework and in-person exam</a:t>
            </a:r>
            <a:endParaRPr lang="en-GB" sz="1400" i="1" dirty="0">
              <a:solidFill>
                <a:schemeClr val="bg1"/>
              </a:solidFill>
              <a:highlight>
                <a:srgbClr val="008080"/>
              </a:highlight>
            </a:endParaRPr>
          </a:p>
          <a:p>
            <a:pPr algn="l">
              <a:lnSpc>
                <a:spcPct val="100000"/>
              </a:lnSpc>
              <a:spcBef>
                <a:spcPts val="0"/>
              </a:spcBef>
              <a:spcAft>
                <a:spcPts val="800"/>
              </a:spcAft>
            </a:pPr>
            <a:r>
              <a:rPr lang="en-GB" sz="1400" i="1">
                <a:highlight>
                  <a:srgbClr val="00FF00"/>
                </a:highlight>
              </a:rPr>
              <a:t>Presentation/video and coursework</a:t>
            </a:r>
            <a:endParaRPr lang="en-GB" sz="1400" i="1">
              <a:highlight>
                <a:srgbClr val="00FF00"/>
              </a:highlight>
              <a:ea typeface="Calibri"/>
              <a:cs typeface="Calibri"/>
            </a:endParaRPr>
          </a:p>
          <a:p>
            <a:pPr algn="l">
              <a:lnSpc>
                <a:spcPct val="100000"/>
              </a:lnSpc>
              <a:spcBef>
                <a:spcPts val="0"/>
              </a:spcBef>
              <a:spcAft>
                <a:spcPts val="800"/>
              </a:spcAft>
            </a:pPr>
            <a:endParaRPr lang="en-GB" sz="1400" i="1" dirty="0">
              <a:highlight>
                <a:srgbClr val="C5E0B4"/>
              </a:highlight>
              <a:ea typeface="Calibri"/>
              <a:cs typeface="Calibri"/>
            </a:endParaRPr>
          </a:p>
        </p:txBody>
      </p:sp>
      <p:sp>
        <p:nvSpPr>
          <p:cNvPr id="5" name="TextBox 4">
            <a:extLst>
              <a:ext uri="{FF2B5EF4-FFF2-40B4-BE49-F238E27FC236}">
                <a16:creationId xmlns:a16="http://schemas.microsoft.com/office/drawing/2014/main" id="{935C1007-A32A-5A5B-6EED-3FFAC29189B5}"/>
              </a:ext>
            </a:extLst>
          </p:cNvPr>
          <p:cNvSpPr txBox="1"/>
          <p:nvPr/>
        </p:nvSpPr>
        <p:spPr>
          <a:xfrm>
            <a:off x="411774" y="985644"/>
            <a:ext cx="4989533" cy="688650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450"/>
              </a:spcAft>
            </a:pPr>
            <a:r>
              <a:rPr lang="en-GB" sz="1600" b="1">
                <a:solidFill>
                  <a:srgbClr val="202020"/>
                </a:solidFill>
                <a:latin typeface="Lato"/>
                <a:ea typeface="Lato"/>
                <a:cs typeface="Lato"/>
              </a:rPr>
              <a:t>15 CATS options</a:t>
            </a:r>
            <a:endParaRPr lang="en-US" sz="1600">
              <a:solidFill>
                <a:srgbClr val="000000"/>
              </a:solidFill>
              <a:latin typeface="Lato"/>
              <a:ea typeface="Lato"/>
              <a:cs typeface="Lato"/>
            </a:endParaRPr>
          </a:p>
          <a:p>
            <a:pPr marL="285750" indent="-285750">
              <a:spcAft>
                <a:spcPts val="450"/>
              </a:spcAft>
              <a:buFont typeface="Arial,Sans-Serif"/>
              <a:buChar char="•"/>
            </a:pPr>
            <a:r>
              <a:rPr lang="en-GB" sz="1600">
                <a:solidFill>
                  <a:srgbClr val="202020"/>
                </a:solidFill>
                <a:highlight>
                  <a:srgbClr val="00FFFF"/>
                </a:highlight>
                <a:latin typeface="Lato"/>
                <a:ea typeface="Lato"/>
                <a:cs typeface="Lato"/>
              </a:rPr>
              <a:t>LA227: Introduction to Competition Law</a:t>
            </a:r>
            <a:endParaRPr lang="en-US" sz="1600">
              <a:solidFill>
                <a:srgbClr val="000000"/>
              </a:solidFill>
              <a:highlight>
                <a:srgbClr val="00FFFF"/>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00FFFF"/>
                </a:highlight>
                <a:latin typeface="Lato"/>
                <a:ea typeface="Lato"/>
                <a:cs typeface="Lato"/>
              </a:rPr>
              <a:t>LA240: Foundations of European Law</a:t>
            </a:r>
            <a:endParaRPr lang="en-US" sz="1600">
              <a:solidFill>
                <a:srgbClr val="000000"/>
              </a:solidFill>
              <a:highlight>
                <a:srgbClr val="00FFFF"/>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00FFFF"/>
                </a:highlight>
                <a:latin typeface="Lato"/>
                <a:ea typeface="Lato"/>
                <a:cs typeface="Lato"/>
              </a:rPr>
              <a:t>LA249: Contemporary Challenges in Contract Law</a:t>
            </a:r>
            <a:endParaRPr lang="en-US" sz="1600">
              <a:highlight>
                <a:srgbClr val="00FFFF"/>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00FF00"/>
                </a:highlight>
                <a:latin typeface="Lato"/>
                <a:ea typeface="Lato"/>
                <a:cs typeface="Lato"/>
              </a:rPr>
              <a:t>LA251: Contemporary Perspectives on Property</a:t>
            </a:r>
            <a:endParaRPr lang="en-US" sz="1600">
              <a:solidFill>
                <a:srgbClr val="000000"/>
              </a:solidFill>
              <a:highlight>
                <a:srgbClr val="00FF00"/>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FFFF00"/>
                </a:highlight>
                <a:latin typeface="Lato"/>
                <a:ea typeface="Lato"/>
                <a:cs typeface="Lato"/>
              </a:rPr>
              <a:t>LA319: Regulation and Technology Governance</a:t>
            </a:r>
            <a:endParaRPr lang="en-US" sz="1600">
              <a:highlight>
                <a:srgbClr val="FFFF00"/>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FFFF00"/>
                </a:highlight>
                <a:latin typeface="Lato"/>
                <a:ea typeface="Lato"/>
                <a:cs typeface="Lato"/>
              </a:rPr>
              <a:t>LA333: Medicine and Law</a:t>
            </a:r>
            <a:endParaRPr lang="en-US" sz="1600">
              <a:highlight>
                <a:srgbClr val="FFFF00"/>
              </a:highlight>
              <a:latin typeface="Lato"/>
              <a:ea typeface="Lato"/>
              <a:cs typeface="Lato"/>
            </a:endParaRPr>
          </a:p>
          <a:p>
            <a:pPr marL="285750" indent="-285750">
              <a:spcAft>
                <a:spcPts val="450"/>
              </a:spcAft>
              <a:buFont typeface="Arial,Sans-Serif"/>
              <a:buChar char="•"/>
            </a:pPr>
            <a:r>
              <a:rPr lang="en-GB" sz="1600">
                <a:solidFill>
                  <a:schemeClr val="bg1"/>
                </a:solidFill>
                <a:highlight>
                  <a:srgbClr val="0000FF"/>
                </a:highlight>
                <a:latin typeface="Lato"/>
                <a:ea typeface="Lato"/>
                <a:cs typeface="Lato"/>
              </a:rPr>
              <a:t>LA335 Sentencing and Justice</a:t>
            </a:r>
            <a:endParaRPr lang="en-US" sz="1600">
              <a:solidFill>
                <a:schemeClr val="bg1"/>
              </a:solidFill>
              <a:highlight>
                <a:srgbClr val="0000FF"/>
              </a:highlight>
              <a:latin typeface="Lato"/>
              <a:ea typeface="Lato"/>
              <a:cs typeface="Lato"/>
            </a:endParaRPr>
          </a:p>
          <a:p>
            <a:pPr marL="285750" indent="-285750">
              <a:spcAft>
                <a:spcPts val="450"/>
              </a:spcAft>
              <a:buFont typeface="Arial,Sans-Serif"/>
              <a:buChar char="•"/>
            </a:pPr>
            <a:r>
              <a:rPr lang="en-GB" sz="1600" dirty="0">
                <a:solidFill>
                  <a:srgbClr val="202020"/>
                </a:solidFill>
                <a:highlight>
                  <a:srgbClr val="FFFF00"/>
                </a:highlight>
                <a:latin typeface="Lato"/>
                <a:ea typeface="Lato"/>
                <a:cs typeface="Lato"/>
              </a:rPr>
              <a:t>LA337: Corporations, Law and Colonialism</a:t>
            </a:r>
            <a:endParaRPr lang="en-US" sz="1600" dirty="0">
              <a:highlight>
                <a:srgbClr val="FFFF00"/>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FFFF00"/>
                </a:highlight>
                <a:latin typeface="Lato"/>
                <a:ea typeface="Lato"/>
                <a:cs typeface="Lato"/>
              </a:rPr>
              <a:t>LA359: Family Law</a:t>
            </a:r>
            <a:endParaRPr lang="en-US" sz="1600">
              <a:highlight>
                <a:srgbClr val="FFFF00"/>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FFFF00"/>
                </a:highlight>
                <a:latin typeface="Lato"/>
                <a:ea typeface="Lato"/>
                <a:cs typeface="Lato"/>
              </a:rPr>
              <a:t>LA365: Financial Services Regulation</a:t>
            </a:r>
            <a:endParaRPr lang="en-US" sz="1600">
              <a:highlight>
                <a:srgbClr val="FFFF00"/>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00FFFF"/>
                </a:highlight>
                <a:latin typeface="Lato"/>
                <a:ea typeface="Lato"/>
                <a:cs typeface="Lato"/>
              </a:rPr>
              <a:t>LA367: International Economic Law</a:t>
            </a:r>
            <a:endParaRPr lang="en-US" sz="1600">
              <a:highlight>
                <a:srgbClr val="00FFFF"/>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00FFFF"/>
                </a:highlight>
                <a:latin typeface="Lato"/>
                <a:ea typeface="Lato"/>
                <a:cs typeface="Lato"/>
              </a:rPr>
              <a:t>LA370 Comparative Constitutional Law</a:t>
            </a:r>
            <a:endParaRPr lang="en-US" sz="1600">
              <a:highlight>
                <a:srgbClr val="00FFFF"/>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00FFFF"/>
                </a:highlight>
                <a:latin typeface="Lato"/>
                <a:ea typeface="Lato"/>
                <a:cs typeface="Lato"/>
              </a:rPr>
              <a:t>LA371: Corporate Tax Law</a:t>
            </a:r>
            <a:endParaRPr lang="en-US" sz="1600">
              <a:highlight>
                <a:srgbClr val="00FFFF"/>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FFFF00"/>
                </a:highlight>
                <a:latin typeface="Lato"/>
                <a:ea typeface="Lato"/>
                <a:cs typeface="Lato"/>
              </a:rPr>
              <a:t>LA372: Commercial Law</a:t>
            </a:r>
            <a:endParaRPr lang="en-US" sz="1600">
              <a:solidFill>
                <a:srgbClr val="000000"/>
              </a:solidFill>
              <a:highlight>
                <a:srgbClr val="FFFF00"/>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FFFF00"/>
                </a:highlight>
                <a:latin typeface="Lato"/>
                <a:ea typeface="Lato"/>
                <a:cs typeface="Lato"/>
              </a:rPr>
              <a:t>LA373: Criminal Evidence</a:t>
            </a:r>
            <a:endParaRPr lang="en-US" sz="1600">
              <a:solidFill>
                <a:srgbClr val="000000"/>
              </a:solidFill>
              <a:highlight>
                <a:srgbClr val="FFFF00"/>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00FFFF"/>
                </a:highlight>
                <a:latin typeface="Lato"/>
                <a:ea typeface="Lato"/>
                <a:cs typeface="Lato"/>
              </a:rPr>
              <a:t>LA380: Art and Cultural Heritage Law</a:t>
            </a:r>
            <a:endParaRPr lang="en-US" sz="1600">
              <a:solidFill>
                <a:srgbClr val="000000"/>
              </a:solidFill>
              <a:highlight>
                <a:srgbClr val="00FFFF"/>
              </a:highlight>
              <a:latin typeface="Lato"/>
              <a:ea typeface="Lato"/>
              <a:cs typeface="Lato"/>
            </a:endParaRPr>
          </a:p>
          <a:p>
            <a:pPr marL="285750" indent="-285750">
              <a:spcAft>
                <a:spcPts val="450"/>
              </a:spcAft>
              <a:buFont typeface="Arial,Sans-Serif"/>
              <a:buChar char="•"/>
            </a:pPr>
            <a:r>
              <a:rPr lang="en-GB" sz="1600">
                <a:solidFill>
                  <a:srgbClr val="202020"/>
                </a:solidFill>
                <a:highlight>
                  <a:srgbClr val="00FFFF"/>
                </a:highlight>
                <a:latin typeface="Lato"/>
                <a:ea typeface="Lato"/>
                <a:cs typeface="Lato"/>
              </a:rPr>
              <a:t>LA389: Private Rights &amp; Wrongs</a:t>
            </a:r>
            <a:endParaRPr lang="en-GB" sz="1600">
              <a:solidFill>
                <a:srgbClr val="000000"/>
              </a:solidFill>
              <a:highlight>
                <a:srgbClr val="00FFFF"/>
              </a:highlight>
              <a:latin typeface="Lato"/>
              <a:ea typeface="Lato"/>
              <a:cs typeface="Lato"/>
            </a:endParaRPr>
          </a:p>
          <a:p>
            <a:pPr marL="285750" indent="-285750">
              <a:spcAft>
                <a:spcPts val="450"/>
              </a:spcAft>
              <a:buFont typeface="Arial,Sans-Serif"/>
              <a:buChar char="•"/>
            </a:pPr>
            <a:endParaRPr lang="en-GB" sz="1600" dirty="0">
              <a:solidFill>
                <a:srgbClr val="202020"/>
              </a:solidFill>
              <a:highlight>
                <a:srgbClr val="BEE8DF"/>
              </a:highlight>
              <a:latin typeface="Lato"/>
              <a:ea typeface="Lato"/>
              <a:cs typeface="Lato"/>
            </a:endParaRPr>
          </a:p>
          <a:p>
            <a:pPr marL="285750" indent="-285750">
              <a:spcAft>
                <a:spcPts val="450"/>
              </a:spcAft>
              <a:buFont typeface="Arial"/>
              <a:buChar char="•"/>
            </a:pPr>
            <a:endParaRPr lang="en-GB" sz="1600" dirty="0">
              <a:solidFill>
                <a:srgbClr val="000000"/>
              </a:solidFill>
              <a:latin typeface="Lato"/>
              <a:ea typeface="Lato"/>
              <a:cs typeface="Lato"/>
            </a:endParaRPr>
          </a:p>
          <a:p>
            <a:pPr marL="285750" indent="-285750" algn="l">
              <a:lnSpc>
                <a:spcPct val="100000"/>
              </a:lnSpc>
              <a:spcBef>
                <a:spcPts val="0"/>
              </a:spcBef>
              <a:spcAft>
                <a:spcPts val="450"/>
              </a:spcAft>
              <a:buFont typeface="Arial,Sans-Serif"/>
              <a:buChar char="•"/>
            </a:pPr>
            <a:endParaRPr lang="en-GB" sz="1600" dirty="0">
              <a:solidFill>
                <a:srgbClr val="202020"/>
              </a:solidFill>
              <a:latin typeface="Lato"/>
              <a:ea typeface="Lato"/>
              <a:cs typeface="Lato"/>
            </a:endParaRPr>
          </a:p>
          <a:p>
            <a:pPr>
              <a:spcAft>
                <a:spcPts val="800"/>
              </a:spcAft>
            </a:pPr>
            <a:endParaRPr lang="en-GB" dirty="0">
              <a:ea typeface="Calibri"/>
              <a:cs typeface="Calibri"/>
            </a:endParaRPr>
          </a:p>
        </p:txBody>
      </p:sp>
      <p:sp>
        <p:nvSpPr>
          <p:cNvPr id="6" name="TextBox 5">
            <a:extLst>
              <a:ext uri="{FF2B5EF4-FFF2-40B4-BE49-F238E27FC236}">
                <a16:creationId xmlns:a16="http://schemas.microsoft.com/office/drawing/2014/main" id="{276DA4D5-88E1-1C8A-B298-76F0F519B8DC}"/>
              </a:ext>
            </a:extLst>
          </p:cNvPr>
          <p:cNvSpPr txBox="1"/>
          <p:nvPr/>
        </p:nvSpPr>
        <p:spPr>
          <a:xfrm>
            <a:off x="5251669" y="788626"/>
            <a:ext cx="4380711" cy="44909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450"/>
              </a:spcAft>
              <a:buFont typeface="Arial,Sans-Serif"/>
              <a:buChar char="•"/>
            </a:pPr>
            <a:r>
              <a:rPr lang="en-GB" sz="1600" dirty="0">
                <a:solidFill>
                  <a:srgbClr val="202020"/>
                </a:solidFill>
                <a:highlight>
                  <a:srgbClr val="FFFF00"/>
                </a:highlight>
                <a:latin typeface="Lato"/>
                <a:ea typeface="Lato"/>
                <a:cs typeface="Lato"/>
              </a:rPr>
              <a:t>LA391: Data: Law and Governance</a:t>
            </a:r>
            <a:endParaRPr lang="en-US" sz="1600" dirty="0">
              <a:highlight>
                <a:srgbClr val="FFFF00"/>
              </a:highlight>
              <a:latin typeface="Lato"/>
              <a:ea typeface="Lato"/>
              <a:cs typeface="Lato"/>
            </a:endParaRPr>
          </a:p>
          <a:p>
            <a:pPr marL="285750" indent="-285750">
              <a:spcAft>
                <a:spcPts val="450"/>
              </a:spcAft>
              <a:buFont typeface="Arial,Sans-Serif"/>
              <a:buChar char="•"/>
            </a:pPr>
            <a:r>
              <a:rPr lang="en-GB" sz="1600" dirty="0">
                <a:solidFill>
                  <a:srgbClr val="202020"/>
                </a:solidFill>
                <a:highlight>
                  <a:srgbClr val="00FFFF"/>
                </a:highlight>
                <a:latin typeface="Lato"/>
                <a:ea typeface="Lato"/>
                <a:cs typeface="Lato"/>
              </a:rPr>
              <a:t>LA393 Transitional Justice</a:t>
            </a:r>
            <a:endParaRPr lang="en-US" sz="1600" dirty="0">
              <a:highlight>
                <a:srgbClr val="00FFFF"/>
              </a:highlight>
              <a:latin typeface="Lato"/>
              <a:ea typeface="Lato"/>
              <a:cs typeface="Lato"/>
            </a:endParaRPr>
          </a:p>
          <a:p>
            <a:pPr marL="285750" indent="-285750">
              <a:spcAft>
                <a:spcPts val="450"/>
              </a:spcAft>
              <a:buFont typeface="Arial,Sans-Serif"/>
              <a:buChar char="•"/>
            </a:pPr>
            <a:r>
              <a:rPr lang="en-GB" sz="1600" dirty="0">
                <a:solidFill>
                  <a:srgbClr val="202020"/>
                </a:solidFill>
                <a:highlight>
                  <a:srgbClr val="00FFFF"/>
                </a:highlight>
                <a:latin typeface="Lato"/>
                <a:ea typeface="Lato"/>
                <a:cs typeface="Lato"/>
              </a:rPr>
              <a:t>LA398: History of Philosophy of Law</a:t>
            </a:r>
            <a:endParaRPr lang="en-US" sz="1600" dirty="0">
              <a:highlight>
                <a:srgbClr val="00FFFF"/>
              </a:highlight>
              <a:latin typeface="Lato"/>
              <a:ea typeface="Lato"/>
              <a:cs typeface="Lato"/>
            </a:endParaRPr>
          </a:p>
          <a:p>
            <a:pPr marL="285750" indent="-285750">
              <a:spcAft>
                <a:spcPts val="450"/>
              </a:spcAft>
              <a:buFont typeface="Arial,Sans-Serif"/>
              <a:buChar char="•"/>
            </a:pPr>
            <a:r>
              <a:rPr lang="en-GB" sz="1600" dirty="0">
                <a:solidFill>
                  <a:srgbClr val="202020"/>
                </a:solidFill>
                <a:highlight>
                  <a:srgbClr val="00FFFF"/>
                </a:highlight>
                <a:latin typeface="Lato"/>
                <a:ea typeface="Lato"/>
                <a:cs typeface="Lato"/>
              </a:rPr>
              <a:t>LA3A7: Restorative Justice</a:t>
            </a:r>
            <a:endParaRPr lang="en-US" sz="1600" dirty="0">
              <a:highlight>
                <a:srgbClr val="00FFFF"/>
              </a:highlight>
              <a:latin typeface="Lato"/>
              <a:ea typeface="Lato"/>
              <a:cs typeface="Lato"/>
            </a:endParaRPr>
          </a:p>
          <a:p>
            <a:pPr marL="285750" indent="-285750">
              <a:spcAft>
                <a:spcPts val="450"/>
              </a:spcAft>
              <a:buFont typeface="Arial,Sans-Serif"/>
              <a:buChar char="•"/>
            </a:pPr>
            <a:r>
              <a:rPr lang="en-GB" sz="1600" dirty="0">
                <a:solidFill>
                  <a:srgbClr val="202020"/>
                </a:solidFill>
                <a:highlight>
                  <a:srgbClr val="00FFFF"/>
                </a:highlight>
                <a:latin typeface="Lato"/>
                <a:ea typeface="Lato"/>
                <a:cs typeface="Lato"/>
              </a:rPr>
              <a:t>LA3C5: Charities, Civil Society and the Law</a:t>
            </a:r>
            <a:endParaRPr lang="en-US" sz="1600" dirty="0">
              <a:highlight>
                <a:srgbClr val="00FFFF"/>
              </a:highlight>
              <a:latin typeface="Lato"/>
              <a:ea typeface="Lato"/>
              <a:cs typeface="Lato"/>
            </a:endParaRPr>
          </a:p>
          <a:p>
            <a:pPr marL="285750" indent="-285750">
              <a:spcAft>
                <a:spcPts val="450"/>
              </a:spcAft>
              <a:buFont typeface="Arial,Sans-Serif"/>
              <a:buChar char="•"/>
            </a:pPr>
            <a:r>
              <a:rPr lang="en-GB" sz="1600" dirty="0">
                <a:solidFill>
                  <a:srgbClr val="202020"/>
                </a:solidFill>
                <a:highlight>
                  <a:srgbClr val="FFFF00"/>
                </a:highlight>
                <a:latin typeface="Lato"/>
                <a:ea typeface="Lato"/>
                <a:cs typeface="Lato"/>
              </a:rPr>
              <a:t>LA3C7: Intellectual Property Law: Copyright and Trade Marks</a:t>
            </a:r>
            <a:endParaRPr lang="en-US" sz="1600" dirty="0">
              <a:highlight>
                <a:srgbClr val="FFFF00"/>
              </a:highlight>
              <a:latin typeface="Lato"/>
              <a:ea typeface="Lato"/>
              <a:cs typeface="Lato"/>
            </a:endParaRPr>
          </a:p>
          <a:p>
            <a:pPr marL="285750" indent="-285750">
              <a:spcAft>
                <a:spcPts val="450"/>
              </a:spcAft>
              <a:buFont typeface="Arial,Sans-Serif"/>
              <a:buChar char="•"/>
            </a:pPr>
            <a:r>
              <a:rPr lang="en-GB" sz="1600" dirty="0">
                <a:solidFill>
                  <a:srgbClr val="202020"/>
                </a:solidFill>
                <a:highlight>
                  <a:srgbClr val="FFFF00"/>
                </a:highlight>
                <a:latin typeface="Lato"/>
                <a:ea typeface="Lato"/>
                <a:cs typeface="Lato"/>
              </a:rPr>
              <a:t>LA3C9: Contemporary Issues in Trust Law</a:t>
            </a:r>
            <a:endParaRPr lang="en-US" sz="1600" dirty="0">
              <a:highlight>
                <a:srgbClr val="FFFF00"/>
              </a:highlight>
              <a:latin typeface="Lato"/>
              <a:ea typeface="Lato"/>
              <a:cs typeface="Lato"/>
            </a:endParaRPr>
          </a:p>
          <a:p>
            <a:pPr marL="285750" indent="-285750">
              <a:spcAft>
                <a:spcPts val="450"/>
              </a:spcAft>
              <a:buFont typeface="Arial,Sans-Serif"/>
              <a:buChar char="•"/>
            </a:pPr>
            <a:r>
              <a:rPr lang="en-GB" sz="1600" dirty="0">
                <a:solidFill>
                  <a:srgbClr val="202020"/>
                </a:solidFill>
                <a:highlight>
                  <a:srgbClr val="00FFFF"/>
                </a:highlight>
                <a:latin typeface="Lato"/>
                <a:ea typeface="Lato"/>
                <a:cs typeface="Lato"/>
              </a:rPr>
              <a:t>LA3G7 Art, Technology and Law</a:t>
            </a:r>
            <a:endParaRPr lang="en-US" sz="1600" dirty="0">
              <a:highlight>
                <a:srgbClr val="00FFFF"/>
              </a:highlight>
              <a:latin typeface="Lato"/>
              <a:ea typeface="Lato"/>
              <a:cs typeface="Lato"/>
            </a:endParaRPr>
          </a:p>
          <a:p>
            <a:pPr marL="285750" indent="-285750">
              <a:spcAft>
                <a:spcPts val="450"/>
              </a:spcAft>
              <a:buFont typeface="Arial,Sans-Serif"/>
              <a:buChar char="•"/>
            </a:pPr>
            <a:r>
              <a:rPr lang="en-GB" sz="1600" dirty="0">
                <a:solidFill>
                  <a:srgbClr val="202020"/>
                </a:solidFill>
                <a:highlight>
                  <a:srgbClr val="00FF00"/>
                </a:highlight>
                <a:latin typeface="Lato"/>
                <a:ea typeface="Lato"/>
                <a:cs typeface="Lato"/>
              </a:rPr>
              <a:t>LA3H5 International Law in Crisis</a:t>
            </a:r>
          </a:p>
          <a:p>
            <a:pPr marL="285750" indent="-285750">
              <a:spcAft>
                <a:spcPts val="450"/>
              </a:spcAft>
              <a:buFont typeface="Arial,Sans-Serif"/>
              <a:buChar char="•"/>
            </a:pPr>
            <a:r>
              <a:rPr lang="en-GB" sz="1600" dirty="0">
                <a:solidFill>
                  <a:srgbClr val="202020"/>
                </a:solidFill>
                <a:highlight>
                  <a:srgbClr val="00FF00"/>
                </a:highlight>
                <a:latin typeface="Lato"/>
                <a:ea typeface="Lato"/>
                <a:cs typeface="Lato"/>
              </a:rPr>
              <a:t>LA3H1 Gender, Violence and Criminal Justice</a:t>
            </a:r>
            <a:endParaRPr lang="en-US" sz="1600" dirty="0">
              <a:solidFill>
                <a:srgbClr val="000000"/>
              </a:solidFill>
              <a:latin typeface="Lato"/>
              <a:ea typeface="Lato"/>
              <a:cs typeface="Lato"/>
            </a:endParaRPr>
          </a:p>
          <a:p>
            <a:pPr marL="285750" indent="-285750">
              <a:spcAft>
                <a:spcPts val="450"/>
              </a:spcAft>
              <a:buFont typeface="Arial,Sans-Serif"/>
              <a:buChar char="•"/>
            </a:pPr>
            <a:r>
              <a:rPr lang="en-GB" sz="1600" dirty="0">
                <a:solidFill>
                  <a:schemeClr val="bg1"/>
                </a:solidFill>
                <a:highlight>
                  <a:srgbClr val="0000FF"/>
                </a:highlight>
                <a:latin typeface="Lato"/>
                <a:ea typeface="Lato"/>
                <a:cs typeface="Lato"/>
              </a:rPr>
              <a:t>LA3H2 Principles of Corporate Law and Governance</a:t>
            </a:r>
          </a:p>
          <a:p>
            <a:pPr marL="285750" indent="-285750">
              <a:spcAft>
                <a:spcPts val="450"/>
              </a:spcAft>
              <a:buFont typeface="Arial,Sans-Serif"/>
              <a:buChar char="•"/>
            </a:pPr>
            <a:endParaRPr lang="en-GB" sz="1600" dirty="0">
              <a:solidFill>
                <a:srgbClr val="202020"/>
              </a:solidFill>
              <a:latin typeface="Lato"/>
              <a:ea typeface="Lato"/>
              <a:cs typeface="Lato"/>
            </a:endParaRPr>
          </a:p>
        </p:txBody>
      </p:sp>
    </p:spTree>
    <p:extLst>
      <p:ext uri="{BB962C8B-B14F-4D97-AF65-F5344CB8AC3E}">
        <p14:creationId xmlns:p14="http://schemas.microsoft.com/office/powerpoint/2010/main" val="4177726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AA659-305D-4115-E0FC-8E8D5E575DF7}"/>
              </a:ext>
            </a:extLst>
          </p:cNvPr>
          <p:cNvSpPr>
            <a:spLocks noGrp="1"/>
          </p:cNvSpPr>
          <p:nvPr>
            <p:ph type="title"/>
          </p:nvPr>
        </p:nvSpPr>
        <p:spPr/>
        <p:txBody>
          <a:bodyPr/>
          <a:lstStyle/>
          <a:p>
            <a:r>
              <a:rPr lang="en-GB" dirty="0"/>
              <a:t>External (non-Law) modules</a:t>
            </a:r>
          </a:p>
        </p:txBody>
      </p:sp>
      <p:sp>
        <p:nvSpPr>
          <p:cNvPr id="3" name="Footer Placeholder 2">
            <a:extLst>
              <a:ext uri="{FF2B5EF4-FFF2-40B4-BE49-F238E27FC236}">
                <a16:creationId xmlns:a16="http://schemas.microsoft.com/office/drawing/2014/main" id="{25499151-1193-A588-8F9A-3C5703E899D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B1E4ADA1-673D-637B-438F-2E792375E822}"/>
              </a:ext>
            </a:extLst>
          </p:cNvPr>
          <p:cNvSpPr>
            <a:spLocks noGrp="1"/>
          </p:cNvSpPr>
          <p:nvPr>
            <p:ph type="sldNum" sz="quarter" idx="11"/>
          </p:nvPr>
        </p:nvSpPr>
        <p:spPr/>
        <p:txBody>
          <a:bodyPr/>
          <a:lstStyle/>
          <a:p>
            <a:fld id="{E8F1A65C-595C-4736-BF40-F7D31E789466}" type="slidenum">
              <a:rPr lang="en-GB" smtClean="0"/>
              <a:pPr/>
              <a:t>21</a:t>
            </a:fld>
            <a:endParaRPr lang="en-GB"/>
          </a:p>
        </p:txBody>
      </p:sp>
      <p:sp>
        <p:nvSpPr>
          <p:cNvPr id="5" name="Text Placeholder 4">
            <a:extLst>
              <a:ext uri="{FF2B5EF4-FFF2-40B4-BE49-F238E27FC236}">
                <a16:creationId xmlns:a16="http://schemas.microsoft.com/office/drawing/2014/main" id="{7161338F-1FE7-809B-3007-CBED5B6559F1}"/>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70153952-1E11-01D2-3403-32D41FE56E42}"/>
              </a:ext>
            </a:extLst>
          </p:cNvPr>
          <p:cNvSpPr>
            <a:spLocks noGrp="1"/>
          </p:cNvSpPr>
          <p:nvPr>
            <p:ph sz="quarter" idx="17"/>
          </p:nvPr>
        </p:nvSpPr>
        <p:spPr>
          <a:xfrm>
            <a:off x="413582" y="1641566"/>
            <a:ext cx="8024565" cy="4527458"/>
          </a:xfrm>
        </p:spPr>
        <p:txBody>
          <a:bodyPr/>
          <a:lstStyle/>
          <a:p>
            <a:pPr marL="285750" indent="-285750">
              <a:buFont typeface="Arial" panose="020B0604020202020204" pitchFamily="34" charset="0"/>
              <a:buChar char="•"/>
            </a:pPr>
            <a:r>
              <a:rPr lang="en-GB" dirty="0"/>
              <a:t>Check your course structure to see if you are permitted to take external modules</a:t>
            </a:r>
            <a:endParaRPr lang="en-GB" b="0" i="0" dirty="0">
              <a:solidFill>
                <a:srgbClr val="202020"/>
              </a:solidFill>
              <a:effectLst/>
            </a:endParaRPr>
          </a:p>
          <a:p>
            <a:pPr marL="285750" indent="-285750">
              <a:buFont typeface="Arial" panose="020B0604020202020204" pitchFamily="34" charset="0"/>
              <a:buChar char="•"/>
            </a:pPr>
            <a:r>
              <a:rPr lang="en-GB" b="0" i="0" dirty="0">
                <a:solidFill>
                  <a:srgbClr val="202020"/>
                </a:solidFill>
                <a:effectLst/>
              </a:rPr>
              <a:t>You can see the available external modules via the </a:t>
            </a:r>
            <a:r>
              <a:rPr lang="en-GB" b="0" i="0" dirty="0">
                <a:solidFill>
                  <a:srgbClr val="202020"/>
                </a:solidFill>
                <a:effectLst/>
                <a:hlinkClick r:id="rId2"/>
              </a:rPr>
              <a:t>module catalogue</a:t>
            </a:r>
            <a:r>
              <a:rPr lang="en-GB" b="0" i="0" dirty="0">
                <a:solidFill>
                  <a:srgbClr val="202020"/>
                </a:solidFill>
                <a:effectLst/>
              </a:rPr>
              <a:t> and on departmental webpages</a:t>
            </a:r>
          </a:p>
          <a:p>
            <a:pPr marL="285750" indent="-285750">
              <a:buFont typeface="Arial" panose="020B0604020202020204" pitchFamily="34" charset="0"/>
              <a:buChar char="•"/>
            </a:pPr>
            <a:r>
              <a:rPr lang="en-GB" b="0" i="0" dirty="0">
                <a:solidFill>
                  <a:srgbClr val="202020"/>
                </a:solidFill>
                <a:effectLst/>
              </a:rPr>
              <a:t>Apply directly to the host department – there are </a:t>
            </a:r>
            <a:r>
              <a:rPr lang="en-GB" b="0" i="0" dirty="0">
                <a:solidFill>
                  <a:srgbClr val="202020"/>
                </a:solidFill>
                <a:effectLst/>
                <a:hlinkClick r:id="rId3"/>
              </a:rPr>
              <a:t>different </a:t>
            </a:r>
            <a:r>
              <a:rPr lang="en-GB" dirty="0">
                <a:solidFill>
                  <a:srgbClr val="202020"/>
                </a:solidFill>
                <a:hlinkClick r:id="rId3"/>
              </a:rPr>
              <a:t>module application</a:t>
            </a:r>
            <a:r>
              <a:rPr lang="en-GB" b="0" i="0" dirty="0">
                <a:solidFill>
                  <a:srgbClr val="202020"/>
                </a:solidFill>
                <a:effectLst/>
                <a:hlinkClick r:id="rId3"/>
              </a:rPr>
              <a:t> processes and deadlines</a:t>
            </a:r>
            <a:endParaRPr lang="en-GB" b="0" i="0" dirty="0">
              <a:solidFill>
                <a:srgbClr val="202020"/>
              </a:solidFill>
              <a:effectLst/>
            </a:endParaRPr>
          </a:p>
          <a:p>
            <a:pPr marL="285750" indent="-285750">
              <a:buFont typeface="Arial" panose="020B0604020202020204" pitchFamily="34" charset="0"/>
              <a:buChar char="•"/>
            </a:pPr>
            <a:r>
              <a:rPr lang="en-GB" b="0" i="0" dirty="0">
                <a:solidFill>
                  <a:srgbClr val="202020"/>
                </a:solidFill>
                <a:effectLst/>
              </a:rPr>
              <a:t>You must select a full range of Law Modules but indicate on the Law Module </a:t>
            </a:r>
            <a:r>
              <a:rPr lang="en-GB" dirty="0">
                <a:solidFill>
                  <a:srgbClr val="202020"/>
                </a:solidFill>
              </a:rPr>
              <a:t>A</a:t>
            </a:r>
            <a:r>
              <a:rPr lang="en-GB" b="0" i="0" dirty="0">
                <a:solidFill>
                  <a:srgbClr val="202020"/>
                </a:solidFill>
                <a:effectLst/>
              </a:rPr>
              <a:t>pplication </a:t>
            </a:r>
            <a:r>
              <a:rPr lang="en-GB" dirty="0">
                <a:solidFill>
                  <a:srgbClr val="202020"/>
                </a:solidFill>
              </a:rPr>
              <a:t>F</a:t>
            </a:r>
            <a:r>
              <a:rPr lang="en-GB" b="0" i="0" dirty="0">
                <a:solidFill>
                  <a:srgbClr val="202020"/>
                </a:solidFill>
                <a:effectLst/>
              </a:rPr>
              <a:t>orm if you have applied for external modules</a:t>
            </a:r>
          </a:p>
          <a:p>
            <a:pPr marL="285750" indent="-285750">
              <a:buFont typeface="Arial" panose="020B0604020202020204" pitchFamily="34" charset="0"/>
              <a:buChar char="•"/>
            </a:pPr>
            <a:r>
              <a:rPr lang="en-GB" dirty="0">
                <a:solidFill>
                  <a:srgbClr val="202020"/>
                </a:solidFill>
                <a:hlinkClick r:id="rId4"/>
              </a:rPr>
              <a:t>External module confirmation form</a:t>
            </a:r>
            <a:endParaRPr lang="en-GB" dirty="0">
              <a:solidFill>
                <a:srgbClr val="202020"/>
              </a:solidFill>
            </a:endParaRPr>
          </a:p>
          <a:p>
            <a:pPr marL="285750" indent="-285750">
              <a:buFont typeface="Arial" panose="020B0604020202020204" pitchFamily="34" charset="0"/>
              <a:buChar char="•"/>
            </a:pPr>
            <a:r>
              <a:rPr lang="en-GB" dirty="0">
                <a:solidFill>
                  <a:srgbClr val="202020"/>
                </a:solidFill>
              </a:rPr>
              <a:t>Once your space is confirmed on the external module </a:t>
            </a:r>
            <a:r>
              <a:rPr lang="en-GB" b="0" i="0" dirty="0">
                <a:solidFill>
                  <a:srgbClr val="202020"/>
                </a:solidFill>
                <a:effectLst/>
              </a:rPr>
              <a:t>your Law module(s) will be replaced with the external module.</a:t>
            </a:r>
          </a:p>
          <a:p>
            <a:pPr marL="285750" indent="-285750">
              <a:buFont typeface="Arial" panose="020B0604020202020204" pitchFamily="34" charset="0"/>
              <a:buChar char="•"/>
            </a:pPr>
            <a:r>
              <a:rPr lang="en-GB" dirty="0">
                <a:solidFill>
                  <a:srgbClr val="202020"/>
                </a:solidFill>
              </a:rPr>
              <a:t>The Law School will register you onto any external modules on the University’s Module Registration system.</a:t>
            </a:r>
            <a:endParaRPr lang="en-GB" b="0" i="0" dirty="0">
              <a:solidFill>
                <a:srgbClr val="202020"/>
              </a:solidFill>
              <a:effectLst/>
            </a:endParaRPr>
          </a:p>
          <a:p>
            <a:pPr marL="285750" indent="-285750">
              <a:buFont typeface="Arial" panose="020B0604020202020204" pitchFamily="34" charset="0"/>
              <a:buChar char="•"/>
            </a:pPr>
            <a:r>
              <a:rPr lang="en-GB" dirty="0">
                <a:solidFill>
                  <a:srgbClr val="202020"/>
                </a:solidFill>
              </a:rPr>
              <a:t>Administration of the module is managed by the host department</a:t>
            </a: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179100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658D3-22AA-98C6-C895-724CA204CDD4}"/>
              </a:ext>
            </a:extLst>
          </p:cNvPr>
          <p:cNvSpPr>
            <a:spLocks noGrp="1"/>
          </p:cNvSpPr>
          <p:nvPr>
            <p:ph type="title"/>
          </p:nvPr>
        </p:nvSpPr>
        <p:spPr/>
        <p:txBody>
          <a:bodyPr/>
          <a:lstStyle/>
          <a:p>
            <a:r>
              <a:rPr lang="en-GB"/>
              <a:t>WBS modules</a:t>
            </a:r>
          </a:p>
        </p:txBody>
      </p:sp>
      <p:sp>
        <p:nvSpPr>
          <p:cNvPr id="3" name="Footer Placeholder 2">
            <a:extLst>
              <a:ext uri="{FF2B5EF4-FFF2-40B4-BE49-F238E27FC236}">
                <a16:creationId xmlns:a16="http://schemas.microsoft.com/office/drawing/2014/main" id="{D45B10BE-54DA-F244-CA07-7C061B40814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22F2DE9B-106F-CC7F-0599-72E59177A9E5}"/>
              </a:ext>
            </a:extLst>
          </p:cNvPr>
          <p:cNvSpPr>
            <a:spLocks noGrp="1"/>
          </p:cNvSpPr>
          <p:nvPr>
            <p:ph type="sldNum" sz="quarter" idx="11"/>
          </p:nvPr>
        </p:nvSpPr>
        <p:spPr/>
        <p:txBody>
          <a:bodyPr/>
          <a:lstStyle/>
          <a:p>
            <a:fld id="{E8F1A65C-595C-4736-BF40-F7D31E789466}" type="slidenum">
              <a:rPr lang="en-GB" smtClean="0"/>
              <a:pPr/>
              <a:t>22</a:t>
            </a:fld>
            <a:endParaRPr lang="en-GB"/>
          </a:p>
        </p:txBody>
      </p:sp>
      <p:sp>
        <p:nvSpPr>
          <p:cNvPr id="5" name="Text Placeholder 4">
            <a:extLst>
              <a:ext uri="{FF2B5EF4-FFF2-40B4-BE49-F238E27FC236}">
                <a16:creationId xmlns:a16="http://schemas.microsoft.com/office/drawing/2014/main" id="{DE93B69E-CDC0-2E8C-D4BE-FE93259DB435}"/>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17B229EA-9122-1AA6-2C35-80BBBA4D62A5}"/>
              </a:ext>
            </a:extLst>
          </p:cNvPr>
          <p:cNvSpPr>
            <a:spLocks noGrp="1"/>
          </p:cNvSpPr>
          <p:nvPr>
            <p:ph sz="quarter" idx="17"/>
          </p:nvPr>
        </p:nvSpPr>
        <p:spPr/>
        <p:txBody>
          <a:bodyPr/>
          <a:lstStyle/>
          <a:p>
            <a:pPr marL="285750" indent="-285750" algn="l">
              <a:spcAft>
                <a:spcPts val="840"/>
              </a:spcAft>
              <a:buFont typeface="Arial" panose="020B0604020202020204" pitchFamily="34" charset="0"/>
              <a:buChar char="•"/>
            </a:pPr>
            <a:r>
              <a:rPr lang="en-GB" b="0" i="0">
                <a:solidFill>
                  <a:srgbClr val="202020"/>
                </a:solidFill>
                <a:effectLst/>
              </a:rPr>
              <a:t>Register through the </a:t>
            </a:r>
            <a:r>
              <a:rPr lang="en-GB" b="0" i="0" err="1">
                <a:solidFill>
                  <a:srgbClr val="202020"/>
                </a:solidFill>
                <a:effectLst/>
              </a:rPr>
              <a:t>my.wbs</a:t>
            </a:r>
            <a:r>
              <a:rPr lang="en-GB" b="0" i="0">
                <a:solidFill>
                  <a:srgbClr val="202020"/>
                </a:solidFill>
                <a:effectLst/>
              </a:rPr>
              <a:t> system - set up your </a:t>
            </a:r>
            <a:r>
              <a:rPr lang="en-GB" b="0" i="0" err="1">
                <a:solidFill>
                  <a:srgbClr val="202020"/>
                </a:solidFill>
                <a:effectLst/>
              </a:rPr>
              <a:t>my.wbs</a:t>
            </a:r>
            <a:r>
              <a:rPr lang="en-GB" b="0" i="0">
                <a:solidFill>
                  <a:srgbClr val="202020"/>
                </a:solidFill>
                <a:effectLst/>
              </a:rPr>
              <a:t> account which will enable you to access the module application system with ease when it is open - </a:t>
            </a:r>
            <a:r>
              <a:rPr lang="en-GB" b="0" i="0">
                <a:solidFill>
                  <a:srgbClr val="202020"/>
                </a:solidFill>
                <a:effectLst/>
                <a:hlinkClick r:id="rId2"/>
              </a:rPr>
              <a:t>my.wbs.ac.uk/registration</a:t>
            </a:r>
            <a:endParaRPr lang="en-GB">
              <a:solidFill>
                <a:srgbClr val="202020"/>
              </a:solidFill>
            </a:endParaRPr>
          </a:p>
          <a:p>
            <a:pPr marL="285750" indent="-285750" algn="l">
              <a:spcAft>
                <a:spcPts val="840"/>
              </a:spcAft>
              <a:buFont typeface="Arial" panose="020B0604020202020204" pitchFamily="34" charset="0"/>
              <a:buChar char="•"/>
            </a:pPr>
            <a:r>
              <a:rPr lang="en-GB">
                <a:solidFill>
                  <a:srgbClr val="202020"/>
                </a:solidFill>
              </a:rPr>
              <a:t>There are usually 2-3 rounds of module registration a year</a:t>
            </a:r>
            <a:endParaRPr lang="en-GB" b="0" i="0">
              <a:solidFill>
                <a:srgbClr val="202020"/>
              </a:solidFill>
              <a:effectLst/>
            </a:endParaRPr>
          </a:p>
          <a:p>
            <a:pPr marL="285750" indent="-285750" algn="l">
              <a:spcAft>
                <a:spcPts val="840"/>
              </a:spcAft>
              <a:buFont typeface="Arial" panose="020B0604020202020204" pitchFamily="34" charset="0"/>
              <a:buChar char="•"/>
            </a:pPr>
            <a:r>
              <a:rPr lang="en-GB" b="0" i="0">
                <a:solidFill>
                  <a:srgbClr val="202020"/>
                </a:solidFill>
                <a:effectLst/>
              </a:rPr>
              <a:t>Law students are not permitted to take the following Warwick Business School Law modules:</a:t>
            </a:r>
          </a:p>
          <a:p>
            <a:pPr marL="642938" lvl="2" indent="-285750">
              <a:spcAft>
                <a:spcPts val="840"/>
              </a:spcAft>
              <a:buFontTx/>
              <a:buChar char="-"/>
            </a:pPr>
            <a:r>
              <a:rPr lang="en-GB" b="0" i="0">
                <a:solidFill>
                  <a:srgbClr val="202020"/>
                </a:solidFill>
                <a:effectLst/>
              </a:rPr>
              <a:t>IB3F20 - Company Law</a:t>
            </a:r>
          </a:p>
          <a:p>
            <a:pPr marL="642938" lvl="2" indent="-285750">
              <a:spcAft>
                <a:spcPts val="840"/>
              </a:spcAft>
              <a:buFontTx/>
              <a:buChar char="-"/>
            </a:pPr>
            <a:r>
              <a:rPr lang="en-GB" b="0" i="0">
                <a:solidFill>
                  <a:srgbClr val="202020"/>
                </a:solidFill>
                <a:effectLst/>
              </a:rPr>
              <a:t>IB1130 - Business Law</a:t>
            </a:r>
          </a:p>
          <a:p>
            <a:pPr marL="642938" lvl="2" indent="-285750">
              <a:spcAft>
                <a:spcPts val="840"/>
              </a:spcAft>
              <a:buFontTx/>
              <a:buChar char="-"/>
            </a:pPr>
            <a:r>
              <a:rPr lang="en-GB" b="0" i="0">
                <a:solidFill>
                  <a:srgbClr val="202020"/>
                </a:solidFill>
                <a:effectLst/>
              </a:rPr>
              <a:t>IB2370 - Business Law 2</a:t>
            </a:r>
          </a:p>
          <a:p>
            <a:pPr marL="642938" lvl="2" indent="-285750">
              <a:spcAft>
                <a:spcPts val="840"/>
              </a:spcAft>
              <a:buFontTx/>
              <a:buChar char="-"/>
            </a:pPr>
            <a:r>
              <a:rPr lang="en-GB" b="0" i="0">
                <a:solidFill>
                  <a:srgbClr val="202020"/>
                </a:solidFill>
                <a:effectLst/>
              </a:rPr>
              <a:t>B3G40 - Law for Entrepreneurs</a:t>
            </a:r>
          </a:p>
          <a:p>
            <a:pPr marL="642938" lvl="2" indent="-285750">
              <a:spcAft>
                <a:spcPts val="840"/>
              </a:spcAft>
              <a:buFontTx/>
              <a:buChar char="-"/>
            </a:pPr>
            <a:r>
              <a:rPr lang="en-GB" b="0" i="0">
                <a:solidFill>
                  <a:srgbClr val="202020"/>
                </a:solidFill>
                <a:effectLst/>
              </a:rPr>
              <a:t>IB2C1 - Fundamentals of Business Law</a:t>
            </a:r>
          </a:p>
          <a:p>
            <a:pPr marL="642938" lvl="2" indent="-285750">
              <a:spcAft>
                <a:spcPts val="840"/>
              </a:spcAft>
              <a:buFontTx/>
              <a:buChar char="-"/>
            </a:pPr>
            <a:r>
              <a:rPr lang="en-GB" b="0" i="0">
                <a:solidFill>
                  <a:srgbClr val="202020"/>
                </a:solidFill>
                <a:effectLst/>
              </a:rPr>
              <a:t>IB3N4 - International Trade Law</a:t>
            </a:r>
          </a:p>
          <a:p>
            <a:endParaRPr lang="en-GB"/>
          </a:p>
        </p:txBody>
      </p:sp>
    </p:spTree>
    <p:extLst>
      <p:ext uri="{BB962C8B-B14F-4D97-AF65-F5344CB8AC3E}">
        <p14:creationId xmlns:p14="http://schemas.microsoft.com/office/powerpoint/2010/main" val="3588342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ECDFD-5912-28C0-A696-349FC68D1389}"/>
              </a:ext>
            </a:extLst>
          </p:cNvPr>
          <p:cNvSpPr>
            <a:spLocks noGrp="1"/>
          </p:cNvSpPr>
          <p:nvPr>
            <p:ph type="title"/>
          </p:nvPr>
        </p:nvSpPr>
        <p:spPr/>
        <p:txBody>
          <a:bodyPr/>
          <a:lstStyle/>
          <a:p>
            <a:r>
              <a:rPr lang="en-GB"/>
              <a:t>Language Centre modules</a:t>
            </a:r>
          </a:p>
        </p:txBody>
      </p:sp>
      <p:sp>
        <p:nvSpPr>
          <p:cNvPr id="3" name="Footer Placeholder 2">
            <a:extLst>
              <a:ext uri="{FF2B5EF4-FFF2-40B4-BE49-F238E27FC236}">
                <a16:creationId xmlns:a16="http://schemas.microsoft.com/office/drawing/2014/main" id="{B10A701F-ED22-EDEC-B900-82AB74E44B4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CB3EDFD4-7FE4-3F18-233C-DF8C39363931}"/>
              </a:ext>
            </a:extLst>
          </p:cNvPr>
          <p:cNvSpPr>
            <a:spLocks noGrp="1"/>
          </p:cNvSpPr>
          <p:nvPr>
            <p:ph type="sldNum" sz="quarter" idx="11"/>
          </p:nvPr>
        </p:nvSpPr>
        <p:spPr/>
        <p:txBody>
          <a:bodyPr/>
          <a:lstStyle/>
          <a:p>
            <a:fld id="{E8F1A65C-595C-4736-BF40-F7D31E789466}" type="slidenum">
              <a:rPr lang="en-GB" smtClean="0"/>
              <a:pPr/>
              <a:t>23</a:t>
            </a:fld>
            <a:endParaRPr lang="en-GB"/>
          </a:p>
        </p:txBody>
      </p:sp>
      <p:sp>
        <p:nvSpPr>
          <p:cNvPr id="5" name="Text Placeholder 4">
            <a:extLst>
              <a:ext uri="{FF2B5EF4-FFF2-40B4-BE49-F238E27FC236}">
                <a16:creationId xmlns:a16="http://schemas.microsoft.com/office/drawing/2014/main" id="{DEB8D2A1-4044-3464-32DE-4FF49BD22F90}"/>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B94D6A98-F6D8-8263-AD75-EA6EC60BF08D}"/>
              </a:ext>
            </a:extLst>
          </p:cNvPr>
          <p:cNvSpPr>
            <a:spLocks noGrp="1"/>
          </p:cNvSpPr>
          <p:nvPr>
            <p:ph sz="quarter" idx="17"/>
          </p:nvPr>
        </p:nvSpPr>
        <p:spPr/>
        <p:txBody>
          <a:bodyPr/>
          <a:lstStyle/>
          <a:p>
            <a:pPr marL="285750" indent="-285750">
              <a:spcAft>
                <a:spcPts val="840"/>
              </a:spcAft>
              <a:buFont typeface="Arial" panose="020B0604020202020204" pitchFamily="34" charset="0"/>
              <a:buChar char="•"/>
            </a:pPr>
            <a:r>
              <a:rPr lang="en-GB" b="0" i="0" dirty="0">
                <a:solidFill>
                  <a:srgbClr val="202020"/>
                </a:solidFill>
                <a:effectLst/>
                <a:latin typeface="Lato" panose="020F0502020204030203" pitchFamily="34" charset="0"/>
              </a:rPr>
              <a:t>The Language Centre modules in Arabic, Chinese, French, German, Italian, Japanese, Korean, Russian, Portuguese and Spanish.</a:t>
            </a:r>
          </a:p>
          <a:p>
            <a:pPr marL="285750" indent="-285750">
              <a:spcAft>
                <a:spcPts val="840"/>
              </a:spcAft>
              <a:buFont typeface="Arial" panose="020B0604020202020204" pitchFamily="34" charset="0"/>
              <a:buChar char="•"/>
            </a:pPr>
            <a:r>
              <a:rPr lang="en-GB" dirty="0">
                <a:solidFill>
                  <a:srgbClr val="202020"/>
                </a:solidFill>
                <a:latin typeface="Lato" panose="020F0502020204030203" pitchFamily="34" charset="0"/>
              </a:rPr>
              <a:t>Different levels - </a:t>
            </a:r>
            <a:r>
              <a:rPr lang="en-GB" b="0" i="0" dirty="0">
                <a:solidFill>
                  <a:srgbClr val="202020"/>
                </a:solidFill>
                <a:effectLst/>
                <a:latin typeface="Lato" panose="020F0502020204030203" pitchFamily="34" charset="0"/>
              </a:rPr>
              <a:t>acquire a new language or improve your language skills. Language proficiency test before the start of the academic year</a:t>
            </a:r>
          </a:p>
          <a:p>
            <a:pPr marL="285750" indent="-285750">
              <a:spcAft>
                <a:spcPts val="840"/>
              </a:spcAft>
              <a:buFont typeface="Arial" panose="020B0604020202020204" pitchFamily="34" charset="0"/>
              <a:buChar char="•"/>
            </a:pPr>
            <a:r>
              <a:rPr lang="en-GB" dirty="0">
                <a:solidFill>
                  <a:srgbClr val="202020"/>
                </a:solidFill>
                <a:latin typeface="Lato" panose="020F0502020204030203" pitchFamily="34" charset="0"/>
              </a:rPr>
              <a:t>Modules for credit </a:t>
            </a:r>
            <a:r>
              <a:rPr lang="en-GB" b="0" i="0" dirty="0">
                <a:solidFill>
                  <a:srgbClr val="202020"/>
                </a:solidFill>
                <a:effectLst/>
                <a:latin typeface="Lato" panose="020F0502020204030203" pitchFamily="34" charset="0"/>
              </a:rPr>
              <a:t>must be agreed with Law before enrolling</a:t>
            </a:r>
          </a:p>
          <a:p>
            <a:pPr marL="285750" indent="-285750">
              <a:spcAft>
                <a:spcPts val="840"/>
              </a:spcAft>
              <a:buFont typeface="Arial" panose="020B0604020202020204" pitchFamily="34" charset="0"/>
              <a:buChar char="•"/>
            </a:pPr>
            <a:r>
              <a:rPr lang="en-GB" i="0" dirty="0">
                <a:solidFill>
                  <a:srgbClr val="202020"/>
                </a:solidFill>
                <a:effectLst/>
                <a:latin typeface="Lato" panose="020F0502020204030203" pitchFamily="34" charset="0"/>
              </a:rPr>
              <a:t>Final year students may not apply for a beginner’s level (Level 1) module, unless it is the beginner’s (accelerated) level.</a:t>
            </a:r>
          </a:p>
          <a:p>
            <a:pPr marL="285750" indent="-285750">
              <a:spcAft>
                <a:spcPts val="840"/>
              </a:spcAft>
              <a:buFont typeface="Arial" panose="020B0604020202020204" pitchFamily="34" charset="0"/>
              <a:buChar char="•"/>
            </a:pPr>
            <a:r>
              <a:rPr lang="en-GB" dirty="0">
                <a:solidFill>
                  <a:srgbClr val="202020"/>
                </a:solidFill>
                <a:latin typeface="Lato" panose="020F0502020204030203" pitchFamily="34" charset="0"/>
              </a:rPr>
              <a:t>O</a:t>
            </a:r>
            <a:r>
              <a:rPr lang="en-GB" b="0" i="0" dirty="0">
                <a:solidFill>
                  <a:srgbClr val="202020"/>
                </a:solidFill>
                <a:effectLst/>
                <a:latin typeface="Lato" panose="020F0502020204030203" pitchFamily="34" charset="0"/>
              </a:rPr>
              <a:t>ngoing assessments throughout the academic year, and end of year examinations</a:t>
            </a:r>
          </a:p>
          <a:p>
            <a:pPr marL="285750" indent="-285750">
              <a:spcAft>
                <a:spcPts val="840"/>
              </a:spcAft>
              <a:buFont typeface="Arial" panose="020B0604020202020204" pitchFamily="34" charset="0"/>
              <a:buChar char="•"/>
            </a:pPr>
            <a:r>
              <a:rPr lang="en-GB" dirty="0">
                <a:solidFill>
                  <a:srgbClr val="202020"/>
                </a:solidFill>
                <a:latin typeface="Lato" panose="020F0502020204030203" pitchFamily="34" charset="0"/>
              </a:rPr>
              <a:t>30 CATS modules</a:t>
            </a:r>
          </a:p>
          <a:p>
            <a:pPr marL="285750" indent="-285750">
              <a:spcAft>
                <a:spcPts val="840"/>
              </a:spcAft>
              <a:buFont typeface="Arial" panose="020B0604020202020204" pitchFamily="34" charset="0"/>
              <a:buChar char="•"/>
            </a:pPr>
            <a:r>
              <a:rPr lang="en-GB" b="0" i="0" dirty="0">
                <a:solidFill>
                  <a:srgbClr val="202020"/>
                </a:solidFill>
                <a:effectLst/>
                <a:latin typeface="Lato" panose="020F0502020204030203" pitchFamily="34" charset="0"/>
              </a:rPr>
              <a:t>The same modules as those available for credit are also available to take in addition to degree studies. A fee applies to these modules. </a:t>
            </a:r>
          </a:p>
          <a:p>
            <a:pPr marL="285750" indent="-285750">
              <a:spcAft>
                <a:spcPts val="840"/>
              </a:spcAft>
              <a:buFont typeface="Arial" panose="020B0604020202020204" pitchFamily="34" charset="0"/>
              <a:buChar char="•"/>
            </a:pPr>
            <a:r>
              <a:rPr lang="en-GB" dirty="0">
                <a:solidFill>
                  <a:srgbClr val="202020"/>
                </a:solidFill>
                <a:latin typeface="Lato" panose="020F0502020204030203" pitchFamily="34" charset="0"/>
              </a:rPr>
              <a:t>Email </a:t>
            </a:r>
            <a:r>
              <a:rPr lang="en-GB" dirty="0">
                <a:solidFill>
                  <a:srgbClr val="202020"/>
                </a:solidFill>
                <a:latin typeface="Lato" panose="020F0502020204030203" pitchFamily="34" charset="0"/>
                <a:hlinkClick r:id="rId2"/>
              </a:rPr>
              <a:t>law.DUGS@warwick.ac.uk</a:t>
            </a:r>
            <a:r>
              <a:rPr lang="en-GB" dirty="0">
                <a:solidFill>
                  <a:srgbClr val="202020"/>
                </a:solidFill>
                <a:latin typeface="Lato" panose="020F0502020204030203" pitchFamily="34" charset="0"/>
              </a:rPr>
              <a:t> for permission </a:t>
            </a:r>
            <a:endParaRPr lang="en-GB" b="0" i="0" dirty="0">
              <a:solidFill>
                <a:srgbClr val="202020"/>
              </a:solidFill>
              <a:effectLst/>
              <a:latin typeface="Lato" panose="020F0502020204030203" pitchFamily="34" charset="0"/>
            </a:endParaRPr>
          </a:p>
          <a:p>
            <a:pPr>
              <a:spcAft>
                <a:spcPts val="840"/>
              </a:spcAft>
            </a:pPr>
            <a:endParaRPr lang="en-GB" b="0" i="0" dirty="0">
              <a:solidFill>
                <a:srgbClr val="202020"/>
              </a:solidFill>
              <a:effectLst/>
              <a:latin typeface="Lato" panose="020F0502020204030203" pitchFamily="34" charset="0"/>
            </a:endParaRPr>
          </a:p>
          <a:p>
            <a:pPr>
              <a:spcAft>
                <a:spcPts val="840"/>
              </a:spcAft>
              <a:buNone/>
            </a:pPr>
            <a:r>
              <a:rPr lang="en-GB" b="0" i="0" dirty="0">
                <a:solidFill>
                  <a:srgbClr val="202020"/>
                </a:solidFill>
                <a:effectLst/>
                <a:latin typeface="Lato" panose="020F0502020204030203" pitchFamily="34" charset="0"/>
                <a:hlinkClick r:id="rId3"/>
              </a:rPr>
              <a:t>The Language Centre - Academic Modules (warwick.ac.uk)</a:t>
            </a:r>
            <a:endParaRPr lang="en-GB" b="0" i="0" dirty="0">
              <a:solidFill>
                <a:srgbClr val="202020"/>
              </a:solidFill>
              <a:effectLst/>
              <a:latin typeface="Lato" panose="020F0502020204030203" pitchFamily="34" charset="0"/>
            </a:endParaRPr>
          </a:p>
          <a:p>
            <a:endParaRPr lang="en-GB" dirty="0"/>
          </a:p>
        </p:txBody>
      </p:sp>
    </p:spTree>
    <p:extLst>
      <p:ext uri="{BB962C8B-B14F-4D97-AF65-F5344CB8AC3E}">
        <p14:creationId xmlns:p14="http://schemas.microsoft.com/office/powerpoint/2010/main" val="22722966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52E033-56BE-8162-6287-E49385E83CF4}"/>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3BFB82-A07A-1693-F7AC-D74B0D433674}"/>
              </a:ext>
            </a:extLst>
          </p:cNvPr>
          <p:cNvSpPr>
            <a:spLocks noGrp="1"/>
          </p:cNvSpPr>
          <p:nvPr>
            <p:ph type="pic" sz="quarter" idx="15"/>
          </p:nvPr>
        </p:nvSpPr>
        <p:spPr/>
        <p:txBody>
          <a:bodyPr/>
          <a:lstStyle/>
          <a:p>
            <a:endParaRPr lang="en-GB"/>
          </a:p>
        </p:txBody>
      </p:sp>
      <p:sp>
        <p:nvSpPr>
          <p:cNvPr id="3" name="Footer Placeholder 2">
            <a:extLst>
              <a:ext uri="{FF2B5EF4-FFF2-40B4-BE49-F238E27FC236}">
                <a16:creationId xmlns:a16="http://schemas.microsoft.com/office/drawing/2014/main" id="{9B915ED3-997F-8D5A-DF50-4785C3A130C4}"/>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7C8A6C17-5ABC-644A-658B-B28264916032}"/>
              </a:ext>
            </a:extLst>
          </p:cNvPr>
          <p:cNvSpPr>
            <a:spLocks noGrp="1"/>
          </p:cNvSpPr>
          <p:nvPr>
            <p:ph type="title"/>
          </p:nvPr>
        </p:nvSpPr>
        <p:spPr/>
        <p:txBody>
          <a:bodyPr/>
          <a:lstStyle/>
          <a:p>
            <a:r>
              <a:rPr lang="en-GB" dirty="0"/>
              <a:t>Module </a:t>
            </a:r>
            <a:br>
              <a:rPr lang="en-GB" dirty="0"/>
            </a:br>
            <a:r>
              <a:rPr lang="en-GB" dirty="0"/>
              <a:t>APPLICATION form</a:t>
            </a:r>
          </a:p>
        </p:txBody>
      </p:sp>
      <p:sp>
        <p:nvSpPr>
          <p:cNvPr id="5" name="Text Placeholder 4">
            <a:extLst>
              <a:ext uri="{FF2B5EF4-FFF2-40B4-BE49-F238E27FC236}">
                <a16:creationId xmlns:a16="http://schemas.microsoft.com/office/drawing/2014/main" id="{BC398831-D3B8-B965-C9B6-6BE6CF40B50F}"/>
              </a:ext>
            </a:extLst>
          </p:cNvPr>
          <p:cNvSpPr>
            <a:spLocks noGrp="1"/>
          </p:cNvSpPr>
          <p:nvPr>
            <p:ph type="body" sz="quarter" idx="12"/>
          </p:nvPr>
        </p:nvSpPr>
        <p:spPr/>
        <p:txBody>
          <a:bodyPr/>
          <a:lstStyle/>
          <a:p>
            <a:r>
              <a:rPr lang="en-GB"/>
              <a:t>03</a:t>
            </a:r>
          </a:p>
        </p:txBody>
      </p:sp>
    </p:spTree>
    <p:extLst>
      <p:ext uri="{BB962C8B-B14F-4D97-AF65-F5344CB8AC3E}">
        <p14:creationId xmlns:p14="http://schemas.microsoft.com/office/powerpoint/2010/main" val="5520961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ACB87-0404-BF30-2B2D-2AC525F218FE}"/>
              </a:ext>
            </a:extLst>
          </p:cNvPr>
          <p:cNvSpPr>
            <a:spLocks noGrp="1"/>
          </p:cNvSpPr>
          <p:nvPr>
            <p:ph type="title"/>
          </p:nvPr>
        </p:nvSpPr>
        <p:spPr/>
        <p:txBody>
          <a:bodyPr/>
          <a:lstStyle/>
          <a:p>
            <a:r>
              <a:rPr lang="en-GB" dirty="0"/>
              <a:t>Module Application Forms</a:t>
            </a:r>
          </a:p>
        </p:txBody>
      </p:sp>
      <p:sp>
        <p:nvSpPr>
          <p:cNvPr id="3" name="Footer Placeholder 2">
            <a:extLst>
              <a:ext uri="{FF2B5EF4-FFF2-40B4-BE49-F238E27FC236}">
                <a16:creationId xmlns:a16="http://schemas.microsoft.com/office/drawing/2014/main" id="{8AB013E3-0A2D-CCC5-75A5-88B722A50E23}"/>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C4F728E1-A0AA-F9FC-0689-E867B5065D8C}"/>
              </a:ext>
            </a:extLst>
          </p:cNvPr>
          <p:cNvSpPr>
            <a:spLocks noGrp="1"/>
          </p:cNvSpPr>
          <p:nvPr>
            <p:ph type="sldNum" sz="quarter" idx="11"/>
          </p:nvPr>
        </p:nvSpPr>
        <p:spPr/>
        <p:txBody>
          <a:bodyPr/>
          <a:lstStyle/>
          <a:p>
            <a:fld id="{E8F1A65C-595C-4736-BF40-F7D31E789466}" type="slidenum">
              <a:rPr lang="en-GB" smtClean="0"/>
              <a:pPr/>
              <a:t>25</a:t>
            </a:fld>
            <a:endParaRPr lang="en-GB"/>
          </a:p>
        </p:txBody>
      </p:sp>
      <p:sp>
        <p:nvSpPr>
          <p:cNvPr id="16" name="Text Placeholder 15">
            <a:extLst>
              <a:ext uri="{FF2B5EF4-FFF2-40B4-BE49-F238E27FC236}">
                <a16:creationId xmlns:a16="http://schemas.microsoft.com/office/drawing/2014/main" id="{59C6FD9C-8FAF-9E06-6477-745DD3EE78C7}"/>
              </a:ext>
            </a:extLst>
          </p:cNvPr>
          <p:cNvSpPr>
            <a:spLocks noGrp="1"/>
          </p:cNvSpPr>
          <p:nvPr>
            <p:ph type="body" sz="quarter" idx="12"/>
          </p:nvPr>
        </p:nvSpPr>
        <p:spPr/>
        <p:txBody>
          <a:bodyPr vert="horz" lIns="91440" tIns="45720" rIns="91440" bIns="45720" rtlCol="0" anchor="t">
            <a:noAutofit/>
          </a:bodyPr>
          <a:lstStyle/>
          <a:p>
            <a:r>
              <a:rPr lang="en-GB">
                <a:highlight>
                  <a:srgbClr val="C5E0B4"/>
                </a:highlight>
              </a:rPr>
              <a:t>Open Thursday 14 May, 11am BST – Friday 29 May 2026 3pm BST</a:t>
            </a:r>
          </a:p>
        </p:txBody>
      </p:sp>
      <p:sp>
        <p:nvSpPr>
          <p:cNvPr id="6" name="Content Placeholder 5">
            <a:extLst>
              <a:ext uri="{FF2B5EF4-FFF2-40B4-BE49-F238E27FC236}">
                <a16:creationId xmlns:a16="http://schemas.microsoft.com/office/drawing/2014/main" id="{6162026B-97C1-AF67-21DC-0EDFA3B0B5F5}"/>
              </a:ext>
            </a:extLst>
          </p:cNvPr>
          <p:cNvSpPr>
            <a:spLocks noGrp="1"/>
          </p:cNvSpPr>
          <p:nvPr>
            <p:ph sz="quarter" idx="17"/>
          </p:nvPr>
        </p:nvSpPr>
        <p:spPr>
          <a:xfrm>
            <a:off x="413582" y="1641566"/>
            <a:ext cx="9030456" cy="2117578"/>
          </a:xfrm>
        </p:spPr>
        <p:txBody>
          <a:bodyPr vert="horz" lIns="91440" tIns="45720" rIns="91440" bIns="45720" rtlCol="0" anchor="t">
            <a:noAutofit/>
          </a:bodyPr>
          <a:lstStyle/>
          <a:p>
            <a:pPr marL="285750" indent="-285750">
              <a:buFont typeface="Arial" panose="020B0604020202020204" pitchFamily="34" charset="0"/>
              <a:buChar char="•"/>
            </a:pPr>
            <a:r>
              <a:rPr lang="en-GB" dirty="0"/>
              <a:t>One form for single honours students, and one for joint honours students. Also forms for visiting Students and external Students.</a:t>
            </a:r>
          </a:p>
          <a:p>
            <a:pPr marL="285750" indent="-285750">
              <a:buFont typeface="Arial" panose="020B0604020202020204" pitchFamily="34" charset="0"/>
              <a:buChar char="•"/>
            </a:pPr>
            <a:r>
              <a:rPr lang="en-GB" dirty="0"/>
              <a:t>Can submit the form as many times as you like within the time period above. Your last dated submission will be the only submission we look at.</a:t>
            </a:r>
          </a:p>
          <a:p>
            <a:pPr marL="285750" indent="-285750">
              <a:buFont typeface="Arial" panose="020B0604020202020204" pitchFamily="34" charset="0"/>
              <a:buChar char="•"/>
            </a:pPr>
            <a:r>
              <a:rPr lang="en-GB" b="1" dirty="0"/>
              <a:t>Once the form has closed it is not possible to amend your Law module applications;</a:t>
            </a:r>
            <a:r>
              <a:rPr lang="en-GB" dirty="0"/>
              <a:t> changes will only be made for students who have a clash or get accepted onto an external module</a:t>
            </a:r>
          </a:p>
          <a:p>
            <a:pPr marL="285750" indent="-285750">
              <a:buFont typeface="Arial" panose="020B0604020202020204" pitchFamily="34" charset="0"/>
              <a:buChar char="•"/>
            </a:pPr>
            <a:r>
              <a:rPr lang="en-GB" dirty="0"/>
              <a:t>Late forms will be reviewed after modules have been allocated to students who met the deadline. There may not be space on your preferred modules, so you will need to give us details of six preferred modules for each term.</a:t>
            </a:r>
          </a:p>
          <a:p>
            <a:pPr marL="285750" indent="-285750">
              <a:buFont typeface="Arial" panose="020B0604020202020204" pitchFamily="34" charset="0"/>
              <a:buChar char="•"/>
            </a:pPr>
            <a:r>
              <a:rPr lang="en-GB"/>
              <a:t>Access the forms via the </a:t>
            </a:r>
            <a:r>
              <a:rPr lang="en-GB" dirty="0">
                <a:hlinkClick r:id="rId2"/>
              </a:rPr>
              <a:t>Module Application, Allocation and Registration page</a:t>
            </a:r>
            <a:r>
              <a:rPr lang="en-GB"/>
              <a:t>, or links in the emails</a:t>
            </a:r>
            <a:endParaRPr lang="en-GB">
              <a:ea typeface="Calibri"/>
              <a:cs typeface="Calibri"/>
            </a:endParaRPr>
          </a:p>
          <a:p>
            <a:endParaRPr lang="en-GB" dirty="0"/>
          </a:p>
        </p:txBody>
      </p:sp>
    </p:spTree>
    <p:extLst>
      <p:ext uri="{BB962C8B-B14F-4D97-AF65-F5344CB8AC3E}">
        <p14:creationId xmlns:p14="http://schemas.microsoft.com/office/powerpoint/2010/main" val="2600843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2D32F-3720-65FA-AEFD-6AC71D1701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27D10B-4F35-3896-C82A-03B796B4E400}"/>
              </a:ext>
            </a:extLst>
          </p:cNvPr>
          <p:cNvSpPr>
            <a:spLocks noGrp="1"/>
          </p:cNvSpPr>
          <p:nvPr>
            <p:ph type="title"/>
          </p:nvPr>
        </p:nvSpPr>
        <p:spPr/>
        <p:txBody>
          <a:bodyPr/>
          <a:lstStyle/>
          <a:p>
            <a:r>
              <a:rPr lang="en-GB" dirty="0"/>
              <a:t>Completing the Module Application form 1</a:t>
            </a:r>
          </a:p>
        </p:txBody>
      </p:sp>
      <p:sp>
        <p:nvSpPr>
          <p:cNvPr id="3" name="Footer Placeholder 2">
            <a:extLst>
              <a:ext uri="{FF2B5EF4-FFF2-40B4-BE49-F238E27FC236}">
                <a16:creationId xmlns:a16="http://schemas.microsoft.com/office/drawing/2014/main" id="{4AFAC74B-5151-CCDE-6CD5-2583E605C7C2}"/>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8255F5A9-25D9-EDBE-2F6E-257D93602604}"/>
              </a:ext>
            </a:extLst>
          </p:cNvPr>
          <p:cNvSpPr>
            <a:spLocks noGrp="1"/>
          </p:cNvSpPr>
          <p:nvPr>
            <p:ph type="sldNum" sz="quarter" idx="11"/>
          </p:nvPr>
        </p:nvSpPr>
        <p:spPr/>
        <p:txBody>
          <a:bodyPr/>
          <a:lstStyle/>
          <a:p>
            <a:fld id="{E8F1A65C-595C-4736-BF40-F7D31E789466}" type="slidenum">
              <a:rPr lang="en-GB" smtClean="0"/>
              <a:pPr/>
              <a:t>26</a:t>
            </a:fld>
            <a:endParaRPr lang="en-GB"/>
          </a:p>
        </p:txBody>
      </p:sp>
      <p:sp>
        <p:nvSpPr>
          <p:cNvPr id="5" name="Text Placeholder 4">
            <a:extLst>
              <a:ext uri="{FF2B5EF4-FFF2-40B4-BE49-F238E27FC236}">
                <a16:creationId xmlns:a16="http://schemas.microsoft.com/office/drawing/2014/main" id="{1AC081AC-C643-A03D-E504-B320F2B0EC0E}"/>
              </a:ext>
            </a:extLst>
          </p:cNvPr>
          <p:cNvSpPr>
            <a:spLocks noGrp="1"/>
          </p:cNvSpPr>
          <p:nvPr>
            <p:ph type="body" sz="quarter" idx="12"/>
          </p:nvPr>
        </p:nvSpPr>
        <p:spPr>
          <a:xfrm>
            <a:off x="414338" y="988356"/>
            <a:ext cx="7840662" cy="166414"/>
          </a:xfrm>
        </p:spPr>
        <p:txBody>
          <a:bodyPr/>
          <a:lstStyle/>
          <a:p>
            <a:endParaRPr lang="en-GB" dirty="0">
              <a:highlight>
                <a:srgbClr val="C5E0B4"/>
              </a:highlight>
            </a:endParaRPr>
          </a:p>
        </p:txBody>
      </p:sp>
      <p:sp>
        <p:nvSpPr>
          <p:cNvPr id="6" name="Content Placeholder 5">
            <a:extLst>
              <a:ext uri="{FF2B5EF4-FFF2-40B4-BE49-F238E27FC236}">
                <a16:creationId xmlns:a16="http://schemas.microsoft.com/office/drawing/2014/main" id="{57551946-A51A-A37B-1859-BAA43AC3D5D4}"/>
              </a:ext>
            </a:extLst>
          </p:cNvPr>
          <p:cNvSpPr>
            <a:spLocks noGrp="1"/>
          </p:cNvSpPr>
          <p:nvPr>
            <p:ph sz="quarter" idx="17"/>
          </p:nvPr>
        </p:nvSpPr>
        <p:spPr>
          <a:xfrm>
            <a:off x="334754" y="1440118"/>
            <a:ext cx="8971502" cy="498494"/>
          </a:xfrm>
        </p:spPr>
        <p:txBody>
          <a:bodyPr vert="horz" lIns="91440" tIns="45720" rIns="91440" bIns="45720" rtlCol="0" anchor="t">
            <a:noAutofit/>
          </a:bodyPr>
          <a:lstStyle/>
          <a:p>
            <a:pPr>
              <a:spcAft>
                <a:spcPts val="840"/>
              </a:spcAft>
            </a:pPr>
            <a:r>
              <a:rPr lang="en-GB">
                <a:solidFill>
                  <a:srgbClr val="202020"/>
                </a:solidFill>
              </a:rPr>
              <a:t>There are </a:t>
            </a:r>
            <a:r>
              <a:rPr lang="en-GB" dirty="0">
                <a:solidFill>
                  <a:srgbClr val="202020"/>
                </a:solidFill>
                <a:hlinkClick r:id="rId2"/>
              </a:rPr>
              <a:t>4 different forms</a:t>
            </a:r>
            <a:r>
              <a:rPr lang="en-GB">
                <a:solidFill>
                  <a:srgbClr val="202020"/>
                </a:solidFill>
              </a:rPr>
              <a:t>: for single honours, for joint honours, visiting students, and external students.</a:t>
            </a:r>
            <a:endParaRPr lang="en-US">
              <a:ea typeface="Calibri"/>
              <a:cs typeface="Calibri"/>
            </a:endParaRPr>
          </a:p>
          <a:p>
            <a:endParaRPr lang="en-GB" dirty="0">
              <a:solidFill>
                <a:srgbClr val="000000"/>
              </a:solidFill>
              <a:ea typeface="Calibri"/>
              <a:cs typeface="Calibri"/>
            </a:endParaRPr>
          </a:p>
        </p:txBody>
      </p:sp>
      <p:pic>
        <p:nvPicPr>
          <p:cNvPr id="9" name="Picture 8">
            <a:extLst>
              <a:ext uri="{FF2B5EF4-FFF2-40B4-BE49-F238E27FC236}">
                <a16:creationId xmlns:a16="http://schemas.microsoft.com/office/drawing/2014/main" id="{9BE2C3A6-4348-D8E3-463F-E34E6CBAA5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222" y="4129015"/>
            <a:ext cx="5508434" cy="2374976"/>
          </a:xfrm>
          <a:prstGeom prst="rect">
            <a:avLst/>
          </a:prstGeom>
        </p:spPr>
      </p:pic>
      <p:pic>
        <p:nvPicPr>
          <p:cNvPr id="7" name="Picture 6" descr="A screenshot of a school of law application&#10;&#10;AI-generated content may be incorrect.">
            <a:extLst>
              <a:ext uri="{FF2B5EF4-FFF2-40B4-BE49-F238E27FC236}">
                <a16:creationId xmlns:a16="http://schemas.microsoft.com/office/drawing/2014/main" id="{396D5273-59C5-CC56-C5FC-A02C116FF2B2}"/>
              </a:ext>
            </a:extLst>
          </p:cNvPr>
          <p:cNvPicPr>
            <a:picLocks noChangeAspect="1"/>
          </p:cNvPicPr>
          <p:nvPr/>
        </p:nvPicPr>
        <p:blipFill>
          <a:blip r:embed="rId4"/>
          <a:stretch>
            <a:fillRect/>
          </a:stretch>
        </p:blipFill>
        <p:spPr>
          <a:xfrm>
            <a:off x="1777999" y="1940935"/>
            <a:ext cx="6096000" cy="2214128"/>
          </a:xfrm>
          <a:prstGeom prst="rect">
            <a:avLst/>
          </a:prstGeom>
        </p:spPr>
      </p:pic>
      <p:pic>
        <p:nvPicPr>
          <p:cNvPr id="8" name="Picture 7" descr="A group of books and a computer&#10;&#10;AI-generated content may be incorrect.">
            <a:extLst>
              <a:ext uri="{FF2B5EF4-FFF2-40B4-BE49-F238E27FC236}">
                <a16:creationId xmlns:a16="http://schemas.microsoft.com/office/drawing/2014/main" id="{F7336C33-A0D1-6B5E-0FB6-2D8908A9188E}"/>
              </a:ext>
            </a:extLst>
          </p:cNvPr>
          <p:cNvPicPr>
            <a:picLocks noChangeAspect="1"/>
          </p:cNvPicPr>
          <p:nvPr/>
        </p:nvPicPr>
        <p:blipFill>
          <a:blip r:embed="rId5"/>
          <a:stretch>
            <a:fillRect/>
          </a:stretch>
        </p:blipFill>
        <p:spPr>
          <a:xfrm>
            <a:off x="6096000" y="4130808"/>
            <a:ext cx="5506720" cy="2386065"/>
          </a:xfrm>
          <a:prstGeom prst="rect">
            <a:avLst/>
          </a:prstGeom>
        </p:spPr>
      </p:pic>
    </p:spTree>
    <p:extLst>
      <p:ext uri="{BB962C8B-B14F-4D97-AF65-F5344CB8AC3E}">
        <p14:creationId xmlns:p14="http://schemas.microsoft.com/office/powerpoint/2010/main" val="16086452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AAE1E0-8A42-3A75-0556-F3362E42AF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136088-C910-8590-99C4-F88585CCE588}"/>
              </a:ext>
            </a:extLst>
          </p:cNvPr>
          <p:cNvSpPr>
            <a:spLocks noGrp="1"/>
          </p:cNvSpPr>
          <p:nvPr>
            <p:ph type="title"/>
          </p:nvPr>
        </p:nvSpPr>
        <p:spPr/>
        <p:txBody>
          <a:bodyPr/>
          <a:lstStyle/>
          <a:p>
            <a:r>
              <a:rPr lang="en-GB" dirty="0"/>
              <a:t>Completing the Module Application form 2</a:t>
            </a:r>
          </a:p>
        </p:txBody>
      </p:sp>
      <p:sp>
        <p:nvSpPr>
          <p:cNvPr id="3" name="Footer Placeholder 2">
            <a:extLst>
              <a:ext uri="{FF2B5EF4-FFF2-40B4-BE49-F238E27FC236}">
                <a16:creationId xmlns:a16="http://schemas.microsoft.com/office/drawing/2014/main" id="{9AF36D00-922F-4088-4CD7-D1D59527CCDB}"/>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52D2D25E-949F-C03B-D82D-75A775948366}"/>
              </a:ext>
            </a:extLst>
          </p:cNvPr>
          <p:cNvSpPr>
            <a:spLocks noGrp="1"/>
          </p:cNvSpPr>
          <p:nvPr>
            <p:ph type="sldNum" sz="quarter" idx="11"/>
          </p:nvPr>
        </p:nvSpPr>
        <p:spPr/>
        <p:txBody>
          <a:bodyPr/>
          <a:lstStyle/>
          <a:p>
            <a:fld id="{E8F1A65C-595C-4736-BF40-F7D31E789466}" type="slidenum">
              <a:rPr lang="en-GB" smtClean="0"/>
              <a:pPr/>
              <a:t>27</a:t>
            </a:fld>
            <a:endParaRPr lang="en-GB"/>
          </a:p>
        </p:txBody>
      </p:sp>
      <p:sp>
        <p:nvSpPr>
          <p:cNvPr id="5" name="Text Placeholder 4">
            <a:extLst>
              <a:ext uri="{FF2B5EF4-FFF2-40B4-BE49-F238E27FC236}">
                <a16:creationId xmlns:a16="http://schemas.microsoft.com/office/drawing/2014/main" id="{F3655801-3848-0CE0-0F3C-512EE6E7A2BF}"/>
              </a:ext>
            </a:extLst>
          </p:cNvPr>
          <p:cNvSpPr>
            <a:spLocks noGrp="1"/>
          </p:cNvSpPr>
          <p:nvPr>
            <p:ph type="body" sz="quarter" idx="12"/>
          </p:nvPr>
        </p:nvSpPr>
        <p:spPr>
          <a:xfrm>
            <a:off x="414338" y="988356"/>
            <a:ext cx="7840662" cy="227725"/>
          </a:xfrm>
        </p:spPr>
        <p:txBody>
          <a:bodyPr/>
          <a:lstStyle/>
          <a:p>
            <a:endParaRPr lang="en-GB" dirty="0">
              <a:highlight>
                <a:srgbClr val="C5E0B4"/>
              </a:highlight>
            </a:endParaRPr>
          </a:p>
        </p:txBody>
      </p:sp>
      <p:sp>
        <p:nvSpPr>
          <p:cNvPr id="6" name="Content Placeholder 5">
            <a:extLst>
              <a:ext uri="{FF2B5EF4-FFF2-40B4-BE49-F238E27FC236}">
                <a16:creationId xmlns:a16="http://schemas.microsoft.com/office/drawing/2014/main" id="{D2AEB59F-F340-874A-E452-8058F9A647C3}"/>
              </a:ext>
            </a:extLst>
          </p:cNvPr>
          <p:cNvSpPr>
            <a:spLocks noGrp="1"/>
          </p:cNvSpPr>
          <p:nvPr>
            <p:ph sz="quarter" idx="17"/>
          </p:nvPr>
        </p:nvSpPr>
        <p:spPr>
          <a:xfrm>
            <a:off x="413582" y="1641566"/>
            <a:ext cx="9027598" cy="2393224"/>
          </a:xfrm>
        </p:spPr>
        <p:txBody>
          <a:bodyPr vert="horz" lIns="91440" tIns="45720" rIns="91440" bIns="45720" rtlCol="0" anchor="t">
            <a:noAutofit/>
          </a:bodyPr>
          <a:lstStyle/>
          <a:p>
            <a:pPr marL="285750" indent="-285750" algn="l">
              <a:spcAft>
                <a:spcPts val="840"/>
              </a:spcAft>
              <a:buChar char="•"/>
            </a:pPr>
            <a:r>
              <a:rPr lang="en-GB">
                <a:solidFill>
                  <a:srgbClr val="202020"/>
                </a:solidFill>
              </a:rPr>
              <a:t>The form will ask you to enter your personal details and your degree course and year in 2026/27.</a:t>
            </a:r>
            <a:endParaRPr lang="en-GB">
              <a:solidFill>
                <a:srgbClr val="202020"/>
              </a:solidFill>
              <a:ea typeface="Calibri"/>
              <a:cs typeface="Calibri"/>
            </a:endParaRPr>
          </a:p>
          <a:p>
            <a:pPr marL="285750" indent="-285750" algn="l">
              <a:spcAft>
                <a:spcPts val="840"/>
              </a:spcAft>
              <a:buFont typeface="Arial" panose="020B0604020202020204" pitchFamily="34" charset="0"/>
              <a:buChar char="•"/>
            </a:pPr>
            <a:r>
              <a:rPr lang="en-GB" dirty="0">
                <a:solidFill>
                  <a:srgbClr val="202020"/>
                </a:solidFill>
              </a:rPr>
              <a:t>It will then show you the core and optional module requirements tailored to you. </a:t>
            </a:r>
          </a:p>
          <a:p>
            <a:pPr marL="285750" indent="-285750" algn="l">
              <a:spcAft>
                <a:spcPts val="840"/>
              </a:spcAft>
              <a:buFont typeface="Arial" panose="020B0604020202020204" pitchFamily="34" charset="0"/>
              <a:buChar char="•"/>
            </a:pPr>
            <a:r>
              <a:rPr lang="en-GB" dirty="0">
                <a:solidFill>
                  <a:srgbClr val="202020"/>
                </a:solidFill>
              </a:rPr>
              <a:t>You will be asked to tick your understanding of your core and optional module structure</a:t>
            </a:r>
          </a:p>
          <a:p>
            <a:endParaRPr lang="en-GB" dirty="0"/>
          </a:p>
        </p:txBody>
      </p:sp>
      <p:pic>
        <p:nvPicPr>
          <p:cNvPr id="8" name="Picture 7">
            <a:extLst>
              <a:ext uri="{FF2B5EF4-FFF2-40B4-BE49-F238E27FC236}">
                <a16:creationId xmlns:a16="http://schemas.microsoft.com/office/drawing/2014/main" id="{11754072-2174-56C5-472D-407FDC8D1F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037" y="2862717"/>
            <a:ext cx="5598154" cy="3003677"/>
          </a:xfrm>
          <a:prstGeom prst="rect">
            <a:avLst/>
          </a:prstGeom>
        </p:spPr>
      </p:pic>
      <p:pic>
        <p:nvPicPr>
          <p:cNvPr id="9" name="Picture 8" descr="A screenshot of a computer&#10;&#10;AI-generated content may be incorrect.">
            <a:extLst>
              <a:ext uri="{FF2B5EF4-FFF2-40B4-BE49-F238E27FC236}">
                <a16:creationId xmlns:a16="http://schemas.microsoft.com/office/drawing/2014/main" id="{68E29053-C5F2-CAAF-935E-F0F43378AF77}"/>
              </a:ext>
            </a:extLst>
          </p:cNvPr>
          <p:cNvPicPr>
            <a:picLocks noChangeAspect="1"/>
          </p:cNvPicPr>
          <p:nvPr/>
        </p:nvPicPr>
        <p:blipFill>
          <a:blip r:embed="rId3"/>
          <a:stretch>
            <a:fillRect/>
          </a:stretch>
        </p:blipFill>
        <p:spPr>
          <a:xfrm>
            <a:off x="6207760" y="2879229"/>
            <a:ext cx="5445760" cy="2968981"/>
          </a:xfrm>
          <a:prstGeom prst="rect">
            <a:avLst/>
          </a:prstGeom>
        </p:spPr>
      </p:pic>
    </p:spTree>
    <p:extLst>
      <p:ext uri="{BB962C8B-B14F-4D97-AF65-F5344CB8AC3E}">
        <p14:creationId xmlns:p14="http://schemas.microsoft.com/office/powerpoint/2010/main" val="4046358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EB191F-FE35-2922-05DB-09890B1A24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DFBE010-919A-20FA-EB70-21FA609EC3FE}"/>
              </a:ext>
            </a:extLst>
          </p:cNvPr>
          <p:cNvSpPr>
            <a:spLocks noGrp="1"/>
          </p:cNvSpPr>
          <p:nvPr>
            <p:ph type="title"/>
          </p:nvPr>
        </p:nvSpPr>
        <p:spPr/>
        <p:txBody>
          <a:bodyPr/>
          <a:lstStyle/>
          <a:p>
            <a:r>
              <a:rPr lang="en-GB" dirty="0"/>
              <a:t>Completing the Module Application form 3</a:t>
            </a:r>
          </a:p>
        </p:txBody>
      </p:sp>
      <p:sp>
        <p:nvSpPr>
          <p:cNvPr id="3" name="Footer Placeholder 2">
            <a:extLst>
              <a:ext uri="{FF2B5EF4-FFF2-40B4-BE49-F238E27FC236}">
                <a16:creationId xmlns:a16="http://schemas.microsoft.com/office/drawing/2014/main" id="{DCFBEB49-9F35-A9C4-FAF2-B4634E55F26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F62EDDD-89C1-5CBC-8464-269BBE7D1EB1}"/>
              </a:ext>
            </a:extLst>
          </p:cNvPr>
          <p:cNvSpPr>
            <a:spLocks noGrp="1"/>
          </p:cNvSpPr>
          <p:nvPr>
            <p:ph type="sldNum" sz="quarter" idx="11"/>
          </p:nvPr>
        </p:nvSpPr>
        <p:spPr/>
        <p:txBody>
          <a:bodyPr/>
          <a:lstStyle/>
          <a:p>
            <a:fld id="{E8F1A65C-595C-4736-BF40-F7D31E789466}" type="slidenum">
              <a:rPr lang="en-GB" smtClean="0"/>
              <a:pPr/>
              <a:t>28</a:t>
            </a:fld>
            <a:endParaRPr lang="en-GB"/>
          </a:p>
        </p:txBody>
      </p:sp>
      <p:sp>
        <p:nvSpPr>
          <p:cNvPr id="5" name="Text Placeholder 4">
            <a:extLst>
              <a:ext uri="{FF2B5EF4-FFF2-40B4-BE49-F238E27FC236}">
                <a16:creationId xmlns:a16="http://schemas.microsoft.com/office/drawing/2014/main" id="{73F16E82-C09E-CCDF-6460-242EAC06653C}"/>
              </a:ext>
            </a:extLst>
          </p:cNvPr>
          <p:cNvSpPr>
            <a:spLocks noGrp="1"/>
          </p:cNvSpPr>
          <p:nvPr>
            <p:ph type="body" sz="quarter" idx="12"/>
          </p:nvPr>
        </p:nvSpPr>
        <p:spPr>
          <a:xfrm>
            <a:off x="414338" y="944563"/>
            <a:ext cx="7840662" cy="45719"/>
          </a:xfrm>
        </p:spPr>
        <p:txBody>
          <a:bodyPr/>
          <a:lstStyle/>
          <a:p>
            <a:endParaRPr lang="en-GB" dirty="0">
              <a:highlight>
                <a:srgbClr val="C5E0B4"/>
              </a:highlight>
            </a:endParaRPr>
          </a:p>
        </p:txBody>
      </p:sp>
      <p:sp>
        <p:nvSpPr>
          <p:cNvPr id="6" name="Content Placeholder 5">
            <a:extLst>
              <a:ext uri="{FF2B5EF4-FFF2-40B4-BE49-F238E27FC236}">
                <a16:creationId xmlns:a16="http://schemas.microsoft.com/office/drawing/2014/main" id="{3F5A4695-BC4D-D86D-445D-B94F386CF13F}"/>
              </a:ext>
            </a:extLst>
          </p:cNvPr>
          <p:cNvSpPr>
            <a:spLocks noGrp="1"/>
          </p:cNvSpPr>
          <p:nvPr>
            <p:ph sz="quarter" idx="17"/>
          </p:nvPr>
        </p:nvSpPr>
        <p:spPr>
          <a:xfrm>
            <a:off x="413582" y="1641566"/>
            <a:ext cx="4257570" cy="4527458"/>
          </a:xfrm>
        </p:spPr>
        <p:txBody>
          <a:bodyPr/>
          <a:lstStyle/>
          <a:p>
            <a:pPr marL="285750" indent="-285750" algn="l">
              <a:spcAft>
                <a:spcPts val="840"/>
              </a:spcAft>
              <a:buFont typeface="Arial" panose="020B0604020202020204" pitchFamily="34" charset="0"/>
              <a:buChar char="•"/>
            </a:pPr>
            <a:r>
              <a:rPr lang="en-GB" sz="1800" dirty="0">
                <a:solidFill>
                  <a:srgbClr val="202020"/>
                </a:solidFill>
              </a:rPr>
              <a:t>You will then be asked to choose six modules from a dropdown menu for Term 1 and six modules for Term 2, in order of preference.</a:t>
            </a:r>
          </a:p>
          <a:p>
            <a:pPr marL="285750" indent="-285750">
              <a:spcAft>
                <a:spcPts val="840"/>
              </a:spcAft>
              <a:buFont typeface="Arial" panose="020B0604020202020204" pitchFamily="34" charset="0"/>
              <a:buChar char="•"/>
            </a:pPr>
            <a:r>
              <a:rPr lang="en-GB" sz="1800" b="0" i="0" dirty="0">
                <a:solidFill>
                  <a:srgbClr val="202020"/>
                </a:solidFill>
                <a:effectLst/>
              </a:rPr>
              <a:t>If you select duplicate modules in your six choices, a random module will be later chosen for you.</a:t>
            </a:r>
          </a:p>
          <a:p>
            <a:pPr marL="285750" indent="-285750" algn="l">
              <a:spcAft>
                <a:spcPts val="840"/>
              </a:spcAft>
              <a:buFont typeface="Arial" panose="020B0604020202020204" pitchFamily="34" charset="0"/>
              <a:buChar char="•"/>
            </a:pPr>
            <a:r>
              <a:rPr lang="en-GB" sz="1800" b="0" i="0" dirty="0">
                <a:solidFill>
                  <a:srgbClr val="202020"/>
                </a:solidFill>
                <a:effectLst/>
              </a:rPr>
              <a:t>30 CATS modules run across the full year, so if you choose one of those, you should rank it as the same preference number in both terms 1 and 2.</a:t>
            </a:r>
          </a:p>
          <a:p>
            <a:pPr marL="285750" indent="-285750">
              <a:buFont typeface="Arial" panose="020B0604020202020204" pitchFamily="34" charset="0"/>
              <a:buChar char="•"/>
            </a:pPr>
            <a:r>
              <a:rPr lang="en-GB" sz="1800" dirty="0"/>
              <a:t>Modules with restrictions are marked with an asterisk.</a:t>
            </a:r>
          </a:p>
        </p:txBody>
      </p:sp>
      <p:pic>
        <p:nvPicPr>
          <p:cNvPr id="9" name="Picture 8">
            <a:extLst>
              <a:ext uri="{FF2B5EF4-FFF2-40B4-BE49-F238E27FC236}">
                <a16:creationId xmlns:a16="http://schemas.microsoft.com/office/drawing/2014/main" id="{B06C5726-E0AF-C6BD-D963-0357E647AE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2675" y="2205873"/>
            <a:ext cx="6809025" cy="3467814"/>
          </a:xfrm>
          <a:prstGeom prst="rect">
            <a:avLst/>
          </a:prstGeom>
        </p:spPr>
      </p:pic>
    </p:spTree>
    <p:extLst>
      <p:ext uri="{BB962C8B-B14F-4D97-AF65-F5344CB8AC3E}">
        <p14:creationId xmlns:p14="http://schemas.microsoft.com/office/powerpoint/2010/main" val="13806237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BA5EF-60DA-6680-BF00-074B3A7ABC66}"/>
              </a:ext>
            </a:extLst>
          </p:cNvPr>
          <p:cNvSpPr>
            <a:spLocks noGrp="1"/>
          </p:cNvSpPr>
          <p:nvPr>
            <p:ph type="title"/>
          </p:nvPr>
        </p:nvSpPr>
        <p:spPr/>
        <p:txBody>
          <a:bodyPr/>
          <a:lstStyle/>
          <a:p>
            <a:r>
              <a:rPr lang="en-GB"/>
              <a:t>External modules</a:t>
            </a:r>
          </a:p>
        </p:txBody>
      </p:sp>
      <p:sp>
        <p:nvSpPr>
          <p:cNvPr id="3" name="Footer Placeholder 2">
            <a:extLst>
              <a:ext uri="{FF2B5EF4-FFF2-40B4-BE49-F238E27FC236}">
                <a16:creationId xmlns:a16="http://schemas.microsoft.com/office/drawing/2014/main" id="{1DDA3E85-45F2-0148-587C-016DBE7EC4DF}"/>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86A7A6C0-1B2E-F8F7-A9E3-2165616473F4}"/>
              </a:ext>
            </a:extLst>
          </p:cNvPr>
          <p:cNvSpPr>
            <a:spLocks noGrp="1"/>
          </p:cNvSpPr>
          <p:nvPr>
            <p:ph type="sldNum" sz="quarter" idx="11"/>
          </p:nvPr>
        </p:nvSpPr>
        <p:spPr/>
        <p:txBody>
          <a:bodyPr/>
          <a:lstStyle/>
          <a:p>
            <a:fld id="{E8F1A65C-595C-4736-BF40-F7D31E789466}" type="slidenum">
              <a:rPr lang="en-GB" smtClean="0"/>
              <a:pPr/>
              <a:t>29</a:t>
            </a:fld>
            <a:endParaRPr lang="en-GB"/>
          </a:p>
        </p:txBody>
      </p:sp>
      <p:sp>
        <p:nvSpPr>
          <p:cNvPr id="5" name="Text Placeholder 4">
            <a:extLst>
              <a:ext uri="{FF2B5EF4-FFF2-40B4-BE49-F238E27FC236}">
                <a16:creationId xmlns:a16="http://schemas.microsoft.com/office/drawing/2014/main" id="{74B19D6B-6F18-3265-DD1D-8E36B04D93CE}"/>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10F39CE7-AE30-8C88-056B-A8A70956D9A7}"/>
              </a:ext>
            </a:extLst>
          </p:cNvPr>
          <p:cNvSpPr>
            <a:spLocks noGrp="1"/>
          </p:cNvSpPr>
          <p:nvPr>
            <p:ph sz="quarter" idx="17"/>
          </p:nvPr>
        </p:nvSpPr>
        <p:spPr>
          <a:xfrm>
            <a:off x="413582" y="1641566"/>
            <a:ext cx="8901868" cy="4527458"/>
          </a:xfrm>
        </p:spPr>
        <p:txBody>
          <a:bodyPr/>
          <a:lstStyle/>
          <a:p>
            <a:pPr marL="285750" indent="-285750">
              <a:buFont typeface="Arial" panose="020B0604020202020204" pitchFamily="34" charset="0"/>
              <a:buChar char="•"/>
            </a:pPr>
            <a:r>
              <a:rPr lang="en-GB" dirty="0"/>
              <a:t>Let us know if you are thinking of taking any external modules in 2026/27</a:t>
            </a:r>
          </a:p>
          <a:p>
            <a:pPr marL="285750" indent="-285750">
              <a:buFont typeface="Arial" panose="020B0604020202020204" pitchFamily="34" charset="0"/>
              <a:buChar char="•"/>
            </a:pPr>
            <a:r>
              <a:rPr lang="en-GB" b="0" i="0" dirty="0">
                <a:solidFill>
                  <a:srgbClr val="202020"/>
                </a:solidFill>
                <a:effectLst/>
              </a:rPr>
              <a:t>You must still apply for a full range of Law </a:t>
            </a:r>
            <a:r>
              <a:rPr lang="en-GB" dirty="0">
                <a:solidFill>
                  <a:srgbClr val="202020"/>
                </a:solidFill>
              </a:rPr>
              <a:t>m</a:t>
            </a:r>
            <a:r>
              <a:rPr lang="en-GB" b="0" i="0" dirty="0">
                <a:solidFill>
                  <a:srgbClr val="202020"/>
                </a:solidFill>
                <a:effectLst/>
              </a:rPr>
              <a:t>odules. O</a:t>
            </a:r>
            <a:r>
              <a:rPr lang="en-GB" dirty="0">
                <a:solidFill>
                  <a:srgbClr val="202020"/>
                </a:solidFill>
              </a:rPr>
              <a:t>nce your space is confirmed on the external module </a:t>
            </a:r>
            <a:r>
              <a:rPr lang="en-GB" b="0" i="0" dirty="0">
                <a:solidFill>
                  <a:srgbClr val="202020"/>
                </a:solidFill>
                <a:effectLst/>
              </a:rPr>
              <a:t>your Law choice(s) will be replaced with the external module</a:t>
            </a:r>
            <a:endParaRPr lang="en-GB" dirty="0"/>
          </a:p>
          <a:p>
            <a:pPr marL="285750" indent="-285750">
              <a:buFont typeface="Arial" panose="020B0604020202020204" pitchFamily="34" charset="0"/>
              <a:buChar char="•"/>
            </a:pPr>
            <a:r>
              <a:rPr lang="en-GB" dirty="0">
                <a:solidFill>
                  <a:srgbClr val="202020"/>
                </a:solidFill>
                <a:hlinkClick r:id="rId2"/>
              </a:rPr>
              <a:t>External module confirmation form</a:t>
            </a:r>
            <a:endParaRPr lang="en-GB" dirty="0">
              <a:solidFill>
                <a:srgbClr val="202020"/>
              </a:solidFill>
            </a:endParaRPr>
          </a:p>
          <a:p>
            <a:endParaRPr lang="en-GB" dirty="0"/>
          </a:p>
          <a:p>
            <a:endParaRPr lang="en-GB" dirty="0"/>
          </a:p>
          <a:p>
            <a:endParaRPr lang="en-GB" dirty="0"/>
          </a:p>
          <a:p>
            <a:endParaRPr lang="en-GB" dirty="0"/>
          </a:p>
        </p:txBody>
      </p:sp>
      <p:pic>
        <p:nvPicPr>
          <p:cNvPr id="9" name="Picture 8">
            <a:extLst>
              <a:ext uri="{FF2B5EF4-FFF2-40B4-BE49-F238E27FC236}">
                <a16:creationId xmlns:a16="http://schemas.microsoft.com/office/drawing/2014/main" id="{A6CE5606-7818-8C4C-FCEA-9C2AABAC78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560" y="3555523"/>
            <a:ext cx="5277900" cy="2957988"/>
          </a:xfrm>
          <a:prstGeom prst="rect">
            <a:avLst/>
          </a:prstGeom>
        </p:spPr>
      </p:pic>
      <p:pic>
        <p:nvPicPr>
          <p:cNvPr id="11" name="Picture 10">
            <a:extLst>
              <a:ext uri="{FF2B5EF4-FFF2-40B4-BE49-F238E27FC236}">
                <a16:creationId xmlns:a16="http://schemas.microsoft.com/office/drawing/2014/main" id="{F1710268-EED1-632F-A183-19B46E51B4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91482" y="3555523"/>
            <a:ext cx="5352814" cy="3021646"/>
          </a:xfrm>
          <a:prstGeom prst="rect">
            <a:avLst/>
          </a:prstGeom>
        </p:spPr>
      </p:pic>
    </p:spTree>
    <p:extLst>
      <p:ext uri="{BB962C8B-B14F-4D97-AF65-F5344CB8AC3E}">
        <p14:creationId xmlns:p14="http://schemas.microsoft.com/office/powerpoint/2010/main" val="2498196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124B9F-0D81-8B8D-9F85-03E5E36E433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CBCBB31-02FF-090D-1AAB-2BE5D80E1DB0}"/>
              </a:ext>
            </a:extLst>
          </p:cNvPr>
          <p:cNvSpPr>
            <a:spLocks noGrp="1"/>
          </p:cNvSpPr>
          <p:nvPr>
            <p:ph type="title"/>
          </p:nvPr>
        </p:nvSpPr>
        <p:spPr/>
        <p:txBody>
          <a:bodyPr/>
          <a:lstStyle/>
          <a:p>
            <a:r>
              <a:rPr lang="en-GB" sz="2000">
                <a:solidFill>
                  <a:srgbClr val="000000"/>
                </a:solidFill>
              </a:rPr>
              <a:t>Choosing the right Modules for you</a:t>
            </a:r>
            <a:endParaRPr lang="en-US" sz="2000"/>
          </a:p>
        </p:txBody>
      </p:sp>
      <p:sp>
        <p:nvSpPr>
          <p:cNvPr id="3" name="Footer Placeholder 2">
            <a:extLst>
              <a:ext uri="{FF2B5EF4-FFF2-40B4-BE49-F238E27FC236}">
                <a16:creationId xmlns:a16="http://schemas.microsoft.com/office/drawing/2014/main" id="{41586725-1F7C-57F0-85BA-AB68D656D3DE}"/>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AEDB6C09-EBB1-3C76-F11F-4F5979B24BD4}"/>
              </a:ext>
            </a:extLst>
          </p:cNvPr>
          <p:cNvSpPr>
            <a:spLocks noGrp="1"/>
          </p:cNvSpPr>
          <p:nvPr>
            <p:ph type="sldNum" sz="quarter" idx="11"/>
          </p:nvPr>
        </p:nvSpPr>
        <p:spPr/>
        <p:txBody>
          <a:bodyPr/>
          <a:lstStyle/>
          <a:p>
            <a:fld id="{E8F1A65C-595C-4736-BF40-F7D31E789466}" type="slidenum">
              <a:rPr lang="en-GB" smtClean="0"/>
              <a:pPr/>
              <a:t>3</a:t>
            </a:fld>
            <a:endParaRPr lang="en-GB"/>
          </a:p>
        </p:txBody>
      </p:sp>
      <p:sp>
        <p:nvSpPr>
          <p:cNvPr id="8" name="Text Placeholder 7">
            <a:extLst>
              <a:ext uri="{FF2B5EF4-FFF2-40B4-BE49-F238E27FC236}">
                <a16:creationId xmlns:a16="http://schemas.microsoft.com/office/drawing/2014/main" id="{3988F085-0221-28E6-3080-23D5FB1CEAC6}"/>
              </a:ext>
            </a:extLst>
          </p:cNvPr>
          <p:cNvSpPr>
            <a:spLocks noGrp="1"/>
          </p:cNvSpPr>
          <p:nvPr>
            <p:ph type="body" sz="quarter" idx="12"/>
          </p:nvPr>
        </p:nvSpPr>
        <p:spPr/>
        <p:txBody>
          <a:bodyPr vert="horz" lIns="91440" tIns="45720" rIns="91440" bIns="45720" rtlCol="0" anchor="t">
            <a:noAutofit/>
          </a:bodyPr>
          <a:lstStyle/>
          <a:p>
            <a:r>
              <a:rPr lang="en-GB">
                <a:ea typeface="Calibri"/>
                <a:cs typeface="Calibri"/>
              </a:rPr>
              <a:t>Points to Consider</a:t>
            </a:r>
            <a:endParaRPr lang="en-GB"/>
          </a:p>
        </p:txBody>
      </p:sp>
      <p:sp>
        <p:nvSpPr>
          <p:cNvPr id="9" name="Content Placeholder 8">
            <a:extLst>
              <a:ext uri="{FF2B5EF4-FFF2-40B4-BE49-F238E27FC236}">
                <a16:creationId xmlns:a16="http://schemas.microsoft.com/office/drawing/2014/main" id="{C7F6442A-500F-143A-7210-830D7918A072}"/>
              </a:ext>
            </a:extLst>
          </p:cNvPr>
          <p:cNvSpPr>
            <a:spLocks noGrp="1"/>
          </p:cNvSpPr>
          <p:nvPr>
            <p:ph sz="quarter" idx="17"/>
          </p:nvPr>
        </p:nvSpPr>
        <p:spPr/>
        <p:txBody>
          <a:bodyPr vert="horz" lIns="91440" tIns="45720" rIns="91440" bIns="45720" rtlCol="0" anchor="t">
            <a:noAutofit/>
          </a:bodyPr>
          <a:lstStyle/>
          <a:p>
            <a:r>
              <a:rPr lang="en-GB" b="1">
                <a:ea typeface="Calibri"/>
                <a:cs typeface="Calibri"/>
              </a:rPr>
              <a:t>Module Choices are important!</a:t>
            </a:r>
          </a:p>
          <a:p>
            <a:pPr marL="285750" indent="-285750">
              <a:buFont typeface="Arial" panose="020B0604020202020204" pitchFamily="34" charset="0"/>
              <a:buChar char="•"/>
            </a:pPr>
            <a:r>
              <a:rPr lang="en-GB">
                <a:ea typeface="Calibri"/>
                <a:cs typeface="Calibri"/>
              </a:rPr>
              <a:t>You have to consider a number of issues when choosing</a:t>
            </a:r>
          </a:p>
          <a:p>
            <a:r>
              <a:rPr lang="en-GB" b="1">
                <a:ea typeface="Calibri"/>
                <a:cs typeface="Calibri"/>
              </a:rPr>
              <a:t>Practical Considerations</a:t>
            </a:r>
          </a:p>
          <a:p>
            <a:pPr marL="285750" indent="-285750">
              <a:buFont typeface="Arial" panose="020B0604020202020204" pitchFamily="34" charset="0"/>
              <a:buChar char="•"/>
            </a:pPr>
            <a:r>
              <a:rPr lang="en-GB">
                <a:ea typeface="Calibri"/>
                <a:cs typeface="Calibri"/>
              </a:rPr>
              <a:t>How many modules are you required to choose? (Course Information and the CAT system)</a:t>
            </a:r>
          </a:p>
          <a:p>
            <a:pPr marL="285750" indent="-285750">
              <a:buChar char="•"/>
            </a:pPr>
            <a:r>
              <a:rPr lang="en-GB">
                <a:ea typeface="Calibri"/>
                <a:cs typeface="Calibri"/>
              </a:rPr>
              <a:t>Do you wish to go into practice ( Professional Requirements)</a:t>
            </a:r>
          </a:p>
          <a:p>
            <a:r>
              <a:rPr lang="en-GB" b="1">
                <a:ea typeface="Calibri"/>
                <a:cs typeface="Calibri"/>
              </a:rPr>
              <a:t>Pedagogical Considerations?</a:t>
            </a:r>
          </a:p>
          <a:p>
            <a:pPr marL="285750" indent="-285750">
              <a:buChar char="•"/>
            </a:pPr>
            <a:r>
              <a:rPr lang="en-GB">
                <a:ea typeface="Calibri"/>
                <a:cs typeface="Calibri"/>
              </a:rPr>
              <a:t>What teaching methods do you respond best to?</a:t>
            </a:r>
          </a:p>
          <a:p>
            <a:pPr marL="285750" indent="-285750">
              <a:buChar char="•"/>
            </a:pPr>
            <a:r>
              <a:rPr lang="en-GB">
                <a:ea typeface="Calibri"/>
                <a:cs typeface="Calibri"/>
              </a:rPr>
              <a:t>Do you want to vary your assessments?  Or find Modules that offer a particular assessment type?</a:t>
            </a:r>
          </a:p>
          <a:p>
            <a:pPr marL="285750" indent="-285750">
              <a:buChar char="•"/>
            </a:pPr>
            <a:r>
              <a:rPr lang="en-GB">
                <a:ea typeface="Calibri"/>
                <a:cs typeface="Calibri"/>
              </a:rPr>
              <a:t>What opportunities exist outside the Law School?</a:t>
            </a:r>
          </a:p>
          <a:p>
            <a:r>
              <a:rPr lang="en-GB" b="1">
                <a:ea typeface="Calibri"/>
                <a:cs typeface="Calibri"/>
              </a:rPr>
              <a:t>Personal Considerations?</a:t>
            </a:r>
          </a:p>
          <a:p>
            <a:pPr marL="285750" indent="-285750">
              <a:buChar char="•"/>
            </a:pPr>
            <a:r>
              <a:rPr lang="en-GB">
                <a:ea typeface="Calibri"/>
                <a:cs typeface="Calibri"/>
              </a:rPr>
              <a:t>What subjects am I likely to enjoy?</a:t>
            </a:r>
          </a:p>
          <a:p>
            <a:pPr marL="285750" indent="-285750">
              <a:buChar char="•"/>
            </a:pPr>
            <a:r>
              <a:rPr lang="en-GB">
                <a:ea typeface="Calibri"/>
                <a:cs typeface="Calibri"/>
              </a:rPr>
              <a:t>What aspects of law have I found most rewarding in my previous years' study?</a:t>
            </a:r>
          </a:p>
          <a:p>
            <a:pPr marL="285750" indent="-285750">
              <a:buChar char="•"/>
            </a:pPr>
            <a:r>
              <a:rPr lang="en-GB">
                <a:ea typeface="Calibri"/>
                <a:cs typeface="Calibri"/>
              </a:rPr>
              <a:t>Should I specialise early, or use optionality to find my specialism?</a:t>
            </a:r>
          </a:p>
          <a:p>
            <a:endParaRPr lang="en-GB">
              <a:ea typeface="Calibri"/>
              <a:cs typeface="Calibri"/>
            </a:endParaRPr>
          </a:p>
          <a:p>
            <a:endParaRPr lang="en-GB">
              <a:ea typeface="Calibri"/>
              <a:cs typeface="Calibri"/>
            </a:endParaRPr>
          </a:p>
          <a:p>
            <a:endParaRPr lang="en-GB">
              <a:ea typeface="Calibri"/>
              <a:cs typeface="Calibri"/>
            </a:endParaRPr>
          </a:p>
          <a:p>
            <a:endParaRPr lang="en-GB">
              <a:ea typeface="Calibri"/>
              <a:cs typeface="Calibri"/>
            </a:endParaRPr>
          </a:p>
          <a:p>
            <a:pPr marL="285750" indent="-285750">
              <a:buFont typeface="Arial" panose="020B0604020202020204" pitchFamily="34" charset="0"/>
              <a:buChar char="•"/>
            </a:pPr>
            <a:endParaRPr lang="en-GB">
              <a:ea typeface="Calibri"/>
              <a:cs typeface="Calibri"/>
            </a:endParaRPr>
          </a:p>
        </p:txBody>
      </p:sp>
    </p:spTree>
    <p:extLst>
      <p:ext uri="{BB962C8B-B14F-4D97-AF65-F5344CB8AC3E}">
        <p14:creationId xmlns:p14="http://schemas.microsoft.com/office/powerpoint/2010/main" val="15831507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C538548-5AE1-A794-FEE0-2043862D78DF}"/>
              </a:ext>
            </a:extLst>
          </p:cNvPr>
          <p:cNvSpPr>
            <a:spLocks noGrp="1"/>
          </p:cNvSpPr>
          <p:nvPr>
            <p:ph type="pic" sz="quarter" idx="15"/>
          </p:nvPr>
        </p:nvSpPr>
        <p:spPr/>
        <p:txBody>
          <a:bodyPr/>
          <a:lstStyle/>
          <a:p>
            <a:endParaRPr lang="en-GB"/>
          </a:p>
        </p:txBody>
      </p:sp>
      <p:sp>
        <p:nvSpPr>
          <p:cNvPr id="3" name="Footer Placeholder 2">
            <a:extLst>
              <a:ext uri="{FF2B5EF4-FFF2-40B4-BE49-F238E27FC236}">
                <a16:creationId xmlns:a16="http://schemas.microsoft.com/office/drawing/2014/main" id="{3DC1F9A2-6031-C112-E818-9FDF607883DA}"/>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B3881381-596B-01A5-ECAF-E8D467FD67F5}"/>
              </a:ext>
            </a:extLst>
          </p:cNvPr>
          <p:cNvSpPr>
            <a:spLocks noGrp="1"/>
          </p:cNvSpPr>
          <p:nvPr>
            <p:ph type="title"/>
          </p:nvPr>
        </p:nvSpPr>
        <p:spPr/>
        <p:txBody>
          <a:bodyPr/>
          <a:lstStyle/>
          <a:p>
            <a:r>
              <a:rPr lang="en-GB"/>
              <a:t>Module allocation process</a:t>
            </a:r>
          </a:p>
        </p:txBody>
      </p:sp>
      <p:sp>
        <p:nvSpPr>
          <p:cNvPr id="5" name="Text Placeholder 4">
            <a:extLst>
              <a:ext uri="{FF2B5EF4-FFF2-40B4-BE49-F238E27FC236}">
                <a16:creationId xmlns:a16="http://schemas.microsoft.com/office/drawing/2014/main" id="{8237F0CB-C703-A1E5-E3C9-AB2FC4A93ACE}"/>
              </a:ext>
            </a:extLst>
          </p:cNvPr>
          <p:cNvSpPr>
            <a:spLocks noGrp="1"/>
          </p:cNvSpPr>
          <p:nvPr>
            <p:ph type="body" sz="quarter" idx="12"/>
          </p:nvPr>
        </p:nvSpPr>
        <p:spPr/>
        <p:txBody>
          <a:bodyPr/>
          <a:lstStyle/>
          <a:p>
            <a:r>
              <a:rPr lang="en-GB"/>
              <a:t>04</a:t>
            </a:r>
          </a:p>
        </p:txBody>
      </p:sp>
    </p:spTree>
    <p:extLst>
      <p:ext uri="{BB962C8B-B14F-4D97-AF65-F5344CB8AC3E}">
        <p14:creationId xmlns:p14="http://schemas.microsoft.com/office/powerpoint/2010/main" val="40745671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B05C1-51AA-CD33-62DA-E13C86EC1778}"/>
              </a:ext>
            </a:extLst>
          </p:cNvPr>
          <p:cNvSpPr>
            <a:spLocks noGrp="1"/>
          </p:cNvSpPr>
          <p:nvPr>
            <p:ph type="title"/>
          </p:nvPr>
        </p:nvSpPr>
        <p:spPr>
          <a:xfrm>
            <a:off x="413583" y="472593"/>
            <a:ext cx="9497497" cy="512927"/>
          </a:xfrm>
        </p:spPr>
        <p:txBody>
          <a:bodyPr anchor="ctr">
            <a:normAutofit/>
          </a:bodyPr>
          <a:lstStyle/>
          <a:p>
            <a:r>
              <a:rPr lang="en-GB"/>
              <a:t>How your modules are allocated</a:t>
            </a:r>
          </a:p>
        </p:txBody>
      </p:sp>
      <p:sp>
        <p:nvSpPr>
          <p:cNvPr id="4" name="Slide Number Placeholder 3">
            <a:extLst>
              <a:ext uri="{FF2B5EF4-FFF2-40B4-BE49-F238E27FC236}">
                <a16:creationId xmlns:a16="http://schemas.microsoft.com/office/drawing/2014/main" id="{71524007-BB72-39CF-10B9-DC903022EAEB}"/>
              </a:ext>
            </a:extLst>
          </p:cNvPr>
          <p:cNvSpPr>
            <a:spLocks noGrp="1"/>
          </p:cNvSpPr>
          <p:nvPr>
            <p:ph type="sldNum" sz="quarter" idx="11"/>
          </p:nvPr>
        </p:nvSpPr>
        <p:spPr>
          <a:xfrm>
            <a:off x="11038840" y="6330949"/>
            <a:ext cx="863600" cy="365125"/>
          </a:xfrm>
        </p:spPr>
        <p:txBody>
          <a:bodyPr anchor="ctr">
            <a:normAutofit/>
          </a:bodyPr>
          <a:lstStyle/>
          <a:p>
            <a:fld id="{E8F1A65C-595C-4736-BF40-F7D31E789466}" type="slidenum">
              <a:rPr lang="en-GB" smtClean="0"/>
              <a:pPr/>
              <a:t>31</a:t>
            </a:fld>
            <a:endParaRPr lang="en-GB"/>
          </a:p>
        </p:txBody>
      </p:sp>
      <p:sp>
        <p:nvSpPr>
          <p:cNvPr id="11" name="Text Placeholder 4">
            <a:extLst>
              <a:ext uri="{FF2B5EF4-FFF2-40B4-BE49-F238E27FC236}">
                <a16:creationId xmlns:a16="http://schemas.microsoft.com/office/drawing/2014/main" id="{31BFFFA7-2ED7-73E4-B001-3820561C3D79}"/>
              </a:ext>
            </a:extLst>
          </p:cNvPr>
          <p:cNvSpPr>
            <a:spLocks noGrp="1"/>
          </p:cNvSpPr>
          <p:nvPr>
            <p:ph type="body" sz="quarter" idx="12"/>
          </p:nvPr>
        </p:nvSpPr>
        <p:spPr>
          <a:xfrm>
            <a:off x="414338" y="944563"/>
            <a:ext cx="7840662" cy="508000"/>
          </a:xfrm>
        </p:spPr>
        <p:txBody>
          <a:bodyPr/>
          <a:lstStyle/>
          <a:p>
            <a:r>
              <a:rPr lang="en-US" dirty="0"/>
              <a:t>5-month process …</a:t>
            </a:r>
          </a:p>
        </p:txBody>
      </p:sp>
      <p:graphicFrame>
        <p:nvGraphicFramePr>
          <p:cNvPr id="14" name="Content Placeholder 5">
            <a:extLst>
              <a:ext uri="{FF2B5EF4-FFF2-40B4-BE49-F238E27FC236}">
                <a16:creationId xmlns:a16="http://schemas.microsoft.com/office/drawing/2014/main" id="{B41473F5-9E32-5962-8147-0C80030701C3}"/>
              </a:ext>
            </a:extLst>
          </p:cNvPr>
          <p:cNvGraphicFramePr>
            <a:graphicFrameLocks noGrp="1"/>
          </p:cNvGraphicFramePr>
          <p:nvPr>
            <p:ph sz="quarter" idx="17"/>
            <p:extLst>
              <p:ext uri="{D42A27DB-BD31-4B8C-83A1-F6EECF244321}">
                <p14:modId xmlns:p14="http://schemas.microsoft.com/office/powerpoint/2010/main" val="2904984642"/>
              </p:ext>
            </p:extLst>
          </p:nvPr>
        </p:nvGraphicFramePr>
        <p:xfrm>
          <a:off x="0" y="1924533"/>
          <a:ext cx="8669458" cy="45274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216974D4-4783-5484-434A-CDED7C968DCB}"/>
              </a:ext>
            </a:extLst>
          </p:cNvPr>
          <p:cNvSpPr txBox="1"/>
          <p:nvPr/>
        </p:nvSpPr>
        <p:spPr>
          <a:xfrm>
            <a:off x="8092440" y="2354758"/>
            <a:ext cx="1584960" cy="512926"/>
          </a:xfrm>
          <a:prstGeom prst="rect">
            <a:avLst/>
          </a:prstGeom>
          <a:noFill/>
        </p:spPr>
        <p:txBody>
          <a:bodyPr wrap="square" rtlCol="0">
            <a:noAutofit/>
          </a:bodyPr>
          <a:lstStyle/>
          <a:p>
            <a:pPr algn="l">
              <a:lnSpc>
                <a:spcPct val="100000"/>
              </a:lnSpc>
              <a:spcBef>
                <a:spcPts val="0"/>
              </a:spcBef>
              <a:spcAft>
                <a:spcPts val="800"/>
              </a:spcAft>
            </a:pPr>
            <a:r>
              <a:rPr lang="en-GB" sz="2000" b="1">
                <a:highlight>
                  <a:srgbClr val="C5E0B4"/>
                </a:highlight>
              </a:rPr>
              <a:t>May-June</a:t>
            </a:r>
          </a:p>
        </p:txBody>
      </p:sp>
      <p:sp>
        <p:nvSpPr>
          <p:cNvPr id="18" name="TextBox 17">
            <a:extLst>
              <a:ext uri="{FF2B5EF4-FFF2-40B4-BE49-F238E27FC236}">
                <a16:creationId xmlns:a16="http://schemas.microsoft.com/office/drawing/2014/main" id="{63A8F680-453F-3A7D-9699-08B2AC3EF856}"/>
              </a:ext>
            </a:extLst>
          </p:cNvPr>
          <p:cNvSpPr txBox="1"/>
          <p:nvPr/>
        </p:nvSpPr>
        <p:spPr>
          <a:xfrm>
            <a:off x="8255000" y="3885916"/>
            <a:ext cx="1584960" cy="512926"/>
          </a:xfrm>
          <a:prstGeom prst="rect">
            <a:avLst/>
          </a:prstGeom>
          <a:noFill/>
        </p:spPr>
        <p:txBody>
          <a:bodyPr wrap="square" rtlCol="0">
            <a:noAutofit/>
          </a:bodyPr>
          <a:lstStyle/>
          <a:p>
            <a:pPr algn="l">
              <a:lnSpc>
                <a:spcPct val="100000"/>
              </a:lnSpc>
              <a:spcBef>
                <a:spcPts val="0"/>
              </a:spcBef>
              <a:spcAft>
                <a:spcPts val="800"/>
              </a:spcAft>
            </a:pPr>
            <a:r>
              <a:rPr lang="en-GB" sz="2000" b="1">
                <a:highlight>
                  <a:srgbClr val="C5E0B4"/>
                </a:highlight>
              </a:rPr>
              <a:t>July-August</a:t>
            </a:r>
          </a:p>
        </p:txBody>
      </p:sp>
      <p:sp>
        <p:nvSpPr>
          <p:cNvPr id="19" name="TextBox 18">
            <a:extLst>
              <a:ext uri="{FF2B5EF4-FFF2-40B4-BE49-F238E27FC236}">
                <a16:creationId xmlns:a16="http://schemas.microsoft.com/office/drawing/2014/main" id="{200C7544-1A0B-A1B8-689E-AC4B89A793C9}"/>
              </a:ext>
            </a:extLst>
          </p:cNvPr>
          <p:cNvSpPr txBox="1"/>
          <p:nvPr/>
        </p:nvSpPr>
        <p:spPr>
          <a:xfrm>
            <a:off x="10490200" y="5585517"/>
            <a:ext cx="1798320" cy="927994"/>
          </a:xfrm>
          <a:prstGeom prst="rect">
            <a:avLst/>
          </a:prstGeom>
          <a:noFill/>
        </p:spPr>
        <p:txBody>
          <a:bodyPr wrap="square" rtlCol="0">
            <a:noAutofit/>
          </a:bodyPr>
          <a:lstStyle/>
          <a:p>
            <a:pPr algn="l">
              <a:lnSpc>
                <a:spcPct val="100000"/>
              </a:lnSpc>
              <a:spcBef>
                <a:spcPts val="0"/>
              </a:spcBef>
              <a:spcAft>
                <a:spcPts val="800"/>
              </a:spcAft>
            </a:pPr>
            <a:r>
              <a:rPr lang="en-GB" sz="2000" b="1">
                <a:highlight>
                  <a:srgbClr val="C5E0B4"/>
                </a:highlight>
              </a:rPr>
              <a:t>September-early October</a:t>
            </a:r>
          </a:p>
        </p:txBody>
      </p:sp>
      <p:grpSp>
        <p:nvGrpSpPr>
          <p:cNvPr id="20" name="Group 19">
            <a:extLst>
              <a:ext uri="{FF2B5EF4-FFF2-40B4-BE49-F238E27FC236}">
                <a16:creationId xmlns:a16="http://schemas.microsoft.com/office/drawing/2014/main" id="{CC1BD1B9-FAB3-B282-8BD2-738C2AD38AB4}"/>
              </a:ext>
            </a:extLst>
          </p:cNvPr>
          <p:cNvGrpSpPr/>
          <p:nvPr/>
        </p:nvGrpSpPr>
        <p:grpSpPr>
          <a:xfrm>
            <a:off x="7825078" y="5867717"/>
            <a:ext cx="429922" cy="91440"/>
            <a:chOff x="5334065" y="3879894"/>
            <a:chExt cx="429922" cy="91440"/>
          </a:xfrm>
        </p:grpSpPr>
        <p:sp>
          <p:nvSpPr>
            <p:cNvPr id="21" name="Straight Connector 3">
              <a:extLst>
                <a:ext uri="{FF2B5EF4-FFF2-40B4-BE49-F238E27FC236}">
                  <a16:creationId xmlns:a16="http://schemas.microsoft.com/office/drawing/2014/main" id="{FF45A03A-D6C4-41B0-D032-C56A7F82FD5C}"/>
                </a:ext>
              </a:extLst>
            </p:cNvPr>
            <p:cNvSpPr/>
            <p:nvPr/>
          </p:nvSpPr>
          <p:spPr>
            <a:xfrm>
              <a:off x="5334065" y="3879894"/>
              <a:ext cx="429922" cy="91440"/>
            </a:xfrm>
            <a:custGeom>
              <a:avLst/>
              <a:gdLst/>
              <a:ahLst/>
              <a:cxnLst/>
              <a:rect l="0" t="0" r="0" b="0"/>
              <a:pathLst>
                <a:path>
                  <a:moveTo>
                    <a:pt x="0" y="45720"/>
                  </a:moveTo>
                  <a:lnTo>
                    <a:pt x="429922" y="45720"/>
                  </a:lnTo>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22" name="Straight Connector 4">
              <a:extLst>
                <a:ext uri="{FF2B5EF4-FFF2-40B4-BE49-F238E27FC236}">
                  <a16:creationId xmlns:a16="http://schemas.microsoft.com/office/drawing/2014/main" id="{0976A3A3-F4CC-90D4-A07A-CF488610BCB0}"/>
                </a:ext>
              </a:extLst>
            </p:cNvPr>
            <p:cNvSpPr txBox="1"/>
            <p:nvPr/>
          </p:nvSpPr>
          <p:spPr>
            <a:xfrm>
              <a:off x="5537513" y="3923312"/>
              <a:ext cx="23026" cy="460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p:txBody>
        </p:sp>
      </p:grpSp>
      <p:grpSp>
        <p:nvGrpSpPr>
          <p:cNvPr id="23" name="Group 22">
            <a:extLst>
              <a:ext uri="{FF2B5EF4-FFF2-40B4-BE49-F238E27FC236}">
                <a16:creationId xmlns:a16="http://schemas.microsoft.com/office/drawing/2014/main" id="{B7E059BA-F8C7-72B0-2CAB-56119FEB1807}"/>
              </a:ext>
            </a:extLst>
          </p:cNvPr>
          <p:cNvGrpSpPr/>
          <p:nvPr/>
        </p:nvGrpSpPr>
        <p:grpSpPr>
          <a:xfrm>
            <a:off x="8289808" y="5250628"/>
            <a:ext cx="2002272" cy="1201363"/>
            <a:chOff x="5796387" y="3324933"/>
            <a:chExt cx="2002272" cy="1201363"/>
          </a:xfrm>
        </p:grpSpPr>
        <p:sp>
          <p:nvSpPr>
            <p:cNvPr id="24" name="Rectangle 23">
              <a:extLst>
                <a:ext uri="{FF2B5EF4-FFF2-40B4-BE49-F238E27FC236}">
                  <a16:creationId xmlns:a16="http://schemas.microsoft.com/office/drawing/2014/main" id="{EB3940A8-A546-849C-8A93-E7014F56C14E}"/>
                </a:ext>
              </a:extLst>
            </p:cNvPr>
            <p:cNvSpPr/>
            <p:nvPr/>
          </p:nvSpPr>
          <p:spPr>
            <a:xfrm>
              <a:off x="5796387" y="3324933"/>
              <a:ext cx="2002272" cy="1201363"/>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GB"/>
            </a:p>
          </p:txBody>
        </p:sp>
        <p:sp>
          <p:nvSpPr>
            <p:cNvPr id="25" name="TextBox 24">
              <a:extLst>
                <a:ext uri="{FF2B5EF4-FFF2-40B4-BE49-F238E27FC236}">
                  <a16:creationId xmlns:a16="http://schemas.microsoft.com/office/drawing/2014/main" id="{7C20713E-473F-508E-117F-919ECF9AD1F9}"/>
                </a:ext>
              </a:extLst>
            </p:cNvPr>
            <p:cNvSpPr txBox="1"/>
            <p:nvPr/>
          </p:nvSpPr>
          <p:spPr>
            <a:xfrm>
              <a:off x="5796387" y="3324933"/>
              <a:ext cx="2002272" cy="12013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8113" tIns="102987" rIns="98113" bIns="102987" numCol="1" spcCol="1270" anchor="ctr" anchorCtr="0">
              <a:noAutofit/>
            </a:bodyPr>
            <a:lstStyle/>
            <a:p>
              <a:pPr marL="0" lvl="0" indent="0" algn="ctr" defTabSz="1022350">
                <a:lnSpc>
                  <a:spcPct val="90000"/>
                </a:lnSpc>
                <a:spcBef>
                  <a:spcPct val="0"/>
                </a:spcBef>
                <a:spcAft>
                  <a:spcPct val="35000"/>
                </a:spcAft>
                <a:buNone/>
              </a:pPr>
              <a:r>
                <a:rPr lang="en-US" sz="2300" kern="1200"/>
                <a:t>Timetable and seminar selection</a:t>
              </a:r>
            </a:p>
          </p:txBody>
        </p:sp>
      </p:grpSp>
    </p:spTree>
    <p:extLst>
      <p:ext uri="{BB962C8B-B14F-4D97-AF65-F5344CB8AC3E}">
        <p14:creationId xmlns:p14="http://schemas.microsoft.com/office/powerpoint/2010/main" val="25361834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86B8F-ADBB-B440-BAED-D26EE6FC1A7C}"/>
              </a:ext>
            </a:extLst>
          </p:cNvPr>
          <p:cNvSpPr>
            <a:spLocks noGrp="1"/>
          </p:cNvSpPr>
          <p:nvPr>
            <p:ph type="title"/>
          </p:nvPr>
        </p:nvSpPr>
        <p:spPr/>
        <p:txBody>
          <a:bodyPr/>
          <a:lstStyle/>
          <a:p>
            <a:r>
              <a:rPr lang="en-GB"/>
              <a:t>Oversubscribed modules</a:t>
            </a:r>
          </a:p>
        </p:txBody>
      </p:sp>
      <p:sp>
        <p:nvSpPr>
          <p:cNvPr id="4" name="Slide Number Placeholder 3">
            <a:extLst>
              <a:ext uri="{FF2B5EF4-FFF2-40B4-BE49-F238E27FC236}">
                <a16:creationId xmlns:a16="http://schemas.microsoft.com/office/drawing/2014/main" id="{A4B79584-239C-5E48-1969-09B3614CE0E7}"/>
              </a:ext>
            </a:extLst>
          </p:cNvPr>
          <p:cNvSpPr>
            <a:spLocks noGrp="1"/>
          </p:cNvSpPr>
          <p:nvPr>
            <p:ph type="sldNum" sz="quarter" idx="11"/>
          </p:nvPr>
        </p:nvSpPr>
        <p:spPr/>
        <p:txBody>
          <a:bodyPr/>
          <a:lstStyle/>
          <a:p>
            <a:fld id="{E8F1A65C-595C-4736-BF40-F7D31E789466}" type="slidenum">
              <a:rPr lang="en-GB" smtClean="0"/>
              <a:pPr/>
              <a:t>32</a:t>
            </a:fld>
            <a:endParaRPr lang="en-GB"/>
          </a:p>
        </p:txBody>
      </p:sp>
      <p:sp>
        <p:nvSpPr>
          <p:cNvPr id="5" name="Text Placeholder 4">
            <a:extLst>
              <a:ext uri="{FF2B5EF4-FFF2-40B4-BE49-F238E27FC236}">
                <a16:creationId xmlns:a16="http://schemas.microsoft.com/office/drawing/2014/main" id="{B76A3DFB-67EA-5F86-0837-36748ADB87A3}"/>
              </a:ext>
            </a:extLst>
          </p:cNvPr>
          <p:cNvSpPr>
            <a:spLocks noGrp="1"/>
          </p:cNvSpPr>
          <p:nvPr>
            <p:ph type="body" sz="quarter" idx="12"/>
          </p:nvPr>
        </p:nvSpPr>
        <p:spPr/>
        <p:txBody>
          <a:bodyPr/>
          <a:lstStyle/>
          <a:p>
            <a:r>
              <a:rPr lang="en-GB"/>
              <a:t>How the Student Services Team fairly allocate modules</a:t>
            </a:r>
          </a:p>
        </p:txBody>
      </p:sp>
      <p:sp>
        <p:nvSpPr>
          <p:cNvPr id="6" name="Content Placeholder 5">
            <a:extLst>
              <a:ext uri="{FF2B5EF4-FFF2-40B4-BE49-F238E27FC236}">
                <a16:creationId xmlns:a16="http://schemas.microsoft.com/office/drawing/2014/main" id="{86AAA13C-C4E6-CA44-7EC9-4AE9436BFAB9}"/>
              </a:ext>
            </a:extLst>
          </p:cNvPr>
          <p:cNvSpPr>
            <a:spLocks noGrp="1"/>
          </p:cNvSpPr>
          <p:nvPr>
            <p:ph sz="quarter" idx="17"/>
          </p:nvPr>
        </p:nvSpPr>
        <p:spPr>
          <a:xfrm>
            <a:off x="413583" y="1451586"/>
            <a:ext cx="8090337" cy="2554173"/>
          </a:xfrm>
        </p:spPr>
        <p:txBody>
          <a:bodyPr/>
          <a:lstStyle/>
          <a:p>
            <a:pPr marL="342900" indent="-342900">
              <a:buFont typeface="+mj-lt"/>
              <a:buAutoNum type="arabicPeriod"/>
            </a:pPr>
            <a:r>
              <a:rPr lang="en-GB" sz="1800" dirty="0"/>
              <a:t>Allocate all first-choice students</a:t>
            </a:r>
          </a:p>
          <a:p>
            <a:pPr marL="342900" indent="-342900">
              <a:buFont typeface="+mj-lt"/>
              <a:buAutoNum type="arabicPeriod"/>
            </a:pPr>
            <a:r>
              <a:rPr lang="en-GB" sz="1800" dirty="0"/>
              <a:t>Then rounds of second, third, fourth, fifth and sixth choice until the module is full</a:t>
            </a:r>
          </a:p>
          <a:p>
            <a:pPr marL="342900" indent="-342900">
              <a:buFont typeface="+mj-lt"/>
              <a:buAutoNum type="arabicPeriod"/>
            </a:pPr>
            <a:r>
              <a:rPr lang="en-GB" sz="1800" dirty="0"/>
              <a:t>After the first round, students are only considered if they need modules for that term (i.e. you won’t be allocated choice 5 if you already have 60 CATS for the term); they are eligible to take the module; and there are no clashes with a higher choice module</a:t>
            </a:r>
          </a:p>
          <a:p>
            <a:pPr marL="342900" indent="-342900">
              <a:buFont typeface="+mj-lt"/>
              <a:buAutoNum type="arabicPeriod"/>
            </a:pPr>
            <a:r>
              <a:rPr lang="en-GB" sz="1800" dirty="0"/>
              <a:t>Within each round, if there are more students than spaces, finalists will get preference and students who submitted the form late will be considered last</a:t>
            </a:r>
          </a:p>
          <a:p>
            <a:endParaRPr lang="en-GB" dirty="0"/>
          </a:p>
        </p:txBody>
      </p:sp>
      <p:sp>
        <p:nvSpPr>
          <p:cNvPr id="9" name="TextBox 8">
            <a:extLst>
              <a:ext uri="{FF2B5EF4-FFF2-40B4-BE49-F238E27FC236}">
                <a16:creationId xmlns:a16="http://schemas.microsoft.com/office/drawing/2014/main" id="{A8D02D2C-DB0A-2FBD-451C-1D8DA53A9612}"/>
              </a:ext>
            </a:extLst>
          </p:cNvPr>
          <p:cNvSpPr txBox="1"/>
          <p:nvPr/>
        </p:nvSpPr>
        <p:spPr>
          <a:xfrm>
            <a:off x="855543" y="4512782"/>
            <a:ext cx="7924800" cy="1754326"/>
          </a:xfrm>
          <a:prstGeom prst="rect">
            <a:avLst/>
          </a:prstGeom>
          <a:solidFill>
            <a:schemeClr val="accent1">
              <a:lumMod val="10000"/>
              <a:lumOff val="90000"/>
            </a:schemeClr>
          </a:solidFill>
        </p:spPr>
        <p:txBody>
          <a:bodyPr wrap="square">
            <a:spAutoFit/>
          </a:bodyPr>
          <a:lstStyle/>
          <a:p>
            <a:r>
              <a:rPr lang="en-GB" dirty="0"/>
              <a:t>Allocation is on the basis of preference, not first come, first served.</a:t>
            </a:r>
          </a:p>
          <a:p>
            <a:endParaRPr lang="en-GB" dirty="0"/>
          </a:p>
          <a:p>
            <a:r>
              <a:rPr lang="en-GB" dirty="0"/>
              <a:t>Module Application Forms for the previous year are not taken into account</a:t>
            </a:r>
          </a:p>
          <a:p>
            <a:endParaRPr lang="en-GB" dirty="0"/>
          </a:p>
          <a:p>
            <a:r>
              <a:rPr lang="en-GB" dirty="0"/>
              <a:t>Law single and joint honours students are treated equally to PPL, Liberal Arts and visiting students. Some modules have spaces set aside for non-Law students</a:t>
            </a:r>
          </a:p>
        </p:txBody>
      </p:sp>
    </p:spTree>
    <p:extLst>
      <p:ext uri="{BB962C8B-B14F-4D97-AF65-F5344CB8AC3E}">
        <p14:creationId xmlns:p14="http://schemas.microsoft.com/office/powerpoint/2010/main" val="25517747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74E81-9562-7C72-70E8-9AF3B6CB9D3F}"/>
              </a:ext>
            </a:extLst>
          </p:cNvPr>
          <p:cNvSpPr>
            <a:spLocks noGrp="1"/>
          </p:cNvSpPr>
          <p:nvPr>
            <p:ph type="title"/>
          </p:nvPr>
        </p:nvSpPr>
        <p:spPr/>
        <p:txBody>
          <a:bodyPr/>
          <a:lstStyle/>
          <a:p>
            <a:r>
              <a:rPr lang="en-GB"/>
              <a:t>Final comments</a:t>
            </a:r>
          </a:p>
        </p:txBody>
      </p:sp>
      <p:sp>
        <p:nvSpPr>
          <p:cNvPr id="4" name="Slide Number Placeholder 3">
            <a:extLst>
              <a:ext uri="{FF2B5EF4-FFF2-40B4-BE49-F238E27FC236}">
                <a16:creationId xmlns:a16="http://schemas.microsoft.com/office/drawing/2014/main" id="{7C52C1FB-9207-0B01-8B36-ACA4039560CE}"/>
              </a:ext>
            </a:extLst>
          </p:cNvPr>
          <p:cNvSpPr>
            <a:spLocks noGrp="1"/>
          </p:cNvSpPr>
          <p:nvPr>
            <p:ph type="sldNum" sz="quarter" idx="11"/>
          </p:nvPr>
        </p:nvSpPr>
        <p:spPr/>
        <p:txBody>
          <a:bodyPr/>
          <a:lstStyle/>
          <a:p>
            <a:fld id="{E8F1A65C-595C-4736-BF40-F7D31E789466}" type="slidenum">
              <a:rPr lang="en-GB" smtClean="0"/>
              <a:pPr/>
              <a:t>33</a:t>
            </a:fld>
            <a:endParaRPr lang="en-GB"/>
          </a:p>
        </p:txBody>
      </p:sp>
      <p:sp>
        <p:nvSpPr>
          <p:cNvPr id="5" name="Text Placeholder 4">
            <a:extLst>
              <a:ext uri="{FF2B5EF4-FFF2-40B4-BE49-F238E27FC236}">
                <a16:creationId xmlns:a16="http://schemas.microsoft.com/office/drawing/2014/main" id="{BC766398-EB51-ABF9-B0EC-4EA5A27FD738}"/>
              </a:ext>
            </a:extLst>
          </p:cNvPr>
          <p:cNvSpPr>
            <a:spLocks noGrp="1"/>
          </p:cNvSpPr>
          <p:nvPr>
            <p:ph type="body" sz="quarter" idx="12"/>
          </p:nvPr>
        </p:nvSpPr>
        <p:spPr/>
        <p:txBody>
          <a:bodyPr/>
          <a:lstStyle/>
          <a:p>
            <a:endParaRPr lang="en-GB"/>
          </a:p>
        </p:txBody>
      </p:sp>
      <p:sp>
        <p:nvSpPr>
          <p:cNvPr id="6" name="Content Placeholder 5">
            <a:extLst>
              <a:ext uri="{FF2B5EF4-FFF2-40B4-BE49-F238E27FC236}">
                <a16:creationId xmlns:a16="http://schemas.microsoft.com/office/drawing/2014/main" id="{D8AA663E-00E2-3D40-8362-9B5E7B9E92D6}"/>
              </a:ext>
            </a:extLst>
          </p:cNvPr>
          <p:cNvSpPr>
            <a:spLocks noGrp="1"/>
          </p:cNvSpPr>
          <p:nvPr>
            <p:ph sz="quarter" idx="17"/>
          </p:nvPr>
        </p:nvSpPr>
        <p:spPr>
          <a:xfrm>
            <a:off x="413582" y="1641566"/>
            <a:ext cx="9030456" cy="2945674"/>
          </a:xfrm>
        </p:spPr>
        <p:txBody>
          <a:bodyPr vert="horz" lIns="91440" tIns="45720" rIns="91440" bIns="45720" rtlCol="0" anchor="t">
            <a:noAutofit/>
          </a:bodyPr>
          <a:lstStyle/>
          <a:p>
            <a:pPr marL="285750" indent="-285750">
              <a:buFont typeface="Arial" panose="020B0604020202020204" pitchFamily="34" charset="0"/>
              <a:buChar char="•"/>
            </a:pPr>
            <a:r>
              <a:rPr lang="en-GB" b="1" dirty="0"/>
              <a:t>No waiting lists </a:t>
            </a:r>
            <a:r>
              <a:rPr lang="en-GB" dirty="0"/>
              <a:t>– external choices and clashes are already factored in when allocating</a:t>
            </a:r>
          </a:p>
          <a:p>
            <a:pPr marL="285750" indent="-285750">
              <a:buFont typeface="Arial" panose="020B0604020202020204" pitchFamily="34" charset="0"/>
              <a:buChar char="•"/>
            </a:pPr>
            <a:r>
              <a:rPr lang="en-GB" dirty="0"/>
              <a:t>It does not matter when you submit your form during the module application window as long as you’re not late, so </a:t>
            </a:r>
            <a:r>
              <a:rPr lang="en-GB" b="1" dirty="0"/>
              <a:t>take time to fully consider your choices</a:t>
            </a:r>
          </a:p>
          <a:p>
            <a:pPr marL="285750" indent="-285750">
              <a:buFont typeface="Arial" panose="020B0604020202020204" pitchFamily="34" charset="0"/>
              <a:buChar char="•"/>
            </a:pPr>
            <a:r>
              <a:rPr lang="en-GB" dirty="0"/>
              <a:t>Don’t waste choices – check your eligibility for modules first and consider how many options you need to take</a:t>
            </a:r>
          </a:p>
          <a:p>
            <a:pPr marL="285750" indent="-285750">
              <a:buFont typeface="Arial" panose="020B0604020202020204" pitchFamily="34" charset="0"/>
              <a:buChar char="•"/>
            </a:pPr>
            <a:r>
              <a:rPr lang="en-GB" dirty="0"/>
              <a:t>Your modules will be confirmed in mid-September and the Law School will register you for all modules in Welcome Week - your lecture timetable will be available at the end of Welcome Week and seminar selection will take place in week 1 (for Law modules) at which point you will have a full timetable</a:t>
            </a:r>
          </a:p>
          <a:p>
            <a:pPr marL="285750" indent="-285750">
              <a:buFont typeface="Arial" panose="020B0604020202020204" pitchFamily="34" charset="0"/>
              <a:buChar char="•"/>
            </a:pPr>
            <a:r>
              <a:rPr lang="en-GB" dirty="0"/>
              <a:t>The Student Services team try to make the process as fair as possible </a:t>
            </a:r>
            <a:r>
              <a:rPr lang="en-GB" dirty="0">
                <a:sym typeface="Wingdings" panose="05000000000000000000" pitchFamily="2" charset="2"/>
              </a:rPr>
              <a:t></a:t>
            </a:r>
            <a:r>
              <a:rPr lang="en-GB" dirty="0"/>
              <a:t> </a:t>
            </a:r>
          </a:p>
          <a:p>
            <a:endParaRPr lang="en-GB" dirty="0"/>
          </a:p>
        </p:txBody>
      </p:sp>
      <p:sp>
        <p:nvSpPr>
          <p:cNvPr id="7" name="TextBox 6">
            <a:extLst>
              <a:ext uri="{FF2B5EF4-FFF2-40B4-BE49-F238E27FC236}">
                <a16:creationId xmlns:a16="http://schemas.microsoft.com/office/drawing/2014/main" id="{5886451F-C853-1EE1-1F58-434E7EA9CBF2}"/>
              </a:ext>
            </a:extLst>
          </p:cNvPr>
          <p:cNvSpPr txBox="1"/>
          <p:nvPr/>
        </p:nvSpPr>
        <p:spPr>
          <a:xfrm>
            <a:off x="590106" y="4916385"/>
            <a:ext cx="8433567" cy="11851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noAutofit/>
          </a:bodyPr>
          <a:lstStyle/>
          <a:p>
            <a:pPr algn="l">
              <a:lnSpc>
                <a:spcPct val="100000"/>
              </a:lnSpc>
              <a:spcBef>
                <a:spcPts val="0"/>
              </a:spcBef>
              <a:spcAft>
                <a:spcPts val="800"/>
              </a:spcAft>
            </a:pPr>
            <a:r>
              <a:rPr lang="en-GB" b="1" dirty="0"/>
              <a:t>Module fair today 11am-1pm S.0.08, S0.09, S0.10</a:t>
            </a:r>
            <a:br>
              <a:rPr lang="en-GB" b="1" dirty="0"/>
            </a:br>
            <a:br>
              <a:rPr lang="en-GB" b="1" dirty="0"/>
            </a:br>
            <a:r>
              <a:rPr lang="en-GB" dirty="0"/>
              <a:t>Student Services Team will have a helpdesk in the Student Hub 11am-1pm today</a:t>
            </a:r>
          </a:p>
        </p:txBody>
      </p:sp>
    </p:spTree>
    <p:extLst>
      <p:ext uri="{BB962C8B-B14F-4D97-AF65-F5344CB8AC3E}">
        <p14:creationId xmlns:p14="http://schemas.microsoft.com/office/powerpoint/2010/main" val="23679412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50EBC-FAC5-7B7C-7819-1738E9BA6D7A}"/>
              </a:ext>
            </a:extLst>
          </p:cNvPr>
          <p:cNvSpPr>
            <a:spLocks noGrp="1"/>
          </p:cNvSpPr>
          <p:nvPr>
            <p:ph type="title"/>
          </p:nvPr>
        </p:nvSpPr>
        <p:spPr>
          <a:xfrm>
            <a:off x="6980118" y="2018391"/>
            <a:ext cx="4366697" cy="846729"/>
          </a:xfrm>
        </p:spPr>
        <p:txBody>
          <a:bodyPr/>
          <a:lstStyle/>
          <a:p>
            <a:r>
              <a:rPr lang="en-GB"/>
              <a:t>Any questions?</a:t>
            </a:r>
          </a:p>
        </p:txBody>
      </p:sp>
      <p:pic>
        <p:nvPicPr>
          <p:cNvPr id="8" name="Picture Placeholder 7" descr="Different colored question marks">
            <a:extLst>
              <a:ext uri="{FF2B5EF4-FFF2-40B4-BE49-F238E27FC236}">
                <a16:creationId xmlns:a16="http://schemas.microsoft.com/office/drawing/2014/main" id="{7A7858EE-C3B2-F318-86A8-82E034519BD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6939" r="16939"/>
          <a:stretch>
            <a:fillRect/>
          </a:stretch>
        </p:blipFill>
        <p:spPr/>
      </p:pic>
      <p:sp>
        <p:nvSpPr>
          <p:cNvPr id="5" name="TextBox 4">
            <a:extLst>
              <a:ext uri="{FF2B5EF4-FFF2-40B4-BE49-F238E27FC236}">
                <a16:creationId xmlns:a16="http://schemas.microsoft.com/office/drawing/2014/main" id="{E80E02DA-0AD0-80DE-65FD-66D6542D01CE}"/>
              </a:ext>
            </a:extLst>
          </p:cNvPr>
          <p:cNvSpPr txBox="1"/>
          <p:nvPr/>
        </p:nvSpPr>
        <p:spPr>
          <a:xfrm>
            <a:off x="6980118" y="3032760"/>
            <a:ext cx="4785162" cy="2286000"/>
          </a:xfrm>
          <a:prstGeom prst="rect">
            <a:avLst/>
          </a:prstGeom>
          <a:noFill/>
        </p:spPr>
        <p:txBody>
          <a:bodyPr wrap="square" rtlCol="0">
            <a:noAutofit/>
          </a:bodyPr>
          <a:lstStyle/>
          <a:p>
            <a:pPr algn="l">
              <a:lnSpc>
                <a:spcPct val="100000"/>
              </a:lnSpc>
              <a:spcBef>
                <a:spcPts val="0"/>
              </a:spcBef>
              <a:spcAft>
                <a:spcPts val="800"/>
              </a:spcAft>
            </a:pPr>
            <a:r>
              <a:rPr lang="en-GB">
                <a:hlinkClick r:id="rId3"/>
              </a:rPr>
              <a:t>undergraduate.law@warwick.ac.uk</a:t>
            </a:r>
            <a:endParaRPr lang="en-GB"/>
          </a:p>
          <a:p>
            <a:pPr algn="l">
              <a:lnSpc>
                <a:spcPct val="100000"/>
              </a:lnSpc>
              <a:spcBef>
                <a:spcPts val="0"/>
              </a:spcBef>
              <a:spcAft>
                <a:spcPts val="800"/>
              </a:spcAft>
            </a:pPr>
            <a:endParaRPr lang="en-GB"/>
          </a:p>
          <a:p>
            <a:pPr algn="l">
              <a:lnSpc>
                <a:spcPct val="100000"/>
              </a:lnSpc>
              <a:spcBef>
                <a:spcPts val="0"/>
              </a:spcBef>
              <a:spcAft>
                <a:spcPts val="800"/>
              </a:spcAft>
            </a:pPr>
            <a:r>
              <a:rPr lang="en-GB"/>
              <a:t>Please include your Student ID, module code and module title into any queries. </a:t>
            </a:r>
          </a:p>
          <a:p>
            <a:pPr algn="l">
              <a:lnSpc>
                <a:spcPct val="100000"/>
              </a:lnSpc>
              <a:spcBef>
                <a:spcPts val="0"/>
              </a:spcBef>
              <a:spcAft>
                <a:spcPts val="800"/>
              </a:spcAft>
            </a:pPr>
            <a:r>
              <a:rPr lang="en-GB"/>
              <a:t>At peak times it may take 3 working days to reply </a:t>
            </a:r>
          </a:p>
        </p:txBody>
      </p:sp>
    </p:spTree>
    <p:extLst>
      <p:ext uri="{BB962C8B-B14F-4D97-AF65-F5344CB8AC3E}">
        <p14:creationId xmlns:p14="http://schemas.microsoft.com/office/powerpoint/2010/main" val="2682481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3F88D8E5-E822-4A45-1C83-7B908EC864A2}"/>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725" r="937" b="3725"/>
          <a:stretch/>
        </p:blipFill>
        <p:spPr>
          <a:xfrm>
            <a:off x="0" y="0"/>
            <a:ext cx="8383836" cy="6858000"/>
          </a:xfrm>
        </p:spPr>
      </p:pic>
      <p:sp>
        <p:nvSpPr>
          <p:cNvPr id="3" name="Footer Placeholder 2">
            <a:extLst>
              <a:ext uri="{FF2B5EF4-FFF2-40B4-BE49-F238E27FC236}">
                <a16:creationId xmlns:a16="http://schemas.microsoft.com/office/drawing/2014/main" id="{D4552D13-9912-4FA1-B5D3-513B36100AF3}"/>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E2BD358A-D6FE-BD87-06A9-8E8381709D90}"/>
              </a:ext>
            </a:extLst>
          </p:cNvPr>
          <p:cNvSpPr>
            <a:spLocks noGrp="1"/>
          </p:cNvSpPr>
          <p:nvPr>
            <p:ph type="title"/>
          </p:nvPr>
        </p:nvSpPr>
        <p:spPr/>
        <p:txBody>
          <a:bodyPr/>
          <a:lstStyle/>
          <a:p>
            <a:r>
              <a:rPr lang="en-GB"/>
              <a:t>Course and professional requirements</a:t>
            </a:r>
          </a:p>
        </p:txBody>
      </p:sp>
      <p:sp>
        <p:nvSpPr>
          <p:cNvPr id="5" name="Text Placeholder 4">
            <a:extLst>
              <a:ext uri="{FF2B5EF4-FFF2-40B4-BE49-F238E27FC236}">
                <a16:creationId xmlns:a16="http://schemas.microsoft.com/office/drawing/2014/main" id="{57F86D44-3BCE-367A-8FC1-3C51BF24C9FF}"/>
              </a:ext>
            </a:extLst>
          </p:cNvPr>
          <p:cNvSpPr>
            <a:spLocks noGrp="1"/>
          </p:cNvSpPr>
          <p:nvPr>
            <p:ph type="body" sz="quarter" idx="12"/>
          </p:nvPr>
        </p:nvSpPr>
        <p:spPr/>
        <p:txBody>
          <a:bodyPr/>
          <a:lstStyle/>
          <a:p>
            <a:r>
              <a:rPr lang="en-GB"/>
              <a:t>01</a:t>
            </a:r>
          </a:p>
        </p:txBody>
      </p:sp>
      <p:sp>
        <p:nvSpPr>
          <p:cNvPr id="10" name="Rectangle 9">
            <a:extLst>
              <a:ext uri="{FF2B5EF4-FFF2-40B4-BE49-F238E27FC236}">
                <a16:creationId xmlns:a16="http://schemas.microsoft.com/office/drawing/2014/main" id="{606FCF9B-4662-C2B0-7E6A-9BB90A205B50}"/>
              </a:ext>
            </a:extLst>
          </p:cNvPr>
          <p:cNvSpPr/>
          <p:nvPr/>
        </p:nvSpPr>
        <p:spPr>
          <a:xfrm>
            <a:off x="4384713" y="3922005"/>
            <a:ext cx="1711287" cy="277406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Tree>
    <p:extLst>
      <p:ext uri="{BB962C8B-B14F-4D97-AF65-F5344CB8AC3E}">
        <p14:creationId xmlns:p14="http://schemas.microsoft.com/office/powerpoint/2010/main" val="2471267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78D1358-F9A1-AD4E-690E-8B006AA4D635}"/>
              </a:ext>
            </a:extLst>
          </p:cNvPr>
          <p:cNvSpPr>
            <a:spLocks noGrp="1"/>
          </p:cNvSpPr>
          <p:nvPr>
            <p:ph type="title"/>
          </p:nvPr>
        </p:nvSpPr>
        <p:spPr/>
        <p:txBody>
          <a:bodyPr/>
          <a:lstStyle/>
          <a:p>
            <a:r>
              <a:rPr lang="en-GB"/>
              <a:t>Understanding the requirements of your degree</a:t>
            </a:r>
          </a:p>
        </p:txBody>
      </p:sp>
      <p:sp>
        <p:nvSpPr>
          <p:cNvPr id="3" name="Footer Placeholder 2">
            <a:extLst>
              <a:ext uri="{FF2B5EF4-FFF2-40B4-BE49-F238E27FC236}">
                <a16:creationId xmlns:a16="http://schemas.microsoft.com/office/drawing/2014/main" id="{6C5A0FD0-42BD-1DE8-4EEC-B8DC715B695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E9C14741-72A2-FA32-995B-663BDF4DBD6E}"/>
              </a:ext>
            </a:extLst>
          </p:cNvPr>
          <p:cNvSpPr>
            <a:spLocks noGrp="1"/>
          </p:cNvSpPr>
          <p:nvPr>
            <p:ph type="sldNum" sz="quarter" idx="11"/>
          </p:nvPr>
        </p:nvSpPr>
        <p:spPr/>
        <p:txBody>
          <a:bodyPr/>
          <a:lstStyle/>
          <a:p>
            <a:fld id="{E8F1A65C-595C-4736-BF40-F7D31E789466}" type="slidenum">
              <a:rPr lang="en-GB" smtClean="0"/>
              <a:pPr/>
              <a:t>5</a:t>
            </a:fld>
            <a:endParaRPr lang="en-GB"/>
          </a:p>
        </p:txBody>
      </p:sp>
      <p:sp>
        <p:nvSpPr>
          <p:cNvPr id="8" name="Text Placeholder 7">
            <a:extLst>
              <a:ext uri="{FF2B5EF4-FFF2-40B4-BE49-F238E27FC236}">
                <a16:creationId xmlns:a16="http://schemas.microsoft.com/office/drawing/2014/main" id="{A96490BD-8AE6-06FC-B11A-7A16C905B0DD}"/>
              </a:ext>
            </a:extLst>
          </p:cNvPr>
          <p:cNvSpPr>
            <a:spLocks noGrp="1"/>
          </p:cNvSpPr>
          <p:nvPr>
            <p:ph type="body" sz="quarter" idx="12"/>
          </p:nvPr>
        </p:nvSpPr>
        <p:spPr/>
        <p:txBody>
          <a:bodyPr/>
          <a:lstStyle/>
          <a:p>
            <a:endParaRPr lang="en-GB"/>
          </a:p>
        </p:txBody>
      </p:sp>
      <p:sp>
        <p:nvSpPr>
          <p:cNvPr id="9" name="Content Placeholder 8">
            <a:extLst>
              <a:ext uri="{FF2B5EF4-FFF2-40B4-BE49-F238E27FC236}">
                <a16:creationId xmlns:a16="http://schemas.microsoft.com/office/drawing/2014/main" id="{C7AD5D62-E8EB-FD63-2D4C-7C970AF95A47}"/>
              </a:ext>
            </a:extLst>
          </p:cNvPr>
          <p:cNvSpPr>
            <a:spLocks noGrp="1"/>
          </p:cNvSpPr>
          <p:nvPr>
            <p:ph sz="quarter" idx="17"/>
          </p:nvPr>
        </p:nvSpPr>
        <p:spPr/>
        <p:txBody>
          <a:bodyPr/>
          <a:lstStyle/>
          <a:p>
            <a:pPr marL="285750" indent="-285750">
              <a:buFont typeface="Arial" panose="020B0604020202020204" pitchFamily="34" charset="0"/>
              <a:buChar char="•"/>
            </a:pPr>
            <a:r>
              <a:rPr lang="en-GB" dirty="0"/>
              <a:t>Automatically enrolled for the core modules</a:t>
            </a:r>
          </a:p>
          <a:p>
            <a:pPr marL="285750" indent="-285750">
              <a:buFont typeface="Arial" panose="020B0604020202020204" pitchFamily="34" charset="0"/>
              <a:buChar char="•"/>
            </a:pPr>
            <a:r>
              <a:rPr lang="en-GB" dirty="0"/>
              <a:t>60 CATS modules each term (4 modules) – can be a combination of 15 and 30 CATS options</a:t>
            </a:r>
          </a:p>
          <a:p>
            <a:pPr marL="285750" indent="-285750">
              <a:buFont typeface="Arial" panose="020B0604020202020204" pitchFamily="34" charset="0"/>
              <a:buChar char="•"/>
            </a:pPr>
            <a:r>
              <a:rPr lang="en-GB" dirty="0"/>
              <a:t>How many optional module spaces do you have each term?</a:t>
            </a:r>
          </a:p>
          <a:p>
            <a:pPr marL="285750" indent="-285750">
              <a:buFont typeface="Arial" panose="020B0604020202020204" pitchFamily="34" charset="0"/>
              <a:buChar char="•"/>
            </a:pPr>
            <a:r>
              <a:rPr lang="en-GB" dirty="0"/>
              <a:t>Do you need to take external modules (e.g. Law with Humanities and Law and Sociology)</a:t>
            </a:r>
          </a:p>
          <a:p>
            <a:pPr marL="285750" indent="-285750">
              <a:buFont typeface="Arial" panose="020B0604020202020204" pitchFamily="34" charset="0"/>
              <a:buChar char="•"/>
            </a:pPr>
            <a:r>
              <a:rPr lang="en-GB" dirty="0"/>
              <a:t>Are you able to take external optional modules?</a:t>
            </a:r>
          </a:p>
          <a:p>
            <a:pPr marL="285750" indent="-285750">
              <a:buFont typeface="Arial" panose="020B0604020202020204" pitchFamily="34" charset="0"/>
              <a:buChar char="•"/>
            </a:pPr>
            <a:r>
              <a:rPr lang="en-GB" dirty="0"/>
              <a:t>Are you taking a 15 or a 30 CATS Supervised Project (finalists only)</a:t>
            </a:r>
          </a:p>
          <a:p>
            <a:pPr marL="285750" indent="-285750">
              <a:buFont typeface="Arial" panose="020B0604020202020204" pitchFamily="34" charset="0"/>
              <a:buChar char="•"/>
            </a:pPr>
            <a:r>
              <a:rPr lang="en-GB" dirty="0"/>
              <a:t>Need to pass a minimum 90 CATS of level 6 (e.g. LA3xx) modules during degree</a:t>
            </a:r>
          </a:p>
          <a:p>
            <a:pPr marL="285750" indent="-285750">
              <a:buFont typeface="Arial" panose="020B0604020202020204" pitchFamily="34" charset="0"/>
              <a:buChar char="•"/>
            </a:pPr>
            <a:r>
              <a:rPr lang="en-GB" dirty="0"/>
              <a:t>Course and year you will be in 2026/27</a:t>
            </a:r>
          </a:p>
          <a:p>
            <a:endParaRPr lang="en-GB" dirty="0"/>
          </a:p>
          <a:p>
            <a:r>
              <a:rPr lang="en-GB" dirty="0">
                <a:hlinkClick r:id="rId2"/>
              </a:rPr>
              <a:t>Course Information</a:t>
            </a:r>
            <a:endParaRPr lang="en-GB" dirty="0"/>
          </a:p>
          <a:p>
            <a:r>
              <a:rPr lang="en-GB" dirty="0">
                <a:hlinkClick r:id="rId3"/>
              </a:rPr>
              <a:t>UG Module List</a:t>
            </a: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494768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084B5-6C37-7DC3-63FD-63509B084686}"/>
              </a:ext>
            </a:extLst>
          </p:cNvPr>
          <p:cNvSpPr>
            <a:spLocks noGrp="1"/>
          </p:cNvSpPr>
          <p:nvPr>
            <p:ph type="title"/>
          </p:nvPr>
        </p:nvSpPr>
        <p:spPr>
          <a:xfrm>
            <a:off x="413583" y="666545"/>
            <a:ext cx="4738280" cy="692178"/>
          </a:xfrm>
        </p:spPr>
        <p:txBody>
          <a:bodyPr vert="horz" lIns="91440" tIns="45720" rIns="91440" bIns="45720" rtlCol="0" anchor="b">
            <a:noAutofit/>
          </a:bodyPr>
          <a:lstStyle/>
          <a:p>
            <a:r>
              <a:rPr lang="en-GB"/>
              <a:t>Modules needed for legal qualification:</a:t>
            </a:r>
            <a:br>
              <a:rPr lang="en-GB"/>
            </a:br>
            <a:r>
              <a:rPr lang="en-GB"/>
              <a:t>England and Wales</a:t>
            </a:r>
          </a:p>
        </p:txBody>
      </p:sp>
      <p:sp>
        <p:nvSpPr>
          <p:cNvPr id="4" name="Slide Number Placeholder 3" hidden="1">
            <a:extLst>
              <a:ext uri="{FF2B5EF4-FFF2-40B4-BE49-F238E27FC236}">
                <a16:creationId xmlns:a16="http://schemas.microsoft.com/office/drawing/2014/main" id="{B09EF869-6AF5-143C-E330-D7B4C4CBDEF8}"/>
              </a:ext>
            </a:extLst>
          </p:cNvPr>
          <p:cNvSpPr>
            <a:spLocks noGrp="1"/>
          </p:cNvSpPr>
          <p:nvPr>
            <p:ph type="sldNum" sz="quarter" idx="11"/>
          </p:nvPr>
        </p:nvSpPr>
        <p:spPr/>
        <p:txBody>
          <a:bodyPr/>
          <a:lstStyle/>
          <a:p>
            <a:fld id="{E8F1A65C-595C-4736-BF40-F7D31E789466}" type="slidenum">
              <a:rPr lang="en-GB" smtClean="0"/>
              <a:pPr/>
              <a:t>6</a:t>
            </a:fld>
            <a:endParaRPr lang="en-GB"/>
          </a:p>
        </p:txBody>
      </p:sp>
      <p:sp>
        <p:nvSpPr>
          <p:cNvPr id="6" name="TextBox 5">
            <a:extLst>
              <a:ext uri="{FF2B5EF4-FFF2-40B4-BE49-F238E27FC236}">
                <a16:creationId xmlns:a16="http://schemas.microsoft.com/office/drawing/2014/main" id="{C6019747-E169-A53B-E4D6-4CFE7A155D75}"/>
              </a:ext>
            </a:extLst>
          </p:cNvPr>
          <p:cNvSpPr txBox="1"/>
          <p:nvPr/>
        </p:nvSpPr>
        <p:spPr>
          <a:xfrm>
            <a:off x="413583" y="2026863"/>
            <a:ext cx="4738280" cy="2651464"/>
          </a:xfrm>
          <a:prstGeom prst="rect">
            <a:avLst/>
          </a:prstGeom>
        </p:spPr>
        <p:txBody>
          <a:bodyPr vert="horz" lIns="91440" tIns="45720" rIns="91440" bIns="45720" rtlCol="0">
            <a:noAutofit/>
          </a:bodyPr>
          <a:lstStyle/>
          <a:p>
            <a:pPr>
              <a:lnSpc>
                <a:spcPct val="90000"/>
              </a:lnSpc>
              <a:spcAft>
                <a:spcPts val="800"/>
              </a:spcAft>
            </a:pPr>
            <a:r>
              <a:rPr lang="en-US" sz="1600" kern="1200">
                <a:latin typeface="+mn-lt"/>
                <a:ea typeface="+mn-ea"/>
                <a:cs typeface="+mn-cs"/>
              </a:rPr>
              <a:t>Foundational Legal Knowledge Modules:</a:t>
            </a:r>
          </a:p>
          <a:p>
            <a:pPr marL="342900" indent="-342900">
              <a:lnSpc>
                <a:spcPct val="90000"/>
              </a:lnSpc>
              <a:spcAft>
                <a:spcPts val="800"/>
              </a:spcAft>
              <a:buFont typeface="+mj-lt"/>
              <a:buAutoNum type="arabicPeriod"/>
            </a:pPr>
            <a:r>
              <a:rPr lang="en-US" sz="1600"/>
              <a:t>Criminal Law (LA104)</a:t>
            </a:r>
            <a:endParaRPr lang="en-US" sz="1600" kern="1200">
              <a:latin typeface="+mn-lt"/>
              <a:ea typeface="+mn-ea"/>
              <a:cs typeface="+mn-cs"/>
            </a:endParaRPr>
          </a:p>
          <a:p>
            <a:pPr marL="342900" indent="-342900">
              <a:lnSpc>
                <a:spcPct val="90000"/>
              </a:lnSpc>
              <a:spcAft>
                <a:spcPts val="800"/>
              </a:spcAft>
              <a:buFont typeface="+mj-lt"/>
              <a:buAutoNum type="arabicPeriod"/>
            </a:pPr>
            <a:r>
              <a:rPr lang="en-US" sz="1600" kern="1200">
                <a:highlight>
                  <a:srgbClr val="BEE8DF"/>
                </a:highlight>
                <a:latin typeface="+mn-lt"/>
                <a:ea typeface="+mn-ea"/>
                <a:cs typeface="+mn-cs"/>
              </a:rPr>
              <a:t>EU Law (LA240)</a:t>
            </a:r>
          </a:p>
          <a:p>
            <a:pPr marL="342900" indent="-342900">
              <a:lnSpc>
                <a:spcPct val="90000"/>
              </a:lnSpc>
              <a:spcAft>
                <a:spcPts val="800"/>
              </a:spcAft>
              <a:buFont typeface="+mj-lt"/>
              <a:buAutoNum type="arabicPeriod"/>
            </a:pPr>
            <a:r>
              <a:rPr lang="en-US" sz="1600" kern="1200">
                <a:latin typeface="+mn-lt"/>
                <a:ea typeface="+mn-ea"/>
                <a:cs typeface="+mn-cs"/>
              </a:rPr>
              <a:t>Contract Law (LA247)</a:t>
            </a:r>
          </a:p>
          <a:p>
            <a:pPr marL="342900" indent="-342900">
              <a:lnSpc>
                <a:spcPct val="90000"/>
              </a:lnSpc>
              <a:spcAft>
                <a:spcPts val="800"/>
              </a:spcAft>
              <a:buFont typeface="+mj-lt"/>
              <a:buAutoNum type="arabicPeriod"/>
            </a:pPr>
            <a:r>
              <a:rPr lang="en-US" sz="1600" kern="1200">
                <a:latin typeface="+mn-lt"/>
                <a:ea typeface="+mn-ea"/>
                <a:cs typeface="+mn-cs"/>
              </a:rPr>
              <a:t>Tort Law (LA124)</a:t>
            </a:r>
          </a:p>
          <a:p>
            <a:pPr marL="342900" indent="-342900">
              <a:lnSpc>
                <a:spcPct val="90000"/>
              </a:lnSpc>
              <a:spcAft>
                <a:spcPts val="800"/>
              </a:spcAft>
              <a:buFont typeface="+mj-lt"/>
              <a:buAutoNum type="arabicPeriod"/>
            </a:pPr>
            <a:r>
              <a:rPr lang="en-US" sz="1600" kern="1200">
                <a:latin typeface="+mn-lt"/>
                <a:ea typeface="+mn-ea"/>
                <a:cs typeface="+mn-cs"/>
              </a:rPr>
              <a:t>Constitutional and Administrative Law (LA129 LSI)</a:t>
            </a:r>
          </a:p>
          <a:p>
            <a:pPr marL="342900" indent="-342900">
              <a:lnSpc>
                <a:spcPct val="90000"/>
              </a:lnSpc>
              <a:spcAft>
                <a:spcPts val="800"/>
              </a:spcAft>
              <a:buFont typeface="+mj-lt"/>
              <a:buAutoNum type="arabicPeriod"/>
            </a:pPr>
            <a:r>
              <a:rPr lang="en-US" sz="1600" kern="1200">
                <a:latin typeface="+mn-lt"/>
                <a:ea typeface="+mn-ea"/>
                <a:cs typeface="+mn-cs"/>
              </a:rPr>
              <a:t>Land Law (LA248 Property)</a:t>
            </a:r>
          </a:p>
          <a:p>
            <a:pPr marL="342900" indent="-342900">
              <a:lnSpc>
                <a:spcPct val="90000"/>
              </a:lnSpc>
              <a:spcAft>
                <a:spcPts val="800"/>
              </a:spcAft>
              <a:buFont typeface="+mj-lt"/>
              <a:buAutoNum type="arabicPeriod"/>
            </a:pPr>
            <a:r>
              <a:rPr lang="en-US" sz="1600" kern="1200">
                <a:highlight>
                  <a:srgbClr val="BEE8DF"/>
                </a:highlight>
                <a:latin typeface="+mn-lt"/>
                <a:ea typeface="+mn-ea"/>
                <a:cs typeface="+mn-cs"/>
              </a:rPr>
              <a:t>Trusts (LA3A3)</a:t>
            </a:r>
          </a:p>
        </p:txBody>
      </p:sp>
      <p:grpSp>
        <p:nvGrpSpPr>
          <p:cNvPr id="7" name="Group 6">
            <a:extLst>
              <a:ext uri="{FF2B5EF4-FFF2-40B4-BE49-F238E27FC236}">
                <a16:creationId xmlns:a16="http://schemas.microsoft.com/office/drawing/2014/main" id="{8EE46F24-6DE1-3775-2674-59BE21E0FC72}"/>
              </a:ext>
            </a:extLst>
          </p:cNvPr>
          <p:cNvGrpSpPr/>
          <p:nvPr/>
        </p:nvGrpSpPr>
        <p:grpSpPr>
          <a:xfrm>
            <a:off x="5332009" y="0"/>
            <a:ext cx="6859991" cy="6858000"/>
            <a:chOff x="5523905" y="420472"/>
            <a:chExt cx="6254512" cy="6252696"/>
          </a:xfrm>
        </p:grpSpPr>
        <p:pic>
          <p:nvPicPr>
            <p:cNvPr id="1026" name="Picture 2" descr="May be a graphic">
              <a:extLst>
                <a:ext uri="{FF2B5EF4-FFF2-40B4-BE49-F238E27FC236}">
                  <a16:creationId xmlns:a16="http://schemas.microsoft.com/office/drawing/2014/main" id="{E89095D5-BCC4-7E81-690F-8E77508345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9348" y="427742"/>
              <a:ext cx="3120895" cy="312089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y be an image of text that says &quot;Barrister For the Bar, it itis is required that you take LA240 Foundations of EU Law and •LA3A3 Law of Trusts&quot;">
              <a:extLst>
                <a:ext uri="{FF2B5EF4-FFF2-40B4-BE49-F238E27FC236}">
                  <a16:creationId xmlns:a16="http://schemas.microsoft.com/office/drawing/2014/main" id="{8CADA35F-5C30-51DF-46EE-ED7E5AF997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9357" y="3519559"/>
              <a:ext cx="3139069" cy="313906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ay be a graphic of text that says &quot;When should I take these modules? EU Law -in in your intermediate year Law of Trusts in your final year&quot;">
              <a:extLst>
                <a:ext uri="{FF2B5EF4-FFF2-40B4-BE49-F238E27FC236}">
                  <a16:creationId xmlns:a16="http://schemas.microsoft.com/office/drawing/2014/main" id="{1F9B2748-5855-BE6D-97EE-080D3DC0827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39348" y="3534099"/>
              <a:ext cx="3139069" cy="313906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May be a graphic of text that says &quot;Thinking of becoming a solicitor or a barrister? Here's how to choose the right modules!&quot;">
              <a:extLst>
                <a:ext uri="{FF2B5EF4-FFF2-40B4-BE49-F238E27FC236}">
                  <a16:creationId xmlns:a16="http://schemas.microsoft.com/office/drawing/2014/main" id="{992E2299-581B-6D5E-FE6A-D7297315DE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23905" y="420472"/>
              <a:ext cx="3120896" cy="3120896"/>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extBox 10">
            <a:extLst>
              <a:ext uri="{FF2B5EF4-FFF2-40B4-BE49-F238E27FC236}">
                <a16:creationId xmlns:a16="http://schemas.microsoft.com/office/drawing/2014/main" id="{3B19CB2D-8D15-1CE8-24DD-77843E136CB6}"/>
              </a:ext>
            </a:extLst>
          </p:cNvPr>
          <p:cNvSpPr txBox="1"/>
          <p:nvPr/>
        </p:nvSpPr>
        <p:spPr>
          <a:xfrm>
            <a:off x="497072" y="6038645"/>
            <a:ext cx="6097772" cy="693523"/>
          </a:xfrm>
          <a:prstGeom prst="rect">
            <a:avLst/>
          </a:prstGeom>
          <a:noFill/>
        </p:spPr>
        <p:txBody>
          <a:bodyPr wrap="square">
            <a:spAutoFit/>
          </a:bodyPr>
          <a:lstStyle/>
          <a:p>
            <a:pPr>
              <a:lnSpc>
                <a:spcPct val="90000"/>
              </a:lnSpc>
              <a:spcAft>
                <a:spcPts val="800"/>
              </a:spcAft>
            </a:pPr>
            <a:r>
              <a:rPr lang="en-US" kern="1200">
                <a:solidFill>
                  <a:srgbClr val="0070C0"/>
                </a:solidFill>
                <a:latin typeface="+mn-lt"/>
                <a:ea typeface="+mn-ea"/>
                <a:cs typeface="+mn-cs"/>
                <a:hlinkClick r:id="rId7">
                  <a:extLst>
                    <a:ext uri="{A12FA001-AC4F-418D-AE19-62706E023703}">
                      <ahyp:hlinkClr xmlns:ahyp="http://schemas.microsoft.com/office/drawing/2018/hyperlinkcolor" val="tx"/>
                    </a:ext>
                  </a:extLst>
                </a:hlinkClick>
              </a:rPr>
              <a:t>Qualifying as a solicitor</a:t>
            </a:r>
            <a:endParaRPr lang="en-US" kern="1200">
              <a:solidFill>
                <a:srgbClr val="0070C0"/>
              </a:solidFill>
              <a:latin typeface="+mn-lt"/>
              <a:ea typeface="+mn-ea"/>
              <a:cs typeface="+mn-cs"/>
            </a:endParaRPr>
          </a:p>
          <a:p>
            <a:pPr>
              <a:lnSpc>
                <a:spcPct val="90000"/>
              </a:lnSpc>
              <a:spcAft>
                <a:spcPts val="800"/>
              </a:spcAft>
            </a:pPr>
            <a:r>
              <a:rPr lang="en-US" kern="1200">
                <a:solidFill>
                  <a:srgbClr val="0070C0"/>
                </a:solidFill>
                <a:latin typeface="+mn-lt"/>
                <a:ea typeface="+mn-ea"/>
                <a:cs typeface="+mn-cs"/>
                <a:hlinkClick r:id="rId8">
                  <a:extLst>
                    <a:ext uri="{A12FA001-AC4F-418D-AE19-62706E023703}">
                      <ahyp:hlinkClr xmlns:ahyp="http://schemas.microsoft.com/office/drawing/2018/hyperlinkcolor" val="tx"/>
                    </a:ext>
                  </a:extLst>
                </a:hlinkClick>
              </a:rPr>
              <a:t>Qualifying as a barrister</a:t>
            </a:r>
            <a:endParaRPr lang="en-US" kern="1200">
              <a:solidFill>
                <a:srgbClr val="0070C0"/>
              </a:solidFill>
              <a:latin typeface="+mn-lt"/>
              <a:ea typeface="+mn-ea"/>
              <a:cs typeface="+mn-cs"/>
            </a:endParaRPr>
          </a:p>
        </p:txBody>
      </p:sp>
      <p:sp>
        <p:nvSpPr>
          <p:cNvPr id="16" name="TextBox 15">
            <a:extLst>
              <a:ext uri="{FF2B5EF4-FFF2-40B4-BE49-F238E27FC236}">
                <a16:creationId xmlns:a16="http://schemas.microsoft.com/office/drawing/2014/main" id="{CE69DB59-DD52-CBBC-9147-FAE071B20B53}"/>
              </a:ext>
            </a:extLst>
          </p:cNvPr>
          <p:cNvSpPr txBox="1"/>
          <p:nvPr/>
        </p:nvSpPr>
        <p:spPr>
          <a:xfrm>
            <a:off x="497073" y="4880344"/>
            <a:ext cx="4223783" cy="88250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lIns="91440" tIns="45720" rIns="91440" bIns="45720" rtlCol="0" anchor="t">
            <a:noAutofit/>
          </a:bodyPr>
          <a:lstStyle/>
          <a:p>
            <a:pPr>
              <a:spcAft>
                <a:spcPts val="800"/>
              </a:spcAft>
            </a:pPr>
            <a:r>
              <a:rPr lang="en-GB" dirty="0"/>
              <a:t>Select </a:t>
            </a:r>
            <a:r>
              <a:rPr lang="en-GB" b="1" dirty="0"/>
              <a:t>LA240 EU Law / LA3A3 Law of Trusts </a:t>
            </a:r>
            <a:r>
              <a:rPr lang="en-GB" dirty="0"/>
              <a:t>when prompted on the </a:t>
            </a:r>
            <a:r>
              <a:rPr lang="en-GB"/>
              <a:t>module form</a:t>
            </a:r>
          </a:p>
        </p:txBody>
      </p:sp>
    </p:spTree>
    <p:extLst>
      <p:ext uri="{BB962C8B-B14F-4D97-AF65-F5344CB8AC3E}">
        <p14:creationId xmlns:p14="http://schemas.microsoft.com/office/powerpoint/2010/main" val="2766051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0FDC2D7-1483-4CCD-6EB4-E188AC0D32F3}"/>
              </a:ext>
            </a:extLst>
          </p:cNvPr>
          <p:cNvSpPr>
            <a:spLocks noGrp="1"/>
          </p:cNvSpPr>
          <p:nvPr>
            <p:ph type="title"/>
          </p:nvPr>
        </p:nvSpPr>
        <p:spPr/>
        <p:txBody>
          <a:bodyPr/>
          <a:lstStyle/>
          <a:p>
            <a:r>
              <a:rPr lang="en-GB"/>
              <a:t>Modules for legal qualification: other jurisdictions</a:t>
            </a:r>
          </a:p>
        </p:txBody>
      </p:sp>
      <p:sp>
        <p:nvSpPr>
          <p:cNvPr id="3" name="Footer Placeholder 2">
            <a:extLst>
              <a:ext uri="{FF2B5EF4-FFF2-40B4-BE49-F238E27FC236}">
                <a16:creationId xmlns:a16="http://schemas.microsoft.com/office/drawing/2014/main" id="{BE9EBA34-8883-F7AF-7582-6373CE5D2B1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726C74-698D-DBDF-5200-8CE1D22CD5A0}"/>
              </a:ext>
            </a:extLst>
          </p:cNvPr>
          <p:cNvSpPr>
            <a:spLocks noGrp="1"/>
          </p:cNvSpPr>
          <p:nvPr>
            <p:ph type="sldNum" sz="quarter" idx="11"/>
          </p:nvPr>
        </p:nvSpPr>
        <p:spPr/>
        <p:txBody>
          <a:bodyPr/>
          <a:lstStyle/>
          <a:p>
            <a:fld id="{E8F1A65C-595C-4736-BF40-F7D31E789466}" type="slidenum">
              <a:rPr lang="en-GB" smtClean="0"/>
              <a:pPr/>
              <a:t>7</a:t>
            </a:fld>
            <a:endParaRPr lang="en-GB"/>
          </a:p>
        </p:txBody>
      </p:sp>
      <p:sp>
        <p:nvSpPr>
          <p:cNvPr id="8" name="Text Placeholder 7">
            <a:extLst>
              <a:ext uri="{FF2B5EF4-FFF2-40B4-BE49-F238E27FC236}">
                <a16:creationId xmlns:a16="http://schemas.microsoft.com/office/drawing/2014/main" id="{88C5C9BB-304A-82C4-828F-B0620A2979A4}"/>
              </a:ext>
            </a:extLst>
          </p:cNvPr>
          <p:cNvSpPr>
            <a:spLocks noGrp="1"/>
          </p:cNvSpPr>
          <p:nvPr>
            <p:ph sz="quarter" idx="17"/>
          </p:nvPr>
        </p:nvSpPr>
        <p:spPr>
          <a:xfrm>
            <a:off x="413581" y="1641566"/>
            <a:ext cx="9134455" cy="4527458"/>
          </a:xfrm>
        </p:spPr>
        <p:txBody>
          <a:bodyPr/>
          <a:lstStyle/>
          <a:p>
            <a:pPr algn="l">
              <a:spcAft>
                <a:spcPts val="840"/>
              </a:spcAft>
              <a:buNone/>
            </a:pPr>
            <a:r>
              <a:rPr lang="en-GB" b="1" i="0">
                <a:solidFill>
                  <a:srgbClr val="202020"/>
                </a:solidFill>
                <a:effectLst/>
                <a:latin typeface="Lato" panose="020F0502020204030203" pitchFamily="34" charset="0"/>
              </a:rPr>
              <a:t>Students wishing to </a:t>
            </a:r>
            <a:r>
              <a:rPr lang="en-GB" b="1" i="0">
                <a:solidFill>
                  <a:srgbClr val="202020"/>
                </a:solidFill>
                <a:effectLst/>
                <a:latin typeface="Lato" panose="020F0502020204030203" pitchFamily="34" charset="0"/>
                <a:hlinkClick r:id="rId2"/>
              </a:rPr>
              <a:t>qualify in another jurisdiction</a:t>
            </a:r>
            <a:r>
              <a:rPr lang="en-GB" b="1" i="0">
                <a:solidFill>
                  <a:srgbClr val="202020"/>
                </a:solidFill>
                <a:effectLst/>
                <a:latin typeface="Lato" panose="020F0502020204030203" pitchFamily="34" charset="0"/>
              </a:rPr>
              <a:t> should check the minimum credit requirements for the foundational subjects with the relevant authority</a:t>
            </a:r>
            <a:r>
              <a:rPr lang="en-GB" b="0" i="0">
                <a:solidFill>
                  <a:srgbClr val="202020"/>
                </a:solidFill>
                <a:effectLst/>
                <a:latin typeface="Lato" panose="020F0502020204030203" pitchFamily="34" charset="0"/>
              </a:rPr>
              <a:t> and, if necessary, consult their personal tutor for guidance.</a:t>
            </a:r>
          </a:p>
          <a:p>
            <a:pPr algn="l">
              <a:spcAft>
                <a:spcPts val="840"/>
              </a:spcAft>
              <a:buNone/>
            </a:pPr>
            <a:r>
              <a:rPr lang="en-GB" b="0" i="0">
                <a:solidFill>
                  <a:srgbClr val="202020"/>
                </a:solidFill>
                <a:effectLst/>
                <a:latin typeface="Lato" panose="020F0502020204030203" pitchFamily="34" charset="0"/>
              </a:rPr>
              <a:t>In addition to the core modules, if you are intending to qualify as a lawyer in another jurisdiction (for which an English Law degree is a requirement), you should take the following modules as well:</a:t>
            </a:r>
          </a:p>
          <a:p>
            <a:pPr marL="285750" indent="-285750" algn="l">
              <a:spcAft>
                <a:spcPts val="450"/>
              </a:spcAft>
              <a:buFont typeface="Arial" panose="020B0604020202020204" pitchFamily="34" charset="0"/>
              <a:buChar char="•"/>
            </a:pPr>
            <a:r>
              <a:rPr lang="en-GB" b="1" i="0">
                <a:solidFill>
                  <a:srgbClr val="202020"/>
                </a:solidFill>
                <a:effectLst/>
                <a:latin typeface="Lato" panose="020F0502020204030203" pitchFamily="34" charset="0"/>
              </a:rPr>
              <a:t>LA240 Foundations of EU Law </a:t>
            </a:r>
            <a:r>
              <a:rPr lang="en-GB" b="0" i="0">
                <a:solidFill>
                  <a:srgbClr val="202020"/>
                </a:solidFill>
                <a:effectLst/>
                <a:latin typeface="Lato" panose="020F0502020204030203" pitchFamily="34" charset="0"/>
              </a:rPr>
              <a:t>in Year 2, 3 or 4 (Term 2)</a:t>
            </a:r>
          </a:p>
          <a:p>
            <a:pPr marL="285750" indent="-285750" algn="l">
              <a:spcAft>
                <a:spcPts val="450"/>
              </a:spcAft>
              <a:buFont typeface="Arial" panose="020B0604020202020204" pitchFamily="34" charset="0"/>
              <a:buChar char="•"/>
            </a:pPr>
            <a:r>
              <a:rPr lang="en-GB" b="1" i="0">
                <a:solidFill>
                  <a:srgbClr val="202020"/>
                </a:solidFill>
                <a:effectLst/>
                <a:latin typeface="Lato" panose="020F0502020204030203" pitchFamily="34" charset="0"/>
              </a:rPr>
              <a:t>LA3A3 Law of Trusts </a:t>
            </a:r>
            <a:r>
              <a:rPr lang="en-GB" b="0" i="0">
                <a:solidFill>
                  <a:srgbClr val="202020"/>
                </a:solidFill>
                <a:effectLst/>
                <a:latin typeface="Lato" panose="020F0502020204030203" pitchFamily="34" charset="0"/>
              </a:rPr>
              <a:t>in your third or final year (Term 1)</a:t>
            </a:r>
          </a:p>
          <a:p>
            <a:pPr>
              <a:buNone/>
            </a:pPr>
            <a:endParaRPr lang="en-GB">
              <a:solidFill>
                <a:srgbClr val="202020"/>
              </a:solidFill>
              <a:latin typeface="Lato" panose="020F0502020204030203" pitchFamily="34" charset="0"/>
            </a:endParaRPr>
          </a:p>
          <a:p>
            <a:pPr>
              <a:buNone/>
            </a:pPr>
            <a:r>
              <a:rPr lang="en-GB" b="0" i="0">
                <a:solidFill>
                  <a:srgbClr val="202020"/>
                </a:solidFill>
                <a:effectLst/>
                <a:latin typeface="Lato" panose="020F0502020204030203" pitchFamily="34" charset="0"/>
              </a:rPr>
              <a:t>Some jurisdictions require a full year (30 CATS) of Contract, Property and/or Trusts Law. In term 2, we offer optional modules that expand on the core/recommended modules you will study in term 1: </a:t>
            </a:r>
          </a:p>
          <a:p>
            <a:pPr marL="285750" indent="-285750">
              <a:buFont typeface="Arial" panose="020B0604020202020204" pitchFamily="34" charset="0"/>
              <a:buChar char="•"/>
            </a:pPr>
            <a:r>
              <a:rPr lang="en-GB" b="0" i="0">
                <a:solidFill>
                  <a:srgbClr val="202020"/>
                </a:solidFill>
                <a:effectLst/>
                <a:latin typeface="Lato" panose="020F0502020204030203" pitchFamily="34" charset="0"/>
              </a:rPr>
              <a:t>LA249 Contemporary Challenges in Contract Law</a:t>
            </a:r>
          </a:p>
          <a:p>
            <a:pPr marL="285750" indent="-285750">
              <a:buFont typeface="Arial" panose="020B0604020202020204" pitchFamily="34" charset="0"/>
              <a:buChar char="•"/>
            </a:pPr>
            <a:r>
              <a:rPr lang="en-GB" b="0" i="0">
                <a:solidFill>
                  <a:srgbClr val="202020"/>
                </a:solidFill>
                <a:effectLst/>
                <a:latin typeface="Lato" panose="020F0502020204030203" pitchFamily="34" charset="0"/>
              </a:rPr>
              <a:t>LA251 Contemporary Perspectives on Property, </a:t>
            </a:r>
          </a:p>
          <a:p>
            <a:pPr marL="285750" indent="-285750">
              <a:buFont typeface="Arial" panose="020B0604020202020204" pitchFamily="34" charset="0"/>
              <a:buChar char="•"/>
            </a:pPr>
            <a:r>
              <a:rPr lang="en-GB" b="0" i="0">
                <a:solidFill>
                  <a:srgbClr val="202020"/>
                </a:solidFill>
                <a:effectLst/>
                <a:latin typeface="Lato" panose="020F0502020204030203" pitchFamily="34" charset="0"/>
              </a:rPr>
              <a:t>LA3C9 Contemporary Issues in Trusts Law</a:t>
            </a:r>
            <a:endParaRPr lang="en-GB"/>
          </a:p>
        </p:txBody>
      </p:sp>
    </p:spTree>
    <p:extLst>
      <p:ext uri="{BB962C8B-B14F-4D97-AF65-F5344CB8AC3E}">
        <p14:creationId xmlns:p14="http://schemas.microsoft.com/office/powerpoint/2010/main" val="1026134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39CB28-08B7-F0CB-15A2-826499CE6657}"/>
            </a:ext>
          </a:extLst>
        </p:cNvPr>
        <p:cNvGrpSpPr/>
        <p:nvPr/>
      </p:nvGrpSpPr>
      <p:grpSpPr>
        <a:xfrm>
          <a:off x="0" y="0"/>
          <a:ext cx="0" cy="0"/>
          <a:chOff x="0" y="0"/>
          <a:chExt cx="0" cy="0"/>
        </a:xfrm>
      </p:grpSpPr>
      <p:sp>
        <p:nvSpPr>
          <p:cNvPr id="8" name="Title 7">
            <a:extLst>
              <a:ext uri="{FF2B5EF4-FFF2-40B4-BE49-F238E27FC236}">
                <a16:creationId xmlns:a16="http://schemas.microsoft.com/office/drawing/2014/main" id="{494C200F-B239-9B69-A41F-34A600B0D244}"/>
              </a:ext>
            </a:extLst>
          </p:cNvPr>
          <p:cNvSpPr>
            <a:spLocks noGrp="1"/>
          </p:cNvSpPr>
          <p:nvPr>
            <p:ph type="title"/>
          </p:nvPr>
        </p:nvSpPr>
        <p:spPr/>
        <p:txBody>
          <a:bodyPr/>
          <a:lstStyle/>
          <a:p>
            <a:r>
              <a:rPr lang="en-GB"/>
              <a:t>Law with Humanities (M136) student going into year 3</a:t>
            </a:r>
          </a:p>
        </p:txBody>
      </p:sp>
      <p:sp>
        <p:nvSpPr>
          <p:cNvPr id="3" name="Slide Number Placeholder 2">
            <a:extLst>
              <a:ext uri="{FF2B5EF4-FFF2-40B4-BE49-F238E27FC236}">
                <a16:creationId xmlns:a16="http://schemas.microsoft.com/office/drawing/2014/main" id="{10CFC248-5470-7EBC-215E-AE89316406E7}"/>
              </a:ext>
            </a:extLst>
          </p:cNvPr>
          <p:cNvSpPr>
            <a:spLocks noGrp="1"/>
          </p:cNvSpPr>
          <p:nvPr>
            <p:ph type="sldNum" sz="quarter" idx="11"/>
          </p:nvPr>
        </p:nvSpPr>
        <p:spPr>
          <a:xfrm>
            <a:off x="11038840" y="6330949"/>
            <a:ext cx="863600" cy="365125"/>
          </a:xfrm>
        </p:spPr>
        <p:txBody>
          <a:bodyPr/>
          <a:lstStyle/>
          <a:p>
            <a:fld id="{E8F1A65C-595C-4736-BF40-F7D31E789466}" type="slidenum">
              <a:rPr lang="en-GB" smtClean="0"/>
              <a:pPr/>
              <a:t>8</a:t>
            </a:fld>
            <a:endParaRPr lang="en-GB"/>
          </a:p>
        </p:txBody>
      </p:sp>
      <p:sp>
        <p:nvSpPr>
          <p:cNvPr id="9" name="Text Placeholder 8">
            <a:extLst>
              <a:ext uri="{FF2B5EF4-FFF2-40B4-BE49-F238E27FC236}">
                <a16:creationId xmlns:a16="http://schemas.microsoft.com/office/drawing/2014/main" id="{1F34EF2E-CD0D-4349-845A-80BAE1304418}"/>
              </a:ext>
            </a:extLst>
          </p:cNvPr>
          <p:cNvSpPr>
            <a:spLocks noGrp="1"/>
          </p:cNvSpPr>
          <p:nvPr>
            <p:ph type="body" sz="quarter" idx="12"/>
          </p:nvPr>
        </p:nvSpPr>
        <p:spPr>
          <a:xfrm>
            <a:off x="413583" y="1065808"/>
            <a:ext cx="9412951" cy="1192350"/>
          </a:xfrm>
        </p:spPr>
        <p:txBody>
          <a:bodyPr/>
          <a:lstStyle/>
          <a:p>
            <a:pPr marL="285750" indent="-285750">
              <a:buFont typeface="Arial" panose="020B0604020202020204" pitchFamily="34" charset="0"/>
              <a:buChar char="•"/>
            </a:pPr>
            <a:r>
              <a:rPr lang="en-GB"/>
              <a:t>90 CATS of modules from must be taken from departments in the Faculty of Arts over years 2-3</a:t>
            </a:r>
          </a:p>
          <a:p>
            <a:pPr marL="285750" indent="-285750">
              <a:buFont typeface="Arial" panose="020B0604020202020204" pitchFamily="34" charset="0"/>
              <a:buChar char="•"/>
            </a:pPr>
            <a:r>
              <a:rPr lang="en-GB" b="0"/>
              <a:t>Students can also take 15 CATS of non-Law options in years 2 and 3, this can be in either term. </a:t>
            </a:r>
          </a:p>
          <a:p>
            <a:pPr marL="285750" indent="-285750">
              <a:buFont typeface="Arial" panose="020B0604020202020204" pitchFamily="34" charset="0"/>
              <a:buChar char="•"/>
            </a:pPr>
            <a:r>
              <a:rPr lang="en-GB" b="0"/>
              <a:t>This student would like to take a 30 CATS supervised project, and LA3A3 Law of Trusts in term 1 (15 CATS).</a:t>
            </a:r>
          </a:p>
          <a:p>
            <a:endParaRPr lang="en-GB" sz="1100"/>
          </a:p>
          <a:p>
            <a:endParaRPr lang="en-GB" sz="1100" b="0"/>
          </a:p>
          <a:p>
            <a:endParaRPr lang="en-GB"/>
          </a:p>
        </p:txBody>
      </p:sp>
      <p:graphicFrame>
        <p:nvGraphicFramePr>
          <p:cNvPr id="6" name="Table 5">
            <a:extLst>
              <a:ext uri="{FF2B5EF4-FFF2-40B4-BE49-F238E27FC236}">
                <a16:creationId xmlns:a16="http://schemas.microsoft.com/office/drawing/2014/main" id="{F63A10C8-466C-D1D2-3926-6BFE9AC6C751}"/>
              </a:ext>
            </a:extLst>
          </p:cNvPr>
          <p:cNvGraphicFramePr>
            <a:graphicFrameLocks noGrp="1"/>
          </p:cNvGraphicFramePr>
          <p:nvPr>
            <p:extLst>
              <p:ext uri="{D42A27DB-BD31-4B8C-83A1-F6EECF244321}">
                <p14:modId xmlns:p14="http://schemas.microsoft.com/office/powerpoint/2010/main" val="4073818068"/>
              </p:ext>
            </p:extLst>
          </p:nvPr>
        </p:nvGraphicFramePr>
        <p:xfrm>
          <a:off x="3161952" y="2338447"/>
          <a:ext cx="8820001" cy="3992502"/>
        </p:xfrm>
        <a:graphic>
          <a:graphicData uri="http://schemas.openxmlformats.org/drawingml/2006/table">
            <a:tbl>
              <a:tblPr firstCol="1" bandRow="1">
                <a:noFill/>
              </a:tblPr>
              <a:tblGrid>
                <a:gridCol w="632655">
                  <a:extLst>
                    <a:ext uri="{9D8B030D-6E8A-4147-A177-3AD203B41FA5}">
                      <a16:colId xmlns:a16="http://schemas.microsoft.com/office/drawing/2014/main" val="2834914124"/>
                    </a:ext>
                  </a:extLst>
                </a:gridCol>
                <a:gridCol w="711658">
                  <a:extLst>
                    <a:ext uri="{9D8B030D-6E8A-4147-A177-3AD203B41FA5}">
                      <a16:colId xmlns:a16="http://schemas.microsoft.com/office/drawing/2014/main" val="2245452262"/>
                    </a:ext>
                  </a:extLst>
                </a:gridCol>
                <a:gridCol w="1868922">
                  <a:extLst>
                    <a:ext uri="{9D8B030D-6E8A-4147-A177-3AD203B41FA5}">
                      <a16:colId xmlns:a16="http://schemas.microsoft.com/office/drawing/2014/main" val="3877492703"/>
                    </a:ext>
                  </a:extLst>
                </a:gridCol>
                <a:gridCol w="1868922">
                  <a:extLst>
                    <a:ext uri="{9D8B030D-6E8A-4147-A177-3AD203B41FA5}">
                      <a16:colId xmlns:a16="http://schemas.microsoft.com/office/drawing/2014/main" val="1239050404"/>
                    </a:ext>
                  </a:extLst>
                </a:gridCol>
                <a:gridCol w="1868922">
                  <a:extLst>
                    <a:ext uri="{9D8B030D-6E8A-4147-A177-3AD203B41FA5}">
                      <a16:colId xmlns:a16="http://schemas.microsoft.com/office/drawing/2014/main" val="2328932933"/>
                    </a:ext>
                  </a:extLst>
                </a:gridCol>
                <a:gridCol w="1868922">
                  <a:extLst>
                    <a:ext uri="{9D8B030D-6E8A-4147-A177-3AD203B41FA5}">
                      <a16:colId xmlns:a16="http://schemas.microsoft.com/office/drawing/2014/main" val="1682440216"/>
                    </a:ext>
                  </a:extLst>
                </a:gridCol>
              </a:tblGrid>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LA104 Criminal Law </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LA124 Tort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LA128 Understanding Law in Context</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LA129 Law, State and the Individual</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71343277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69861090"/>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LA247 Contract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LA248 Property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PH211-15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rowSpan="2">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HI276-30 Radical Politics and Struggle for Democracy in Europe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473123201"/>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a:txBody>
                    <a:bodyPr/>
                    <a:lstStyle/>
                    <a:p>
                      <a:pPr algn="l">
                        <a:lnSpc>
                          <a:spcPct val="107000"/>
                        </a:lnSpc>
                        <a:spcAft>
                          <a:spcPts val="800"/>
                        </a:spcAft>
                      </a:pPr>
                      <a:r>
                        <a:rPr lang="en-GB" sz="1400" b="1">
                          <a:solidFill>
                            <a:srgbClr val="000000"/>
                          </a:solidFill>
                          <a:effectLst/>
                          <a:latin typeface="Calibri" panose="020F0502020204030204" pitchFamily="34" charset="0"/>
                          <a:ea typeface="Calibri" panose="020F0502020204030204" pitchFamily="34" charset="0"/>
                          <a:cs typeface="Arial" panose="020B0604020202020204" pitchFamily="34" charset="0"/>
                        </a:rPr>
                        <a:t>LA240 EU Law</a:t>
                      </a:r>
                      <a:endParaRPr lang="en-GB" sz="140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LA251 Contemporary Issues in Property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LA333 Medicine and the Law</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957906685"/>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3</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effectLst/>
                          <a:latin typeface="Calibri" panose="020F0502020204030204" pitchFamily="34" charset="0"/>
                          <a:cs typeface="Arial" panose="020B0604020202020204" pitchFamily="34" charset="0"/>
                        </a:rPr>
                        <a:t>Supervised Project</a:t>
                      </a:r>
                    </a:p>
                    <a:p>
                      <a:pPr algn="l">
                        <a:lnSpc>
                          <a:spcPct val="107000"/>
                        </a:lnSpc>
                        <a:spcAft>
                          <a:spcPts val="800"/>
                        </a:spcAft>
                      </a:pPr>
                      <a:r>
                        <a:rPr lang="en-GB" sz="1400" b="1">
                          <a:effectLst/>
                          <a:latin typeface="Calibri" panose="020F0502020204030204" pitchFamily="34" charset="0"/>
                          <a:cs typeface="Arial" panose="020B0604020202020204" pitchFamily="34" charset="0"/>
                        </a:rPr>
                        <a:t>LA399 30 CATS Classic Dissertation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a:effectLst/>
                          <a:latin typeface="Calibri" panose="020F0502020204030204" pitchFamily="34" charset="0"/>
                          <a:ea typeface="Calibri" panose="020F0502020204030204" pitchFamily="34" charset="0"/>
                          <a:cs typeface="Arial" panose="020B0604020202020204" pitchFamily="34" charset="0"/>
                        </a:rPr>
                        <a:t>LA3A3 Law of Trusts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73214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659F"/>
                    </a:solidFill>
                  </a:tcPr>
                </a:tc>
                <a:tc vMerge="1">
                  <a:txBody>
                    <a:bodyPr/>
                    <a:lstStyle/>
                    <a:p>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2777630"/>
                  </a:ext>
                </a:extLst>
              </a:tr>
            </a:tbl>
          </a:graphicData>
        </a:graphic>
      </p:graphicFrame>
      <p:sp>
        <p:nvSpPr>
          <p:cNvPr id="2" name="TextBox 1">
            <a:extLst>
              <a:ext uri="{FF2B5EF4-FFF2-40B4-BE49-F238E27FC236}">
                <a16:creationId xmlns:a16="http://schemas.microsoft.com/office/drawing/2014/main" id="{C91BA516-68BF-766E-D279-E574648FFC7A}"/>
              </a:ext>
            </a:extLst>
          </p:cNvPr>
          <p:cNvSpPr txBox="1"/>
          <p:nvPr/>
        </p:nvSpPr>
        <p:spPr>
          <a:xfrm>
            <a:off x="278296" y="2256183"/>
            <a:ext cx="2592495" cy="4074766"/>
          </a:xfrm>
          <a:prstGeom prst="rect">
            <a:avLst/>
          </a:prstGeom>
          <a:noFill/>
        </p:spPr>
        <p:txBody>
          <a:bodyPr wrap="square" rtlCol="0">
            <a:noAutofit/>
          </a:bodyPr>
          <a:lstStyle/>
          <a:p>
            <a:pPr marL="342900" indent="-342900" algn="l">
              <a:lnSpc>
                <a:spcPct val="100000"/>
              </a:lnSpc>
              <a:spcBef>
                <a:spcPts val="0"/>
              </a:spcBef>
              <a:spcAft>
                <a:spcPts val="800"/>
              </a:spcAft>
              <a:buAutoNum type="arabicPeriod"/>
            </a:pPr>
            <a:r>
              <a:rPr lang="en-GB"/>
              <a:t>How many Humanities options must they take in year 3?</a:t>
            </a:r>
          </a:p>
          <a:p>
            <a:pPr marL="342900" indent="-342900" algn="l">
              <a:lnSpc>
                <a:spcPct val="100000"/>
              </a:lnSpc>
              <a:spcBef>
                <a:spcPts val="0"/>
              </a:spcBef>
              <a:spcAft>
                <a:spcPts val="800"/>
              </a:spcAft>
              <a:buAutoNum type="arabicPeriod"/>
            </a:pPr>
            <a:r>
              <a:rPr lang="en-GB"/>
              <a:t>Could they take a WBS optional module?</a:t>
            </a:r>
          </a:p>
          <a:p>
            <a:pPr marL="342900" indent="-342900" algn="l">
              <a:lnSpc>
                <a:spcPct val="100000"/>
              </a:lnSpc>
              <a:spcBef>
                <a:spcPts val="0"/>
              </a:spcBef>
              <a:spcAft>
                <a:spcPts val="800"/>
              </a:spcAft>
              <a:buAutoNum type="arabicPeriod"/>
            </a:pPr>
            <a:r>
              <a:rPr lang="en-GB"/>
              <a:t>How many Law options would this leave them with?</a:t>
            </a:r>
          </a:p>
          <a:p>
            <a:pPr marL="342900" indent="-342900" algn="l">
              <a:lnSpc>
                <a:spcPct val="100000"/>
              </a:lnSpc>
              <a:spcBef>
                <a:spcPts val="0"/>
              </a:spcBef>
              <a:spcAft>
                <a:spcPts val="800"/>
              </a:spcAft>
              <a:buAutoNum type="arabicPeriod"/>
            </a:pPr>
            <a:r>
              <a:rPr lang="en-GB"/>
              <a:t>How many level 6 modules do they need to take in year 3?</a:t>
            </a:r>
          </a:p>
          <a:p>
            <a:pPr marL="342900" indent="-342900" algn="l">
              <a:lnSpc>
                <a:spcPct val="100000"/>
              </a:lnSpc>
              <a:spcBef>
                <a:spcPts val="0"/>
              </a:spcBef>
              <a:spcAft>
                <a:spcPts val="800"/>
              </a:spcAft>
              <a:buAutoNum type="arabicPeriod"/>
            </a:pPr>
            <a:endParaRPr lang="en-GB"/>
          </a:p>
          <a:p>
            <a:pPr marL="342900" indent="-342900" algn="l">
              <a:lnSpc>
                <a:spcPct val="100000"/>
              </a:lnSpc>
              <a:spcBef>
                <a:spcPts val="0"/>
              </a:spcBef>
              <a:spcAft>
                <a:spcPts val="800"/>
              </a:spcAft>
              <a:buAutoNum type="arabicPeriod"/>
            </a:pPr>
            <a:endParaRPr lang="en-GB"/>
          </a:p>
          <a:p>
            <a:pPr marL="342900" indent="-342900" algn="l">
              <a:lnSpc>
                <a:spcPct val="100000"/>
              </a:lnSpc>
              <a:spcBef>
                <a:spcPts val="0"/>
              </a:spcBef>
              <a:spcAft>
                <a:spcPts val="800"/>
              </a:spcAft>
              <a:buAutoNum type="arabicPeriod"/>
            </a:pPr>
            <a:endParaRPr lang="en-GB"/>
          </a:p>
        </p:txBody>
      </p:sp>
    </p:spTree>
    <p:custDataLst>
      <p:tags r:id="rId1"/>
    </p:custDataLst>
    <p:extLst>
      <p:ext uri="{BB962C8B-B14F-4D97-AF65-F5344CB8AC3E}">
        <p14:creationId xmlns:p14="http://schemas.microsoft.com/office/powerpoint/2010/main" val="200265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806FD9-6EBD-EBE0-4D4E-F96628E5C6FD}"/>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2BBA0D5-FB3B-418C-B3AB-A245A1A67DFC}"/>
              </a:ext>
            </a:extLst>
          </p:cNvPr>
          <p:cNvGraphicFramePr>
            <a:graphicFrameLocks noGrp="1"/>
          </p:cNvGraphicFramePr>
          <p:nvPr>
            <p:extLst>
              <p:ext uri="{D42A27DB-BD31-4B8C-83A1-F6EECF244321}">
                <p14:modId xmlns:p14="http://schemas.microsoft.com/office/powerpoint/2010/main" val="1973227665"/>
              </p:ext>
            </p:extLst>
          </p:nvPr>
        </p:nvGraphicFramePr>
        <p:xfrm>
          <a:off x="3161951" y="2338447"/>
          <a:ext cx="8820001" cy="3992502"/>
        </p:xfrm>
        <a:graphic>
          <a:graphicData uri="http://schemas.openxmlformats.org/drawingml/2006/table">
            <a:tbl>
              <a:tblPr firstCol="1" bandRow="1">
                <a:noFill/>
              </a:tblPr>
              <a:tblGrid>
                <a:gridCol w="632655">
                  <a:extLst>
                    <a:ext uri="{9D8B030D-6E8A-4147-A177-3AD203B41FA5}">
                      <a16:colId xmlns:a16="http://schemas.microsoft.com/office/drawing/2014/main" val="2834914124"/>
                    </a:ext>
                  </a:extLst>
                </a:gridCol>
                <a:gridCol w="711658">
                  <a:extLst>
                    <a:ext uri="{9D8B030D-6E8A-4147-A177-3AD203B41FA5}">
                      <a16:colId xmlns:a16="http://schemas.microsoft.com/office/drawing/2014/main" val="2245452262"/>
                    </a:ext>
                  </a:extLst>
                </a:gridCol>
                <a:gridCol w="1868922">
                  <a:extLst>
                    <a:ext uri="{9D8B030D-6E8A-4147-A177-3AD203B41FA5}">
                      <a16:colId xmlns:a16="http://schemas.microsoft.com/office/drawing/2014/main" val="3877492703"/>
                    </a:ext>
                  </a:extLst>
                </a:gridCol>
                <a:gridCol w="1868922">
                  <a:extLst>
                    <a:ext uri="{9D8B030D-6E8A-4147-A177-3AD203B41FA5}">
                      <a16:colId xmlns:a16="http://schemas.microsoft.com/office/drawing/2014/main" val="1239050404"/>
                    </a:ext>
                  </a:extLst>
                </a:gridCol>
                <a:gridCol w="1868922">
                  <a:extLst>
                    <a:ext uri="{9D8B030D-6E8A-4147-A177-3AD203B41FA5}">
                      <a16:colId xmlns:a16="http://schemas.microsoft.com/office/drawing/2014/main" val="2328932933"/>
                    </a:ext>
                  </a:extLst>
                </a:gridCol>
                <a:gridCol w="1868922">
                  <a:extLst>
                    <a:ext uri="{9D8B030D-6E8A-4147-A177-3AD203B41FA5}">
                      <a16:colId xmlns:a16="http://schemas.microsoft.com/office/drawing/2014/main" val="1682440216"/>
                    </a:ext>
                  </a:extLst>
                </a:gridCol>
              </a:tblGrid>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LA104 Criminal Law </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LA124 Tort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LA128 Understanding Law in Context</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LA129 Law, State and the Individual</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71343277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69861090"/>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LA247 Contract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LA248 Property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PH211-15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rowSpan="2">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HI276-30 Radical Politics and Struggle for Democracy in Europe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473123201"/>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a:txBody>
                    <a:bodyPr/>
                    <a:lstStyle/>
                    <a:p>
                      <a:pPr algn="l">
                        <a:lnSpc>
                          <a:spcPct val="107000"/>
                        </a:lnSpc>
                        <a:spcAft>
                          <a:spcPts val="800"/>
                        </a:spcAft>
                      </a:pPr>
                      <a:r>
                        <a:rPr lang="en-GB" sz="1400" b="1">
                          <a:solidFill>
                            <a:srgbClr val="000000"/>
                          </a:solidFill>
                          <a:effectLst/>
                          <a:latin typeface="Calibri" panose="020F0502020204030204" pitchFamily="34" charset="0"/>
                          <a:ea typeface="Calibri" panose="020F0502020204030204" pitchFamily="34" charset="0"/>
                          <a:cs typeface="Arial" panose="020B0604020202020204" pitchFamily="34" charset="0"/>
                        </a:rPr>
                        <a:t>LA240 EU Law</a:t>
                      </a:r>
                      <a:endParaRPr lang="en-GB" sz="140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LA251 Contemporary Issues in Property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LA333 Medicine and the Law</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957906685"/>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3</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effectLst/>
                          <a:latin typeface="Calibri" panose="020F0502020204030204" pitchFamily="34" charset="0"/>
                          <a:cs typeface="Arial" panose="020B0604020202020204" pitchFamily="34" charset="0"/>
                        </a:rPr>
                        <a:t>Supervised Project</a:t>
                      </a:r>
                    </a:p>
                    <a:p>
                      <a:pPr algn="l">
                        <a:lnSpc>
                          <a:spcPct val="107000"/>
                        </a:lnSpc>
                        <a:spcAft>
                          <a:spcPts val="800"/>
                        </a:spcAft>
                      </a:pPr>
                      <a:r>
                        <a:rPr lang="en-GB" sz="1400" b="1">
                          <a:effectLst/>
                          <a:latin typeface="Calibri" panose="020F0502020204030204" pitchFamily="34" charset="0"/>
                          <a:cs typeface="Arial" panose="020B0604020202020204" pitchFamily="34" charset="0"/>
                        </a:rPr>
                        <a:t>LA399 30 CATS Classic Dissertation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a:effectLst/>
                          <a:latin typeface="Calibri" panose="020F0502020204030204" pitchFamily="34" charset="0"/>
                          <a:ea typeface="Calibri" panose="020F0502020204030204" pitchFamily="34" charset="0"/>
                          <a:cs typeface="Arial" panose="020B0604020202020204" pitchFamily="34" charset="0"/>
                        </a:rPr>
                        <a:t>LA3A3 Law of Trusts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73214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659F"/>
                    </a:solidFill>
                  </a:tcPr>
                </a:tc>
                <a:tc vMerge="1">
                  <a:txBody>
                    <a:bodyPr/>
                    <a:lstStyle/>
                    <a:p>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2777630"/>
                  </a:ext>
                </a:extLst>
              </a:tr>
            </a:tbl>
          </a:graphicData>
        </a:graphic>
      </p:graphicFrame>
      <p:sp>
        <p:nvSpPr>
          <p:cNvPr id="8" name="Title 7">
            <a:extLst>
              <a:ext uri="{FF2B5EF4-FFF2-40B4-BE49-F238E27FC236}">
                <a16:creationId xmlns:a16="http://schemas.microsoft.com/office/drawing/2014/main" id="{8AEBED43-3A1B-39BF-12B7-BF276943DF9F}"/>
              </a:ext>
            </a:extLst>
          </p:cNvPr>
          <p:cNvSpPr>
            <a:spLocks noGrp="1"/>
          </p:cNvSpPr>
          <p:nvPr>
            <p:ph type="title"/>
          </p:nvPr>
        </p:nvSpPr>
        <p:spPr/>
        <p:txBody>
          <a:bodyPr/>
          <a:lstStyle/>
          <a:p>
            <a:r>
              <a:rPr lang="en-GB"/>
              <a:t>Law with Humanities (M136) student going into year 3</a:t>
            </a:r>
          </a:p>
        </p:txBody>
      </p:sp>
      <p:sp>
        <p:nvSpPr>
          <p:cNvPr id="3" name="Slide Number Placeholder 2">
            <a:extLst>
              <a:ext uri="{FF2B5EF4-FFF2-40B4-BE49-F238E27FC236}">
                <a16:creationId xmlns:a16="http://schemas.microsoft.com/office/drawing/2014/main" id="{59E10BA3-B487-B1EE-CABD-9727D48149A3}"/>
              </a:ext>
            </a:extLst>
          </p:cNvPr>
          <p:cNvSpPr>
            <a:spLocks noGrp="1"/>
          </p:cNvSpPr>
          <p:nvPr>
            <p:ph type="sldNum" sz="quarter" idx="11"/>
          </p:nvPr>
        </p:nvSpPr>
        <p:spPr>
          <a:xfrm>
            <a:off x="11038840" y="6330949"/>
            <a:ext cx="863600" cy="365125"/>
          </a:xfrm>
        </p:spPr>
        <p:txBody>
          <a:bodyPr/>
          <a:lstStyle/>
          <a:p>
            <a:fld id="{E8F1A65C-595C-4736-BF40-F7D31E789466}" type="slidenum">
              <a:rPr lang="en-GB" smtClean="0"/>
              <a:pPr/>
              <a:t>9</a:t>
            </a:fld>
            <a:endParaRPr lang="en-GB"/>
          </a:p>
        </p:txBody>
      </p:sp>
      <p:sp>
        <p:nvSpPr>
          <p:cNvPr id="9" name="Text Placeholder 8">
            <a:extLst>
              <a:ext uri="{FF2B5EF4-FFF2-40B4-BE49-F238E27FC236}">
                <a16:creationId xmlns:a16="http://schemas.microsoft.com/office/drawing/2014/main" id="{D434FE1D-396D-C807-F284-6B26431F1A07}"/>
              </a:ext>
            </a:extLst>
          </p:cNvPr>
          <p:cNvSpPr>
            <a:spLocks noGrp="1"/>
          </p:cNvSpPr>
          <p:nvPr>
            <p:ph type="body" sz="quarter" idx="12"/>
          </p:nvPr>
        </p:nvSpPr>
        <p:spPr>
          <a:xfrm>
            <a:off x="413583" y="1065808"/>
            <a:ext cx="9412951" cy="1192350"/>
          </a:xfrm>
        </p:spPr>
        <p:txBody>
          <a:bodyPr/>
          <a:lstStyle/>
          <a:p>
            <a:pPr marL="285750" indent="-285750">
              <a:buFont typeface="Arial" panose="020B0604020202020204" pitchFamily="34" charset="0"/>
              <a:buChar char="•"/>
            </a:pPr>
            <a:r>
              <a:rPr lang="en-GB"/>
              <a:t>90 CATS of modules from must be taken from departments in the Faculty of Arts over years 2-3</a:t>
            </a:r>
          </a:p>
          <a:p>
            <a:pPr marL="285750" indent="-285750">
              <a:buFont typeface="Arial" panose="020B0604020202020204" pitchFamily="34" charset="0"/>
              <a:buChar char="•"/>
            </a:pPr>
            <a:r>
              <a:rPr lang="en-GB" b="0"/>
              <a:t>Students can also take 15 CATS of non-Law options in years 2 and 3, this can be in either term. </a:t>
            </a:r>
          </a:p>
          <a:p>
            <a:pPr marL="285750" indent="-285750">
              <a:buFont typeface="Arial" panose="020B0604020202020204" pitchFamily="34" charset="0"/>
              <a:buChar char="•"/>
            </a:pPr>
            <a:r>
              <a:rPr lang="en-GB" b="0"/>
              <a:t>This student would like to take a 30 CATS supervised project, and LA3A3 Law of Trusts in term 1 (15 CATS).</a:t>
            </a:r>
          </a:p>
          <a:p>
            <a:endParaRPr lang="en-GB" sz="1100"/>
          </a:p>
          <a:p>
            <a:endParaRPr lang="en-GB" sz="1100" b="0"/>
          </a:p>
          <a:p>
            <a:endParaRPr lang="en-GB"/>
          </a:p>
        </p:txBody>
      </p:sp>
      <p:graphicFrame>
        <p:nvGraphicFramePr>
          <p:cNvPr id="6" name="Table 5">
            <a:extLst>
              <a:ext uri="{FF2B5EF4-FFF2-40B4-BE49-F238E27FC236}">
                <a16:creationId xmlns:a16="http://schemas.microsoft.com/office/drawing/2014/main" id="{A9D65B75-FF97-58E3-F4E7-333FE4E469FC}"/>
              </a:ext>
            </a:extLst>
          </p:cNvPr>
          <p:cNvGraphicFramePr>
            <a:graphicFrameLocks noGrp="1"/>
          </p:cNvGraphicFramePr>
          <p:nvPr>
            <p:extLst>
              <p:ext uri="{D42A27DB-BD31-4B8C-83A1-F6EECF244321}">
                <p14:modId xmlns:p14="http://schemas.microsoft.com/office/powerpoint/2010/main" val="3688324370"/>
              </p:ext>
            </p:extLst>
          </p:nvPr>
        </p:nvGraphicFramePr>
        <p:xfrm>
          <a:off x="3161951" y="2338446"/>
          <a:ext cx="8820001" cy="3992502"/>
        </p:xfrm>
        <a:graphic>
          <a:graphicData uri="http://schemas.openxmlformats.org/drawingml/2006/table">
            <a:tbl>
              <a:tblPr firstCol="1" bandRow="1">
                <a:noFill/>
              </a:tblPr>
              <a:tblGrid>
                <a:gridCol w="632655">
                  <a:extLst>
                    <a:ext uri="{9D8B030D-6E8A-4147-A177-3AD203B41FA5}">
                      <a16:colId xmlns:a16="http://schemas.microsoft.com/office/drawing/2014/main" val="2834914124"/>
                    </a:ext>
                  </a:extLst>
                </a:gridCol>
                <a:gridCol w="711658">
                  <a:extLst>
                    <a:ext uri="{9D8B030D-6E8A-4147-A177-3AD203B41FA5}">
                      <a16:colId xmlns:a16="http://schemas.microsoft.com/office/drawing/2014/main" val="2245452262"/>
                    </a:ext>
                  </a:extLst>
                </a:gridCol>
                <a:gridCol w="1868922">
                  <a:extLst>
                    <a:ext uri="{9D8B030D-6E8A-4147-A177-3AD203B41FA5}">
                      <a16:colId xmlns:a16="http://schemas.microsoft.com/office/drawing/2014/main" val="3877492703"/>
                    </a:ext>
                  </a:extLst>
                </a:gridCol>
                <a:gridCol w="1868922">
                  <a:extLst>
                    <a:ext uri="{9D8B030D-6E8A-4147-A177-3AD203B41FA5}">
                      <a16:colId xmlns:a16="http://schemas.microsoft.com/office/drawing/2014/main" val="1239050404"/>
                    </a:ext>
                  </a:extLst>
                </a:gridCol>
                <a:gridCol w="1868922">
                  <a:extLst>
                    <a:ext uri="{9D8B030D-6E8A-4147-A177-3AD203B41FA5}">
                      <a16:colId xmlns:a16="http://schemas.microsoft.com/office/drawing/2014/main" val="2328932933"/>
                    </a:ext>
                  </a:extLst>
                </a:gridCol>
                <a:gridCol w="1868922">
                  <a:extLst>
                    <a:ext uri="{9D8B030D-6E8A-4147-A177-3AD203B41FA5}">
                      <a16:colId xmlns:a16="http://schemas.microsoft.com/office/drawing/2014/main" val="1682440216"/>
                    </a:ext>
                  </a:extLst>
                </a:gridCol>
              </a:tblGrid>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LA104 Criminal Law </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LA124 Tort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LA128 Understanding Law in Context</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tc rowSpan="2">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LA129 Law, State and the Individual</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71343277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69861090"/>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LA247 Contract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1">
                          <a:solidFill>
                            <a:schemeClr val="tx1"/>
                          </a:solidFill>
                          <a:effectLst/>
                          <a:latin typeface="Calibri" panose="020F0502020204030204" pitchFamily="34" charset="0"/>
                          <a:ea typeface="Calibri" panose="020F0502020204030204" pitchFamily="34" charset="0"/>
                          <a:cs typeface="Arial" panose="020B0604020202020204" pitchFamily="34" charset="0"/>
                        </a:rPr>
                        <a:t>LA248 Property Law</a:t>
                      </a:r>
                      <a:endParaRPr lang="en-GB" sz="14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PH211-15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rowSpan="2">
                  <a:txBody>
                    <a:bodyPr/>
                    <a:lstStyle/>
                    <a:p>
                      <a:pPr algn="l">
                        <a:lnSpc>
                          <a:spcPct val="107000"/>
                        </a:lnSpc>
                        <a:spcAft>
                          <a:spcPts val="800"/>
                        </a:spcAft>
                      </a:pPr>
                      <a:r>
                        <a:rPr lang="en-GB" sz="1400" b="0" i="1">
                          <a:solidFill>
                            <a:srgbClr val="000000"/>
                          </a:solidFill>
                          <a:effectLst/>
                          <a:latin typeface="Calibri" panose="020F0502020204030204" pitchFamily="34" charset="0"/>
                          <a:ea typeface="Calibri" panose="020F0502020204030204" pitchFamily="34" charset="0"/>
                          <a:cs typeface="Arial" panose="020B0604020202020204" pitchFamily="34" charset="0"/>
                        </a:rPr>
                        <a:t>HI276-30 Radical Politics and Struggle for Democracy in Europe (Faculty of Arts Option)</a:t>
                      </a: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473123201"/>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85659F"/>
                    </a:solidFill>
                  </a:tcPr>
                </a:tc>
                <a:tc>
                  <a:txBody>
                    <a:bodyPr/>
                    <a:lstStyle/>
                    <a:p>
                      <a:pPr algn="l">
                        <a:lnSpc>
                          <a:spcPct val="107000"/>
                        </a:lnSpc>
                        <a:spcAft>
                          <a:spcPts val="800"/>
                        </a:spcAft>
                      </a:pPr>
                      <a:r>
                        <a:rPr lang="en-GB" sz="1400" b="1">
                          <a:solidFill>
                            <a:srgbClr val="000000"/>
                          </a:solidFill>
                          <a:effectLst/>
                          <a:latin typeface="Calibri" panose="020F0502020204030204" pitchFamily="34" charset="0"/>
                          <a:ea typeface="Calibri" panose="020F0502020204030204" pitchFamily="34" charset="0"/>
                          <a:cs typeface="Arial" panose="020B0604020202020204" pitchFamily="34" charset="0"/>
                        </a:rPr>
                        <a:t>LA240 EU Law</a:t>
                      </a:r>
                      <a:endParaRPr lang="en-GB" sz="1400" i="1">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LA251 Contemporary Issues in Property</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i="1">
                          <a:effectLst/>
                          <a:latin typeface="Calibri" panose="020F0502020204030204" pitchFamily="34" charset="0"/>
                          <a:ea typeface="Calibri" panose="020F0502020204030204" pitchFamily="34" charset="0"/>
                          <a:cs typeface="Arial" panose="020B0604020202020204" pitchFamily="34" charset="0"/>
                        </a:rPr>
                        <a:t>LA333 Medicine and the Law</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C5E0B4"/>
                    </a:solidFill>
                  </a:tcPr>
                </a:tc>
                <a:tc vMerge="1">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8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29EC2"/>
                    </a:solidFill>
                  </a:tcPr>
                </a:tc>
                <a:extLst>
                  <a:ext uri="{0D108BD9-81ED-4DB2-BD59-A6C34878D82A}">
                    <a16:rowId xmlns:a16="http://schemas.microsoft.com/office/drawing/2014/main" val="1957906685"/>
                  </a:ext>
                </a:extLst>
              </a:tr>
              <a:tr h="665417">
                <a:tc rowSpan="2">
                  <a:txBody>
                    <a:bodyPr/>
                    <a:lstStyle/>
                    <a:p>
                      <a:pPr algn="l">
                        <a:lnSpc>
                          <a:spcPct val="107000"/>
                        </a:lnSpc>
                        <a:spcAft>
                          <a:spcPts val="800"/>
                        </a:spcAft>
                      </a:pPr>
                      <a:r>
                        <a:rPr lang="en-GB" sz="1400" b="1">
                          <a:solidFill>
                            <a:srgbClr val="FFFFFF"/>
                          </a:solidFill>
                          <a:effectLst/>
                          <a:latin typeface="Calibri" panose="020F0502020204030204" pitchFamily="34" charset="0"/>
                          <a:ea typeface="Calibri" panose="020F0502020204030204" pitchFamily="34" charset="0"/>
                          <a:cs typeface="Arial" panose="020B0604020202020204" pitchFamily="34" charset="0"/>
                        </a:rPr>
                        <a:t>Year 3</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1C6C"/>
                    </a:solidFill>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1</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rowSpan="2">
                  <a:txBody>
                    <a:bodyPr/>
                    <a:lstStyle/>
                    <a:p>
                      <a:pPr algn="l">
                        <a:lnSpc>
                          <a:spcPct val="107000"/>
                        </a:lnSpc>
                        <a:spcAft>
                          <a:spcPts val="800"/>
                        </a:spcAft>
                      </a:pPr>
                      <a:r>
                        <a:rPr lang="en-GB" sz="1400" b="1">
                          <a:effectLst/>
                          <a:latin typeface="Calibri" panose="020F0502020204030204" pitchFamily="34" charset="0"/>
                          <a:cs typeface="Arial" panose="020B0604020202020204" pitchFamily="34" charset="0"/>
                        </a:rPr>
                        <a:t>Supervised Project</a:t>
                      </a:r>
                    </a:p>
                    <a:p>
                      <a:pPr algn="l">
                        <a:lnSpc>
                          <a:spcPct val="107000"/>
                        </a:lnSpc>
                        <a:spcAft>
                          <a:spcPts val="800"/>
                        </a:spcAft>
                      </a:pPr>
                      <a:r>
                        <a:rPr lang="en-GB" sz="1400" b="1">
                          <a:effectLst/>
                          <a:latin typeface="Calibri" panose="020F0502020204030204" pitchFamily="34" charset="0"/>
                          <a:cs typeface="Arial" panose="020B0604020202020204" pitchFamily="34" charset="0"/>
                        </a:rPr>
                        <a:t>LA399 30 CATS Classic Dissertation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a:effectLst/>
                          <a:latin typeface="Calibri" panose="020F0502020204030204" pitchFamily="34" charset="0"/>
                          <a:ea typeface="Calibri" panose="020F0502020204030204" pitchFamily="34" charset="0"/>
                          <a:cs typeface="Arial" panose="020B0604020202020204" pitchFamily="34" charset="0"/>
                        </a:rPr>
                        <a:t>LA3A3 Law of Trusts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4"/>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732149"/>
                  </a:ext>
                </a:extLst>
              </a:tr>
              <a:tr h="665417">
                <a:tc vMerge="1">
                  <a:txBody>
                    <a:bodyPr/>
                    <a:lstStyle/>
                    <a:p>
                      <a:endParaRPr lang="en-GB"/>
                    </a:p>
                  </a:txBody>
                  <a:tcPr/>
                </a:tc>
                <a:tc>
                  <a:txBody>
                    <a:bodyPr/>
                    <a:lstStyle/>
                    <a:p>
                      <a:pPr algn="l">
                        <a:lnSpc>
                          <a:spcPct val="107000"/>
                        </a:lnSpc>
                        <a:spcAft>
                          <a:spcPts val="800"/>
                        </a:spcAft>
                      </a:pPr>
                      <a:r>
                        <a:rPr lang="de-DE" sz="1400">
                          <a:solidFill>
                            <a:srgbClr val="000000"/>
                          </a:solidFill>
                          <a:effectLst/>
                          <a:latin typeface="Calibri" panose="020F0502020204030204" pitchFamily="34" charset="0"/>
                          <a:ea typeface="Calibri" panose="020F0502020204030204" pitchFamily="34" charset="0"/>
                          <a:cs typeface="Arial" panose="020B0604020202020204" pitchFamily="34" charset="0"/>
                        </a:rPr>
                        <a:t>Term 2</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5659F"/>
                    </a:solidFill>
                  </a:tcPr>
                </a:tc>
                <a:tc vMerge="1">
                  <a:txBody>
                    <a:bodyPr/>
                    <a:lstStyle/>
                    <a:p>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l">
                        <a:lnSpc>
                          <a:spcPct val="107000"/>
                        </a:lnSpc>
                        <a:spcAft>
                          <a:spcPts val="800"/>
                        </a:spcAft>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b="0">
                          <a:effectLst/>
                          <a:latin typeface="Calibri" panose="020F0502020204030204" pitchFamily="34" charset="0"/>
                          <a:ea typeface="Calibri" panose="020F0502020204030204" pitchFamily="34" charset="0"/>
                          <a:cs typeface="Arial" panose="020B0604020202020204" pitchFamily="34" charset="0"/>
                        </a:rPr>
                        <a:t>Faculty of Arts option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9EC2"/>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400" b="0">
                        <a:effectLst/>
                        <a:latin typeface="Calibri" panose="020F0502020204030204" pitchFamily="34" charset="0"/>
                        <a:ea typeface="Calibri" panose="020F0502020204030204" pitchFamily="34" charset="0"/>
                        <a:cs typeface="Arial" panose="020B06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2777630"/>
                  </a:ext>
                </a:extLst>
              </a:tr>
            </a:tbl>
          </a:graphicData>
        </a:graphic>
      </p:graphicFrame>
      <p:sp>
        <p:nvSpPr>
          <p:cNvPr id="2" name="TextBox 1">
            <a:extLst>
              <a:ext uri="{FF2B5EF4-FFF2-40B4-BE49-F238E27FC236}">
                <a16:creationId xmlns:a16="http://schemas.microsoft.com/office/drawing/2014/main" id="{9307C75D-BE3C-1C73-2DDA-D8316B3FD475}"/>
              </a:ext>
            </a:extLst>
          </p:cNvPr>
          <p:cNvSpPr txBox="1"/>
          <p:nvPr/>
        </p:nvSpPr>
        <p:spPr>
          <a:xfrm>
            <a:off x="278296" y="2256183"/>
            <a:ext cx="2504661" cy="4074766"/>
          </a:xfrm>
          <a:prstGeom prst="rect">
            <a:avLst/>
          </a:prstGeom>
          <a:noFill/>
        </p:spPr>
        <p:txBody>
          <a:bodyPr wrap="square" rtlCol="0">
            <a:noAutofit/>
          </a:bodyPr>
          <a:lstStyle/>
          <a:p>
            <a:pPr marL="342900" indent="-342900" algn="l">
              <a:lnSpc>
                <a:spcPct val="100000"/>
              </a:lnSpc>
              <a:spcBef>
                <a:spcPts val="0"/>
              </a:spcBef>
              <a:spcAft>
                <a:spcPts val="800"/>
              </a:spcAft>
              <a:buAutoNum type="arabicPeriod"/>
            </a:pPr>
            <a:r>
              <a:rPr lang="en-GB"/>
              <a:t>How many Humanities options must they take in year 3? </a:t>
            </a:r>
          </a:p>
          <a:p>
            <a:pPr marL="342900" indent="-342900" algn="l">
              <a:lnSpc>
                <a:spcPct val="100000"/>
              </a:lnSpc>
              <a:spcBef>
                <a:spcPts val="0"/>
              </a:spcBef>
              <a:spcAft>
                <a:spcPts val="800"/>
              </a:spcAft>
              <a:buAutoNum type="arabicPeriod"/>
            </a:pPr>
            <a:endParaRPr lang="en-GB"/>
          </a:p>
          <a:p>
            <a:pPr marL="342900" indent="-342900" algn="l">
              <a:lnSpc>
                <a:spcPct val="100000"/>
              </a:lnSpc>
              <a:spcBef>
                <a:spcPts val="0"/>
              </a:spcBef>
              <a:spcAft>
                <a:spcPts val="800"/>
              </a:spcAft>
              <a:buAutoNum type="arabicPeriod"/>
            </a:pPr>
            <a:endParaRPr lang="en-GB"/>
          </a:p>
          <a:p>
            <a:pPr marL="342900" indent="-342900" algn="l">
              <a:lnSpc>
                <a:spcPct val="100000"/>
              </a:lnSpc>
              <a:spcBef>
                <a:spcPts val="0"/>
              </a:spcBef>
              <a:spcAft>
                <a:spcPts val="800"/>
              </a:spcAft>
              <a:buAutoNum type="arabicPeriod"/>
            </a:pPr>
            <a:endParaRPr lang="en-GB"/>
          </a:p>
        </p:txBody>
      </p:sp>
      <p:sp>
        <p:nvSpPr>
          <p:cNvPr id="4" name="TextBox 3">
            <a:extLst>
              <a:ext uri="{FF2B5EF4-FFF2-40B4-BE49-F238E27FC236}">
                <a16:creationId xmlns:a16="http://schemas.microsoft.com/office/drawing/2014/main" id="{8D145E74-B9A4-DED3-F1FC-535E40DFBAE0}"/>
              </a:ext>
            </a:extLst>
          </p:cNvPr>
          <p:cNvSpPr txBox="1"/>
          <p:nvPr/>
        </p:nvSpPr>
        <p:spPr>
          <a:xfrm>
            <a:off x="1520687" y="3101354"/>
            <a:ext cx="1053548" cy="327646"/>
          </a:xfrm>
          <a:prstGeom prst="rect">
            <a:avLst/>
          </a:prstGeom>
          <a:noFill/>
        </p:spPr>
        <p:txBody>
          <a:bodyPr wrap="square" rtlCol="0">
            <a:noAutofit/>
          </a:bodyPr>
          <a:lstStyle/>
          <a:p>
            <a:pPr algn="l">
              <a:lnSpc>
                <a:spcPct val="100000"/>
              </a:lnSpc>
              <a:spcBef>
                <a:spcPts val="0"/>
              </a:spcBef>
              <a:spcAft>
                <a:spcPts val="800"/>
              </a:spcAft>
            </a:pPr>
            <a:r>
              <a:rPr lang="en-GB">
                <a:solidFill>
                  <a:srgbClr val="FF0000"/>
                </a:solidFill>
              </a:rPr>
              <a:t>45 CATS</a:t>
            </a:r>
          </a:p>
        </p:txBody>
      </p:sp>
    </p:spTree>
    <p:custDataLst>
      <p:tags r:id="rId1"/>
    </p:custDataLst>
    <p:extLst>
      <p:ext uri="{BB962C8B-B14F-4D97-AF65-F5344CB8AC3E}">
        <p14:creationId xmlns:p14="http://schemas.microsoft.com/office/powerpoint/2010/main" val="213685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6009315BE3E1544BA77B7E9573FA42F" ma:contentTypeVersion="36" ma:contentTypeDescription="Create a new document." ma:contentTypeScope="" ma:versionID="c60624989cca71ad60bae353b8352650">
  <xsd:schema xmlns:xsd="http://www.w3.org/2001/XMLSchema" xmlns:xs="http://www.w3.org/2001/XMLSchema" xmlns:p="http://schemas.microsoft.com/office/2006/metadata/properties" xmlns:ns2="811aa1b6-8224-469d-a5ed-282d2de3c8aa" xmlns:ns3="f565402d-26a2-4c9f-a0b8-e8285aa29b6c" targetNamespace="http://schemas.microsoft.com/office/2006/metadata/properties" ma:root="true" ma:fieldsID="a91b66170d94857dd11da9b03c9847e0" ns2:_="" ns3:_="">
    <xsd:import namespace="811aa1b6-8224-469d-a5ed-282d2de3c8aa"/>
    <xsd:import namespace="f565402d-26a2-4c9f-a0b8-e8285aa29b6c"/>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DateTaken" minOccurs="0"/>
                <xsd:element ref="ns2:MediaLengthInSeconds" minOccurs="0"/>
                <xsd:element ref="ns2:MediaServiceSearchProperties" minOccurs="0"/>
                <xsd:element ref="ns2:MediaServiceGenerationTime" minOccurs="0"/>
                <xsd:element ref="ns2:MediaServiceEventHashCode"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aa1b6-8224-469d-a5ed-282d2de3c8aa"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KeyPoints" ma:index="30" nillable="true" ma:displayName="MediaServiceAutoKeyPoints" ma:hidden="true" ma:internalName="MediaServiceAutoKeyPoints" ma:readOnly="true">
      <xsd:simpleType>
        <xsd:restriction base="dms:Note"/>
      </xsd:simpleType>
    </xsd:element>
    <xsd:element name="MediaServiceKeyPoints" ma:index="31" nillable="true" ma:displayName="KeyPoints" ma:internalName="MediaServiceKeyPoints" ma:readOnly="true">
      <xsd:simpleType>
        <xsd:restriction base="dms:Note">
          <xsd:maxLength value="255"/>
        </xsd:restriction>
      </xsd:simpleType>
    </xsd:element>
    <xsd:element name="MediaServiceObjectDetectorVersions" ma:index="34" nillable="true" ma:displayName="MediaServiceObjectDetectorVersions" ma:hidden="true" ma:indexed="true" ma:internalName="MediaServiceObjectDetectorVersions" ma:readOnly="true">
      <xsd:simpleType>
        <xsd:restriction base="dms:Text"/>
      </xsd:simpleType>
    </xsd:element>
    <xsd:element name="MediaServiceDateTaken" ma:index="35" nillable="true" ma:displayName="MediaServiceDateTaken" ma:hidden="true" ma:indexed="true" ma:internalName="MediaServiceDateTaken" ma:readOnly="true">
      <xsd:simpleType>
        <xsd:restriction base="dms:Text"/>
      </xsd:simpleType>
    </xsd:element>
    <xsd:element name="MediaLengthInSeconds" ma:index="36" nillable="true" ma:displayName="MediaLengthInSeconds" ma:hidden="true" ma:internalName="MediaLengthInSeconds" ma:readOnly="true">
      <xsd:simpleType>
        <xsd:restriction base="dms:Unknown"/>
      </xsd:simpleType>
    </xsd:element>
    <xsd:element name="MediaServiceSearchProperties" ma:index="37" nillable="true" ma:displayName="MediaServiceSearchProperties" ma:hidden="true" ma:internalName="MediaServiceSearchProperties" ma:readOnly="true">
      <xsd:simpleType>
        <xsd:restriction base="dms:Note"/>
      </xsd:simpleType>
    </xsd:element>
    <xsd:element name="MediaServiceGenerationTime" ma:index="38" nillable="true" ma:displayName="MediaServiceGenerationTime" ma:hidden="true" ma:internalName="MediaServiceGenerationTime" ma:readOnly="true">
      <xsd:simpleType>
        <xsd:restriction base="dms:Text"/>
      </xsd:simpleType>
    </xsd:element>
    <xsd:element name="MediaServiceEventHashCode" ma:index="39" nillable="true" ma:displayName="MediaServiceEventHashCode" ma:hidden="true" ma:internalName="MediaServiceEventHashCode" ma:readOnly="true">
      <xsd:simpleType>
        <xsd:restriction base="dms:Text"/>
      </xsd:simpleType>
    </xsd:element>
    <xsd:element name="lcf76f155ced4ddcb4097134ff3c332f" ma:index="41"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4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565402d-26a2-4c9f-a0b8-e8285aa29b6c" elementFormDefault="qualified">
    <xsd:import namespace="http://schemas.microsoft.com/office/2006/documentManagement/types"/>
    <xsd:import namespace="http://schemas.microsoft.com/office/infopath/2007/PartnerControls"/>
    <xsd:element name="SharedWithUsers" ma:index="3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3" nillable="true" ma:displayName="Shared With Details" ma:internalName="SharedWithDetails" ma:readOnly="true">
      <xsd:simpleType>
        <xsd:restriction base="dms:Note">
          <xsd:maxLength value="255"/>
        </xsd:restriction>
      </xsd:simpleType>
    </xsd:element>
    <xsd:element name="TaxCatchAll" ma:index="42" nillable="true" ma:displayName="Taxonomy Catch All Column" ma:hidden="true" ma:list="{62a70f07-1948-4433-b583-87525a0eb4ae}" ma:internalName="TaxCatchAll" ma:showField="CatchAllData" ma:web="f565402d-26a2-4c9f-a0b8-e8285aa29b6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11aa1b6-8224-469d-a5ed-282d2de3c8aa">
      <Terms xmlns="http://schemas.microsoft.com/office/infopath/2007/PartnerControls"/>
    </lcf76f155ced4ddcb4097134ff3c332f>
    <Member_Groups xmlns="811aa1b6-8224-469d-a5ed-282d2de3c8aa">
      <UserInfo>
        <DisplayName/>
        <AccountId xsi:nil="true"/>
        <AccountType/>
      </UserInfo>
    </Member_Groups>
    <Self_Registration_Enabled xmlns="811aa1b6-8224-469d-a5ed-282d2de3c8aa" xsi:nil="true"/>
    <Has_Leaders_Only_SectionGroup xmlns="811aa1b6-8224-469d-a5ed-282d2de3c8aa" xsi:nil="true"/>
    <DefaultSectionNames xmlns="811aa1b6-8224-469d-a5ed-282d2de3c8aa" xsi:nil="true"/>
    <Is_Collaboration_Space_Locked xmlns="811aa1b6-8224-469d-a5ed-282d2de3c8aa" xsi:nil="true"/>
    <AppVersion xmlns="811aa1b6-8224-469d-a5ed-282d2de3c8aa" xsi:nil="true"/>
    <LMS_Mappings xmlns="811aa1b6-8224-469d-a5ed-282d2de3c8aa" xsi:nil="true"/>
    <Invited_Leaders xmlns="811aa1b6-8224-469d-a5ed-282d2de3c8aa" xsi:nil="true"/>
    <Math_Settings xmlns="811aa1b6-8224-469d-a5ed-282d2de3c8aa" xsi:nil="true"/>
    <Templates xmlns="811aa1b6-8224-469d-a5ed-282d2de3c8aa" xsi:nil="true"/>
    <Invited_Members xmlns="811aa1b6-8224-469d-a5ed-282d2de3c8aa" xsi:nil="true"/>
    <FolderType xmlns="811aa1b6-8224-469d-a5ed-282d2de3c8aa" xsi:nil="true"/>
    <Owner xmlns="811aa1b6-8224-469d-a5ed-282d2de3c8aa">
      <UserInfo>
        <DisplayName/>
        <AccountId xsi:nil="true"/>
        <AccountType/>
      </UserInfo>
    </Owner>
    <Distribution_Groups xmlns="811aa1b6-8224-469d-a5ed-282d2de3c8aa" xsi:nil="true"/>
    <TeamsChannelId xmlns="811aa1b6-8224-469d-a5ed-282d2de3c8aa" xsi:nil="true"/>
    <IsNotebookLocked xmlns="811aa1b6-8224-469d-a5ed-282d2de3c8aa" xsi:nil="true"/>
    <NotebookType xmlns="811aa1b6-8224-469d-a5ed-282d2de3c8aa" xsi:nil="true"/>
    <CultureName xmlns="811aa1b6-8224-469d-a5ed-282d2de3c8aa" xsi:nil="true"/>
    <Leaders xmlns="811aa1b6-8224-469d-a5ed-282d2de3c8aa">
      <UserInfo>
        <DisplayName/>
        <AccountId xsi:nil="true"/>
        <AccountType/>
      </UserInfo>
    </Leaders>
    <Members xmlns="811aa1b6-8224-469d-a5ed-282d2de3c8aa">
      <UserInfo>
        <DisplayName/>
        <AccountId xsi:nil="true"/>
        <AccountType/>
      </UserInfo>
    </Members>
    <TaxCatchAll xmlns="f565402d-26a2-4c9f-a0b8-e8285aa29b6c" xsi:nil="true"/>
  </documentManagement>
</p:properties>
</file>

<file path=customXml/itemProps1.xml><?xml version="1.0" encoding="utf-8"?>
<ds:datastoreItem xmlns:ds="http://schemas.openxmlformats.org/officeDocument/2006/customXml" ds:itemID="{6B752A9A-6633-4663-8BA3-BF3B4907A84F}">
  <ds:schemaRefs>
    <ds:schemaRef ds:uri="http://schemas.microsoft.com/sharepoint/v3/contenttype/forms"/>
  </ds:schemaRefs>
</ds:datastoreItem>
</file>

<file path=customXml/itemProps2.xml><?xml version="1.0" encoding="utf-8"?>
<ds:datastoreItem xmlns:ds="http://schemas.openxmlformats.org/officeDocument/2006/customXml" ds:itemID="{96E2BC6E-6C99-43B7-AA82-9EC0A58389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1aa1b6-8224-469d-a5ed-282d2de3c8aa"/>
    <ds:schemaRef ds:uri="f565402d-26a2-4c9f-a0b8-e8285aa29b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F719B3B-C34F-4E11-B6DA-1D8C3F5D0CE7}">
  <ds:schemaRefs>
    <ds:schemaRef ds:uri="http://schemas.microsoft.com/office/2006/metadata/properties"/>
    <ds:schemaRef ds:uri="http://schemas.microsoft.com/office/infopath/2007/PartnerControls"/>
    <ds:schemaRef ds:uri="811aa1b6-8224-469d-a5ed-282d2de3c8aa"/>
    <ds:schemaRef ds:uri="f565402d-26a2-4c9f-a0b8-e8285aa29b6c"/>
  </ds:schemaRefs>
</ds:datastoreItem>
</file>

<file path=docProps/app.xml><?xml version="1.0" encoding="utf-8"?>
<Properties xmlns="http://schemas.openxmlformats.org/officeDocument/2006/extended-properties" xmlns:vt="http://schemas.openxmlformats.org/officeDocument/2006/docPropsVTypes">
  <Template>University_of_Warwick_Template_v9</Template>
  <TotalTime>4676</TotalTime>
  <Words>4586</Words>
  <Application>Microsoft Office PowerPoint</Application>
  <PresentationFormat>Widescreen</PresentationFormat>
  <Paragraphs>676</Paragraphs>
  <Slides>34</Slides>
  <Notes>7</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34</vt:i4>
      </vt:variant>
    </vt:vector>
  </HeadingPairs>
  <TitlesOfParts>
    <vt:vector size="43" baseType="lpstr">
      <vt:lpstr>Aptos</vt:lpstr>
      <vt:lpstr>Arial</vt:lpstr>
      <vt:lpstr>Arial,Sans-Serif</vt:lpstr>
      <vt:lpstr>Calibri</vt:lpstr>
      <vt:lpstr>Lato</vt:lpstr>
      <vt:lpstr>Wingdings</vt:lpstr>
      <vt:lpstr>University of Warwick</vt:lpstr>
      <vt:lpstr>Bright Teal</vt:lpstr>
      <vt:lpstr>Bright Blue</vt:lpstr>
      <vt:lpstr>Module APPLICATION, ALLOCATION AND REGISTRATION 2026-27</vt:lpstr>
      <vt:lpstr>Module Selection Preparation</vt:lpstr>
      <vt:lpstr>Choosing the right Modules for you</vt:lpstr>
      <vt:lpstr>Course and professional requirements</vt:lpstr>
      <vt:lpstr>Understanding the requirements of your degree</vt:lpstr>
      <vt:lpstr>Modules needed for legal qualification: England and Wales</vt:lpstr>
      <vt:lpstr>Modules for legal qualification: other jurisdictions</vt:lpstr>
      <vt:lpstr>Law with Humanities (M136) student going into year 3</vt:lpstr>
      <vt:lpstr>Law with Humanities (M136) student going into year 3</vt:lpstr>
      <vt:lpstr>Law with Humanities (M136) student going into year 3</vt:lpstr>
      <vt:lpstr>Law with Humanities (M136) student going into year 3</vt:lpstr>
      <vt:lpstr>Law with Humanities (M136) student going into year 3</vt:lpstr>
      <vt:lpstr>Optional modules</vt:lpstr>
      <vt:lpstr>Term 1 optional modules</vt:lpstr>
      <vt:lpstr>Term 2 optional modules</vt:lpstr>
      <vt:lpstr>Module pre-requisites/exclusions</vt:lpstr>
      <vt:lpstr>How many modules to apply for</vt:lpstr>
      <vt:lpstr>Module information</vt:lpstr>
      <vt:lpstr>Consider assessment methods Term 1</vt:lpstr>
      <vt:lpstr>Consider assessment methods Term 2</vt:lpstr>
      <vt:lpstr>External (non-Law) modules</vt:lpstr>
      <vt:lpstr>WBS modules</vt:lpstr>
      <vt:lpstr>Language Centre modules</vt:lpstr>
      <vt:lpstr>Module  APPLICATION form</vt:lpstr>
      <vt:lpstr>Module Application Forms</vt:lpstr>
      <vt:lpstr>Completing the Module Application form 1</vt:lpstr>
      <vt:lpstr>Completing the Module Application form 2</vt:lpstr>
      <vt:lpstr>Completing the Module Application form 3</vt:lpstr>
      <vt:lpstr>External modules</vt:lpstr>
      <vt:lpstr>Module allocation process</vt:lpstr>
      <vt:lpstr>How your modules are allocated</vt:lpstr>
      <vt:lpstr>Oversubscribed modules</vt:lpstr>
      <vt:lpstr>Final comments</vt:lpstr>
      <vt:lpstr>Any questions?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Taylor, Kelly</cp:lastModifiedBy>
  <cp:revision>334</cp:revision>
  <cp:lastPrinted>2025-03-17T18:12:26Z</cp:lastPrinted>
  <dcterms:created xsi:type="dcterms:W3CDTF">2023-11-28T11:44:59Z</dcterms:created>
  <dcterms:modified xsi:type="dcterms:W3CDTF">2026-05-18T09:12:46Z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ContentTypeId">
    <vt:lpwstr>0x01010006009315BE3E1544BA77B7E9573FA42F</vt:lpwstr>
  </property>
  <property fmtid="{D5CDD505-2E9C-101B-9397-08002B2CF9AE}" pid="5" name="MediaServiceImageTags">
    <vt:lpwstr/>
  </property>
</Properties>
</file>