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63" r:id="rId2"/>
  </p:sldMasterIdLst>
  <p:sldIdLst>
    <p:sldId id="257" r:id="rId3"/>
    <p:sldId id="258" r:id="rId4"/>
    <p:sldId id="266" r:id="rId5"/>
    <p:sldId id="259" r:id="rId6"/>
    <p:sldId id="265" r:id="rId7"/>
    <p:sldId id="268" r:id="rId8"/>
    <p:sldId id="269" r:id="rId9"/>
    <p:sldId id="270" r:id="rId10"/>
    <p:sldId id="271" r:id="rId11"/>
    <p:sldId id="273" r:id="rId12"/>
    <p:sldId id="267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0C3BE-4FF5-1345-976C-BB32848BD81A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557E32-4542-714C-AE0B-1037ADDC58C7}">
      <dgm:prSet custT="1"/>
      <dgm:spPr/>
      <dgm:t>
        <a:bodyPr/>
        <a:lstStyle/>
        <a:p>
          <a:r>
            <a:rPr lang="en-GB" sz="2000" dirty="0"/>
            <a:t>What human rights or social justice issue(s) is involved</a:t>
          </a:r>
          <a:r>
            <a:rPr lang="en-US" sz="2000" dirty="0"/>
            <a:t>?</a:t>
          </a:r>
          <a:endParaRPr lang="en-GB" sz="2000" dirty="0"/>
        </a:p>
      </dgm:t>
    </dgm:pt>
    <dgm:pt modelId="{80914C6C-7D00-D945-B322-9B889A95A68C}" type="parTrans" cxnId="{CBC51366-B7AD-6549-8EC7-2EF60F2BC490}">
      <dgm:prSet/>
      <dgm:spPr/>
      <dgm:t>
        <a:bodyPr/>
        <a:lstStyle/>
        <a:p>
          <a:endParaRPr lang="en-GB"/>
        </a:p>
      </dgm:t>
    </dgm:pt>
    <dgm:pt modelId="{12EBDAE5-0EA7-F54B-A5CE-45A50A65B7A6}" type="sibTrans" cxnId="{CBC51366-B7AD-6549-8EC7-2EF60F2BC490}">
      <dgm:prSet/>
      <dgm:spPr/>
      <dgm:t>
        <a:bodyPr/>
        <a:lstStyle/>
        <a:p>
          <a:endParaRPr lang="en-GB"/>
        </a:p>
      </dgm:t>
    </dgm:pt>
    <dgm:pt modelId="{5F77C223-87D8-A34C-9BA7-C7C0120EAF07}">
      <dgm:prSet custT="1"/>
      <dgm:spPr/>
      <dgm:t>
        <a:bodyPr/>
        <a:lstStyle/>
        <a:p>
          <a:r>
            <a:rPr lang="en-US" sz="1600" dirty="0"/>
            <a:t>Poverty, food insecurity, cost of living crisis in UK</a:t>
          </a:r>
          <a:endParaRPr lang="en-GB" sz="1600" dirty="0"/>
        </a:p>
      </dgm:t>
    </dgm:pt>
    <dgm:pt modelId="{630A727B-8770-E444-BBBD-AFC84DF5EB7E}" type="parTrans" cxnId="{F2D41870-0700-DB45-AF15-2B4238EC8A31}">
      <dgm:prSet/>
      <dgm:spPr/>
      <dgm:t>
        <a:bodyPr/>
        <a:lstStyle/>
        <a:p>
          <a:endParaRPr lang="en-GB"/>
        </a:p>
      </dgm:t>
    </dgm:pt>
    <dgm:pt modelId="{99919CAF-ECCA-9D49-952B-94C595FE1912}" type="sibTrans" cxnId="{F2D41870-0700-DB45-AF15-2B4238EC8A31}">
      <dgm:prSet/>
      <dgm:spPr/>
      <dgm:t>
        <a:bodyPr/>
        <a:lstStyle/>
        <a:p>
          <a:endParaRPr lang="en-GB"/>
        </a:p>
      </dgm:t>
    </dgm:pt>
    <dgm:pt modelId="{E912C426-379A-0646-AAC5-8146C6E6BAD3}">
      <dgm:prSet custT="1"/>
      <dgm:spPr/>
      <dgm:t>
        <a:bodyPr/>
        <a:lstStyle/>
        <a:p>
          <a:r>
            <a:rPr lang="en-US" sz="1800" dirty="0"/>
            <a:t>What are the some of the issues and dilemmas within this topic that could form basis of a piece of investigative journalism? </a:t>
          </a:r>
          <a:endParaRPr lang="en-GB" sz="1800" dirty="0"/>
        </a:p>
      </dgm:t>
    </dgm:pt>
    <dgm:pt modelId="{01800484-E27B-1843-B7D1-005A9AA9AE3F}" type="parTrans" cxnId="{62C8E6B0-1780-E442-BE26-8108D0FE5846}">
      <dgm:prSet/>
      <dgm:spPr/>
      <dgm:t>
        <a:bodyPr/>
        <a:lstStyle/>
        <a:p>
          <a:endParaRPr lang="en-GB"/>
        </a:p>
      </dgm:t>
    </dgm:pt>
    <dgm:pt modelId="{7253256B-F91D-924F-A3A9-A781F7FF4D87}" type="sibTrans" cxnId="{62C8E6B0-1780-E442-BE26-8108D0FE5846}">
      <dgm:prSet/>
      <dgm:spPr/>
      <dgm:t>
        <a:bodyPr/>
        <a:lstStyle/>
        <a:p>
          <a:endParaRPr lang="en-GB"/>
        </a:p>
      </dgm:t>
    </dgm:pt>
    <dgm:pt modelId="{A47C6528-1B4D-F048-A0E2-2E765D56E4B6}">
      <dgm:prSet custT="1"/>
      <dgm:spPr/>
      <dgm:t>
        <a:bodyPr/>
        <a:lstStyle/>
        <a:p>
          <a:r>
            <a:rPr lang="en-US" sz="1600" b="1" dirty="0"/>
            <a:t>Use of Foodbanks</a:t>
          </a:r>
          <a:r>
            <a:rPr lang="en-US" sz="1600" dirty="0"/>
            <a:t>: What role do foodbanks have in addressing poverty and food insecurity in the UK? </a:t>
          </a:r>
          <a:endParaRPr lang="en-GB" sz="1600" dirty="0"/>
        </a:p>
      </dgm:t>
    </dgm:pt>
    <dgm:pt modelId="{C0AE731F-2779-9340-94F7-E658224C5EC8}" type="parTrans" cxnId="{1A603DBF-E34A-1A4E-8877-8E814E6E4D49}">
      <dgm:prSet/>
      <dgm:spPr/>
      <dgm:t>
        <a:bodyPr/>
        <a:lstStyle/>
        <a:p>
          <a:endParaRPr lang="en-GB"/>
        </a:p>
      </dgm:t>
    </dgm:pt>
    <dgm:pt modelId="{6A2C43F2-9F39-D74C-BE8A-CF88181EBC47}" type="sibTrans" cxnId="{1A603DBF-E34A-1A4E-8877-8E814E6E4D49}">
      <dgm:prSet/>
      <dgm:spPr/>
      <dgm:t>
        <a:bodyPr/>
        <a:lstStyle/>
        <a:p>
          <a:endParaRPr lang="en-GB"/>
        </a:p>
      </dgm:t>
    </dgm:pt>
    <dgm:pt modelId="{FE723335-48EF-4A48-AD22-5ED070E61BF2}">
      <dgm:prSet custT="1"/>
      <dgm:spPr/>
      <dgm:t>
        <a:bodyPr/>
        <a:lstStyle/>
        <a:p>
          <a:r>
            <a:rPr lang="en-US" sz="1600" b="1" dirty="0"/>
            <a:t>Welfare Benefits: </a:t>
          </a:r>
          <a:r>
            <a:rPr lang="en-US" sz="1600" b="0" dirty="0"/>
            <a:t>How does the provision of disability benefits in the UK affect poverty and people’s ability to afford food?  </a:t>
          </a:r>
          <a:r>
            <a:rPr lang="en-US" sz="1600" dirty="0"/>
            <a:t> </a:t>
          </a:r>
          <a:endParaRPr lang="en-GB" sz="1600" dirty="0"/>
        </a:p>
      </dgm:t>
    </dgm:pt>
    <dgm:pt modelId="{484F16C5-0A79-8C41-98AA-2A85F72E01A4}" type="parTrans" cxnId="{5BA27594-1287-6540-9E34-864EE214016C}">
      <dgm:prSet/>
      <dgm:spPr/>
      <dgm:t>
        <a:bodyPr/>
        <a:lstStyle/>
        <a:p>
          <a:endParaRPr lang="en-GB"/>
        </a:p>
      </dgm:t>
    </dgm:pt>
    <dgm:pt modelId="{583D2104-FC4B-5E43-AB2D-AD6FBD1AB325}" type="sibTrans" cxnId="{5BA27594-1287-6540-9E34-864EE214016C}">
      <dgm:prSet/>
      <dgm:spPr/>
      <dgm:t>
        <a:bodyPr/>
        <a:lstStyle/>
        <a:p>
          <a:endParaRPr lang="en-GB"/>
        </a:p>
      </dgm:t>
    </dgm:pt>
    <dgm:pt modelId="{C3480627-7055-D746-B583-D64ED37EBE8E}">
      <dgm:prSet custT="1"/>
      <dgm:spPr/>
      <dgm:t>
        <a:bodyPr/>
        <a:lstStyle/>
        <a:p>
          <a:r>
            <a:rPr lang="en-US" sz="1600" b="1" dirty="0"/>
            <a:t>Food security: </a:t>
          </a:r>
          <a:r>
            <a:rPr lang="en-US" sz="1600" b="0" dirty="0"/>
            <a:t>Has the UK government met its international legal obligations to ensure food to its population?  </a:t>
          </a:r>
          <a:endParaRPr lang="en-GB" sz="1600" dirty="0"/>
        </a:p>
      </dgm:t>
    </dgm:pt>
    <dgm:pt modelId="{833A01FA-873B-F048-B65A-23E4E9E45661}" type="parTrans" cxnId="{04B6FC6D-2AE7-0D43-A012-BE31E82EA336}">
      <dgm:prSet/>
      <dgm:spPr/>
      <dgm:t>
        <a:bodyPr/>
        <a:lstStyle/>
        <a:p>
          <a:endParaRPr lang="en-GB"/>
        </a:p>
      </dgm:t>
    </dgm:pt>
    <dgm:pt modelId="{7A3379CB-08F3-924E-AA7E-48C0F9AA6B0D}" type="sibTrans" cxnId="{04B6FC6D-2AE7-0D43-A012-BE31E82EA336}">
      <dgm:prSet/>
      <dgm:spPr/>
      <dgm:t>
        <a:bodyPr/>
        <a:lstStyle/>
        <a:p>
          <a:endParaRPr lang="en-GB"/>
        </a:p>
      </dgm:t>
    </dgm:pt>
    <dgm:pt modelId="{9B661985-A9FF-274C-B9B8-3027CE82E613}" type="pres">
      <dgm:prSet presAssocID="{D8E0C3BE-4FF5-1345-976C-BB32848BD81A}" presName="Name0" presStyleCnt="0">
        <dgm:presLayoutVars>
          <dgm:dir/>
          <dgm:animLvl val="lvl"/>
          <dgm:resizeHandles val="exact"/>
        </dgm:presLayoutVars>
      </dgm:prSet>
      <dgm:spPr/>
    </dgm:pt>
    <dgm:pt modelId="{FD8793F1-19C4-A548-BB11-4C649E72AA87}" type="pres">
      <dgm:prSet presAssocID="{E912C426-379A-0646-AAC5-8146C6E6BAD3}" presName="boxAndChildren" presStyleCnt="0"/>
      <dgm:spPr/>
    </dgm:pt>
    <dgm:pt modelId="{415E7694-2B11-1A45-B8AB-19BA6AFFF623}" type="pres">
      <dgm:prSet presAssocID="{E912C426-379A-0646-AAC5-8146C6E6BAD3}" presName="parentTextBox" presStyleLbl="alignNode1" presStyleIdx="0" presStyleCnt="2" custScaleY="149185"/>
      <dgm:spPr/>
    </dgm:pt>
    <dgm:pt modelId="{98ED7EEC-2626-0142-A34B-B6ADDAA4C8FF}" type="pres">
      <dgm:prSet presAssocID="{E912C426-379A-0646-AAC5-8146C6E6BAD3}" presName="descendantBox" presStyleLbl="bgAccFollowNode1" presStyleIdx="0" presStyleCnt="2" custScaleY="129782"/>
      <dgm:spPr/>
    </dgm:pt>
    <dgm:pt modelId="{30ED5D68-9614-314C-BCC8-A437D4D60279}" type="pres">
      <dgm:prSet presAssocID="{12EBDAE5-0EA7-F54B-A5CE-45A50A65B7A6}" presName="sp" presStyleCnt="0"/>
      <dgm:spPr/>
    </dgm:pt>
    <dgm:pt modelId="{9F093BB3-EC1F-2A4C-9A13-F0591D563C1A}" type="pres">
      <dgm:prSet presAssocID="{1F557E32-4542-714C-AE0B-1037ADDC58C7}" presName="arrowAndChildren" presStyleCnt="0"/>
      <dgm:spPr/>
    </dgm:pt>
    <dgm:pt modelId="{B62A6CE0-1C83-D24A-B475-59ED288E8479}" type="pres">
      <dgm:prSet presAssocID="{1F557E32-4542-714C-AE0B-1037ADDC58C7}" presName="parentTextArrow" presStyleLbl="node1" presStyleIdx="0" presStyleCnt="0"/>
      <dgm:spPr/>
    </dgm:pt>
    <dgm:pt modelId="{A2F865B8-D71C-5F47-AAE3-2378D4591B0A}" type="pres">
      <dgm:prSet presAssocID="{1F557E32-4542-714C-AE0B-1037ADDC58C7}" presName="arrow" presStyleLbl="alignNode1" presStyleIdx="1" presStyleCnt="2"/>
      <dgm:spPr/>
    </dgm:pt>
    <dgm:pt modelId="{ECC31BF3-7B63-6F4B-A122-72259980ECEE}" type="pres">
      <dgm:prSet presAssocID="{1F557E32-4542-714C-AE0B-1037ADDC58C7}" presName="descendantArrow" presStyleLbl="bgAccFollowNode1" presStyleIdx="1" presStyleCnt="2"/>
      <dgm:spPr/>
    </dgm:pt>
  </dgm:ptLst>
  <dgm:cxnLst>
    <dgm:cxn modelId="{E674CC04-AAD7-744C-B532-771EE9251221}" type="presOf" srcId="{D8E0C3BE-4FF5-1345-976C-BB32848BD81A}" destId="{9B661985-A9FF-274C-B9B8-3027CE82E613}" srcOrd="0" destOrd="0" presId="urn:microsoft.com/office/officeart/2016/7/layout/VerticalDownArrowProcess"/>
    <dgm:cxn modelId="{798C4806-EA86-DF48-96CF-879947047B65}" type="presOf" srcId="{E912C426-379A-0646-AAC5-8146C6E6BAD3}" destId="{415E7694-2B11-1A45-B8AB-19BA6AFFF623}" srcOrd="0" destOrd="0" presId="urn:microsoft.com/office/officeart/2016/7/layout/VerticalDownArrowProcess"/>
    <dgm:cxn modelId="{B62BA117-E58F-B140-B6AE-EEE6179EDF1A}" type="presOf" srcId="{FE723335-48EF-4A48-AD22-5ED070E61BF2}" destId="{98ED7EEC-2626-0142-A34B-B6ADDAA4C8FF}" srcOrd="0" destOrd="1" presId="urn:microsoft.com/office/officeart/2016/7/layout/VerticalDownArrowProcess"/>
    <dgm:cxn modelId="{CBC51366-B7AD-6549-8EC7-2EF60F2BC490}" srcId="{D8E0C3BE-4FF5-1345-976C-BB32848BD81A}" destId="{1F557E32-4542-714C-AE0B-1037ADDC58C7}" srcOrd="0" destOrd="0" parTransId="{80914C6C-7D00-D945-B322-9B889A95A68C}" sibTransId="{12EBDAE5-0EA7-F54B-A5CE-45A50A65B7A6}"/>
    <dgm:cxn modelId="{04B6FC6D-2AE7-0D43-A012-BE31E82EA336}" srcId="{E912C426-379A-0646-AAC5-8146C6E6BAD3}" destId="{C3480627-7055-D746-B583-D64ED37EBE8E}" srcOrd="2" destOrd="0" parTransId="{833A01FA-873B-F048-B65A-23E4E9E45661}" sibTransId="{7A3379CB-08F3-924E-AA7E-48C0F9AA6B0D}"/>
    <dgm:cxn modelId="{F2D41870-0700-DB45-AF15-2B4238EC8A31}" srcId="{1F557E32-4542-714C-AE0B-1037ADDC58C7}" destId="{5F77C223-87D8-A34C-9BA7-C7C0120EAF07}" srcOrd="0" destOrd="0" parTransId="{630A727B-8770-E444-BBBD-AFC84DF5EB7E}" sibTransId="{99919CAF-ECCA-9D49-952B-94C595FE1912}"/>
    <dgm:cxn modelId="{10725C8F-B35A-2940-971B-D9BA1716F792}" type="presOf" srcId="{1F557E32-4542-714C-AE0B-1037ADDC58C7}" destId="{B62A6CE0-1C83-D24A-B475-59ED288E8479}" srcOrd="0" destOrd="0" presId="urn:microsoft.com/office/officeart/2016/7/layout/VerticalDownArrowProcess"/>
    <dgm:cxn modelId="{5BA27594-1287-6540-9E34-864EE214016C}" srcId="{E912C426-379A-0646-AAC5-8146C6E6BAD3}" destId="{FE723335-48EF-4A48-AD22-5ED070E61BF2}" srcOrd="1" destOrd="0" parTransId="{484F16C5-0A79-8C41-98AA-2A85F72E01A4}" sibTransId="{583D2104-FC4B-5E43-AB2D-AD6FBD1AB325}"/>
    <dgm:cxn modelId="{62C8E6B0-1780-E442-BE26-8108D0FE5846}" srcId="{D8E0C3BE-4FF5-1345-976C-BB32848BD81A}" destId="{E912C426-379A-0646-AAC5-8146C6E6BAD3}" srcOrd="1" destOrd="0" parTransId="{01800484-E27B-1843-B7D1-005A9AA9AE3F}" sibTransId="{7253256B-F91D-924F-A3A9-A781F7FF4D87}"/>
    <dgm:cxn modelId="{1C05A7BE-C091-EA40-807A-B0EB2C1ED937}" type="presOf" srcId="{5F77C223-87D8-A34C-9BA7-C7C0120EAF07}" destId="{ECC31BF3-7B63-6F4B-A122-72259980ECEE}" srcOrd="0" destOrd="0" presId="urn:microsoft.com/office/officeart/2016/7/layout/VerticalDownArrowProcess"/>
    <dgm:cxn modelId="{1A603DBF-E34A-1A4E-8877-8E814E6E4D49}" srcId="{E912C426-379A-0646-AAC5-8146C6E6BAD3}" destId="{A47C6528-1B4D-F048-A0E2-2E765D56E4B6}" srcOrd="0" destOrd="0" parTransId="{C0AE731F-2779-9340-94F7-E658224C5EC8}" sibTransId="{6A2C43F2-9F39-D74C-BE8A-CF88181EBC47}"/>
    <dgm:cxn modelId="{B63C1FCD-C5EF-A24D-9140-6DD90F4A7610}" type="presOf" srcId="{A47C6528-1B4D-F048-A0E2-2E765D56E4B6}" destId="{98ED7EEC-2626-0142-A34B-B6ADDAA4C8FF}" srcOrd="0" destOrd="0" presId="urn:microsoft.com/office/officeart/2016/7/layout/VerticalDownArrowProcess"/>
    <dgm:cxn modelId="{AC34EFD2-DB19-1E47-B210-202A5965CA82}" type="presOf" srcId="{C3480627-7055-D746-B583-D64ED37EBE8E}" destId="{98ED7EEC-2626-0142-A34B-B6ADDAA4C8FF}" srcOrd="0" destOrd="2" presId="urn:microsoft.com/office/officeart/2016/7/layout/VerticalDownArrowProcess"/>
    <dgm:cxn modelId="{4B5E54EC-48D1-594B-87B3-D26F6DBA453B}" type="presOf" srcId="{1F557E32-4542-714C-AE0B-1037ADDC58C7}" destId="{A2F865B8-D71C-5F47-AAE3-2378D4591B0A}" srcOrd="1" destOrd="0" presId="urn:microsoft.com/office/officeart/2016/7/layout/VerticalDownArrowProcess"/>
    <dgm:cxn modelId="{F4503226-0EA7-3B4C-9BA5-9487D4480A0A}" type="presParOf" srcId="{9B661985-A9FF-274C-B9B8-3027CE82E613}" destId="{FD8793F1-19C4-A548-BB11-4C649E72AA87}" srcOrd="0" destOrd="0" presId="urn:microsoft.com/office/officeart/2016/7/layout/VerticalDownArrowProcess"/>
    <dgm:cxn modelId="{C4E1C13C-296B-2C43-B071-23F814B87812}" type="presParOf" srcId="{FD8793F1-19C4-A548-BB11-4C649E72AA87}" destId="{415E7694-2B11-1A45-B8AB-19BA6AFFF623}" srcOrd="0" destOrd="0" presId="urn:microsoft.com/office/officeart/2016/7/layout/VerticalDownArrowProcess"/>
    <dgm:cxn modelId="{4A3559AB-AA1B-1D41-B2A2-397AFBF0EBC5}" type="presParOf" srcId="{FD8793F1-19C4-A548-BB11-4C649E72AA87}" destId="{98ED7EEC-2626-0142-A34B-B6ADDAA4C8FF}" srcOrd="1" destOrd="0" presId="urn:microsoft.com/office/officeart/2016/7/layout/VerticalDownArrowProcess"/>
    <dgm:cxn modelId="{FCC7A8AD-A27F-0744-9CB8-B26D18B4DE8A}" type="presParOf" srcId="{9B661985-A9FF-274C-B9B8-3027CE82E613}" destId="{30ED5D68-9614-314C-BCC8-A437D4D60279}" srcOrd="1" destOrd="0" presId="urn:microsoft.com/office/officeart/2016/7/layout/VerticalDownArrowProcess"/>
    <dgm:cxn modelId="{FC07FDD0-8E57-9C42-83E4-A73FC4FE4646}" type="presParOf" srcId="{9B661985-A9FF-274C-B9B8-3027CE82E613}" destId="{9F093BB3-EC1F-2A4C-9A13-F0591D563C1A}" srcOrd="2" destOrd="0" presId="urn:microsoft.com/office/officeart/2016/7/layout/VerticalDownArrowProcess"/>
    <dgm:cxn modelId="{EAA4D20E-AD59-E74B-9088-BBA3A6821845}" type="presParOf" srcId="{9F093BB3-EC1F-2A4C-9A13-F0591D563C1A}" destId="{B62A6CE0-1C83-D24A-B475-59ED288E8479}" srcOrd="0" destOrd="0" presId="urn:microsoft.com/office/officeart/2016/7/layout/VerticalDownArrowProcess"/>
    <dgm:cxn modelId="{8282DB19-3257-FE4F-B1B1-7DD71D78C05A}" type="presParOf" srcId="{9F093BB3-EC1F-2A4C-9A13-F0591D563C1A}" destId="{A2F865B8-D71C-5F47-AAE3-2378D4591B0A}" srcOrd="1" destOrd="0" presId="urn:microsoft.com/office/officeart/2016/7/layout/VerticalDownArrowProcess"/>
    <dgm:cxn modelId="{9872CDA1-2848-804A-BA0D-5200ADB488F5}" type="presParOf" srcId="{9F093BB3-EC1F-2A4C-9A13-F0591D563C1A}" destId="{ECC31BF3-7B63-6F4B-A122-72259980ECEE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93FEC3-5D8B-46E8-9C3B-ADF889267A5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979232-FBD4-4F30-93A1-18335553ADE6}">
      <dgm:prSet/>
      <dgm:spPr/>
      <dgm:t>
        <a:bodyPr/>
        <a:lstStyle/>
        <a:p>
          <a:pPr rtl="0"/>
          <a:r>
            <a:rPr lang="en-US" dirty="0"/>
            <a:t>What is</a:t>
          </a:r>
          <a:r>
            <a:rPr lang="en-US" baseline="0" dirty="0"/>
            <a:t> the role of foodbanks in Coventry in addressing food poverty?</a:t>
          </a:r>
          <a:endParaRPr lang="en-US" dirty="0"/>
        </a:p>
      </dgm:t>
    </dgm:pt>
    <dgm:pt modelId="{455E1340-5C37-46DF-8AEB-E0F7E92ED5FC}" type="parTrans" cxnId="{DE1E0AAD-D08B-4C6B-9074-2725B843A6F5}">
      <dgm:prSet/>
      <dgm:spPr/>
      <dgm:t>
        <a:bodyPr/>
        <a:lstStyle/>
        <a:p>
          <a:endParaRPr lang="en-US"/>
        </a:p>
      </dgm:t>
    </dgm:pt>
    <dgm:pt modelId="{DB27FDA3-E7E3-4D0F-BBAB-F4B7EAEE6F84}" type="sibTrans" cxnId="{DE1E0AAD-D08B-4C6B-9074-2725B843A6F5}">
      <dgm:prSet/>
      <dgm:spPr/>
      <dgm:t>
        <a:bodyPr/>
        <a:lstStyle/>
        <a:p>
          <a:endParaRPr lang="en-US"/>
        </a:p>
      </dgm:t>
    </dgm:pt>
    <dgm:pt modelId="{2BC2E1F5-7A81-4423-96F0-E6AC5A281A4D}">
      <dgm:prSet custT="1"/>
      <dgm:spPr/>
      <dgm:t>
        <a:bodyPr/>
        <a:lstStyle/>
        <a:p>
          <a:r>
            <a:rPr lang="en-GB" sz="2000" dirty="0">
              <a:latin typeface="+mj-lt"/>
            </a:rPr>
            <a:t>Is </a:t>
          </a:r>
          <a:r>
            <a:rPr lang="en-GB" sz="2000">
              <a:latin typeface="+mj-lt"/>
            </a:rPr>
            <a:t>government financial support </a:t>
          </a:r>
          <a:r>
            <a:rPr lang="en-GB" sz="2000" b="0" i="0" dirty="0">
              <a:solidFill>
                <a:srgbClr val="212529"/>
              </a:solidFill>
              <a:effectLst/>
              <a:latin typeface="+mj-lt"/>
            </a:rPr>
            <a:t>adequate to protect the most vulnerable people in the UK during the cost of living crisis? </a:t>
          </a:r>
          <a:endParaRPr lang="en-US" sz="2000" b="0" dirty="0">
            <a:latin typeface="+mj-lt"/>
          </a:endParaRPr>
        </a:p>
      </dgm:t>
    </dgm:pt>
    <dgm:pt modelId="{7D1AEF4B-1E36-48B7-8AA7-71B84785ACBE}" type="parTrans" cxnId="{E4242625-9407-448D-8C69-65A12EE2FCF6}">
      <dgm:prSet/>
      <dgm:spPr/>
      <dgm:t>
        <a:bodyPr/>
        <a:lstStyle/>
        <a:p>
          <a:endParaRPr lang="en-US"/>
        </a:p>
      </dgm:t>
    </dgm:pt>
    <dgm:pt modelId="{D63CC0AF-302A-4CB0-9B4B-F44B162D94FD}" type="sibTrans" cxnId="{E4242625-9407-448D-8C69-65A12EE2FCF6}">
      <dgm:prSet/>
      <dgm:spPr/>
      <dgm:t>
        <a:bodyPr/>
        <a:lstStyle/>
        <a:p>
          <a:endParaRPr lang="en-US"/>
        </a:p>
      </dgm:t>
    </dgm:pt>
    <dgm:pt modelId="{C000F0E3-CF2B-43D1-8607-A61990B6F3E4}">
      <dgm:prSet/>
      <dgm:spPr/>
      <dgm:t>
        <a:bodyPr/>
        <a:lstStyle/>
        <a:p>
          <a:pPr rtl="0"/>
          <a:r>
            <a:rPr lang="en-US" dirty="0"/>
            <a:t>Is the UK government meeting its international ‘right to an adequate standard of living’ obligation during the cost of living crisis?</a:t>
          </a:r>
        </a:p>
      </dgm:t>
    </dgm:pt>
    <dgm:pt modelId="{63A4521D-39E8-41A5-86B4-2F7446117672}" type="parTrans" cxnId="{AF149FBE-5205-4F5D-8080-1EA92489BABB}">
      <dgm:prSet/>
      <dgm:spPr/>
      <dgm:t>
        <a:bodyPr/>
        <a:lstStyle/>
        <a:p>
          <a:endParaRPr lang="en-US"/>
        </a:p>
      </dgm:t>
    </dgm:pt>
    <dgm:pt modelId="{DCFD886E-BBFC-4187-8EEF-274CC33089C4}" type="sibTrans" cxnId="{AF149FBE-5205-4F5D-8080-1EA92489BABB}">
      <dgm:prSet/>
      <dgm:spPr/>
      <dgm:t>
        <a:bodyPr/>
        <a:lstStyle/>
        <a:p>
          <a:endParaRPr lang="en-US"/>
        </a:p>
      </dgm:t>
    </dgm:pt>
    <dgm:pt modelId="{00CCD8D0-D0F3-412E-B594-22F330883AC4}" type="pres">
      <dgm:prSet presAssocID="{7F93FEC3-5D8B-46E8-9C3B-ADF889267A5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DFE8045-1B48-4B69-A3B6-8F699EEB40BA}" type="pres">
      <dgm:prSet presAssocID="{39979232-FBD4-4F30-93A1-18335553ADE6}" presName="hierRoot1" presStyleCnt="0"/>
      <dgm:spPr/>
    </dgm:pt>
    <dgm:pt modelId="{34123CFC-B90F-4B33-BEF0-656AC337AAA8}" type="pres">
      <dgm:prSet presAssocID="{39979232-FBD4-4F30-93A1-18335553ADE6}" presName="composite" presStyleCnt="0"/>
      <dgm:spPr/>
    </dgm:pt>
    <dgm:pt modelId="{44699CF7-DF3E-4CCC-A4BF-2FEAA678E9BC}" type="pres">
      <dgm:prSet presAssocID="{39979232-FBD4-4F30-93A1-18335553ADE6}" presName="background" presStyleLbl="node0" presStyleIdx="0" presStyleCnt="3"/>
      <dgm:spPr/>
    </dgm:pt>
    <dgm:pt modelId="{19CF1E68-334D-4A03-BE35-0E767D871B4E}" type="pres">
      <dgm:prSet presAssocID="{39979232-FBD4-4F30-93A1-18335553ADE6}" presName="text" presStyleLbl="fgAcc0" presStyleIdx="0" presStyleCnt="3">
        <dgm:presLayoutVars>
          <dgm:chPref val="3"/>
        </dgm:presLayoutVars>
      </dgm:prSet>
      <dgm:spPr/>
    </dgm:pt>
    <dgm:pt modelId="{3810CAF5-75EA-4416-936D-08060F2025AB}" type="pres">
      <dgm:prSet presAssocID="{39979232-FBD4-4F30-93A1-18335553ADE6}" presName="hierChild2" presStyleCnt="0"/>
      <dgm:spPr/>
    </dgm:pt>
    <dgm:pt modelId="{353AE18F-615C-497A-904C-113274CAC4F4}" type="pres">
      <dgm:prSet presAssocID="{2BC2E1F5-7A81-4423-96F0-E6AC5A281A4D}" presName="hierRoot1" presStyleCnt="0"/>
      <dgm:spPr/>
    </dgm:pt>
    <dgm:pt modelId="{0075ADBE-B903-40E8-9F80-480E9B1F40B2}" type="pres">
      <dgm:prSet presAssocID="{2BC2E1F5-7A81-4423-96F0-E6AC5A281A4D}" presName="composite" presStyleCnt="0"/>
      <dgm:spPr/>
    </dgm:pt>
    <dgm:pt modelId="{89813C52-2AA5-4652-A921-804C33B6FDA0}" type="pres">
      <dgm:prSet presAssocID="{2BC2E1F5-7A81-4423-96F0-E6AC5A281A4D}" presName="background" presStyleLbl="node0" presStyleIdx="1" presStyleCnt="3"/>
      <dgm:spPr/>
    </dgm:pt>
    <dgm:pt modelId="{0A29CFE8-A820-438E-A0B5-F4921191CFAD}" type="pres">
      <dgm:prSet presAssocID="{2BC2E1F5-7A81-4423-96F0-E6AC5A281A4D}" presName="text" presStyleLbl="fgAcc0" presStyleIdx="1" presStyleCnt="3" custScaleY="165173">
        <dgm:presLayoutVars>
          <dgm:chPref val="3"/>
        </dgm:presLayoutVars>
      </dgm:prSet>
      <dgm:spPr/>
    </dgm:pt>
    <dgm:pt modelId="{06A7BAF2-F017-4BFE-8EB7-7069AD63BE7F}" type="pres">
      <dgm:prSet presAssocID="{2BC2E1F5-7A81-4423-96F0-E6AC5A281A4D}" presName="hierChild2" presStyleCnt="0"/>
      <dgm:spPr/>
    </dgm:pt>
    <dgm:pt modelId="{662C67FE-251D-436E-9EF8-62119ACF5B61}" type="pres">
      <dgm:prSet presAssocID="{C000F0E3-CF2B-43D1-8607-A61990B6F3E4}" presName="hierRoot1" presStyleCnt="0"/>
      <dgm:spPr/>
    </dgm:pt>
    <dgm:pt modelId="{C1807364-61CD-432C-A306-52C12E5F4321}" type="pres">
      <dgm:prSet presAssocID="{C000F0E3-CF2B-43D1-8607-A61990B6F3E4}" presName="composite" presStyleCnt="0"/>
      <dgm:spPr/>
    </dgm:pt>
    <dgm:pt modelId="{F70EC488-55F7-403E-AAEE-D7BAB48E00A6}" type="pres">
      <dgm:prSet presAssocID="{C000F0E3-CF2B-43D1-8607-A61990B6F3E4}" presName="background" presStyleLbl="node0" presStyleIdx="2" presStyleCnt="3"/>
      <dgm:spPr/>
    </dgm:pt>
    <dgm:pt modelId="{19775E93-22E9-481E-A71A-5B9834772E17}" type="pres">
      <dgm:prSet presAssocID="{C000F0E3-CF2B-43D1-8607-A61990B6F3E4}" presName="text" presStyleLbl="fgAcc0" presStyleIdx="2" presStyleCnt="3">
        <dgm:presLayoutVars>
          <dgm:chPref val="3"/>
        </dgm:presLayoutVars>
      </dgm:prSet>
      <dgm:spPr/>
    </dgm:pt>
    <dgm:pt modelId="{6AFCF594-0D2F-437A-B3A1-2F65CB32EA02}" type="pres">
      <dgm:prSet presAssocID="{C000F0E3-CF2B-43D1-8607-A61990B6F3E4}" presName="hierChild2" presStyleCnt="0"/>
      <dgm:spPr/>
    </dgm:pt>
  </dgm:ptLst>
  <dgm:cxnLst>
    <dgm:cxn modelId="{F8D53D03-F273-4A01-AFCC-B0832230AEE2}" type="presOf" srcId="{39979232-FBD4-4F30-93A1-18335553ADE6}" destId="{19CF1E68-334D-4A03-BE35-0E767D871B4E}" srcOrd="0" destOrd="0" presId="urn:microsoft.com/office/officeart/2005/8/layout/hierarchy1"/>
    <dgm:cxn modelId="{A14A6E0D-6118-4D56-BD4B-CDB2927D52D9}" type="presOf" srcId="{2BC2E1F5-7A81-4423-96F0-E6AC5A281A4D}" destId="{0A29CFE8-A820-438E-A0B5-F4921191CFAD}" srcOrd="0" destOrd="0" presId="urn:microsoft.com/office/officeart/2005/8/layout/hierarchy1"/>
    <dgm:cxn modelId="{E4242625-9407-448D-8C69-65A12EE2FCF6}" srcId="{7F93FEC3-5D8B-46E8-9C3B-ADF889267A5A}" destId="{2BC2E1F5-7A81-4423-96F0-E6AC5A281A4D}" srcOrd="1" destOrd="0" parTransId="{7D1AEF4B-1E36-48B7-8AA7-71B84785ACBE}" sibTransId="{D63CC0AF-302A-4CB0-9B4B-F44B162D94FD}"/>
    <dgm:cxn modelId="{EE4AA430-4B66-4286-8C4B-D9B98D74F93E}" type="presOf" srcId="{7F93FEC3-5D8B-46E8-9C3B-ADF889267A5A}" destId="{00CCD8D0-D0F3-412E-B594-22F330883AC4}" srcOrd="0" destOrd="0" presId="urn:microsoft.com/office/officeart/2005/8/layout/hierarchy1"/>
    <dgm:cxn modelId="{71E68794-E6BF-42C4-AD7C-FC4A578C1CFC}" type="presOf" srcId="{C000F0E3-CF2B-43D1-8607-A61990B6F3E4}" destId="{19775E93-22E9-481E-A71A-5B9834772E17}" srcOrd="0" destOrd="0" presId="urn:microsoft.com/office/officeart/2005/8/layout/hierarchy1"/>
    <dgm:cxn modelId="{DE1E0AAD-D08B-4C6B-9074-2725B843A6F5}" srcId="{7F93FEC3-5D8B-46E8-9C3B-ADF889267A5A}" destId="{39979232-FBD4-4F30-93A1-18335553ADE6}" srcOrd="0" destOrd="0" parTransId="{455E1340-5C37-46DF-8AEB-E0F7E92ED5FC}" sibTransId="{DB27FDA3-E7E3-4D0F-BBAB-F4B7EAEE6F84}"/>
    <dgm:cxn modelId="{AF149FBE-5205-4F5D-8080-1EA92489BABB}" srcId="{7F93FEC3-5D8B-46E8-9C3B-ADF889267A5A}" destId="{C000F0E3-CF2B-43D1-8607-A61990B6F3E4}" srcOrd="2" destOrd="0" parTransId="{63A4521D-39E8-41A5-86B4-2F7446117672}" sibTransId="{DCFD886E-BBFC-4187-8EEF-274CC33089C4}"/>
    <dgm:cxn modelId="{63543A8D-2EE4-42D3-9198-C72D6A4B5471}" type="presParOf" srcId="{00CCD8D0-D0F3-412E-B594-22F330883AC4}" destId="{3DFE8045-1B48-4B69-A3B6-8F699EEB40BA}" srcOrd="0" destOrd="0" presId="urn:microsoft.com/office/officeart/2005/8/layout/hierarchy1"/>
    <dgm:cxn modelId="{4BDF623C-E07B-49E5-8C00-5B55935BB7E8}" type="presParOf" srcId="{3DFE8045-1B48-4B69-A3B6-8F699EEB40BA}" destId="{34123CFC-B90F-4B33-BEF0-656AC337AAA8}" srcOrd="0" destOrd="0" presId="urn:microsoft.com/office/officeart/2005/8/layout/hierarchy1"/>
    <dgm:cxn modelId="{D449883E-69BE-4444-B5CD-D38D90827DDC}" type="presParOf" srcId="{34123CFC-B90F-4B33-BEF0-656AC337AAA8}" destId="{44699CF7-DF3E-4CCC-A4BF-2FEAA678E9BC}" srcOrd="0" destOrd="0" presId="urn:microsoft.com/office/officeart/2005/8/layout/hierarchy1"/>
    <dgm:cxn modelId="{D497E3AB-73B8-4042-B25E-6810A449722E}" type="presParOf" srcId="{34123CFC-B90F-4B33-BEF0-656AC337AAA8}" destId="{19CF1E68-334D-4A03-BE35-0E767D871B4E}" srcOrd="1" destOrd="0" presId="urn:microsoft.com/office/officeart/2005/8/layout/hierarchy1"/>
    <dgm:cxn modelId="{C4425FED-FF98-4D92-ACB0-F081788F85B4}" type="presParOf" srcId="{3DFE8045-1B48-4B69-A3B6-8F699EEB40BA}" destId="{3810CAF5-75EA-4416-936D-08060F2025AB}" srcOrd="1" destOrd="0" presId="urn:microsoft.com/office/officeart/2005/8/layout/hierarchy1"/>
    <dgm:cxn modelId="{287E3900-0785-42AF-B9DF-886E68D704DB}" type="presParOf" srcId="{00CCD8D0-D0F3-412E-B594-22F330883AC4}" destId="{353AE18F-615C-497A-904C-113274CAC4F4}" srcOrd="1" destOrd="0" presId="urn:microsoft.com/office/officeart/2005/8/layout/hierarchy1"/>
    <dgm:cxn modelId="{83B1218E-FFE3-46C6-B741-5034B85F9A76}" type="presParOf" srcId="{353AE18F-615C-497A-904C-113274CAC4F4}" destId="{0075ADBE-B903-40E8-9F80-480E9B1F40B2}" srcOrd="0" destOrd="0" presId="urn:microsoft.com/office/officeart/2005/8/layout/hierarchy1"/>
    <dgm:cxn modelId="{C45C611F-3027-4BC1-8D9E-84976CC059B8}" type="presParOf" srcId="{0075ADBE-B903-40E8-9F80-480E9B1F40B2}" destId="{89813C52-2AA5-4652-A921-804C33B6FDA0}" srcOrd="0" destOrd="0" presId="urn:microsoft.com/office/officeart/2005/8/layout/hierarchy1"/>
    <dgm:cxn modelId="{B6250B1E-27C8-4D28-A33B-C3F9826D17D8}" type="presParOf" srcId="{0075ADBE-B903-40E8-9F80-480E9B1F40B2}" destId="{0A29CFE8-A820-438E-A0B5-F4921191CFAD}" srcOrd="1" destOrd="0" presId="urn:microsoft.com/office/officeart/2005/8/layout/hierarchy1"/>
    <dgm:cxn modelId="{7C6290D0-A12A-40E4-9A95-F581E92D9EB2}" type="presParOf" srcId="{353AE18F-615C-497A-904C-113274CAC4F4}" destId="{06A7BAF2-F017-4BFE-8EB7-7069AD63BE7F}" srcOrd="1" destOrd="0" presId="urn:microsoft.com/office/officeart/2005/8/layout/hierarchy1"/>
    <dgm:cxn modelId="{E471DD1C-7EAA-4D49-9646-2F4C3AA4F73F}" type="presParOf" srcId="{00CCD8D0-D0F3-412E-B594-22F330883AC4}" destId="{662C67FE-251D-436E-9EF8-62119ACF5B61}" srcOrd="2" destOrd="0" presId="urn:microsoft.com/office/officeart/2005/8/layout/hierarchy1"/>
    <dgm:cxn modelId="{AB06D7A2-8DDD-4545-B9AC-DD11B1431779}" type="presParOf" srcId="{662C67FE-251D-436E-9EF8-62119ACF5B61}" destId="{C1807364-61CD-432C-A306-52C12E5F4321}" srcOrd="0" destOrd="0" presId="urn:microsoft.com/office/officeart/2005/8/layout/hierarchy1"/>
    <dgm:cxn modelId="{E6D8699C-B376-4A92-97E6-5B5C6A57A67F}" type="presParOf" srcId="{C1807364-61CD-432C-A306-52C12E5F4321}" destId="{F70EC488-55F7-403E-AAEE-D7BAB48E00A6}" srcOrd="0" destOrd="0" presId="urn:microsoft.com/office/officeart/2005/8/layout/hierarchy1"/>
    <dgm:cxn modelId="{CF5B6291-4DC4-4C20-8002-147EE3A3C7BF}" type="presParOf" srcId="{C1807364-61CD-432C-A306-52C12E5F4321}" destId="{19775E93-22E9-481E-A71A-5B9834772E17}" srcOrd="1" destOrd="0" presId="urn:microsoft.com/office/officeart/2005/8/layout/hierarchy1"/>
    <dgm:cxn modelId="{DB2F7B01-707B-46DE-B22A-056B86D89AF3}" type="presParOf" srcId="{662C67FE-251D-436E-9EF8-62119ACF5B61}" destId="{6AFCF594-0D2F-437A-B3A1-2F65CB32EA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663318-E20C-404F-A954-B039EBD2ABBF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B359BD7-1D0E-40DE-B0D8-F038B0F4D0CC}">
      <dgm:prSet/>
      <dgm:spPr/>
      <dgm:t>
        <a:bodyPr/>
        <a:lstStyle/>
        <a:p>
          <a:r>
            <a:rPr lang="en-GB"/>
            <a:t>Time to think about your ideas!</a:t>
          </a:r>
          <a:endParaRPr lang="en-US"/>
        </a:p>
      </dgm:t>
    </dgm:pt>
    <dgm:pt modelId="{D59FD2B3-2D4F-47B8-A73D-04DBB7650770}" type="parTrans" cxnId="{9F9CF02E-DF2F-4C18-92D1-AE0174D6FDD0}">
      <dgm:prSet/>
      <dgm:spPr/>
      <dgm:t>
        <a:bodyPr/>
        <a:lstStyle/>
        <a:p>
          <a:endParaRPr lang="en-US"/>
        </a:p>
      </dgm:t>
    </dgm:pt>
    <dgm:pt modelId="{0055C70F-2C7D-459B-B741-7106F4278426}" type="sibTrans" cxnId="{9F9CF02E-DF2F-4C18-92D1-AE0174D6FDD0}">
      <dgm:prSet phldrT="1"/>
      <dgm:spPr/>
      <dgm:t>
        <a:bodyPr/>
        <a:lstStyle/>
        <a:p>
          <a:r>
            <a:rPr lang="en-US"/>
            <a:t>1</a:t>
          </a:r>
        </a:p>
      </dgm:t>
    </dgm:pt>
    <dgm:pt modelId="{6B58BC7D-2D67-4C19-B47E-72F39000CC46}">
      <dgm:prSet/>
      <dgm:spPr/>
      <dgm:t>
        <a:bodyPr/>
        <a:lstStyle/>
        <a:p>
          <a:r>
            <a:rPr lang="en-GB"/>
            <a:t>Identify some topics you might want to explore in your dissertation</a:t>
          </a:r>
          <a:endParaRPr lang="en-US"/>
        </a:p>
      </dgm:t>
    </dgm:pt>
    <dgm:pt modelId="{6B3A4393-48E7-4AF2-95BC-CF7D297E5063}" type="parTrans" cxnId="{EED83653-B20F-4DB3-BFAA-2DF3DFEFD679}">
      <dgm:prSet/>
      <dgm:spPr/>
      <dgm:t>
        <a:bodyPr/>
        <a:lstStyle/>
        <a:p>
          <a:endParaRPr lang="en-US"/>
        </a:p>
      </dgm:t>
    </dgm:pt>
    <dgm:pt modelId="{03A9D64A-98ED-4FDA-B8AF-F3FE5F5CE438}" type="sibTrans" cxnId="{EED83653-B20F-4DB3-BFAA-2DF3DFEFD679}">
      <dgm:prSet phldrT="2"/>
      <dgm:spPr/>
      <dgm:t>
        <a:bodyPr/>
        <a:lstStyle/>
        <a:p>
          <a:r>
            <a:rPr lang="en-US"/>
            <a:t>2</a:t>
          </a:r>
        </a:p>
      </dgm:t>
    </dgm:pt>
    <dgm:pt modelId="{94A41929-EE78-4A96-91DC-E874260B775F}">
      <dgm:prSet/>
      <dgm:spPr/>
      <dgm:t>
        <a:bodyPr/>
        <a:lstStyle/>
        <a:p>
          <a:r>
            <a:rPr lang="en-GB"/>
            <a:t>If you already know what your topic is or could be, write down 2-3 potential titles</a:t>
          </a:r>
          <a:endParaRPr lang="en-US"/>
        </a:p>
      </dgm:t>
    </dgm:pt>
    <dgm:pt modelId="{8BDA8429-C537-4519-A76C-2E28FF914EC0}" type="parTrans" cxnId="{8FC5DD0C-0B20-4B46-A5C4-1F3066FB8EF9}">
      <dgm:prSet/>
      <dgm:spPr/>
      <dgm:t>
        <a:bodyPr/>
        <a:lstStyle/>
        <a:p>
          <a:endParaRPr lang="en-US"/>
        </a:p>
      </dgm:t>
    </dgm:pt>
    <dgm:pt modelId="{5549DFDD-2444-42F0-9B93-BC0C0006504F}" type="sibTrans" cxnId="{8FC5DD0C-0B20-4B46-A5C4-1F3066FB8EF9}">
      <dgm:prSet phldrT="3"/>
      <dgm:spPr/>
      <dgm:t>
        <a:bodyPr/>
        <a:lstStyle/>
        <a:p>
          <a:r>
            <a:rPr lang="en-US"/>
            <a:t>3</a:t>
          </a:r>
        </a:p>
      </dgm:t>
    </dgm:pt>
    <dgm:pt modelId="{22438F96-D64F-394F-B4A2-B1B864521A5F}" type="pres">
      <dgm:prSet presAssocID="{4F663318-E20C-404F-A954-B039EBD2ABBF}" presName="Name0" presStyleCnt="0">
        <dgm:presLayoutVars>
          <dgm:animLvl val="lvl"/>
          <dgm:resizeHandles val="exact"/>
        </dgm:presLayoutVars>
      </dgm:prSet>
      <dgm:spPr/>
    </dgm:pt>
    <dgm:pt modelId="{9E7965E7-9644-D44D-9A03-2189A88AAC30}" type="pres">
      <dgm:prSet presAssocID="{AB359BD7-1D0E-40DE-B0D8-F038B0F4D0CC}" presName="compositeNode" presStyleCnt="0">
        <dgm:presLayoutVars>
          <dgm:bulletEnabled val="1"/>
        </dgm:presLayoutVars>
      </dgm:prSet>
      <dgm:spPr/>
    </dgm:pt>
    <dgm:pt modelId="{FF627DA5-78CC-BE4F-947C-9BFA50A6D180}" type="pres">
      <dgm:prSet presAssocID="{AB359BD7-1D0E-40DE-B0D8-F038B0F4D0CC}" presName="bgRect" presStyleLbl="bgAccFollowNode1" presStyleIdx="0" presStyleCnt="3"/>
      <dgm:spPr/>
    </dgm:pt>
    <dgm:pt modelId="{91C70577-B463-9B46-8F5C-A27D8E96D034}" type="pres">
      <dgm:prSet presAssocID="{0055C70F-2C7D-459B-B741-7106F4278426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44AE9C0D-2C9E-A743-A6CD-D25B23E0A88C}" type="pres">
      <dgm:prSet presAssocID="{AB359BD7-1D0E-40DE-B0D8-F038B0F4D0CC}" presName="bottomLine" presStyleLbl="alignNode1" presStyleIdx="1" presStyleCnt="6">
        <dgm:presLayoutVars/>
      </dgm:prSet>
      <dgm:spPr/>
    </dgm:pt>
    <dgm:pt modelId="{CF1B18CA-49C5-0243-9215-761CD1DEFA2F}" type="pres">
      <dgm:prSet presAssocID="{AB359BD7-1D0E-40DE-B0D8-F038B0F4D0CC}" presName="nodeText" presStyleLbl="bgAccFollowNode1" presStyleIdx="0" presStyleCnt="3">
        <dgm:presLayoutVars>
          <dgm:bulletEnabled val="1"/>
        </dgm:presLayoutVars>
      </dgm:prSet>
      <dgm:spPr/>
    </dgm:pt>
    <dgm:pt modelId="{5CF9A74E-83DD-C74A-BEB5-C954CD93C3A1}" type="pres">
      <dgm:prSet presAssocID="{0055C70F-2C7D-459B-B741-7106F4278426}" presName="sibTrans" presStyleCnt="0"/>
      <dgm:spPr/>
    </dgm:pt>
    <dgm:pt modelId="{41C388F6-9B27-8E41-B011-66CF14AF9B27}" type="pres">
      <dgm:prSet presAssocID="{6B58BC7D-2D67-4C19-B47E-72F39000CC46}" presName="compositeNode" presStyleCnt="0">
        <dgm:presLayoutVars>
          <dgm:bulletEnabled val="1"/>
        </dgm:presLayoutVars>
      </dgm:prSet>
      <dgm:spPr/>
    </dgm:pt>
    <dgm:pt modelId="{FE6A51E3-E43C-AB41-89D8-7F745769E112}" type="pres">
      <dgm:prSet presAssocID="{6B58BC7D-2D67-4C19-B47E-72F39000CC46}" presName="bgRect" presStyleLbl="bgAccFollowNode1" presStyleIdx="1" presStyleCnt="3"/>
      <dgm:spPr/>
    </dgm:pt>
    <dgm:pt modelId="{AE14E83E-70E2-1B4F-8B57-C0A9C05CBC1F}" type="pres">
      <dgm:prSet presAssocID="{03A9D64A-98ED-4FDA-B8AF-F3FE5F5CE438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CD57D23D-81CC-BC40-BFD5-C19370BB7D6D}" type="pres">
      <dgm:prSet presAssocID="{6B58BC7D-2D67-4C19-B47E-72F39000CC46}" presName="bottomLine" presStyleLbl="alignNode1" presStyleIdx="3" presStyleCnt="6">
        <dgm:presLayoutVars/>
      </dgm:prSet>
      <dgm:spPr/>
    </dgm:pt>
    <dgm:pt modelId="{67723A7F-C5AB-DF48-A89A-B36B80E271F2}" type="pres">
      <dgm:prSet presAssocID="{6B58BC7D-2D67-4C19-B47E-72F39000CC46}" presName="nodeText" presStyleLbl="bgAccFollowNode1" presStyleIdx="1" presStyleCnt="3">
        <dgm:presLayoutVars>
          <dgm:bulletEnabled val="1"/>
        </dgm:presLayoutVars>
      </dgm:prSet>
      <dgm:spPr/>
    </dgm:pt>
    <dgm:pt modelId="{E444B52B-DAD6-2349-834F-8C4D29BF4FBD}" type="pres">
      <dgm:prSet presAssocID="{03A9D64A-98ED-4FDA-B8AF-F3FE5F5CE438}" presName="sibTrans" presStyleCnt="0"/>
      <dgm:spPr/>
    </dgm:pt>
    <dgm:pt modelId="{3A260EB5-2558-9744-905D-B41980EA4038}" type="pres">
      <dgm:prSet presAssocID="{94A41929-EE78-4A96-91DC-E874260B775F}" presName="compositeNode" presStyleCnt="0">
        <dgm:presLayoutVars>
          <dgm:bulletEnabled val="1"/>
        </dgm:presLayoutVars>
      </dgm:prSet>
      <dgm:spPr/>
    </dgm:pt>
    <dgm:pt modelId="{67CD43BD-DB73-8144-A04D-CA53E43C0B5B}" type="pres">
      <dgm:prSet presAssocID="{94A41929-EE78-4A96-91DC-E874260B775F}" presName="bgRect" presStyleLbl="bgAccFollowNode1" presStyleIdx="2" presStyleCnt="3"/>
      <dgm:spPr/>
    </dgm:pt>
    <dgm:pt modelId="{165BB168-F84F-8A48-8486-0179A1EAF140}" type="pres">
      <dgm:prSet presAssocID="{5549DFDD-2444-42F0-9B93-BC0C0006504F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0DC5D1A9-0134-2E4C-8A88-4AEDD0E453E5}" type="pres">
      <dgm:prSet presAssocID="{94A41929-EE78-4A96-91DC-E874260B775F}" presName="bottomLine" presStyleLbl="alignNode1" presStyleIdx="5" presStyleCnt="6">
        <dgm:presLayoutVars/>
      </dgm:prSet>
      <dgm:spPr/>
    </dgm:pt>
    <dgm:pt modelId="{20F7930F-913D-E94C-8E6E-2FAE885FA512}" type="pres">
      <dgm:prSet presAssocID="{94A41929-EE78-4A96-91DC-E874260B775F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8FC5DD0C-0B20-4B46-A5C4-1F3066FB8EF9}" srcId="{4F663318-E20C-404F-A954-B039EBD2ABBF}" destId="{94A41929-EE78-4A96-91DC-E874260B775F}" srcOrd="2" destOrd="0" parTransId="{8BDA8429-C537-4519-A76C-2E28FF914EC0}" sibTransId="{5549DFDD-2444-42F0-9B93-BC0C0006504F}"/>
    <dgm:cxn modelId="{9F9CF02E-DF2F-4C18-92D1-AE0174D6FDD0}" srcId="{4F663318-E20C-404F-A954-B039EBD2ABBF}" destId="{AB359BD7-1D0E-40DE-B0D8-F038B0F4D0CC}" srcOrd="0" destOrd="0" parTransId="{D59FD2B3-2D4F-47B8-A73D-04DBB7650770}" sibTransId="{0055C70F-2C7D-459B-B741-7106F4278426}"/>
    <dgm:cxn modelId="{F380725D-6533-DA48-9D0C-5976BD015B25}" type="presOf" srcId="{4F663318-E20C-404F-A954-B039EBD2ABBF}" destId="{22438F96-D64F-394F-B4A2-B1B864521A5F}" srcOrd="0" destOrd="0" presId="urn:microsoft.com/office/officeart/2016/7/layout/BasicLinearProcessNumbered"/>
    <dgm:cxn modelId="{9A00E762-6A97-6749-AC7A-64AE88BEC86F}" type="presOf" srcId="{0055C70F-2C7D-459B-B741-7106F4278426}" destId="{91C70577-B463-9B46-8F5C-A27D8E96D034}" srcOrd="0" destOrd="0" presId="urn:microsoft.com/office/officeart/2016/7/layout/BasicLinearProcessNumbered"/>
    <dgm:cxn modelId="{89F6CA66-AE21-0945-96AB-685E7D6F6040}" type="presOf" srcId="{6B58BC7D-2D67-4C19-B47E-72F39000CC46}" destId="{67723A7F-C5AB-DF48-A89A-B36B80E271F2}" srcOrd="1" destOrd="0" presId="urn:microsoft.com/office/officeart/2016/7/layout/BasicLinearProcessNumbered"/>
    <dgm:cxn modelId="{EED83653-B20F-4DB3-BFAA-2DF3DFEFD679}" srcId="{4F663318-E20C-404F-A954-B039EBD2ABBF}" destId="{6B58BC7D-2D67-4C19-B47E-72F39000CC46}" srcOrd="1" destOrd="0" parTransId="{6B3A4393-48E7-4AF2-95BC-CF7D297E5063}" sibTransId="{03A9D64A-98ED-4FDA-B8AF-F3FE5F5CE438}"/>
    <dgm:cxn modelId="{4F392574-963F-6343-B8E9-C822C6A6E087}" type="presOf" srcId="{94A41929-EE78-4A96-91DC-E874260B775F}" destId="{67CD43BD-DB73-8144-A04D-CA53E43C0B5B}" srcOrd="0" destOrd="0" presId="urn:microsoft.com/office/officeart/2016/7/layout/BasicLinearProcessNumbered"/>
    <dgm:cxn modelId="{8508E956-9C60-1943-A96F-85D6FF4F2C8C}" type="presOf" srcId="{AB359BD7-1D0E-40DE-B0D8-F038B0F4D0CC}" destId="{CF1B18CA-49C5-0243-9215-761CD1DEFA2F}" srcOrd="1" destOrd="0" presId="urn:microsoft.com/office/officeart/2016/7/layout/BasicLinearProcessNumbered"/>
    <dgm:cxn modelId="{1E74C586-B417-D741-9C21-BC18511775B6}" type="presOf" srcId="{AB359BD7-1D0E-40DE-B0D8-F038B0F4D0CC}" destId="{FF627DA5-78CC-BE4F-947C-9BFA50A6D180}" srcOrd="0" destOrd="0" presId="urn:microsoft.com/office/officeart/2016/7/layout/BasicLinearProcessNumbered"/>
    <dgm:cxn modelId="{42C51D90-EA9D-2441-9107-ACA15D387B9D}" type="presOf" srcId="{6B58BC7D-2D67-4C19-B47E-72F39000CC46}" destId="{FE6A51E3-E43C-AB41-89D8-7F745769E112}" srcOrd="0" destOrd="0" presId="urn:microsoft.com/office/officeart/2016/7/layout/BasicLinearProcessNumbered"/>
    <dgm:cxn modelId="{7B976E97-CA45-0A42-A578-E09196605C4B}" type="presOf" srcId="{5549DFDD-2444-42F0-9B93-BC0C0006504F}" destId="{165BB168-F84F-8A48-8486-0179A1EAF140}" srcOrd="0" destOrd="0" presId="urn:microsoft.com/office/officeart/2016/7/layout/BasicLinearProcessNumbered"/>
    <dgm:cxn modelId="{9DC3A89B-9F99-4741-900E-2A45E6602BED}" type="presOf" srcId="{03A9D64A-98ED-4FDA-B8AF-F3FE5F5CE438}" destId="{AE14E83E-70E2-1B4F-8B57-C0A9C05CBC1F}" srcOrd="0" destOrd="0" presId="urn:microsoft.com/office/officeart/2016/7/layout/BasicLinearProcessNumbered"/>
    <dgm:cxn modelId="{EF3302E6-69AD-6149-B6F8-D457393DE6F6}" type="presOf" srcId="{94A41929-EE78-4A96-91DC-E874260B775F}" destId="{20F7930F-913D-E94C-8E6E-2FAE885FA512}" srcOrd="1" destOrd="0" presId="urn:microsoft.com/office/officeart/2016/7/layout/BasicLinearProcessNumbered"/>
    <dgm:cxn modelId="{59FB64AE-B5E3-A24D-B13C-E0EBBA7C3C26}" type="presParOf" srcId="{22438F96-D64F-394F-B4A2-B1B864521A5F}" destId="{9E7965E7-9644-D44D-9A03-2189A88AAC30}" srcOrd="0" destOrd="0" presId="urn:microsoft.com/office/officeart/2016/7/layout/BasicLinearProcessNumbered"/>
    <dgm:cxn modelId="{A7D58A14-1FDC-2049-9CAC-AB53DD99E267}" type="presParOf" srcId="{9E7965E7-9644-D44D-9A03-2189A88AAC30}" destId="{FF627DA5-78CC-BE4F-947C-9BFA50A6D180}" srcOrd="0" destOrd="0" presId="urn:microsoft.com/office/officeart/2016/7/layout/BasicLinearProcessNumbered"/>
    <dgm:cxn modelId="{122E3D58-B617-0C43-9F70-53307AF2BC3F}" type="presParOf" srcId="{9E7965E7-9644-D44D-9A03-2189A88AAC30}" destId="{91C70577-B463-9B46-8F5C-A27D8E96D034}" srcOrd="1" destOrd="0" presId="urn:microsoft.com/office/officeart/2016/7/layout/BasicLinearProcessNumbered"/>
    <dgm:cxn modelId="{CCD8A76D-38D9-1640-9DB4-4CCEACC57537}" type="presParOf" srcId="{9E7965E7-9644-D44D-9A03-2189A88AAC30}" destId="{44AE9C0D-2C9E-A743-A6CD-D25B23E0A88C}" srcOrd="2" destOrd="0" presId="urn:microsoft.com/office/officeart/2016/7/layout/BasicLinearProcessNumbered"/>
    <dgm:cxn modelId="{25AE5622-2F2B-E840-9211-2E0AA9211F6B}" type="presParOf" srcId="{9E7965E7-9644-D44D-9A03-2189A88AAC30}" destId="{CF1B18CA-49C5-0243-9215-761CD1DEFA2F}" srcOrd="3" destOrd="0" presId="urn:microsoft.com/office/officeart/2016/7/layout/BasicLinearProcessNumbered"/>
    <dgm:cxn modelId="{D54C9739-D5C9-A14E-952F-B9250A597D96}" type="presParOf" srcId="{22438F96-D64F-394F-B4A2-B1B864521A5F}" destId="{5CF9A74E-83DD-C74A-BEB5-C954CD93C3A1}" srcOrd="1" destOrd="0" presId="urn:microsoft.com/office/officeart/2016/7/layout/BasicLinearProcessNumbered"/>
    <dgm:cxn modelId="{BD78F5BD-1CED-9247-ABE5-7A4DB66ACBD2}" type="presParOf" srcId="{22438F96-D64F-394F-B4A2-B1B864521A5F}" destId="{41C388F6-9B27-8E41-B011-66CF14AF9B27}" srcOrd="2" destOrd="0" presId="urn:microsoft.com/office/officeart/2016/7/layout/BasicLinearProcessNumbered"/>
    <dgm:cxn modelId="{8E27DD61-DD0E-E94A-A3A4-8E490209A126}" type="presParOf" srcId="{41C388F6-9B27-8E41-B011-66CF14AF9B27}" destId="{FE6A51E3-E43C-AB41-89D8-7F745769E112}" srcOrd="0" destOrd="0" presId="urn:microsoft.com/office/officeart/2016/7/layout/BasicLinearProcessNumbered"/>
    <dgm:cxn modelId="{4D7713CF-630E-5243-B2FB-748ABBBB681C}" type="presParOf" srcId="{41C388F6-9B27-8E41-B011-66CF14AF9B27}" destId="{AE14E83E-70E2-1B4F-8B57-C0A9C05CBC1F}" srcOrd="1" destOrd="0" presId="urn:microsoft.com/office/officeart/2016/7/layout/BasicLinearProcessNumbered"/>
    <dgm:cxn modelId="{B186E642-3D48-7D40-B818-5FE74505A7A1}" type="presParOf" srcId="{41C388F6-9B27-8E41-B011-66CF14AF9B27}" destId="{CD57D23D-81CC-BC40-BFD5-C19370BB7D6D}" srcOrd="2" destOrd="0" presId="urn:microsoft.com/office/officeart/2016/7/layout/BasicLinearProcessNumbered"/>
    <dgm:cxn modelId="{2E38E090-6C7D-1145-B2DD-D86D2EBE386C}" type="presParOf" srcId="{41C388F6-9B27-8E41-B011-66CF14AF9B27}" destId="{67723A7F-C5AB-DF48-A89A-B36B80E271F2}" srcOrd="3" destOrd="0" presId="urn:microsoft.com/office/officeart/2016/7/layout/BasicLinearProcessNumbered"/>
    <dgm:cxn modelId="{5729FF6B-F1AD-F044-8C2E-643D00054C3C}" type="presParOf" srcId="{22438F96-D64F-394F-B4A2-B1B864521A5F}" destId="{E444B52B-DAD6-2349-834F-8C4D29BF4FBD}" srcOrd="3" destOrd="0" presId="urn:microsoft.com/office/officeart/2016/7/layout/BasicLinearProcessNumbered"/>
    <dgm:cxn modelId="{32FCD027-84D0-C845-8381-DAFBA009233F}" type="presParOf" srcId="{22438F96-D64F-394F-B4A2-B1B864521A5F}" destId="{3A260EB5-2558-9744-905D-B41980EA4038}" srcOrd="4" destOrd="0" presId="urn:microsoft.com/office/officeart/2016/7/layout/BasicLinearProcessNumbered"/>
    <dgm:cxn modelId="{7942A270-396D-7948-98A8-F8BA96147AF9}" type="presParOf" srcId="{3A260EB5-2558-9744-905D-B41980EA4038}" destId="{67CD43BD-DB73-8144-A04D-CA53E43C0B5B}" srcOrd="0" destOrd="0" presId="urn:microsoft.com/office/officeart/2016/7/layout/BasicLinearProcessNumbered"/>
    <dgm:cxn modelId="{D47B13D1-4C0C-4C43-BA1B-BFED42F9ABAB}" type="presParOf" srcId="{3A260EB5-2558-9744-905D-B41980EA4038}" destId="{165BB168-F84F-8A48-8486-0179A1EAF140}" srcOrd="1" destOrd="0" presId="urn:microsoft.com/office/officeart/2016/7/layout/BasicLinearProcessNumbered"/>
    <dgm:cxn modelId="{90C87ABE-DFCB-7846-9C25-8E0C5B9226E1}" type="presParOf" srcId="{3A260EB5-2558-9744-905D-B41980EA4038}" destId="{0DC5D1A9-0134-2E4C-8A88-4AEDD0E453E5}" srcOrd="2" destOrd="0" presId="urn:microsoft.com/office/officeart/2016/7/layout/BasicLinearProcessNumbered"/>
    <dgm:cxn modelId="{67A88EFA-1C02-5748-9D34-1468CA901430}" type="presParOf" srcId="{3A260EB5-2558-9744-905D-B41980EA4038}" destId="{20F7930F-913D-E94C-8E6E-2FAE885FA512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5E7694-2B11-1A45-B8AB-19BA6AFFF623}">
      <dsp:nvSpPr>
        <dsp:cNvPr id="0" name=""/>
        <dsp:cNvSpPr/>
      </dsp:nvSpPr>
      <dsp:spPr>
        <a:xfrm>
          <a:off x="0" y="3002491"/>
          <a:ext cx="1810036" cy="29397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730" tIns="128016" rIns="128730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What are the some of the issues and dilemmas within this topic that could form basis of a piece of investigative journalism? </a:t>
          </a:r>
          <a:endParaRPr lang="en-GB" sz="1800" kern="1200" dirty="0"/>
        </a:p>
      </dsp:txBody>
      <dsp:txXfrm>
        <a:off x="0" y="3002491"/>
        <a:ext cx="1810036" cy="2939778"/>
      </dsp:txXfrm>
    </dsp:sp>
    <dsp:sp modelId="{98ED7EEC-2626-0142-A34B-B6ADDAA4C8FF}">
      <dsp:nvSpPr>
        <dsp:cNvPr id="0" name=""/>
        <dsp:cNvSpPr/>
      </dsp:nvSpPr>
      <dsp:spPr>
        <a:xfrm>
          <a:off x="1810036" y="3193665"/>
          <a:ext cx="5430109" cy="25574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148" tIns="203200" rIns="110148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Use of Foodbanks</a:t>
          </a:r>
          <a:r>
            <a:rPr lang="en-US" sz="1600" kern="1200" dirty="0"/>
            <a:t>: What role do foodbanks have in addressing poverty and food insecurity in the UK? </a:t>
          </a:r>
          <a:endParaRPr lang="en-GB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Welfare Benefits: </a:t>
          </a:r>
          <a:r>
            <a:rPr lang="en-US" sz="1600" b="0" kern="1200" dirty="0"/>
            <a:t>How does the provision of disability benefits in the UK affect poverty and people’s ability to afford food?  </a:t>
          </a:r>
          <a:r>
            <a:rPr lang="en-US" sz="1600" kern="1200" dirty="0"/>
            <a:t> </a:t>
          </a:r>
          <a:endParaRPr lang="en-GB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Food security: </a:t>
          </a:r>
          <a:r>
            <a:rPr lang="en-US" sz="1600" b="0" kern="1200" dirty="0"/>
            <a:t>Has the UK government met its international legal obligations to ensure food to its population?  </a:t>
          </a:r>
          <a:endParaRPr lang="en-GB" sz="1600" kern="1200" dirty="0"/>
        </a:p>
      </dsp:txBody>
      <dsp:txXfrm>
        <a:off x="1810036" y="3193665"/>
        <a:ext cx="5430109" cy="2557430"/>
      </dsp:txXfrm>
    </dsp:sp>
    <dsp:sp modelId="{A2F865B8-D71C-5F47-AAE3-2378D4591B0A}">
      <dsp:nvSpPr>
        <dsp:cNvPr id="0" name=""/>
        <dsp:cNvSpPr/>
      </dsp:nvSpPr>
      <dsp:spPr>
        <a:xfrm rot="10800000">
          <a:off x="0" y="1330"/>
          <a:ext cx="1810036" cy="3030719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730" tIns="142240" rIns="12873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What human rights or social justice issue(s) is involved</a:t>
          </a:r>
          <a:r>
            <a:rPr lang="en-US" sz="2000" kern="1200" dirty="0"/>
            <a:t>?</a:t>
          </a:r>
          <a:endParaRPr lang="en-GB" sz="2000" kern="1200" dirty="0"/>
        </a:p>
      </dsp:txBody>
      <dsp:txXfrm rot="-10800000">
        <a:off x="0" y="1330"/>
        <a:ext cx="1810036" cy="1969967"/>
      </dsp:txXfrm>
    </dsp:sp>
    <dsp:sp modelId="{ECC31BF3-7B63-6F4B-A122-72259980ECEE}">
      <dsp:nvSpPr>
        <dsp:cNvPr id="0" name=""/>
        <dsp:cNvSpPr/>
      </dsp:nvSpPr>
      <dsp:spPr>
        <a:xfrm>
          <a:off x="1810036" y="1330"/>
          <a:ext cx="5430109" cy="19699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148" tIns="203200" rIns="110148" bIns="20320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Poverty, food insecurity, cost of living crisis in UK</a:t>
          </a:r>
          <a:endParaRPr lang="en-GB" sz="1600" kern="1200" dirty="0"/>
        </a:p>
      </dsp:txBody>
      <dsp:txXfrm>
        <a:off x="1810036" y="1330"/>
        <a:ext cx="5430109" cy="19699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699CF7-DF3E-4CCC-A4BF-2FEAA678E9BC}">
      <dsp:nvSpPr>
        <dsp:cNvPr id="0" name=""/>
        <dsp:cNvSpPr/>
      </dsp:nvSpPr>
      <dsp:spPr>
        <a:xfrm>
          <a:off x="0" y="303533"/>
          <a:ext cx="3103039" cy="197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F1E68-334D-4A03-BE35-0E767D871B4E}">
      <dsp:nvSpPr>
        <dsp:cNvPr id="0" name=""/>
        <dsp:cNvSpPr/>
      </dsp:nvSpPr>
      <dsp:spPr>
        <a:xfrm>
          <a:off x="344782" y="631076"/>
          <a:ext cx="3103039" cy="1970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What is</a:t>
          </a:r>
          <a:r>
            <a:rPr lang="en-US" sz="2000" kern="1200" baseline="0" dirty="0"/>
            <a:t> the role of foodbanks in Coventry in addressing food poverty?</a:t>
          </a:r>
          <a:endParaRPr lang="en-US" sz="2000" kern="1200" dirty="0"/>
        </a:p>
      </dsp:txBody>
      <dsp:txXfrm>
        <a:off x="402494" y="688788"/>
        <a:ext cx="2987615" cy="1855006"/>
      </dsp:txXfrm>
    </dsp:sp>
    <dsp:sp modelId="{89813C52-2AA5-4652-A921-804C33B6FDA0}">
      <dsp:nvSpPr>
        <dsp:cNvPr id="0" name=""/>
        <dsp:cNvSpPr/>
      </dsp:nvSpPr>
      <dsp:spPr>
        <a:xfrm>
          <a:off x="3792603" y="303533"/>
          <a:ext cx="3103039" cy="325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9CFE8-A820-438E-A0B5-F4921191CFAD}">
      <dsp:nvSpPr>
        <dsp:cNvPr id="0" name=""/>
        <dsp:cNvSpPr/>
      </dsp:nvSpPr>
      <dsp:spPr>
        <a:xfrm>
          <a:off x="4137385" y="631076"/>
          <a:ext cx="3103039" cy="3254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+mj-lt"/>
            </a:rPr>
            <a:t>Is </a:t>
          </a:r>
          <a:r>
            <a:rPr lang="en-GB" sz="2000" kern="1200">
              <a:latin typeface="+mj-lt"/>
            </a:rPr>
            <a:t>government financial support </a:t>
          </a:r>
          <a:r>
            <a:rPr lang="en-GB" sz="2000" b="0" i="0" kern="1200" dirty="0">
              <a:solidFill>
                <a:srgbClr val="212529"/>
              </a:solidFill>
              <a:effectLst/>
              <a:latin typeface="+mj-lt"/>
            </a:rPr>
            <a:t>adequate to protect the most vulnerable people in the UK during the cost of living crisis? </a:t>
          </a:r>
          <a:endParaRPr lang="en-US" sz="2000" b="0" kern="1200" dirty="0">
            <a:latin typeface="+mj-lt"/>
          </a:endParaRPr>
        </a:p>
      </dsp:txBody>
      <dsp:txXfrm>
        <a:off x="4228270" y="721961"/>
        <a:ext cx="2921269" cy="3072848"/>
      </dsp:txXfrm>
    </dsp:sp>
    <dsp:sp modelId="{F70EC488-55F7-403E-AAEE-D7BAB48E00A6}">
      <dsp:nvSpPr>
        <dsp:cNvPr id="0" name=""/>
        <dsp:cNvSpPr/>
      </dsp:nvSpPr>
      <dsp:spPr>
        <a:xfrm>
          <a:off x="7585207" y="303533"/>
          <a:ext cx="3103039" cy="19704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75E93-22E9-481E-A71A-5B9834772E17}">
      <dsp:nvSpPr>
        <dsp:cNvPr id="0" name=""/>
        <dsp:cNvSpPr/>
      </dsp:nvSpPr>
      <dsp:spPr>
        <a:xfrm>
          <a:off x="7929989" y="631076"/>
          <a:ext cx="3103039" cy="19704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 the UK government meeting its international ‘right to an adequate standard of living’ obligation during the cost of living crisis?</a:t>
          </a:r>
        </a:p>
      </dsp:txBody>
      <dsp:txXfrm>
        <a:off x="7987701" y="688788"/>
        <a:ext cx="2987615" cy="18550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27DA5-78CC-BE4F-947C-9BFA50A6D180}">
      <dsp:nvSpPr>
        <dsp:cNvPr id="0" name=""/>
        <dsp:cNvSpPr/>
      </dsp:nvSpPr>
      <dsp:spPr>
        <a:xfrm>
          <a:off x="0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Time to think about your ideas!</a:t>
          </a:r>
          <a:endParaRPr lang="en-US" sz="2600" kern="1200"/>
        </a:p>
      </dsp:txBody>
      <dsp:txXfrm>
        <a:off x="0" y="1591907"/>
        <a:ext cx="3447821" cy="2513537"/>
      </dsp:txXfrm>
    </dsp:sp>
    <dsp:sp modelId="{91C70577-B463-9B46-8F5C-A27D8E96D034}">
      <dsp:nvSpPr>
        <dsp:cNvPr id="0" name=""/>
        <dsp:cNvSpPr/>
      </dsp:nvSpPr>
      <dsp:spPr>
        <a:xfrm>
          <a:off x="1095526" y="418922"/>
          <a:ext cx="1256768" cy="12567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79575" y="602971"/>
        <a:ext cx="888670" cy="888670"/>
      </dsp:txXfrm>
    </dsp:sp>
    <dsp:sp modelId="{44AE9C0D-2C9E-A743-A6CD-D25B23E0A88C}">
      <dsp:nvSpPr>
        <dsp:cNvPr id="0" name=""/>
        <dsp:cNvSpPr/>
      </dsp:nvSpPr>
      <dsp:spPr>
        <a:xfrm>
          <a:off x="0" y="4189157"/>
          <a:ext cx="3447821" cy="72"/>
        </a:xfrm>
        <a:prstGeom prst="rect">
          <a:avLst/>
        </a:prstGeom>
        <a:solidFill>
          <a:schemeClr val="accent2">
            <a:hueOff val="230261"/>
            <a:satOff val="-1585"/>
            <a:lumOff val="7412"/>
            <a:alphaOff val="0"/>
          </a:schemeClr>
        </a:solidFill>
        <a:ln w="12700" cap="flat" cmpd="sng" algn="ctr">
          <a:solidFill>
            <a:schemeClr val="accent2">
              <a:hueOff val="230261"/>
              <a:satOff val="-1585"/>
              <a:lumOff val="7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A51E3-E43C-AB41-89D8-7F745769E112}">
      <dsp:nvSpPr>
        <dsp:cNvPr id="0" name=""/>
        <dsp:cNvSpPr/>
      </dsp:nvSpPr>
      <dsp:spPr>
        <a:xfrm>
          <a:off x="3792603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611972"/>
            <a:satOff val="14352"/>
            <a:lumOff val="379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11972"/>
              <a:satOff val="14352"/>
              <a:lumOff val="37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Identify some topics you might want to explore in your dissertation</a:t>
          </a:r>
          <a:endParaRPr lang="en-US" sz="2600" kern="1200"/>
        </a:p>
      </dsp:txBody>
      <dsp:txXfrm>
        <a:off x="3792603" y="1591907"/>
        <a:ext cx="3447821" cy="2513537"/>
      </dsp:txXfrm>
    </dsp:sp>
    <dsp:sp modelId="{AE14E83E-70E2-1B4F-8B57-C0A9C05CBC1F}">
      <dsp:nvSpPr>
        <dsp:cNvPr id="0" name=""/>
        <dsp:cNvSpPr/>
      </dsp:nvSpPr>
      <dsp:spPr>
        <a:xfrm>
          <a:off x="4888130" y="418922"/>
          <a:ext cx="1256768" cy="1256768"/>
        </a:xfrm>
        <a:prstGeom prst="ellipse">
          <a:avLst/>
        </a:prstGeom>
        <a:solidFill>
          <a:schemeClr val="accent2">
            <a:hueOff val="460521"/>
            <a:satOff val="-3170"/>
            <a:lumOff val="14824"/>
            <a:alphaOff val="0"/>
          </a:schemeClr>
        </a:solidFill>
        <a:ln w="12700" cap="flat" cmpd="sng" algn="ctr">
          <a:solidFill>
            <a:schemeClr val="accent2">
              <a:hueOff val="460521"/>
              <a:satOff val="-3170"/>
              <a:lumOff val="14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2</a:t>
          </a:r>
        </a:p>
      </dsp:txBody>
      <dsp:txXfrm>
        <a:off x="5072179" y="602971"/>
        <a:ext cx="888670" cy="888670"/>
      </dsp:txXfrm>
    </dsp:sp>
    <dsp:sp modelId="{CD57D23D-81CC-BC40-BFD5-C19370BB7D6D}">
      <dsp:nvSpPr>
        <dsp:cNvPr id="0" name=""/>
        <dsp:cNvSpPr/>
      </dsp:nvSpPr>
      <dsp:spPr>
        <a:xfrm>
          <a:off x="3792603" y="4189157"/>
          <a:ext cx="3447821" cy="72"/>
        </a:xfrm>
        <a:prstGeom prst="rect">
          <a:avLst/>
        </a:prstGeom>
        <a:solidFill>
          <a:schemeClr val="accent2">
            <a:hueOff val="690782"/>
            <a:satOff val="-4754"/>
            <a:lumOff val="22235"/>
            <a:alphaOff val="0"/>
          </a:schemeClr>
        </a:solidFill>
        <a:ln w="12700" cap="flat" cmpd="sng" algn="ctr">
          <a:solidFill>
            <a:schemeClr val="accent2">
              <a:hueOff val="690782"/>
              <a:satOff val="-4754"/>
              <a:lumOff val="222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D43BD-DB73-8144-A04D-CA53E43C0B5B}">
      <dsp:nvSpPr>
        <dsp:cNvPr id="0" name=""/>
        <dsp:cNvSpPr/>
      </dsp:nvSpPr>
      <dsp:spPr>
        <a:xfrm>
          <a:off x="7585207" y="0"/>
          <a:ext cx="3447821" cy="4189229"/>
        </a:xfrm>
        <a:prstGeom prst="rect">
          <a:avLst/>
        </a:prstGeom>
        <a:solidFill>
          <a:schemeClr val="accent2">
            <a:tint val="40000"/>
            <a:alpha val="90000"/>
            <a:hueOff val="1223945"/>
            <a:satOff val="28703"/>
            <a:lumOff val="7596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223945"/>
              <a:satOff val="28703"/>
              <a:lumOff val="75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8806" tIns="330200" rIns="268806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If you already know what your topic is or could be, write down 2-3 potential titles</a:t>
          </a:r>
          <a:endParaRPr lang="en-US" sz="2600" kern="1200"/>
        </a:p>
      </dsp:txBody>
      <dsp:txXfrm>
        <a:off x="7585207" y="1591907"/>
        <a:ext cx="3447821" cy="2513537"/>
      </dsp:txXfrm>
    </dsp:sp>
    <dsp:sp modelId="{165BB168-F84F-8A48-8486-0179A1EAF140}">
      <dsp:nvSpPr>
        <dsp:cNvPr id="0" name=""/>
        <dsp:cNvSpPr/>
      </dsp:nvSpPr>
      <dsp:spPr>
        <a:xfrm>
          <a:off x="8680733" y="418922"/>
          <a:ext cx="1256768" cy="1256768"/>
        </a:xfrm>
        <a:prstGeom prst="ellipse">
          <a:avLst/>
        </a:prstGeom>
        <a:solidFill>
          <a:schemeClr val="accent2">
            <a:hueOff val="921042"/>
            <a:satOff val="-6339"/>
            <a:lumOff val="29647"/>
            <a:alphaOff val="0"/>
          </a:schemeClr>
        </a:solidFill>
        <a:ln w="12700" cap="flat" cmpd="sng" algn="ctr">
          <a:solidFill>
            <a:schemeClr val="accent2">
              <a:hueOff val="921042"/>
              <a:satOff val="-6339"/>
              <a:lumOff val="296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983" tIns="12700" rIns="9798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3</a:t>
          </a:r>
        </a:p>
      </dsp:txBody>
      <dsp:txXfrm>
        <a:off x="8864782" y="602971"/>
        <a:ext cx="888670" cy="888670"/>
      </dsp:txXfrm>
    </dsp:sp>
    <dsp:sp modelId="{0DC5D1A9-0134-2E4C-8A88-4AEDD0E453E5}">
      <dsp:nvSpPr>
        <dsp:cNvPr id="0" name=""/>
        <dsp:cNvSpPr/>
      </dsp:nvSpPr>
      <dsp:spPr>
        <a:xfrm>
          <a:off x="7585207" y="4189157"/>
          <a:ext cx="3447821" cy="72"/>
        </a:xfrm>
        <a:prstGeom prst="rect">
          <a:avLst/>
        </a:prstGeom>
        <a:solidFill>
          <a:schemeClr val="accent2">
            <a:hueOff val="1151303"/>
            <a:satOff val="-7924"/>
            <a:lumOff val="37059"/>
            <a:alphaOff val="0"/>
          </a:schemeClr>
        </a:solidFill>
        <a:ln w="12700" cap="flat" cmpd="sng" algn="ctr">
          <a:solidFill>
            <a:schemeClr val="accent2">
              <a:hueOff val="1151303"/>
              <a:satOff val="-7924"/>
              <a:lumOff val="3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14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68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42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29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354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15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62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8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50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12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Thursday, February 6,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7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Thursday, February 6, 2025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2443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56" r:id="rId6"/>
    <p:sldLayoutId id="2147483752" r:id="rId7"/>
    <p:sldLayoutId id="2147483753" r:id="rId8"/>
    <p:sldLayoutId id="2147483754" r:id="rId9"/>
    <p:sldLayoutId id="2147483755" r:id="rId10"/>
    <p:sldLayoutId id="214748375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3F794D0-2982-490E-88DA-93D489750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erson typing on a computer&#10;&#10;Description automatically generated">
            <a:extLst>
              <a:ext uri="{FF2B5EF4-FFF2-40B4-BE49-F238E27FC236}">
                <a16:creationId xmlns:a16="http://schemas.microsoft.com/office/drawing/2014/main" id="{4A8E5C7C-FDCE-01E8-D1E7-D57DDC6330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63" b="1"/>
          <a:stretch/>
        </p:blipFill>
        <p:spPr>
          <a:xfrm>
            <a:off x="-2" y="10"/>
            <a:ext cx="12192002" cy="4461036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AFD24A3D-F07A-44A9-BE55-5576292E1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4460827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4441C9-FD2D-4031-B5C5-67478196C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038600" y="4463553"/>
            <a:ext cx="8153401" cy="2394447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1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BF09AEC-6E6E-418F-9974-8730F1B2B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834054">
            <a:off x="2944145" y="2710934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D9D3989-3E00-4727-914E-959DFE8FA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76701" y="4460827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807" y="4611271"/>
            <a:ext cx="9436593" cy="1171556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solidFill>
                  <a:schemeClr val="bg1"/>
                </a:solidFill>
              </a:rPr>
              <a:t>INVESTIGATIVE JOURNALISM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5970897"/>
            <a:ext cx="9448800" cy="429904"/>
          </a:xfrm>
        </p:spPr>
        <p:txBody>
          <a:bodyPr vert="horz" lIns="0" tIns="0" rIns="0" bIns="0" rtlCol="0">
            <a:norm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Week 5: Proposal workshop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8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1CC4AFFA-9868-4B7D-9F63-93C34D362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22346F-D35B-728E-C3CA-828CC71F4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457200"/>
            <a:ext cx="9549442" cy="1010093"/>
          </a:xfrm>
        </p:spPr>
        <p:txBody>
          <a:bodyPr vert="horz" lIns="0" tIns="0" rIns="0" bIns="0" rtlCol="0" anchor="b">
            <a:normAutofit/>
          </a:bodyPr>
          <a:lstStyle/>
          <a:p>
            <a:pPr algn="r"/>
            <a:r>
              <a:rPr lang="en-US" dirty="0"/>
              <a:t>Brainstorming</a:t>
            </a:r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24CCFE6-8D32-4963-9B5D-E742044292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8741"/>
            <a:ext cx="12192000" cy="449256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3414B78-940D-4BE3-A24D-B003E1C9C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8316"/>
            <a:ext cx="8153398" cy="449684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68000"/>
                </a:schemeClr>
              </a:gs>
              <a:gs pos="99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6687C6-2B60-1099-9A42-46B82B9F5BDF}"/>
              </a:ext>
            </a:extLst>
          </p:cNvPr>
          <p:cNvSpPr>
            <a:spLocks/>
          </p:cNvSpPr>
          <p:nvPr/>
        </p:nvSpPr>
        <p:spPr>
          <a:xfrm>
            <a:off x="898451" y="1868177"/>
            <a:ext cx="4885305" cy="831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have a topic or topics in mind: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0F63A-2A81-B035-6FE8-EEDE9821F681}"/>
              </a:ext>
            </a:extLst>
          </p:cNvPr>
          <p:cNvSpPr>
            <a:spLocks/>
          </p:cNvSpPr>
          <p:nvPr/>
        </p:nvSpPr>
        <p:spPr>
          <a:xfrm>
            <a:off x="898451" y="2782664"/>
            <a:ext cx="4885305" cy="313322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areas of </a:t>
            </a:r>
            <a:r>
              <a:rPr lang="en-US" sz="1700" dirty="0">
                <a:latin typeface="Avenir Next LT Pro"/>
                <a:cs typeface="Arial"/>
              </a:rPr>
              <a:t>human rights/social justice</a:t>
            </a: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 does your topic </a:t>
            </a:r>
            <a:r>
              <a:rPr lang="en-US" sz="1700" dirty="0">
                <a:latin typeface="Avenir Next LT Pro"/>
                <a:cs typeface="Arial"/>
              </a:rPr>
              <a:t>involve</a:t>
            </a: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?​​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are the key issues and dilemmas within this topic? 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kind of specific questions could you formulate on this topic?​ What are the pros and cons of those questions?​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How would you go about answering each of those questions?​​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1700" kern="1200" dirty="0">
                <a:solidFill>
                  <a:schemeClr val="tx1"/>
                </a:solidFill>
                <a:latin typeface="Avenir Next LT Pro"/>
                <a:ea typeface="+mn-ea"/>
                <a:cs typeface="Arial"/>
              </a:rPr>
              <a:t>What sources would you use to evidence your answer?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2944CD-1164-206F-8B3B-4890C1E9A0E8}"/>
              </a:ext>
            </a:extLst>
          </p:cNvPr>
          <p:cNvSpPr>
            <a:spLocks/>
          </p:cNvSpPr>
          <p:nvPr/>
        </p:nvSpPr>
        <p:spPr>
          <a:xfrm>
            <a:off x="6342701" y="1868177"/>
            <a:ext cx="4890597" cy="831439"/>
          </a:xfrm>
          <a:prstGeom prst="rect">
            <a:avLst/>
          </a:prstGeom>
          <a:ln>
            <a:solidFill>
              <a:srgbClr val="4472C4"/>
            </a:solidFill>
          </a:ln>
        </p:spPr>
        <p:txBody>
          <a:bodyPr lIns="91440" tIns="45720" rIns="91440" bIns="45720" anchor="t"/>
          <a:lstStyle/>
          <a:p>
            <a:pPr>
              <a:spcAft>
                <a:spcPts val="600"/>
              </a:spcAft>
            </a:pPr>
            <a:r>
              <a:rPr lang="en-US" dirty="0"/>
              <a:t>I have n</a:t>
            </a:r>
            <a:r>
              <a:rPr lang="en-US" sz="1800" kern="1200" dirty="0">
                <a:latin typeface="+mn-lt"/>
                <a:ea typeface="+mn-ea"/>
                <a:cs typeface="+mn-cs"/>
              </a:rPr>
              <a:t>o idea</a:t>
            </a:r>
            <a:r>
              <a:rPr lang="en-US" dirty="0"/>
              <a:t> what I am doing: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2DEC9-7DD8-C0B1-E44E-64C54393C7CD}"/>
              </a:ext>
            </a:extLst>
          </p:cNvPr>
          <p:cNvSpPr>
            <a:spLocks/>
          </p:cNvSpPr>
          <p:nvPr/>
        </p:nvSpPr>
        <p:spPr>
          <a:xfrm>
            <a:off x="6342701" y="2782663"/>
            <a:ext cx="4885305" cy="3133224"/>
          </a:xfrm>
          <a:prstGeom prst="rect">
            <a:avLst/>
          </a:prstGeom>
          <a:ln>
            <a:solidFill>
              <a:srgbClr val="4472C4"/>
            </a:solidFill>
          </a:ln>
        </p:spPr>
        <p:txBody>
          <a:bodyPr vert="horz" lIns="0" tIns="0" rIns="0" bIns="0" rtlCol="0" anchor="t">
            <a:normAutofit/>
          </a:bodyPr>
          <a:lstStyle/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Consider: Current affairs </a:t>
            </a:r>
            <a:r>
              <a:rPr lang="en-US" dirty="0">
                <a:latin typeface="Avenir Next LT Pro"/>
                <a:cs typeface="Arial"/>
              </a:rPr>
              <a:t>that capture your interest, </a:t>
            </a:r>
            <a:r>
              <a:rPr lang="en-US" kern="1200" dirty="0">
                <a:latin typeface="Avenir Next LT Pro"/>
                <a:cs typeface="Arial"/>
              </a:rPr>
              <a:t>past studies to build on, life experiences..</a:t>
            </a:r>
            <a:endParaRPr lang="en-US" kern="1200" dirty="0">
              <a:latin typeface="Avenir Next LT Pro"/>
            </a:endParaRP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area of </a:t>
            </a:r>
            <a:r>
              <a:rPr lang="en-US" dirty="0">
                <a:latin typeface="Avenir Next LT Pro"/>
                <a:cs typeface="Arial"/>
              </a:rPr>
              <a:t>human rights/social justice</a:t>
            </a:r>
            <a:r>
              <a:rPr lang="en-US" kern="1200" dirty="0">
                <a:latin typeface="Avenir Next LT Pro"/>
                <a:cs typeface="Arial"/>
              </a:rPr>
              <a:t> are you interested/passionate about?</a:t>
            </a:r>
            <a:r>
              <a:rPr lang="en-US" dirty="0">
                <a:latin typeface="Avenir Next LT Pro"/>
                <a:cs typeface="Arial"/>
              </a:rPr>
              <a:t> What is happening in that field?</a:t>
            </a:r>
            <a:endParaRPr lang="en-US" kern="1200" dirty="0">
              <a:latin typeface="Avenir Next LT Pro"/>
            </a:endParaRP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do </a:t>
            </a:r>
            <a:r>
              <a:rPr lang="en-US" dirty="0">
                <a:latin typeface="Avenir Next LT Pro"/>
                <a:cs typeface="Arial"/>
              </a:rPr>
              <a:t>you like doing</a:t>
            </a:r>
            <a:r>
              <a:rPr lang="en-US" kern="1200" dirty="0">
                <a:latin typeface="Avenir Next LT Pro"/>
                <a:cs typeface="Arial"/>
              </a:rPr>
              <a:t>? </a:t>
            </a:r>
            <a:r>
              <a:rPr lang="en-US" dirty="0">
                <a:latin typeface="Avenir Next LT Pro"/>
                <a:cs typeface="Arial"/>
              </a:rPr>
              <a:t>Speaking to people, reading journalism and other sources?</a:t>
            </a:r>
            <a:endParaRPr lang="en-US" kern="1200" dirty="0">
              <a:latin typeface="Avenir Next LT Pro"/>
              <a:cs typeface="Arial"/>
            </a:endParaRPr>
          </a:p>
          <a:p>
            <a:pPr marL="342900" indent="-342900">
              <a:spcAft>
                <a:spcPts val="600"/>
              </a:spcAft>
              <a:buAutoNum type="alphaUcPeriod"/>
            </a:pPr>
            <a:r>
              <a:rPr lang="en-US" kern="1200" dirty="0">
                <a:latin typeface="Avenir Next LT Pro"/>
                <a:cs typeface="Arial"/>
              </a:rPr>
              <a:t>What are you doing next?</a:t>
            </a:r>
            <a:r>
              <a:rPr lang="en-US" dirty="0">
                <a:latin typeface="Avenir Next LT Pro"/>
                <a:cs typeface="Arial"/>
              </a:rPr>
              <a:t> Career plans?</a:t>
            </a:r>
          </a:p>
        </p:txBody>
      </p:sp>
    </p:spTree>
    <p:extLst>
      <p:ext uri="{BB962C8B-B14F-4D97-AF65-F5344CB8AC3E}">
        <p14:creationId xmlns:p14="http://schemas.microsoft.com/office/powerpoint/2010/main" val="208499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70660-F454-EA63-B1C3-8AA4B9EE7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236" y="286601"/>
            <a:ext cx="5929422" cy="1852976"/>
          </a:xfrm>
        </p:spPr>
        <p:txBody>
          <a:bodyPr>
            <a:normAutofit/>
          </a:bodyPr>
          <a:lstStyle/>
          <a:p>
            <a:r>
              <a:rPr lang="en-GB" sz="4000"/>
              <a:t>What next?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E3AFE-8CC0-8AE4-913F-56EC2A2A1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237" y="2621381"/>
            <a:ext cx="5929422" cy="332221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1800" dirty="0"/>
              <a:t>Read, read, read…And then write!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Research into your area of human rights/social justice</a:t>
            </a:r>
          </a:p>
          <a:p>
            <a:pPr lvl="1"/>
            <a:endParaRPr lang="en-GB" sz="1800" dirty="0"/>
          </a:p>
          <a:p>
            <a:r>
              <a:rPr lang="en-GB" sz="1800" dirty="0"/>
              <a:t>Keep improving and discarding titles, nothing is set in stone at this stage</a:t>
            </a:r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632EF-159D-2AE2-4E48-5D42CC6374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59" r="34414" b="-1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E383CC5D-71E8-4CB2-8E4A-F1E4FF6D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"/>
            <a:ext cx="12192000" cy="1600201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9161" y="9109"/>
            <a:ext cx="7792839" cy="1594270"/>
          </a:xfrm>
          <a:prstGeom prst="rect">
            <a:avLst/>
          </a:prstGeom>
          <a:gradFill>
            <a:gsLst>
              <a:gs pos="22000">
                <a:schemeClr val="accent2">
                  <a:alpha val="0"/>
                </a:schemeClr>
              </a:gs>
              <a:gs pos="99000">
                <a:schemeClr val="accent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2185E4-B584-4B9D-9440-DEA0FB9D9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1976" y="-906246"/>
            <a:ext cx="1602951" cy="3416298"/>
          </a:xfrm>
          <a:prstGeom prst="rect">
            <a:avLst/>
          </a:prstGeom>
          <a:gradFill>
            <a:gsLst>
              <a:gs pos="45000">
                <a:schemeClr val="accent4">
                  <a:alpha val="0"/>
                </a:schemeClr>
              </a:gs>
              <a:gs pos="99000">
                <a:schemeClr val="accent6">
                  <a:alpha val="33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451242" y="0"/>
            <a:ext cx="9729549" cy="16001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30"/>
            <a:ext cx="7910111" cy="1600198"/>
          </a:xfrm>
          <a:prstGeom prst="rect">
            <a:avLst/>
          </a:prstGeom>
          <a:gradFill>
            <a:gsLst>
              <a:gs pos="0">
                <a:schemeClr val="accent5">
                  <a:alpha val="21000"/>
                </a:schemeClr>
              </a:gs>
              <a:gs pos="99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682248-FBCA-1C2B-64B3-60058C04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084" y="374427"/>
            <a:ext cx="10374517" cy="971512"/>
          </a:xfrm>
        </p:spPr>
        <p:txBody>
          <a:bodyPr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Exploring Your Topics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98BC67B4-EAF4-660D-CA1E-B6EF12B5DF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85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B0A62-4161-604F-2525-F5691513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Today, we will discuss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8F0E4-A9E5-E173-FE3C-A71FFC4F5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US" sz="2800" dirty="0">
                <a:latin typeface="Avenir Next LT Pro"/>
                <a:cs typeface="Arial"/>
              </a:rPr>
              <a:t>The proposals for finalist project</a:t>
            </a:r>
          </a:p>
          <a:p>
            <a:r>
              <a:rPr lang="en-US" sz="2800" dirty="0">
                <a:latin typeface="Avenir Next LT Pro"/>
                <a:cs typeface="Arial"/>
              </a:rPr>
              <a:t>Your ideas and topics</a:t>
            </a:r>
          </a:p>
          <a:p>
            <a:r>
              <a:rPr lang="en-US" sz="2800" dirty="0">
                <a:latin typeface="Avenir Next LT Pro"/>
                <a:cs typeface="Arial"/>
              </a:rPr>
              <a:t>What is it to write investigative journalism? </a:t>
            </a:r>
          </a:p>
          <a:p>
            <a:r>
              <a:rPr lang="en-US" sz="2800" dirty="0">
                <a:latin typeface="Avenir Next LT Pro"/>
                <a:cs typeface="Arial"/>
              </a:rPr>
              <a:t>Brainstorm on what makes a good title or research question</a:t>
            </a:r>
          </a:p>
        </p:txBody>
      </p:sp>
    </p:spTree>
    <p:extLst>
      <p:ext uri="{BB962C8B-B14F-4D97-AF65-F5344CB8AC3E}">
        <p14:creationId xmlns:p14="http://schemas.microsoft.com/office/powerpoint/2010/main" val="85087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F5DAF-1197-A695-375E-1C831084A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0236" y="286601"/>
            <a:ext cx="5929422" cy="1852976"/>
          </a:xfrm>
        </p:spPr>
        <p:txBody>
          <a:bodyPr>
            <a:normAutofit/>
          </a:bodyPr>
          <a:lstStyle/>
          <a:p>
            <a:r>
              <a:rPr lang="en-US" sz="4000" dirty="0"/>
              <a:t>key questions in all the streams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CC022-49C7-CDA0-86A9-7370D2E00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237" y="2621381"/>
            <a:ext cx="5929422" cy="332221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1800" b="1" dirty="0"/>
              <a:t>What</a:t>
            </a:r>
            <a:r>
              <a:rPr lang="en-US" sz="1800" dirty="0"/>
              <a:t> you want to write about?</a:t>
            </a:r>
          </a:p>
          <a:p>
            <a:r>
              <a:rPr lang="en-US" sz="1800" b="1" dirty="0"/>
              <a:t>How</a:t>
            </a:r>
            <a:r>
              <a:rPr lang="en-US" sz="1800" dirty="0"/>
              <a:t> do you want to write it up?</a:t>
            </a:r>
          </a:p>
          <a:p>
            <a:r>
              <a:rPr lang="en-US" sz="1800" b="1" dirty="0"/>
              <a:t>Why</a:t>
            </a:r>
            <a:r>
              <a:rPr lang="en-US" sz="1800" dirty="0"/>
              <a:t> you want to write about it?</a:t>
            </a:r>
          </a:p>
        </p:txBody>
      </p:sp>
      <p:pic>
        <p:nvPicPr>
          <p:cNvPr id="10" name="Picture 9" descr="Sticky notes with question marks">
            <a:extLst>
              <a:ext uri="{FF2B5EF4-FFF2-40B4-BE49-F238E27FC236}">
                <a16:creationId xmlns:a16="http://schemas.microsoft.com/office/drawing/2014/main" id="{CEEA29C7-2C79-B6E9-296F-4464592F0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76" r="25789" b="-6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59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7D5C8-9AA8-C00D-4F6A-C06702BBA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33138"/>
            <a:ext cx="10241280" cy="702644"/>
          </a:xfrm>
        </p:spPr>
        <p:txBody>
          <a:bodyPr/>
          <a:lstStyle/>
          <a:p>
            <a:r>
              <a:rPr lang="en-US" dirty="0"/>
              <a:t>INVESTIGATIVE JOURNALISM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278B5-32A3-BB56-8356-7136D5955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14914"/>
            <a:ext cx="10241280" cy="4656702"/>
          </a:xfrm>
        </p:spPr>
        <p:txBody>
          <a:bodyPr vert="horz" lIns="0" tIns="0" rIns="0" bIns="0" rtlCol="0" anchor="t">
            <a:normAutofit/>
          </a:bodyPr>
          <a:lstStyle/>
          <a:p>
            <a:endParaRPr lang="en-US" dirty="0"/>
          </a:p>
          <a:p>
            <a:r>
              <a:rPr lang="en-GB" dirty="0"/>
              <a:t>Write a story which must be in the broad field of human rights or social justice.</a:t>
            </a:r>
          </a:p>
          <a:p>
            <a:r>
              <a:rPr lang="en-US" dirty="0"/>
              <a:t>Research will involve a variety of sources (e.g. interviews, observations, reports journalistic articles).</a:t>
            </a:r>
          </a:p>
          <a:p>
            <a:r>
              <a:rPr lang="en-US" dirty="0"/>
              <a:t>Writing will involve learning a new style (writing like a journalist).</a:t>
            </a:r>
          </a:p>
          <a:p>
            <a:r>
              <a:rPr lang="en-US" dirty="0"/>
              <a:t>A piece of investigative journalism should be focused on answering a specific question about your human rights/social justice topic. </a:t>
            </a:r>
          </a:p>
          <a:p>
            <a:r>
              <a:rPr lang="en-US" dirty="0">
                <a:ea typeface="+mn-lt"/>
                <a:cs typeface="+mn-lt"/>
              </a:rPr>
              <a:t>Output will be an extended journalistic article and reflection – just as rigorous as a classic dissertation but different sources and style of writing. </a:t>
            </a:r>
            <a:endParaRPr lang="en-US" dirty="0"/>
          </a:p>
          <a:p>
            <a:r>
              <a:rPr lang="en-US" dirty="0"/>
              <a:t>Only available as a 5,000 word option (15 CAT, Term 2).</a:t>
            </a:r>
          </a:p>
        </p:txBody>
      </p:sp>
    </p:spTree>
    <p:extLst>
      <p:ext uri="{BB962C8B-B14F-4D97-AF65-F5344CB8AC3E}">
        <p14:creationId xmlns:p14="http://schemas.microsoft.com/office/powerpoint/2010/main" val="472920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5C5CC17-FF17-43CF-B073-D9051465D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BE2DDC-0D14-44E6-A1AB-2EEC09507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9318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7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543D98-0AA2-43B4-B508-DC1DB7F3DC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2414" y="1406060"/>
            <a:ext cx="6857572" cy="4045450"/>
          </a:xfrm>
          <a:prstGeom prst="rect">
            <a:avLst/>
          </a:prstGeom>
          <a:gradFill>
            <a:gsLst>
              <a:gs pos="0">
                <a:schemeClr val="accent4">
                  <a:alpha val="0"/>
                </a:schemeClr>
              </a:gs>
              <a:gs pos="96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723C1D-9A1A-465B-8164-483BF5426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98889" y="3617790"/>
            <a:ext cx="2453337" cy="4027079"/>
          </a:xfrm>
          <a:prstGeom prst="rect">
            <a:avLst/>
          </a:prstGeom>
          <a:gradFill>
            <a:gsLst>
              <a:gs pos="2000">
                <a:schemeClr val="accent5">
                  <a:alpha val="35000"/>
                </a:schemeClr>
              </a:gs>
              <a:gs pos="67000">
                <a:schemeClr val="accent4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6680484-5F73-4078-85C2-415205B1A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30441" y="1644149"/>
            <a:ext cx="4384532" cy="4196758"/>
          </a:xfrm>
          <a:custGeom>
            <a:avLst/>
            <a:gdLst>
              <a:gd name="connsiteX0" fmla="*/ 44539 w 4384532"/>
              <a:gd name="connsiteY0" fmla="*/ 2446310 h 4196758"/>
              <a:gd name="connsiteX1" fmla="*/ 0 w 4384532"/>
              <a:gd name="connsiteY1" fmla="*/ 2004492 h 4196758"/>
              <a:gd name="connsiteX2" fmla="*/ 500607 w 4384532"/>
              <a:gd name="connsiteY2" fmla="*/ 610007 h 4196758"/>
              <a:gd name="connsiteX3" fmla="*/ 589546 w 4384532"/>
              <a:gd name="connsiteY3" fmla="*/ 512149 h 4196758"/>
              <a:gd name="connsiteX4" fmla="*/ 3077760 w 4384532"/>
              <a:gd name="connsiteY4" fmla="*/ 0 h 4196758"/>
              <a:gd name="connsiteX5" fmla="*/ 3237230 w 4384532"/>
              <a:gd name="connsiteY5" fmla="*/ 76821 h 4196758"/>
              <a:gd name="connsiteX6" fmla="*/ 4384532 w 4384532"/>
              <a:gd name="connsiteY6" fmla="*/ 2004492 h 4196758"/>
              <a:gd name="connsiteX7" fmla="*/ 2192266 w 4384532"/>
              <a:gd name="connsiteY7" fmla="*/ 4196758 h 4196758"/>
              <a:gd name="connsiteX8" fmla="*/ 44539 w 4384532"/>
              <a:gd name="connsiteY8" fmla="*/ 2446310 h 419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84532" h="4196758">
                <a:moveTo>
                  <a:pt x="44539" y="2446310"/>
                </a:moveTo>
                <a:cubicBezTo>
                  <a:pt x="15336" y="2303599"/>
                  <a:pt x="0" y="2155836"/>
                  <a:pt x="0" y="2004492"/>
                </a:cubicBezTo>
                <a:cubicBezTo>
                  <a:pt x="0" y="1474787"/>
                  <a:pt x="187867" y="988960"/>
                  <a:pt x="500607" y="610007"/>
                </a:cubicBezTo>
                <a:lnTo>
                  <a:pt x="589546" y="512149"/>
                </a:lnTo>
                <a:lnTo>
                  <a:pt x="3077760" y="0"/>
                </a:lnTo>
                <a:lnTo>
                  <a:pt x="3237230" y="76821"/>
                </a:lnTo>
                <a:cubicBezTo>
                  <a:pt x="3920615" y="448057"/>
                  <a:pt x="4384532" y="1172098"/>
                  <a:pt x="4384532" y="2004492"/>
                </a:cubicBezTo>
                <a:cubicBezTo>
                  <a:pt x="4384532" y="3215247"/>
                  <a:pt x="3403021" y="4196758"/>
                  <a:pt x="2192266" y="4196758"/>
                </a:cubicBezTo>
                <a:cubicBezTo>
                  <a:pt x="1132855" y="4196758"/>
                  <a:pt x="248960" y="3445288"/>
                  <a:pt x="44539" y="2446310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DAAC2F-BA39-D483-3BEF-1098580B9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1028701"/>
            <a:ext cx="3248863" cy="3020785"/>
          </a:xfrm>
        </p:spPr>
        <p:txBody>
          <a:bodyPr>
            <a:normAutofit/>
          </a:bodyPr>
          <a:lstStyle/>
          <a:p>
            <a:pPr algn="r"/>
            <a:r>
              <a:rPr lang="en-US" sz="320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C820C-5829-38C1-5030-BB3243A10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4049" y="1028702"/>
            <a:ext cx="6487332" cy="5514022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ea typeface="+mn-lt"/>
                <a:cs typeface="+mn-lt"/>
              </a:rPr>
              <a:t>Proposal form will ask you to identify:</a:t>
            </a:r>
            <a:endParaRPr lang="en-US" sz="1800" dirty="0"/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800" dirty="0">
                <a:ea typeface="+mn-lt"/>
                <a:cs typeface="+mn-lt"/>
              </a:rPr>
              <a:t>Title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800" dirty="0">
                <a:ea typeface="+mn-lt"/>
                <a:cs typeface="+mn-lt"/>
              </a:rPr>
              <a:t>What human rights or social justice issue(s) does it involve?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800" dirty="0">
                <a:ea typeface="+mn-lt"/>
                <a:cs typeface="+mn-lt"/>
              </a:rPr>
              <a:t>Explain the key questions you propose to investigate in your research and how you will go about answering them.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US" sz="1800" dirty="0">
                <a:ea typeface="+mn-lt"/>
                <a:cs typeface="+mn-lt"/>
              </a:rPr>
              <a:t>Provide a bibliography of key sources which you have read in order to inform your decision about your choice of research topic.  Your bibliography should contain at least 5 sources and consist of high quality sources including </a:t>
            </a:r>
            <a:r>
              <a:rPr lang="en-GB" sz="1800" dirty="0">
                <a:ea typeface="+mn-lt"/>
                <a:cs typeface="+mn-lt"/>
              </a:rPr>
              <a:t>long form journalism, policy reports and academic articles</a:t>
            </a:r>
            <a:r>
              <a:rPr lang="en-US" sz="1800" dirty="0">
                <a:ea typeface="+mn-lt"/>
                <a:cs typeface="+mn-lt"/>
              </a:rPr>
              <a:t>.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800" dirty="0">
                <a:ea typeface="+mn-lt"/>
                <a:cs typeface="+mn-lt"/>
              </a:rPr>
              <a:t>What background expertise and knowledge do you bring to this research?</a:t>
            </a:r>
          </a:p>
          <a:p>
            <a:pPr marL="800100" lvl="1" indent="-342900">
              <a:lnSpc>
                <a:spcPct val="110000"/>
              </a:lnSpc>
              <a:buAutoNum type="arabicPeriod"/>
            </a:pPr>
            <a:r>
              <a:rPr lang="en-GB" sz="1800" dirty="0">
                <a:ea typeface="+mn-lt"/>
                <a:cs typeface="+mn-lt"/>
              </a:rPr>
              <a:t>What is your audience for your journalistic piece?</a:t>
            </a:r>
          </a:p>
        </p:txBody>
      </p:sp>
    </p:spTree>
    <p:extLst>
      <p:ext uri="{BB962C8B-B14F-4D97-AF65-F5344CB8AC3E}">
        <p14:creationId xmlns:p14="http://schemas.microsoft.com/office/powerpoint/2010/main" val="381035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F97A9E-845C-77DA-6805-38AD7BA6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618" y="338356"/>
            <a:ext cx="4911393" cy="1556724"/>
          </a:xfrm>
        </p:spPr>
        <p:txBody>
          <a:bodyPr anchor="b">
            <a:normAutofit/>
          </a:bodyPr>
          <a:lstStyle/>
          <a:p>
            <a:r>
              <a:rPr lang="en-US" dirty="0"/>
              <a:t>From topic to a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C1C54-9D25-BA60-D7F1-E08E9E3EA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1" y="2238955"/>
            <a:ext cx="6709712" cy="3583940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endParaRPr lang="en-US" dirty="0">
              <a:latin typeface="Avenir Next LT Pro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>
                <a:ea typeface="+mn-lt"/>
                <a:cs typeface="+mn-lt"/>
              </a:rPr>
              <a:t>The subject area begins to define the parameters of the research</a:t>
            </a:r>
            <a:endParaRPr lang="en-US" dirty="0">
              <a:ea typeface="+mn-lt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Avenir Next LT Pro"/>
                <a:cs typeface="Arial"/>
              </a:rPr>
              <a:t>A research question or title is what your research asks within a subject area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Avenir Next LT Pro"/>
                <a:cs typeface="Arial"/>
              </a:rPr>
              <a:t>A well formulated title or a question allows you </a:t>
            </a:r>
            <a:r>
              <a:rPr lang="en-US" dirty="0">
                <a:solidFill>
                  <a:srgbClr val="000000"/>
                </a:solidFill>
                <a:latin typeface="Avenir Next LT Pro"/>
                <a:cs typeface="Arial"/>
              </a:rPr>
              <a:t>to answer what; why; and how?</a:t>
            </a:r>
            <a:endParaRPr lang="en-US" dirty="0"/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000000"/>
                </a:solidFill>
                <a:latin typeface="Avenir Next LT Pro"/>
                <a:cs typeface="Arial"/>
              </a:rPr>
              <a:t>What am I trying to find out? What is the purpose or aim of this research?</a:t>
            </a:r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latin typeface="Avenir Next LT Pro"/>
                <a:cs typeface="Arial"/>
              </a:rPr>
              <a:t>Why is this research significant and timely?</a:t>
            </a:r>
          </a:p>
          <a:p>
            <a:pPr lvl="1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dirty="0">
                <a:latin typeface="Avenir Next LT Pro"/>
                <a:cs typeface="Arial"/>
              </a:rPr>
              <a:t>How will I answer the question?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>
              <a:latin typeface="Avenir Next LT Pro"/>
              <a:cs typeface="Arial"/>
            </a:endParaRPr>
          </a:p>
          <a:p>
            <a:endParaRPr lang="en-US" sz="1700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dirty="0">
              <a:latin typeface="Avenir Next LT Pro"/>
              <a:cs typeface="Arial"/>
            </a:endParaRPr>
          </a:p>
          <a:p>
            <a:endParaRPr lang="en-US" dirty="0">
              <a:latin typeface="Avenir Next LT Pro"/>
              <a:cs typeface="Arial"/>
            </a:endParaRPr>
          </a:p>
        </p:txBody>
      </p:sp>
      <p:pic>
        <p:nvPicPr>
          <p:cNvPr id="7" name="Graphic 6" descr="Bug under Magnifying Glass">
            <a:extLst>
              <a:ext uri="{FF2B5EF4-FFF2-40B4-BE49-F238E27FC236}">
                <a16:creationId xmlns:a16="http://schemas.microsoft.com/office/drawing/2014/main" id="{F179DCE9-46C6-D8C5-143D-23119B59C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85425" y="732734"/>
            <a:ext cx="5090161" cy="5090161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98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EBAA35-BC24-585B-2AD6-F131F43A9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286601"/>
            <a:ext cx="6684818" cy="1872264"/>
          </a:xfrm>
        </p:spPr>
        <p:txBody>
          <a:bodyPr>
            <a:normAutofit/>
          </a:bodyPr>
          <a:lstStyle/>
          <a:p>
            <a:r>
              <a:rPr lang="en-US" sz="4000" dirty="0"/>
              <a:t>Roadmap to a topic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C2F92-7387-AAA7-6066-BB0F165F8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0237" y="2621381"/>
            <a:ext cx="5929422" cy="3322219"/>
          </a:xfrm>
        </p:spPr>
        <p:txBody>
          <a:bodyPr vert="horz" lIns="0" tIns="0" rIns="0" bIns="0" rtlCol="0">
            <a:normAutofit/>
          </a:bodyPr>
          <a:lstStyle/>
          <a:p>
            <a:pPr>
              <a:buAutoNum type="arabicPeriod"/>
            </a:pPr>
            <a:endParaRPr lang="en-US" sz="1700" dirty="0">
              <a:latin typeface="Avenir Next LT Pro"/>
              <a:cs typeface="Arial"/>
            </a:endParaRPr>
          </a:p>
          <a:p>
            <a:pPr marL="342900" indent="-342900">
              <a:buAutoNum type="arabicPeriod"/>
            </a:pPr>
            <a:r>
              <a:rPr lang="en-US" sz="1700" dirty="0">
                <a:latin typeface="Avenir Next LT Pro"/>
                <a:cs typeface="Arial"/>
              </a:rPr>
              <a:t>What areas of human rights/social justice does this topic involve?</a:t>
            </a:r>
          </a:p>
          <a:p>
            <a:pPr marL="342900" indent="-342900">
              <a:buAutoNum type="arabicPeriod"/>
            </a:pPr>
            <a:r>
              <a:rPr lang="en-US" sz="1700" dirty="0">
                <a:latin typeface="Avenir Next LT Pro"/>
                <a:cs typeface="Arial"/>
              </a:rPr>
              <a:t>What are the key issues and dilemmas within this topic? </a:t>
            </a:r>
          </a:p>
          <a:p>
            <a:pPr marL="342900" indent="-342900">
              <a:buAutoNum type="arabicPeriod"/>
            </a:pPr>
            <a:r>
              <a:rPr lang="en-US" sz="1700" dirty="0">
                <a:latin typeface="Avenir Next LT Pro"/>
                <a:cs typeface="Arial"/>
              </a:rPr>
              <a:t>What kind of questions could you formulate on this topic?</a:t>
            </a:r>
            <a:endParaRPr lang="en-US" sz="1700" dirty="0">
              <a:latin typeface="Avenir Next LT Pro"/>
            </a:endParaRPr>
          </a:p>
          <a:p>
            <a:pPr marL="342900" indent="-342900">
              <a:buAutoNum type="arabicPeriod"/>
            </a:pPr>
            <a:r>
              <a:rPr lang="en-US" sz="1700" dirty="0">
                <a:latin typeface="Avenir Next LT Pro"/>
                <a:cs typeface="Arial"/>
              </a:rPr>
              <a:t>How would you go about answering those questions?</a:t>
            </a:r>
          </a:p>
          <a:p>
            <a:pPr marL="342900" indent="-342900">
              <a:buAutoNum type="arabicPeriod"/>
            </a:pPr>
            <a:r>
              <a:rPr lang="en-US" sz="1700" dirty="0">
                <a:latin typeface="Avenir Next LT Pro"/>
                <a:cs typeface="Arial"/>
              </a:rPr>
              <a:t>What sources would you use to evidence your answer?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sz="1700" dirty="0"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sz="1700" dirty="0">
              <a:latin typeface="Arial"/>
              <a:cs typeface="Arial"/>
            </a:endParaRPr>
          </a:p>
          <a:p>
            <a:pPr>
              <a:buAutoNum type="arabicPeriod"/>
            </a:pPr>
            <a:endParaRPr lang="en-US" sz="17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1707E60-CEC9-4661-AA82-69242EB4B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6406116"/>
            <a:ext cx="12191998" cy="461774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2">
                  <a:lumMod val="60000"/>
                  <a:lumOff val="40000"/>
                  <a:alpha val="59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035CD8-AE30-4146-96F2-036B0CE5E4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6115"/>
            <a:ext cx="4076698" cy="464399"/>
          </a:xfrm>
          <a:prstGeom prst="rect">
            <a:avLst/>
          </a:prstGeom>
          <a:gradFill>
            <a:gsLst>
              <a:gs pos="19000">
                <a:schemeClr val="accent6">
                  <a:lumMod val="75000"/>
                  <a:alpha val="61000"/>
                </a:schemeClr>
              </a:gs>
              <a:gs pos="99000">
                <a:schemeClr val="accent6">
                  <a:alpha val="87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Magnifying glass and question mark">
            <a:extLst>
              <a:ext uri="{FF2B5EF4-FFF2-40B4-BE49-F238E27FC236}">
                <a16:creationId xmlns:a16="http://schemas.microsoft.com/office/drawing/2014/main" id="{6EA13827-4729-C68C-8805-801A3720F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38" r="30737" b="5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74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26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281868-34F5-E773-2EDB-7AEA82CB6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 fontScale="90000"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Moving from topic to a title: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example Food INSECURITY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251C83-7827-6E85-57BA-DD71EA32E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44475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182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383CC5D-71E8-4CB2-8E4A-F1E4FF6DC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"/>
            <a:ext cx="12192000" cy="1600201"/>
          </a:xfrm>
          <a:prstGeom prst="rect">
            <a:avLst/>
          </a:prstGeom>
          <a:gradFill>
            <a:gsLst>
              <a:gs pos="0">
                <a:schemeClr val="accent5">
                  <a:alpha val="83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9161" y="9109"/>
            <a:ext cx="7792839" cy="1594270"/>
          </a:xfrm>
          <a:prstGeom prst="rect">
            <a:avLst/>
          </a:prstGeom>
          <a:gradFill>
            <a:gsLst>
              <a:gs pos="22000">
                <a:schemeClr val="accent2">
                  <a:alpha val="0"/>
                </a:schemeClr>
              </a:gs>
              <a:gs pos="99000">
                <a:schemeClr val="accent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2185E4-B584-4B9D-9440-DEA0FB9D9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9021976" y="-906246"/>
            <a:ext cx="1602951" cy="3416298"/>
          </a:xfrm>
          <a:prstGeom prst="rect">
            <a:avLst/>
          </a:prstGeom>
          <a:gradFill>
            <a:gsLst>
              <a:gs pos="45000">
                <a:schemeClr val="accent4">
                  <a:alpha val="0"/>
                </a:schemeClr>
              </a:gs>
              <a:gs pos="99000">
                <a:schemeClr val="accent6">
                  <a:alpha val="33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451242" y="0"/>
            <a:ext cx="9729549" cy="1600198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430"/>
            <a:ext cx="7910111" cy="1600198"/>
          </a:xfrm>
          <a:prstGeom prst="rect">
            <a:avLst/>
          </a:prstGeom>
          <a:gradFill>
            <a:gsLst>
              <a:gs pos="0">
                <a:schemeClr val="accent5">
                  <a:alpha val="21000"/>
                </a:schemeClr>
              </a:gs>
              <a:gs pos="99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C63872-C488-183D-27E1-7DEF7800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7084" y="374427"/>
            <a:ext cx="10374517" cy="971512"/>
          </a:xfrm>
        </p:spPr>
        <p:txBody>
          <a:bodyPr anchor="ctr">
            <a:normAutofit fontScale="90000"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Example titles: How would you go about answering those questions?</a:t>
            </a:r>
            <a:br>
              <a:rPr lang="en-US" sz="3200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AA250E3-2E42-3FA7-2272-195F482E90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179552"/>
              </p:ext>
            </p:extLst>
          </p:nvPr>
        </p:nvGraphicFramePr>
        <p:xfrm>
          <a:off x="579474" y="2062715"/>
          <a:ext cx="11033029" cy="4189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5825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GradientRiseVTI">
  <a:themeElements>
    <a:clrScheme name="GradientRise">
      <a:dk1>
        <a:sysClr val="windowText" lastClr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4712</TotalTime>
  <Words>857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Avenir Next LT Pro</vt:lpstr>
      <vt:lpstr>Courier New</vt:lpstr>
      <vt:lpstr>office theme</vt:lpstr>
      <vt:lpstr>GradientRiseVTI</vt:lpstr>
      <vt:lpstr>INVESTIGATIVE JOURNALISM</vt:lpstr>
      <vt:lpstr>Today, we will discuss</vt:lpstr>
      <vt:lpstr>key questions in all the streams</vt:lpstr>
      <vt:lpstr>INVESTIGATIVE JOURNALISM</vt:lpstr>
      <vt:lpstr>Proposal</vt:lpstr>
      <vt:lpstr>From topic to a title</vt:lpstr>
      <vt:lpstr>Roadmap to a topic</vt:lpstr>
      <vt:lpstr>Moving from topic to a title: example Food INSECURITY</vt:lpstr>
      <vt:lpstr>Example titles: How would you go about answering those questions? </vt:lpstr>
      <vt:lpstr>Brainstorming</vt:lpstr>
      <vt:lpstr>What next?</vt:lpstr>
      <vt:lpstr>Exploring Your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Harrison, James</dc:creator>
  <cp:lastModifiedBy>Harrison, James</cp:lastModifiedBy>
  <cp:revision>290</cp:revision>
  <dcterms:created xsi:type="dcterms:W3CDTF">2024-01-24T09:46:27Z</dcterms:created>
  <dcterms:modified xsi:type="dcterms:W3CDTF">2025-02-06T09:37:15Z</dcterms:modified>
</cp:coreProperties>
</file>