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63" r:id="rId2"/>
  </p:sldMasterIdLst>
  <p:sldIdLst>
    <p:sldId id="257" r:id="rId3"/>
    <p:sldId id="258" r:id="rId4"/>
    <p:sldId id="266" r:id="rId5"/>
    <p:sldId id="259" r:id="rId6"/>
    <p:sldId id="265" r:id="rId7"/>
    <p:sldId id="268" r:id="rId8"/>
    <p:sldId id="270" r:id="rId9"/>
    <p:sldId id="271" r:id="rId10"/>
    <p:sldId id="273" r:id="rId11"/>
    <p:sldId id="267" r:id="rId12"/>
    <p:sldId id="27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E0C3BE-4FF5-1345-976C-BB32848BD81A}" type="doc">
      <dgm:prSet loTypeId="urn:microsoft.com/office/officeart/2016/7/layout/VerticalDown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F557E32-4542-714C-AE0B-1037ADDC58C7}">
      <dgm:prSet custT="1"/>
      <dgm:spPr/>
      <dgm:t>
        <a:bodyPr/>
        <a:lstStyle/>
        <a:p>
          <a:r>
            <a:rPr lang="en-US" sz="2000"/>
            <a:t>What areas of law does this topic touch?</a:t>
          </a:r>
          <a:endParaRPr lang="en-GB" sz="2000"/>
        </a:p>
      </dgm:t>
    </dgm:pt>
    <dgm:pt modelId="{80914C6C-7D00-D945-B322-9B889A95A68C}" type="parTrans" cxnId="{CBC51366-B7AD-6549-8EC7-2EF60F2BC490}">
      <dgm:prSet/>
      <dgm:spPr/>
      <dgm:t>
        <a:bodyPr/>
        <a:lstStyle/>
        <a:p>
          <a:endParaRPr lang="en-GB"/>
        </a:p>
      </dgm:t>
    </dgm:pt>
    <dgm:pt modelId="{12EBDAE5-0EA7-F54B-A5CE-45A50A65B7A6}" type="sibTrans" cxnId="{CBC51366-B7AD-6549-8EC7-2EF60F2BC490}">
      <dgm:prSet/>
      <dgm:spPr/>
      <dgm:t>
        <a:bodyPr/>
        <a:lstStyle/>
        <a:p>
          <a:endParaRPr lang="en-GB"/>
        </a:p>
      </dgm:t>
    </dgm:pt>
    <dgm:pt modelId="{5F77C223-87D8-A34C-9BA7-C7C0120EAF07}">
      <dgm:prSet custT="1"/>
      <dgm:spPr/>
      <dgm:t>
        <a:bodyPr/>
        <a:lstStyle/>
        <a:p>
          <a:r>
            <a:rPr lang="en-GB" sz="1800" dirty="0"/>
            <a:t>Right to adequate housing, tenants rights, evictions, disrepair</a:t>
          </a:r>
        </a:p>
      </dgm:t>
    </dgm:pt>
    <dgm:pt modelId="{630A727B-8770-E444-BBBD-AFC84DF5EB7E}" type="parTrans" cxnId="{F2D41870-0700-DB45-AF15-2B4238EC8A31}">
      <dgm:prSet/>
      <dgm:spPr/>
      <dgm:t>
        <a:bodyPr/>
        <a:lstStyle/>
        <a:p>
          <a:endParaRPr lang="en-GB"/>
        </a:p>
      </dgm:t>
    </dgm:pt>
    <dgm:pt modelId="{99919CAF-ECCA-9D49-952B-94C595FE1912}" type="sibTrans" cxnId="{F2D41870-0700-DB45-AF15-2B4238EC8A31}">
      <dgm:prSet/>
      <dgm:spPr/>
      <dgm:t>
        <a:bodyPr/>
        <a:lstStyle/>
        <a:p>
          <a:endParaRPr lang="en-GB"/>
        </a:p>
      </dgm:t>
    </dgm:pt>
    <dgm:pt modelId="{E912C426-379A-0646-AAC5-8146C6E6BAD3}">
      <dgm:prSet custT="1"/>
      <dgm:spPr/>
      <dgm:t>
        <a:bodyPr/>
        <a:lstStyle/>
        <a:p>
          <a:r>
            <a:rPr lang="en-US" sz="1800" dirty="0"/>
            <a:t>What are the key issues and dilemmas within this topic that could form basis of dissertation? </a:t>
          </a:r>
          <a:endParaRPr lang="en-GB" sz="1800" dirty="0"/>
        </a:p>
      </dgm:t>
    </dgm:pt>
    <dgm:pt modelId="{01800484-E27B-1843-B7D1-005A9AA9AE3F}" type="parTrans" cxnId="{62C8E6B0-1780-E442-BE26-8108D0FE5846}">
      <dgm:prSet/>
      <dgm:spPr/>
      <dgm:t>
        <a:bodyPr/>
        <a:lstStyle/>
        <a:p>
          <a:endParaRPr lang="en-GB"/>
        </a:p>
      </dgm:t>
    </dgm:pt>
    <dgm:pt modelId="{7253256B-F91D-924F-A3A9-A781F7FF4D87}" type="sibTrans" cxnId="{62C8E6B0-1780-E442-BE26-8108D0FE5846}">
      <dgm:prSet/>
      <dgm:spPr/>
      <dgm:t>
        <a:bodyPr/>
        <a:lstStyle/>
        <a:p>
          <a:endParaRPr lang="en-GB"/>
        </a:p>
      </dgm:t>
    </dgm:pt>
    <dgm:pt modelId="{A47C6528-1B4D-F048-A0E2-2E765D56E4B6}">
      <dgm:prSet custT="1"/>
      <dgm:spPr/>
      <dgm:t>
        <a:bodyPr/>
        <a:lstStyle/>
        <a:p>
          <a:r>
            <a:rPr lang="en-GB" sz="1600" dirty="0"/>
            <a:t>Are there problems and deficiencies with the protection of tenants’ rights in the UK?</a:t>
          </a:r>
        </a:p>
        <a:p>
          <a:r>
            <a:rPr lang="en-GB" sz="1600" dirty="0"/>
            <a:t>How would the effective implementation of the right to adequate housing in the UK affect the housing rights of the poorest and most vulnerable? </a:t>
          </a:r>
        </a:p>
        <a:p>
          <a:r>
            <a:rPr lang="en-GB" sz="1600" dirty="0"/>
            <a:t>To what extent are evictions in the UK a human rights problem?  </a:t>
          </a:r>
        </a:p>
      </dgm:t>
    </dgm:pt>
    <dgm:pt modelId="{C0AE731F-2779-9340-94F7-E658224C5EC8}" type="parTrans" cxnId="{1A603DBF-E34A-1A4E-8877-8E814E6E4D49}">
      <dgm:prSet/>
      <dgm:spPr/>
      <dgm:t>
        <a:bodyPr/>
        <a:lstStyle/>
        <a:p>
          <a:endParaRPr lang="en-GB"/>
        </a:p>
      </dgm:t>
    </dgm:pt>
    <dgm:pt modelId="{6A2C43F2-9F39-D74C-BE8A-CF88181EBC47}" type="sibTrans" cxnId="{1A603DBF-E34A-1A4E-8877-8E814E6E4D49}">
      <dgm:prSet/>
      <dgm:spPr/>
      <dgm:t>
        <a:bodyPr/>
        <a:lstStyle/>
        <a:p>
          <a:endParaRPr lang="en-GB"/>
        </a:p>
      </dgm:t>
    </dgm:pt>
    <dgm:pt modelId="{9B661985-A9FF-274C-B9B8-3027CE82E613}" type="pres">
      <dgm:prSet presAssocID="{D8E0C3BE-4FF5-1345-976C-BB32848BD81A}" presName="Name0" presStyleCnt="0">
        <dgm:presLayoutVars>
          <dgm:dir/>
          <dgm:animLvl val="lvl"/>
          <dgm:resizeHandles val="exact"/>
        </dgm:presLayoutVars>
      </dgm:prSet>
      <dgm:spPr/>
    </dgm:pt>
    <dgm:pt modelId="{FD8793F1-19C4-A548-BB11-4C649E72AA87}" type="pres">
      <dgm:prSet presAssocID="{E912C426-379A-0646-AAC5-8146C6E6BAD3}" presName="boxAndChildren" presStyleCnt="0"/>
      <dgm:spPr/>
    </dgm:pt>
    <dgm:pt modelId="{415E7694-2B11-1A45-B8AB-19BA6AFFF623}" type="pres">
      <dgm:prSet presAssocID="{E912C426-379A-0646-AAC5-8146C6E6BAD3}" presName="parentTextBox" presStyleLbl="alignNode1" presStyleIdx="0" presStyleCnt="2"/>
      <dgm:spPr/>
    </dgm:pt>
    <dgm:pt modelId="{98ED7EEC-2626-0142-A34B-B6ADDAA4C8FF}" type="pres">
      <dgm:prSet presAssocID="{E912C426-379A-0646-AAC5-8146C6E6BAD3}" presName="descendantBox" presStyleLbl="bgAccFollowNode1" presStyleIdx="0" presStyleCnt="2"/>
      <dgm:spPr/>
    </dgm:pt>
    <dgm:pt modelId="{30ED5D68-9614-314C-BCC8-A437D4D60279}" type="pres">
      <dgm:prSet presAssocID="{12EBDAE5-0EA7-F54B-A5CE-45A50A65B7A6}" presName="sp" presStyleCnt="0"/>
      <dgm:spPr/>
    </dgm:pt>
    <dgm:pt modelId="{9F093BB3-EC1F-2A4C-9A13-F0591D563C1A}" type="pres">
      <dgm:prSet presAssocID="{1F557E32-4542-714C-AE0B-1037ADDC58C7}" presName="arrowAndChildren" presStyleCnt="0"/>
      <dgm:spPr/>
    </dgm:pt>
    <dgm:pt modelId="{B62A6CE0-1C83-D24A-B475-59ED288E8479}" type="pres">
      <dgm:prSet presAssocID="{1F557E32-4542-714C-AE0B-1037ADDC58C7}" presName="parentTextArrow" presStyleLbl="node1" presStyleIdx="0" presStyleCnt="0"/>
      <dgm:spPr/>
    </dgm:pt>
    <dgm:pt modelId="{A2F865B8-D71C-5F47-AAE3-2378D4591B0A}" type="pres">
      <dgm:prSet presAssocID="{1F557E32-4542-714C-AE0B-1037ADDC58C7}" presName="arrow" presStyleLbl="alignNode1" presStyleIdx="1" presStyleCnt="2"/>
      <dgm:spPr/>
    </dgm:pt>
    <dgm:pt modelId="{ECC31BF3-7B63-6F4B-A122-72259980ECEE}" type="pres">
      <dgm:prSet presAssocID="{1F557E32-4542-714C-AE0B-1037ADDC58C7}" presName="descendantArrow" presStyleLbl="bgAccFollowNode1" presStyleIdx="1" presStyleCnt="2"/>
      <dgm:spPr/>
    </dgm:pt>
  </dgm:ptLst>
  <dgm:cxnLst>
    <dgm:cxn modelId="{E674CC04-AAD7-744C-B532-771EE9251221}" type="presOf" srcId="{D8E0C3BE-4FF5-1345-976C-BB32848BD81A}" destId="{9B661985-A9FF-274C-B9B8-3027CE82E613}" srcOrd="0" destOrd="0" presId="urn:microsoft.com/office/officeart/2016/7/layout/VerticalDownArrowProcess"/>
    <dgm:cxn modelId="{798C4806-EA86-DF48-96CF-879947047B65}" type="presOf" srcId="{E912C426-379A-0646-AAC5-8146C6E6BAD3}" destId="{415E7694-2B11-1A45-B8AB-19BA6AFFF623}" srcOrd="0" destOrd="0" presId="urn:microsoft.com/office/officeart/2016/7/layout/VerticalDownArrowProcess"/>
    <dgm:cxn modelId="{CBC51366-B7AD-6549-8EC7-2EF60F2BC490}" srcId="{D8E0C3BE-4FF5-1345-976C-BB32848BD81A}" destId="{1F557E32-4542-714C-AE0B-1037ADDC58C7}" srcOrd="0" destOrd="0" parTransId="{80914C6C-7D00-D945-B322-9B889A95A68C}" sibTransId="{12EBDAE5-0EA7-F54B-A5CE-45A50A65B7A6}"/>
    <dgm:cxn modelId="{F2D41870-0700-DB45-AF15-2B4238EC8A31}" srcId="{1F557E32-4542-714C-AE0B-1037ADDC58C7}" destId="{5F77C223-87D8-A34C-9BA7-C7C0120EAF07}" srcOrd="0" destOrd="0" parTransId="{630A727B-8770-E444-BBBD-AFC84DF5EB7E}" sibTransId="{99919CAF-ECCA-9D49-952B-94C595FE1912}"/>
    <dgm:cxn modelId="{10725C8F-B35A-2940-971B-D9BA1716F792}" type="presOf" srcId="{1F557E32-4542-714C-AE0B-1037ADDC58C7}" destId="{B62A6CE0-1C83-D24A-B475-59ED288E8479}" srcOrd="0" destOrd="0" presId="urn:microsoft.com/office/officeart/2016/7/layout/VerticalDownArrowProcess"/>
    <dgm:cxn modelId="{62C8E6B0-1780-E442-BE26-8108D0FE5846}" srcId="{D8E0C3BE-4FF5-1345-976C-BB32848BD81A}" destId="{E912C426-379A-0646-AAC5-8146C6E6BAD3}" srcOrd="1" destOrd="0" parTransId="{01800484-E27B-1843-B7D1-005A9AA9AE3F}" sibTransId="{7253256B-F91D-924F-A3A9-A781F7FF4D87}"/>
    <dgm:cxn modelId="{1C05A7BE-C091-EA40-807A-B0EB2C1ED937}" type="presOf" srcId="{5F77C223-87D8-A34C-9BA7-C7C0120EAF07}" destId="{ECC31BF3-7B63-6F4B-A122-72259980ECEE}" srcOrd="0" destOrd="0" presId="urn:microsoft.com/office/officeart/2016/7/layout/VerticalDownArrowProcess"/>
    <dgm:cxn modelId="{1A603DBF-E34A-1A4E-8877-8E814E6E4D49}" srcId="{E912C426-379A-0646-AAC5-8146C6E6BAD3}" destId="{A47C6528-1B4D-F048-A0E2-2E765D56E4B6}" srcOrd="0" destOrd="0" parTransId="{C0AE731F-2779-9340-94F7-E658224C5EC8}" sibTransId="{6A2C43F2-9F39-D74C-BE8A-CF88181EBC47}"/>
    <dgm:cxn modelId="{B63C1FCD-C5EF-A24D-9140-6DD90F4A7610}" type="presOf" srcId="{A47C6528-1B4D-F048-A0E2-2E765D56E4B6}" destId="{98ED7EEC-2626-0142-A34B-B6ADDAA4C8FF}" srcOrd="0" destOrd="0" presId="urn:microsoft.com/office/officeart/2016/7/layout/VerticalDownArrowProcess"/>
    <dgm:cxn modelId="{4B5E54EC-48D1-594B-87B3-D26F6DBA453B}" type="presOf" srcId="{1F557E32-4542-714C-AE0B-1037ADDC58C7}" destId="{A2F865B8-D71C-5F47-AAE3-2378D4591B0A}" srcOrd="1" destOrd="0" presId="urn:microsoft.com/office/officeart/2016/7/layout/VerticalDownArrowProcess"/>
    <dgm:cxn modelId="{F4503226-0EA7-3B4C-9BA5-9487D4480A0A}" type="presParOf" srcId="{9B661985-A9FF-274C-B9B8-3027CE82E613}" destId="{FD8793F1-19C4-A548-BB11-4C649E72AA87}" srcOrd="0" destOrd="0" presId="urn:microsoft.com/office/officeart/2016/7/layout/VerticalDownArrowProcess"/>
    <dgm:cxn modelId="{C4E1C13C-296B-2C43-B071-23F814B87812}" type="presParOf" srcId="{FD8793F1-19C4-A548-BB11-4C649E72AA87}" destId="{415E7694-2B11-1A45-B8AB-19BA6AFFF623}" srcOrd="0" destOrd="0" presId="urn:microsoft.com/office/officeart/2016/7/layout/VerticalDownArrowProcess"/>
    <dgm:cxn modelId="{4A3559AB-AA1B-1D41-B2A2-397AFBF0EBC5}" type="presParOf" srcId="{FD8793F1-19C4-A548-BB11-4C649E72AA87}" destId="{98ED7EEC-2626-0142-A34B-B6ADDAA4C8FF}" srcOrd="1" destOrd="0" presId="urn:microsoft.com/office/officeart/2016/7/layout/VerticalDownArrowProcess"/>
    <dgm:cxn modelId="{FCC7A8AD-A27F-0744-9CB8-B26D18B4DE8A}" type="presParOf" srcId="{9B661985-A9FF-274C-B9B8-3027CE82E613}" destId="{30ED5D68-9614-314C-BCC8-A437D4D60279}" srcOrd="1" destOrd="0" presId="urn:microsoft.com/office/officeart/2016/7/layout/VerticalDownArrowProcess"/>
    <dgm:cxn modelId="{FC07FDD0-8E57-9C42-83E4-A73FC4FE4646}" type="presParOf" srcId="{9B661985-A9FF-274C-B9B8-3027CE82E613}" destId="{9F093BB3-EC1F-2A4C-9A13-F0591D563C1A}" srcOrd="2" destOrd="0" presId="urn:microsoft.com/office/officeart/2016/7/layout/VerticalDownArrowProcess"/>
    <dgm:cxn modelId="{EAA4D20E-AD59-E74B-9088-BBA3A6821845}" type="presParOf" srcId="{9F093BB3-EC1F-2A4C-9A13-F0591D563C1A}" destId="{B62A6CE0-1C83-D24A-B475-59ED288E8479}" srcOrd="0" destOrd="0" presId="urn:microsoft.com/office/officeart/2016/7/layout/VerticalDownArrowProcess"/>
    <dgm:cxn modelId="{8282DB19-3257-FE4F-B1B1-7DD71D78C05A}" type="presParOf" srcId="{9F093BB3-EC1F-2A4C-9A13-F0591D563C1A}" destId="{A2F865B8-D71C-5F47-AAE3-2378D4591B0A}" srcOrd="1" destOrd="0" presId="urn:microsoft.com/office/officeart/2016/7/layout/VerticalDownArrowProcess"/>
    <dgm:cxn modelId="{9872CDA1-2848-804A-BA0D-5200ADB488F5}" type="presParOf" srcId="{9F093BB3-EC1F-2A4C-9A13-F0591D563C1A}" destId="{ECC31BF3-7B63-6F4B-A122-72259980ECEE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93FEC3-5D8B-46E8-9C3B-ADF889267A5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979232-FBD4-4F30-93A1-18335553ADE6}">
      <dgm:prSet/>
      <dgm:spPr/>
      <dgm:t>
        <a:bodyPr/>
        <a:lstStyle/>
        <a:p>
          <a:pPr rtl="0"/>
          <a:r>
            <a:rPr lang="en-GB" dirty="0"/>
            <a:t>Comparing the rights of private sector tenants in England with those in other jurisdictions</a:t>
          </a:r>
          <a:endParaRPr lang="en-US" dirty="0"/>
        </a:p>
      </dgm:t>
    </dgm:pt>
    <dgm:pt modelId="{455E1340-5C37-46DF-8AEB-E0F7E92ED5FC}" type="parTrans" cxnId="{DE1E0AAD-D08B-4C6B-9074-2725B843A6F5}">
      <dgm:prSet/>
      <dgm:spPr/>
      <dgm:t>
        <a:bodyPr/>
        <a:lstStyle/>
        <a:p>
          <a:endParaRPr lang="en-US"/>
        </a:p>
      </dgm:t>
    </dgm:pt>
    <dgm:pt modelId="{DB27FDA3-E7E3-4D0F-BBAB-F4B7EAEE6F84}" type="sibTrans" cxnId="{DE1E0AAD-D08B-4C6B-9074-2725B843A6F5}">
      <dgm:prSet/>
      <dgm:spPr/>
      <dgm:t>
        <a:bodyPr/>
        <a:lstStyle/>
        <a:p>
          <a:endParaRPr lang="en-US"/>
        </a:p>
      </dgm:t>
    </dgm:pt>
    <dgm:pt modelId="{2BC2E1F5-7A81-4423-96F0-E6AC5A281A4D}">
      <dgm:prSet/>
      <dgm:spPr/>
      <dgm:t>
        <a:bodyPr/>
        <a:lstStyle/>
        <a:p>
          <a:r>
            <a:rPr lang="en-US" dirty="0"/>
            <a:t>Ensuring the quality of housing in the private rental sector meets UK human rights obligations </a:t>
          </a:r>
        </a:p>
      </dgm:t>
    </dgm:pt>
    <dgm:pt modelId="{7D1AEF4B-1E36-48B7-8AA7-71B84785ACBE}" type="parTrans" cxnId="{E4242625-9407-448D-8C69-65A12EE2FCF6}">
      <dgm:prSet/>
      <dgm:spPr/>
      <dgm:t>
        <a:bodyPr/>
        <a:lstStyle/>
        <a:p>
          <a:endParaRPr lang="en-US"/>
        </a:p>
      </dgm:t>
    </dgm:pt>
    <dgm:pt modelId="{D63CC0AF-302A-4CB0-9B4B-F44B162D94FD}" type="sibTrans" cxnId="{E4242625-9407-448D-8C69-65A12EE2FCF6}">
      <dgm:prSet/>
      <dgm:spPr/>
      <dgm:t>
        <a:bodyPr/>
        <a:lstStyle/>
        <a:p>
          <a:endParaRPr lang="en-US"/>
        </a:p>
      </dgm:t>
    </dgm:pt>
    <dgm:pt modelId="{C000F0E3-CF2B-43D1-8607-A61990B6F3E4}">
      <dgm:prSet/>
      <dgm:spPr/>
      <dgm:t>
        <a:bodyPr/>
        <a:lstStyle/>
        <a:p>
          <a:pPr rtl="0"/>
          <a:r>
            <a:rPr lang="en-US" dirty="0"/>
            <a:t>Effective protection from eviction for the most vulnerable: Evidence from evictions in Coventry </a:t>
          </a:r>
        </a:p>
      </dgm:t>
    </dgm:pt>
    <dgm:pt modelId="{63A4521D-39E8-41A5-86B4-2F7446117672}" type="parTrans" cxnId="{AF149FBE-5205-4F5D-8080-1EA92489BABB}">
      <dgm:prSet/>
      <dgm:spPr/>
      <dgm:t>
        <a:bodyPr/>
        <a:lstStyle/>
        <a:p>
          <a:endParaRPr lang="en-US"/>
        </a:p>
      </dgm:t>
    </dgm:pt>
    <dgm:pt modelId="{DCFD886E-BBFC-4187-8EEF-274CC33089C4}" type="sibTrans" cxnId="{AF149FBE-5205-4F5D-8080-1EA92489BABB}">
      <dgm:prSet/>
      <dgm:spPr/>
      <dgm:t>
        <a:bodyPr/>
        <a:lstStyle/>
        <a:p>
          <a:endParaRPr lang="en-US"/>
        </a:p>
      </dgm:t>
    </dgm:pt>
    <dgm:pt modelId="{00CCD8D0-D0F3-412E-B594-22F330883AC4}" type="pres">
      <dgm:prSet presAssocID="{7F93FEC3-5D8B-46E8-9C3B-ADF889267A5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DFE8045-1B48-4B69-A3B6-8F699EEB40BA}" type="pres">
      <dgm:prSet presAssocID="{39979232-FBD4-4F30-93A1-18335553ADE6}" presName="hierRoot1" presStyleCnt="0"/>
      <dgm:spPr/>
    </dgm:pt>
    <dgm:pt modelId="{34123CFC-B90F-4B33-BEF0-656AC337AAA8}" type="pres">
      <dgm:prSet presAssocID="{39979232-FBD4-4F30-93A1-18335553ADE6}" presName="composite" presStyleCnt="0"/>
      <dgm:spPr/>
    </dgm:pt>
    <dgm:pt modelId="{44699CF7-DF3E-4CCC-A4BF-2FEAA678E9BC}" type="pres">
      <dgm:prSet presAssocID="{39979232-FBD4-4F30-93A1-18335553ADE6}" presName="background" presStyleLbl="node0" presStyleIdx="0" presStyleCnt="3"/>
      <dgm:spPr/>
    </dgm:pt>
    <dgm:pt modelId="{19CF1E68-334D-4A03-BE35-0E767D871B4E}" type="pres">
      <dgm:prSet presAssocID="{39979232-FBD4-4F30-93A1-18335553ADE6}" presName="text" presStyleLbl="fgAcc0" presStyleIdx="0" presStyleCnt="3">
        <dgm:presLayoutVars>
          <dgm:chPref val="3"/>
        </dgm:presLayoutVars>
      </dgm:prSet>
      <dgm:spPr/>
    </dgm:pt>
    <dgm:pt modelId="{3810CAF5-75EA-4416-936D-08060F2025AB}" type="pres">
      <dgm:prSet presAssocID="{39979232-FBD4-4F30-93A1-18335553ADE6}" presName="hierChild2" presStyleCnt="0"/>
      <dgm:spPr/>
    </dgm:pt>
    <dgm:pt modelId="{353AE18F-615C-497A-904C-113274CAC4F4}" type="pres">
      <dgm:prSet presAssocID="{2BC2E1F5-7A81-4423-96F0-E6AC5A281A4D}" presName="hierRoot1" presStyleCnt="0"/>
      <dgm:spPr/>
    </dgm:pt>
    <dgm:pt modelId="{0075ADBE-B903-40E8-9F80-480E9B1F40B2}" type="pres">
      <dgm:prSet presAssocID="{2BC2E1F5-7A81-4423-96F0-E6AC5A281A4D}" presName="composite" presStyleCnt="0"/>
      <dgm:spPr/>
    </dgm:pt>
    <dgm:pt modelId="{89813C52-2AA5-4652-A921-804C33B6FDA0}" type="pres">
      <dgm:prSet presAssocID="{2BC2E1F5-7A81-4423-96F0-E6AC5A281A4D}" presName="background" presStyleLbl="node0" presStyleIdx="1" presStyleCnt="3"/>
      <dgm:spPr/>
    </dgm:pt>
    <dgm:pt modelId="{0A29CFE8-A820-438E-A0B5-F4921191CFAD}" type="pres">
      <dgm:prSet presAssocID="{2BC2E1F5-7A81-4423-96F0-E6AC5A281A4D}" presName="text" presStyleLbl="fgAcc0" presStyleIdx="1" presStyleCnt="3">
        <dgm:presLayoutVars>
          <dgm:chPref val="3"/>
        </dgm:presLayoutVars>
      </dgm:prSet>
      <dgm:spPr/>
    </dgm:pt>
    <dgm:pt modelId="{06A7BAF2-F017-4BFE-8EB7-7069AD63BE7F}" type="pres">
      <dgm:prSet presAssocID="{2BC2E1F5-7A81-4423-96F0-E6AC5A281A4D}" presName="hierChild2" presStyleCnt="0"/>
      <dgm:spPr/>
    </dgm:pt>
    <dgm:pt modelId="{662C67FE-251D-436E-9EF8-62119ACF5B61}" type="pres">
      <dgm:prSet presAssocID="{C000F0E3-CF2B-43D1-8607-A61990B6F3E4}" presName="hierRoot1" presStyleCnt="0"/>
      <dgm:spPr/>
    </dgm:pt>
    <dgm:pt modelId="{C1807364-61CD-432C-A306-52C12E5F4321}" type="pres">
      <dgm:prSet presAssocID="{C000F0E3-CF2B-43D1-8607-A61990B6F3E4}" presName="composite" presStyleCnt="0"/>
      <dgm:spPr/>
    </dgm:pt>
    <dgm:pt modelId="{F70EC488-55F7-403E-AAEE-D7BAB48E00A6}" type="pres">
      <dgm:prSet presAssocID="{C000F0E3-CF2B-43D1-8607-A61990B6F3E4}" presName="background" presStyleLbl="node0" presStyleIdx="2" presStyleCnt="3"/>
      <dgm:spPr/>
    </dgm:pt>
    <dgm:pt modelId="{19775E93-22E9-481E-A71A-5B9834772E17}" type="pres">
      <dgm:prSet presAssocID="{C000F0E3-CF2B-43D1-8607-A61990B6F3E4}" presName="text" presStyleLbl="fgAcc0" presStyleIdx="2" presStyleCnt="3">
        <dgm:presLayoutVars>
          <dgm:chPref val="3"/>
        </dgm:presLayoutVars>
      </dgm:prSet>
      <dgm:spPr/>
    </dgm:pt>
    <dgm:pt modelId="{6AFCF594-0D2F-437A-B3A1-2F65CB32EA02}" type="pres">
      <dgm:prSet presAssocID="{C000F0E3-CF2B-43D1-8607-A61990B6F3E4}" presName="hierChild2" presStyleCnt="0"/>
      <dgm:spPr/>
    </dgm:pt>
  </dgm:ptLst>
  <dgm:cxnLst>
    <dgm:cxn modelId="{F8D53D03-F273-4A01-AFCC-B0832230AEE2}" type="presOf" srcId="{39979232-FBD4-4F30-93A1-18335553ADE6}" destId="{19CF1E68-334D-4A03-BE35-0E767D871B4E}" srcOrd="0" destOrd="0" presId="urn:microsoft.com/office/officeart/2005/8/layout/hierarchy1"/>
    <dgm:cxn modelId="{A14A6E0D-6118-4D56-BD4B-CDB2927D52D9}" type="presOf" srcId="{2BC2E1F5-7A81-4423-96F0-E6AC5A281A4D}" destId="{0A29CFE8-A820-438E-A0B5-F4921191CFAD}" srcOrd="0" destOrd="0" presId="urn:microsoft.com/office/officeart/2005/8/layout/hierarchy1"/>
    <dgm:cxn modelId="{E4242625-9407-448D-8C69-65A12EE2FCF6}" srcId="{7F93FEC3-5D8B-46E8-9C3B-ADF889267A5A}" destId="{2BC2E1F5-7A81-4423-96F0-E6AC5A281A4D}" srcOrd="1" destOrd="0" parTransId="{7D1AEF4B-1E36-48B7-8AA7-71B84785ACBE}" sibTransId="{D63CC0AF-302A-4CB0-9B4B-F44B162D94FD}"/>
    <dgm:cxn modelId="{EE4AA430-4B66-4286-8C4B-D9B98D74F93E}" type="presOf" srcId="{7F93FEC3-5D8B-46E8-9C3B-ADF889267A5A}" destId="{00CCD8D0-D0F3-412E-B594-22F330883AC4}" srcOrd="0" destOrd="0" presId="urn:microsoft.com/office/officeart/2005/8/layout/hierarchy1"/>
    <dgm:cxn modelId="{71E68794-E6BF-42C4-AD7C-FC4A578C1CFC}" type="presOf" srcId="{C000F0E3-CF2B-43D1-8607-A61990B6F3E4}" destId="{19775E93-22E9-481E-A71A-5B9834772E17}" srcOrd="0" destOrd="0" presId="urn:microsoft.com/office/officeart/2005/8/layout/hierarchy1"/>
    <dgm:cxn modelId="{DE1E0AAD-D08B-4C6B-9074-2725B843A6F5}" srcId="{7F93FEC3-5D8B-46E8-9C3B-ADF889267A5A}" destId="{39979232-FBD4-4F30-93A1-18335553ADE6}" srcOrd="0" destOrd="0" parTransId="{455E1340-5C37-46DF-8AEB-E0F7E92ED5FC}" sibTransId="{DB27FDA3-E7E3-4D0F-BBAB-F4B7EAEE6F84}"/>
    <dgm:cxn modelId="{AF149FBE-5205-4F5D-8080-1EA92489BABB}" srcId="{7F93FEC3-5D8B-46E8-9C3B-ADF889267A5A}" destId="{C000F0E3-CF2B-43D1-8607-A61990B6F3E4}" srcOrd="2" destOrd="0" parTransId="{63A4521D-39E8-41A5-86B4-2F7446117672}" sibTransId="{DCFD886E-BBFC-4187-8EEF-274CC33089C4}"/>
    <dgm:cxn modelId="{63543A8D-2EE4-42D3-9198-C72D6A4B5471}" type="presParOf" srcId="{00CCD8D0-D0F3-412E-B594-22F330883AC4}" destId="{3DFE8045-1B48-4B69-A3B6-8F699EEB40BA}" srcOrd="0" destOrd="0" presId="urn:microsoft.com/office/officeart/2005/8/layout/hierarchy1"/>
    <dgm:cxn modelId="{4BDF623C-E07B-49E5-8C00-5B55935BB7E8}" type="presParOf" srcId="{3DFE8045-1B48-4B69-A3B6-8F699EEB40BA}" destId="{34123CFC-B90F-4B33-BEF0-656AC337AAA8}" srcOrd="0" destOrd="0" presId="urn:microsoft.com/office/officeart/2005/8/layout/hierarchy1"/>
    <dgm:cxn modelId="{D449883E-69BE-4444-B5CD-D38D90827DDC}" type="presParOf" srcId="{34123CFC-B90F-4B33-BEF0-656AC337AAA8}" destId="{44699CF7-DF3E-4CCC-A4BF-2FEAA678E9BC}" srcOrd="0" destOrd="0" presId="urn:microsoft.com/office/officeart/2005/8/layout/hierarchy1"/>
    <dgm:cxn modelId="{D497E3AB-73B8-4042-B25E-6810A449722E}" type="presParOf" srcId="{34123CFC-B90F-4B33-BEF0-656AC337AAA8}" destId="{19CF1E68-334D-4A03-BE35-0E767D871B4E}" srcOrd="1" destOrd="0" presId="urn:microsoft.com/office/officeart/2005/8/layout/hierarchy1"/>
    <dgm:cxn modelId="{C4425FED-FF98-4D92-ACB0-F081788F85B4}" type="presParOf" srcId="{3DFE8045-1B48-4B69-A3B6-8F699EEB40BA}" destId="{3810CAF5-75EA-4416-936D-08060F2025AB}" srcOrd="1" destOrd="0" presId="urn:microsoft.com/office/officeart/2005/8/layout/hierarchy1"/>
    <dgm:cxn modelId="{287E3900-0785-42AF-B9DF-886E68D704DB}" type="presParOf" srcId="{00CCD8D0-D0F3-412E-B594-22F330883AC4}" destId="{353AE18F-615C-497A-904C-113274CAC4F4}" srcOrd="1" destOrd="0" presId="urn:microsoft.com/office/officeart/2005/8/layout/hierarchy1"/>
    <dgm:cxn modelId="{83B1218E-FFE3-46C6-B741-5034B85F9A76}" type="presParOf" srcId="{353AE18F-615C-497A-904C-113274CAC4F4}" destId="{0075ADBE-B903-40E8-9F80-480E9B1F40B2}" srcOrd="0" destOrd="0" presId="urn:microsoft.com/office/officeart/2005/8/layout/hierarchy1"/>
    <dgm:cxn modelId="{C45C611F-3027-4BC1-8D9E-84976CC059B8}" type="presParOf" srcId="{0075ADBE-B903-40E8-9F80-480E9B1F40B2}" destId="{89813C52-2AA5-4652-A921-804C33B6FDA0}" srcOrd="0" destOrd="0" presId="urn:microsoft.com/office/officeart/2005/8/layout/hierarchy1"/>
    <dgm:cxn modelId="{B6250B1E-27C8-4D28-A33B-C3F9826D17D8}" type="presParOf" srcId="{0075ADBE-B903-40E8-9F80-480E9B1F40B2}" destId="{0A29CFE8-A820-438E-A0B5-F4921191CFAD}" srcOrd="1" destOrd="0" presId="urn:microsoft.com/office/officeart/2005/8/layout/hierarchy1"/>
    <dgm:cxn modelId="{7C6290D0-A12A-40E4-9A95-F581E92D9EB2}" type="presParOf" srcId="{353AE18F-615C-497A-904C-113274CAC4F4}" destId="{06A7BAF2-F017-4BFE-8EB7-7069AD63BE7F}" srcOrd="1" destOrd="0" presId="urn:microsoft.com/office/officeart/2005/8/layout/hierarchy1"/>
    <dgm:cxn modelId="{E471DD1C-7EAA-4D49-9646-2F4C3AA4F73F}" type="presParOf" srcId="{00CCD8D0-D0F3-412E-B594-22F330883AC4}" destId="{662C67FE-251D-436E-9EF8-62119ACF5B61}" srcOrd="2" destOrd="0" presId="urn:microsoft.com/office/officeart/2005/8/layout/hierarchy1"/>
    <dgm:cxn modelId="{AB06D7A2-8DDD-4545-B9AC-DD11B1431779}" type="presParOf" srcId="{662C67FE-251D-436E-9EF8-62119ACF5B61}" destId="{C1807364-61CD-432C-A306-52C12E5F4321}" srcOrd="0" destOrd="0" presId="urn:microsoft.com/office/officeart/2005/8/layout/hierarchy1"/>
    <dgm:cxn modelId="{E6D8699C-B376-4A92-97E6-5B5C6A57A67F}" type="presParOf" srcId="{C1807364-61CD-432C-A306-52C12E5F4321}" destId="{F70EC488-55F7-403E-AAEE-D7BAB48E00A6}" srcOrd="0" destOrd="0" presId="urn:microsoft.com/office/officeart/2005/8/layout/hierarchy1"/>
    <dgm:cxn modelId="{CF5B6291-4DC4-4C20-8002-147EE3A3C7BF}" type="presParOf" srcId="{C1807364-61CD-432C-A306-52C12E5F4321}" destId="{19775E93-22E9-481E-A71A-5B9834772E17}" srcOrd="1" destOrd="0" presId="urn:microsoft.com/office/officeart/2005/8/layout/hierarchy1"/>
    <dgm:cxn modelId="{DB2F7B01-707B-46DE-B22A-056B86D89AF3}" type="presParOf" srcId="{662C67FE-251D-436E-9EF8-62119ACF5B61}" destId="{6AFCF594-0D2F-437A-B3A1-2F65CB32EA0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663318-E20C-404F-A954-B039EBD2ABBF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B359BD7-1D0E-40DE-B0D8-F038B0F4D0CC}">
      <dgm:prSet/>
      <dgm:spPr/>
      <dgm:t>
        <a:bodyPr/>
        <a:lstStyle/>
        <a:p>
          <a:r>
            <a:rPr lang="en-GB"/>
            <a:t>Time to think about your ideas!</a:t>
          </a:r>
          <a:endParaRPr lang="en-US"/>
        </a:p>
      </dgm:t>
    </dgm:pt>
    <dgm:pt modelId="{D59FD2B3-2D4F-47B8-A73D-04DBB7650770}" type="parTrans" cxnId="{9F9CF02E-DF2F-4C18-92D1-AE0174D6FDD0}">
      <dgm:prSet/>
      <dgm:spPr/>
      <dgm:t>
        <a:bodyPr/>
        <a:lstStyle/>
        <a:p>
          <a:endParaRPr lang="en-US"/>
        </a:p>
      </dgm:t>
    </dgm:pt>
    <dgm:pt modelId="{0055C70F-2C7D-459B-B741-7106F4278426}" type="sibTrans" cxnId="{9F9CF02E-DF2F-4C18-92D1-AE0174D6FDD0}">
      <dgm:prSet phldrT="1"/>
      <dgm:spPr/>
      <dgm:t>
        <a:bodyPr/>
        <a:lstStyle/>
        <a:p>
          <a:r>
            <a:rPr lang="en-US"/>
            <a:t>1</a:t>
          </a:r>
        </a:p>
      </dgm:t>
    </dgm:pt>
    <dgm:pt modelId="{6B58BC7D-2D67-4C19-B47E-72F39000CC46}">
      <dgm:prSet/>
      <dgm:spPr/>
      <dgm:t>
        <a:bodyPr/>
        <a:lstStyle/>
        <a:p>
          <a:r>
            <a:rPr lang="en-GB"/>
            <a:t>Identify some topics you might want to explore in your dissertation</a:t>
          </a:r>
          <a:endParaRPr lang="en-US"/>
        </a:p>
      </dgm:t>
    </dgm:pt>
    <dgm:pt modelId="{6B3A4393-48E7-4AF2-95BC-CF7D297E5063}" type="parTrans" cxnId="{EED83653-B20F-4DB3-BFAA-2DF3DFEFD679}">
      <dgm:prSet/>
      <dgm:spPr/>
      <dgm:t>
        <a:bodyPr/>
        <a:lstStyle/>
        <a:p>
          <a:endParaRPr lang="en-US"/>
        </a:p>
      </dgm:t>
    </dgm:pt>
    <dgm:pt modelId="{03A9D64A-98ED-4FDA-B8AF-F3FE5F5CE438}" type="sibTrans" cxnId="{EED83653-B20F-4DB3-BFAA-2DF3DFEFD679}">
      <dgm:prSet phldrT="2"/>
      <dgm:spPr/>
      <dgm:t>
        <a:bodyPr/>
        <a:lstStyle/>
        <a:p>
          <a:r>
            <a:rPr lang="en-US"/>
            <a:t>2</a:t>
          </a:r>
        </a:p>
      </dgm:t>
    </dgm:pt>
    <dgm:pt modelId="{94A41929-EE78-4A96-91DC-E874260B775F}">
      <dgm:prSet/>
      <dgm:spPr/>
      <dgm:t>
        <a:bodyPr/>
        <a:lstStyle/>
        <a:p>
          <a:r>
            <a:rPr lang="en-GB"/>
            <a:t>If you already know what your topic is or could be, write down 2-3 potential titles</a:t>
          </a:r>
          <a:endParaRPr lang="en-US"/>
        </a:p>
      </dgm:t>
    </dgm:pt>
    <dgm:pt modelId="{8BDA8429-C537-4519-A76C-2E28FF914EC0}" type="parTrans" cxnId="{8FC5DD0C-0B20-4B46-A5C4-1F3066FB8EF9}">
      <dgm:prSet/>
      <dgm:spPr/>
      <dgm:t>
        <a:bodyPr/>
        <a:lstStyle/>
        <a:p>
          <a:endParaRPr lang="en-US"/>
        </a:p>
      </dgm:t>
    </dgm:pt>
    <dgm:pt modelId="{5549DFDD-2444-42F0-9B93-BC0C0006504F}" type="sibTrans" cxnId="{8FC5DD0C-0B20-4B46-A5C4-1F3066FB8EF9}">
      <dgm:prSet phldrT="3"/>
      <dgm:spPr/>
      <dgm:t>
        <a:bodyPr/>
        <a:lstStyle/>
        <a:p>
          <a:r>
            <a:rPr lang="en-US"/>
            <a:t>3</a:t>
          </a:r>
        </a:p>
      </dgm:t>
    </dgm:pt>
    <dgm:pt modelId="{22438F96-D64F-394F-B4A2-B1B864521A5F}" type="pres">
      <dgm:prSet presAssocID="{4F663318-E20C-404F-A954-B039EBD2ABBF}" presName="Name0" presStyleCnt="0">
        <dgm:presLayoutVars>
          <dgm:animLvl val="lvl"/>
          <dgm:resizeHandles val="exact"/>
        </dgm:presLayoutVars>
      </dgm:prSet>
      <dgm:spPr/>
    </dgm:pt>
    <dgm:pt modelId="{9E7965E7-9644-D44D-9A03-2189A88AAC30}" type="pres">
      <dgm:prSet presAssocID="{AB359BD7-1D0E-40DE-B0D8-F038B0F4D0CC}" presName="compositeNode" presStyleCnt="0">
        <dgm:presLayoutVars>
          <dgm:bulletEnabled val="1"/>
        </dgm:presLayoutVars>
      </dgm:prSet>
      <dgm:spPr/>
    </dgm:pt>
    <dgm:pt modelId="{FF627DA5-78CC-BE4F-947C-9BFA50A6D180}" type="pres">
      <dgm:prSet presAssocID="{AB359BD7-1D0E-40DE-B0D8-F038B0F4D0CC}" presName="bgRect" presStyleLbl="bgAccFollowNode1" presStyleIdx="0" presStyleCnt="3"/>
      <dgm:spPr/>
    </dgm:pt>
    <dgm:pt modelId="{91C70577-B463-9B46-8F5C-A27D8E96D034}" type="pres">
      <dgm:prSet presAssocID="{0055C70F-2C7D-459B-B741-7106F4278426}" presName="sibTransNodeCircle" presStyleLbl="alignNode1" presStyleIdx="0" presStyleCnt="6">
        <dgm:presLayoutVars>
          <dgm:chMax val="0"/>
          <dgm:bulletEnabled/>
        </dgm:presLayoutVars>
      </dgm:prSet>
      <dgm:spPr/>
    </dgm:pt>
    <dgm:pt modelId="{44AE9C0D-2C9E-A743-A6CD-D25B23E0A88C}" type="pres">
      <dgm:prSet presAssocID="{AB359BD7-1D0E-40DE-B0D8-F038B0F4D0CC}" presName="bottomLine" presStyleLbl="alignNode1" presStyleIdx="1" presStyleCnt="6">
        <dgm:presLayoutVars/>
      </dgm:prSet>
      <dgm:spPr/>
    </dgm:pt>
    <dgm:pt modelId="{CF1B18CA-49C5-0243-9215-761CD1DEFA2F}" type="pres">
      <dgm:prSet presAssocID="{AB359BD7-1D0E-40DE-B0D8-F038B0F4D0CC}" presName="nodeText" presStyleLbl="bgAccFollowNode1" presStyleIdx="0" presStyleCnt="3">
        <dgm:presLayoutVars>
          <dgm:bulletEnabled val="1"/>
        </dgm:presLayoutVars>
      </dgm:prSet>
      <dgm:spPr/>
    </dgm:pt>
    <dgm:pt modelId="{5CF9A74E-83DD-C74A-BEB5-C954CD93C3A1}" type="pres">
      <dgm:prSet presAssocID="{0055C70F-2C7D-459B-B741-7106F4278426}" presName="sibTrans" presStyleCnt="0"/>
      <dgm:spPr/>
    </dgm:pt>
    <dgm:pt modelId="{41C388F6-9B27-8E41-B011-66CF14AF9B27}" type="pres">
      <dgm:prSet presAssocID="{6B58BC7D-2D67-4C19-B47E-72F39000CC46}" presName="compositeNode" presStyleCnt="0">
        <dgm:presLayoutVars>
          <dgm:bulletEnabled val="1"/>
        </dgm:presLayoutVars>
      </dgm:prSet>
      <dgm:spPr/>
    </dgm:pt>
    <dgm:pt modelId="{FE6A51E3-E43C-AB41-89D8-7F745769E112}" type="pres">
      <dgm:prSet presAssocID="{6B58BC7D-2D67-4C19-B47E-72F39000CC46}" presName="bgRect" presStyleLbl="bgAccFollowNode1" presStyleIdx="1" presStyleCnt="3"/>
      <dgm:spPr/>
    </dgm:pt>
    <dgm:pt modelId="{AE14E83E-70E2-1B4F-8B57-C0A9C05CBC1F}" type="pres">
      <dgm:prSet presAssocID="{03A9D64A-98ED-4FDA-B8AF-F3FE5F5CE438}" presName="sibTransNodeCircle" presStyleLbl="alignNode1" presStyleIdx="2" presStyleCnt="6">
        <dgm:presLayoutVars>
          <dgm:chMax val="0"/>
          <dgm:bulletEnabled/>
        </dgm:presLayoutVars>
      </dgm:prSet>
      <dgm:spPr/>
    </dgm:pt>
    <dgm:pt modelId="{CD57D23D-81CC-BC40-BFD5-C19370BB7D6D}" type="pres">
      <dgm:prSet presAssocID="{6B58BC7D-2D67-4C19-B47E-72F39000CC46}" presName="bottomLine" presStyleLbl="alignNode1" presStyleIdx="3" presStyleCnt="6">
        <dgm:presLayoutVars/>
      </dgm:prSet>
      <dgm:spPr/>
    </dgm:pt>
    <dgm:pt modelId="{67723A7F-C5AB-DF48-A89A-B36B80E271F2}" type="pres">
      <dgm:prSet presAssocID="{6B58BC7D-2D67-4C19-B47E-72F39000CC46}" presName="nodeText" presStyleLbl="bgAccFollowNode1" presStyleIdx="1" presStyleCnt="3">
        <dgm:presLayoutVars>
          <dgm:bulletEnabled val="1"/>
        </dgm:presLayoutVars>
      </dgm:prSet>
      <dgm:spPr/>
    </dgm:pt>
    <dgm:pt modelId="{E444B52B-DAD6-2349-834F-8C4D29BF4FBD}" type="pres">
      <dgm:prSet presAssocID="{03A9D64A-98ED-4FDA-B8AF-F3FE5F5CE438}" presName="sibTrans" presStyleCnt="0"/>
      <dgm:spPr/>
    </dgm:pt>
    <dgm:pt modelId="{3A260EB5-2558-9744-905D-B41980EA4038}" type="pres">
      <dgm:prSet presAssocID="{94A41929-EE78-4A96-91DC-E874260B775F}" presName="compositeNode" presStyleCnt="0">
        <dgm:presLayoutVars>
          <dgm:bulletEnabled val="1"/>
        </dgm:presLayoutVars>
      </dgm:prSet>
      <dgm:spPr/>
    </dgm:pt>
    <dgm:pt modelId="{67CD43BD-DB73-8144-A04D-CA53E43C0B5B}" type="pres">
      <dgm:prSet presAssocID="{94A41929-EE78-4A96-91DC-E874260B775F}" presName="bgRect" presStyleLbl="bgAccFollowNode1" presStyleIdx="2" presStyleCnt="3"/>
      <dgm:spPr/>
    </dgm:pt>
    <dgm:pt modelId="{165BB168-F84F-8A48-8486-0179A1EAF140}" type="pres">
      <dgm:prSet presAssocID="{5549DFDD-2444-42F0-9B93-BC0C0006504F}" presName="sibTransNodeCircle" presStyleLbl="alignNode1" presStyleIdx="4" presStyleCnt="6">
        <dgm:presLayoutVars>
          <dgm:chMax val="0"/>
          <dgm:bulletEnabled/>
        </dgm:presLayoutVars>
      </dgm:prSet>
      <dgm:spPr/>
    </dgm:pt>
    <dgm:pt modelId="{0DC5D1A9-0134-2E4C-8A88-4AEDD0E453E5}" type="pres">
      <dgm:prSet presAssocID="{94A41929-EE78-4A96-91DC-E874260B775F}" presName="bottomLine" presStyleLbl="alignNode1" presStyleIdx="5" presStyleCnt="6">
        <dgm:presLayoutVars/>
      </dgm:prSet>
      <dgm:spPr/>
    </dgm:pt>
    <dgm:pt modelId="{20F7930F-913D-E94C-8E6E-2FAE885FA512}" type="pres">
      <dgm:prSet presAssocID="{94A41929-EE78-4A96-91DC-E874260B775F}" presName="nodeText" presStyleLbl="bgAccFollowNode1" presStyleIdx="2" presStyleCnt="3">
        <dgm:presLayoutVars>
          <dgm:bulletEnabled val="1"/>
        </dgm:presLayoutVars>
      </dgm:prSet>
      <dgm:spPr/>
    </dgm:pt>
  </dgm:ptLst>
  <dgm:cxnLst>
    <dgm:cxn modelId="{8FC5DD0C-0B20-4B46-A5C4-1F3066FB8EF9}" srcId="{4F663318-E20C-404F-A954-B039EBD2ABBF}" destId="{94A41929-EE78-4A96-91DC-E874260B775F}" srcOrd="2" destOrd="0" parTransId="{8BDA8429-C537-4519-A76C-2E28FF914EC0}" sibTransId="{5549DFDD-2444-42F0-9B93-BC0C0006504F}"/>
    <dgm:cxn modelId="{9F9CF02E-DF2F-4C18-92D1-AE0174D6FDD0}" srcId="{4F663318-E20C-404F-A954-B039EBD2ABBF}" destId="{AB359BD7-1D0E-40DE-B0D8-F038B0F4D0CC}" srcOrd="0" destOrd="0" parTransId="{D59FD2B3-2D4F-47B8-A73D-04DBB7650770}" sibTransId="{0055C70F-2C7D-459B-B741-7106F4278426}"/>
    <dgm:cxn modelId="{F380725D-6533-DA48-9D0C-5976BD015B25}" type="presOf" srcId="{4F663318-E20C-404F-A954-B039EBD2ABBF}" destId="{22438F96-D64F-394F-B4A2-B1B864521A5F}" srcOrd="0" destOrd="0" presId="urn:microsoft.com/office/officeart/2016/7/layout/BasicLinearProcessNumbered"/>
    <dgm:cxn modelId="{9A00E762-6A97-6749-AC7A-64AE88BEC86F}" type="presOf" srcId="{0055C70F-2C7D-459B-B741-7106F4278426}" destId="{91C70577-B463-9B46-8F5C-A27D8E96D034}" srcOrd="0" destOrd="0" presId="urn:microsoft.com/office/officeart/2016/7/layout/BasicLinearProcessNumbered"/>
    <dgm:cxn modelId="{89F6CA66-AE21-0945-96AB-685E7D6F6040}" type="presOf" srcId="{6B58BC7D-2D67-4C19-B47E-72F39000CC46}" destId="{67723A7F-C5AB-DF48-A89A-B36B80E271F2}" srcOrd="1" destOrd="0" presId="urn:microsoft.com/office/officeart/2016/7/layout/BasicLinearProcessNumbered"/>
    <dgm:cxn modelId="{EED83653-B20F-4DB3-BFAA-2DF3DFEFD679}" srcId="{4F663318-E20C-404F-A954-B039EBD2ABBF}" destId="{6B58BC7D-2D67-4C19-B47E-72F39000CC46}" srcOrd="1" destOrd="0" parTransId="{6B3A4393-48E7-4AF2-95BC-CF7D297E5063}" sibTransId="{03A9D64A-98ED-4FDA-B8AF-F3FE5F5CE438}"/>
    <dgm:cxn modelId="{4F392574-963F-6343-B8E9-C822C6A6E087}" type="presOf" srcId="{94A41929-EE78-4A96-91DC-E874260B775F}" destId="{67CD43BD-DB73-8144-A04D-CA53E43C0B5B}" srcOrd="0" destOrd="0" presId="urn:microsoft.com/office/officeart/2016/7/layout/BasicLinearProcessNumbered"/>
    <dgm:cxn modelId="{8508E956-9C60-1943-A96F-85D6FF4F2C8C}" type="presOf" srcId="{AB359BD7-1D0E-40DE-B0D8-F038B0F4D0CC}" destId="{CF1B18CA-49C5-0243-9215-761CD1DEFA2F}" srcOrd="1" destOrd="0" presId="urn:microsoft.com/office/officeart/2016/7/layout/BasicLinearProcessNumbered"/>
    <dgm:cxn modelId="{1E74C586-B417-D741-9C21-BC18511775B6}" type="presOf" srcId="{AB359BD7-1D0E-40DE-B0D8-F038B0F4D0CC}" destId="{FF627DA5-78CC-BE4F-947C-9BFA50A6D180}" srcOrd="0" destOrd="0" presId="urn:microsoft.com/office/officeart/2016/7/layout/BasicLinearProcessNumbered"/>
    <dgm:cxn modelId="{42C51D90-EA9D-2441-9107-ACA15D387B9D}" type="presOf" srcId="{6B58BC7D-2D67-4C19-B47E-72F39000CC46}" destId="{FE6A51E3-E43C-AB41-89D8-7F745769E112}" srcOrd="0" destOrd="0" presId="urn:microsoft.com/office/officeart/2016/7/layout/BasicLinearProcessNumbered"/>
    <dgm:cxn modelId="{7B976E97-CA45-0A42-A578-E09196605C4B}" type="presOf" srcId="{5549DFDD-2444-42F0-9B93-BC0C0006504F}" destId="{165BB168-F84F-8A48-8486-0179A1EAF140}" srcOrd="0" destOrd="0" presId="urn:microsoft.com/office/officeart/2016/7/layout/BasicLinearProcessNumbered"/>
    <dgm:cxn modelId="{9DC3A89B-9F99-4741-900E-2A45E6602BED}" type="presOf" srcId="{03A9D64A-98ED-4FDA-B8AF-F3FE5F5CE438}" destId="{AE14E83E-70E2-1B4F-8B57-C0A9C05CBC1F}" srcOrd="0" destOrd="0" presId="urn:microsoft.com/office/officeart/2016/7/layout/BasicLinearProcessNumbered"/>
    <dgm:cxn modelId="{EF3302E6-69AD-6149-B6F8-D457393DE6F6}" type="presOf" srcId="{94A41929-EE78-4A96-91DC-E874260B775F}" destId="{20F7930F-913D-E94C-8E6E-2FAE885FA512}" srcOrd="1" destOrd="0" presId="urn:microsoft.com/office/officeart/2016/7/layout/BasicLinearProcessNumbered"/>
    <dgm:cxn modelId="{59FB64AE-B5E3-A24D-B13C-E0EBBA7C3C26}" type="presParOf" srcId="{22438F96-D64F-394F-B4A2-B1B864521A5F}" destId="{9E7965E7-9644-D44D-9A03-2189A88AAC30}" srcOrd="0" destOrd="0" presId="urn:microsoft.com/office/officeart/2016/7/layout/BasicLinearProcessNumbered"/>
    <dgm:cxn modelId="{A7D58A14-1FDC-2049-9CAC-AB53DD99E267}" type="presParOf" srcId="{9E7965E7-9644-D44D-9A03-2189A88AAC30}" destId="{FF627DA5-78CC-BE4F-947C-9BFA50A6D180}" srcOrd="0" destOrd="0" presId="urn:microsoft.com/office/officeart/2016/7/layout/BasicLinearProcessNumbered"/>
    <dgm:cxn modelId="{122E3D58-B617-0C43-9F70-53307AF2BC3F}" type="presParOf" srcId="{9E7965E7-9644-D44D-9A03-2189A88AAC30}" destId="{91C70577-B463-9B46-8F5C-A27D8E96D034}" srcOrd="1" destOrd="0" presId="urn:microsoft.com/office/officeart/2016/7/layout/BasicLinearProcessNumbered"/>
    <dgm:cxn modelId="{CCD8A76D-38D9-1640-9DB4-4CCEACC57537}" type="presParOf" srcId="{9E7965E7-9644-D44D-9A03-2189A88AAC30}" destId="{44AE9C0D-2C9E-A743-A6CD-D25B23E0A88C}" srcOrd="2" destOrd="0" presId="urn:microsoft.com/office/officeart/2016/7/layout/BasicLinearProcessNumbered"/>
    <dgm:cxn modelId="{25AE5622-2F2B-E840-9211-2E0AA9211F6B}" type="presParOf" srcId="{9E7965E7-9644-D44D-9A03-2189A88AAC30}" destId="{CF1B18CA-49C5-0243-9215-761CD1DEFA2F}" srcOrd="3" destOrd="0" presId="urn:microsoft.com/office/officeart/2016/7/layout/BasicLinearProcessNumbered"/>
    <dgm:cxn modelId="{D54C9739-D5C9-A14E-952F-B9250A597D96}" type="presParOf" srcId="{22438F96-D64F-394F-B4A2-B1B864521A5F}" destId="{5CF9A74E-83DD-C74A-BEB5-C954CD93C3A1}" srcOrd="1" destOrd="0" presId="urn:microsoft.com/office/officeart/2016/7/layout/BasicLinearProcessNumbered"/>
    <dgm:cxn modelId="{BD78F5BD-1CED-9247-ABE5-7A4DB66ACBD2}" type="presParOf" srcId="{22438F96-D64F-394F-B4A2-B1B864521A5F}" destId="{41C388F6-9B27-8E41-B011-66CF14AF9B27}" srcOrd="2" destOrd="0" presId="urn:microsoft.com/office/officeart/2016/7/layout/BasicLinearProcessNumbered"/>
    <dgm:cxn modelId="{8E27DD61-DD0E-E94A-A3A4-8E490209A126}" type="presParOf" srcId="{41C388F6-9B27-8E41-B011-66CF14AF9B27}" destId="{FE6A51E3-E43C-AB41-89D8-7F745769E112}" srcOrd="0" destOrd="0" presId="urn:microsoft.com/office/officeart/2016/7/layout/BasicLinearProcessNumbered"/>
    <dgm:cxn modelId="{4D7713CF-630E-5243-B2FB-748ABBBB681C}" type="presParOf" srcId="{41C388F6-9B27-8E41-B011-66CF14AF9B27}" destId="{AE14E83E-70E2-1B4F-8B57-C0A9C05CBC1F}" srcOrd="1" destOrd="0" presId="urn:microsoft.com/office/officeart/2016/7/layout/BasicLinearProcessNumbered"/>
    <dgm:cxn modelId="{B186E642-3D48-7D40-B818-5FE74505A7A1}" type="presParOf" srcId="{41C388F6-9B27-8E41-B011-66CF14AF9B27}" destId="{CD57D23D-81CC-BC40-BFD5-C19370BB7D6D}" srcOrd="2" destOrd="0" presId="urn:microsoft.com/office/officeart/2016/7/layout/BasicLinearProcessNumbered"/>
    <dgm:cxn modelId="{2E38E090-6C7D-1145-B2DD-D86D2EBE386C}" type="presParOf" srcId="{41C388F6-9B27-8E41-B011-66CF14AF9B27}" destId="{67723A7F-C5AB-DF48-A89A-B36B80E271F2}" srcOrd="3" destOrd="0" presId="urn:microsoft.com/office/officeart/2016/7/layout/BasicLinearProcessNumbered"/>
    <dgm:cxn modelId="{5729FF6B-F1AD-F044-8C2E-643D00054C3C}" type="presParOf" srcId="{22438F96-D64F-394F-B4A2-B1B864521A5F}" destId="{E444B52B-DAD6-2349-834F-8C4D29BF4FBD}" srcOrd="3" destOrd="0" presId="urn:microsoft.com/office/officeart/2016/7/layout/BasicLinearProcessNumbered"/>
    <dgm:cxn modelId="{32FCD027-84D0-C845-8381-DAFBA009233F}" type="presParOf" srcId="{22438F96-D64F-394F-B4A2-B1B864521A5F}" destId="{3A260EB5-2558-9744-905D-B41980EA4038}" srcOrd="4" destOrd="0" presId="urn:microsoft.com/office/officeart/2016/7/layout/BasicLinearProcessNumbered"/>
    <dgm:cxn modelId="{7942A270-396D-7948-98A8-F8BA96147AF9}" type="presParOf" srcId="{3A260EB5-2558-9744-905D-B41980EA4038}" destId="{67CD43BD-DB73-8144-A04D-CA53E43C0B5B}" srcOrd="0" destOrd="0" presId="urn:microsoft.com/office/officeart/2016/7/layout/BasicLinearProcessNumbered"/>
    <dgm:cxn modelId="{D47B13D1-4C0C-4C43-BA1B-BFED42F9ABAB}" type="presParOf" srcId="{3A260EB5-2558-9744-905D-B41980EA4038}" destId="{165BB168-F84F-8A48-8486-0179A1EAF140}" srcOrd="1" destOrd="0" presId="urn:microsoft.com/office/officeart/2016/7/layout/BasicLinearProcessNumbered"/>
    <dgm:cxn modelId="{90C87ABE-DFCB-7846-9C25-8E0C5B9226E1}" type="presParOf" srcId="{3A260EB5-2558-9744-905D-B41980EA4038}" destId="{0DC5D1A9-0134-2E4C-8A88-4AEDD0E453E5}" srcOrd="2" destOrd="0" presId="urn:microsoft.com/office/officeart/2016/7/layout/BasicLinearProcessNumbered"/>
    <dgm:cxn modelId="{67A88EFA-1C02-5748-9D34-1468CA901430}" type="presParOf" srcId="{3A260EB5-2558-9744-905D-B41980EA4038}" destId="{20F7930F-913D-E94C-8E6E-2FAE885FA512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5E7694-2B11-1A45-B8AB-19BA6AFFF623}">
      <dsp:nvSpPr>
        <dsp:cNvPr id="0" name=""/>
        <dsp:cNvSpPr/>
      </dsp:nvSpPr>
      <dsp:spPr>
        <a:xfrm>
          <a:off x="0" y="3587277"/>
          <a:ext cx="1810036" cy="23536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730" tIns="128016" rIns="128730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What are the key issues and dilemmas within this topic that could form basis of dissertation? </a:t>
          </a:r>
          <a:endParaRPr lang="en-GB" sz="1800" kern="1200" dirty="0"/>
        </a:p>
      </dsp:txBody>
      <dsp:txXfrm>
        <a:off x="0" y="3587277"/>
        <a:ext cx="1810036" cy="2353642"/>
      </dsp:txXfrm>
    </dsp:sp>
    <dsp:sp modelId="{98ED7EEC-2626-0142-A34B-B6ADDAA4C8FF}">
      <dsp:nvSpPr>
        <dsp:cNvPr id="0" name=""/>
        <dsp:cNvSpPr/>
      </dsp:nvSpPr>
      <dsp:spPr>
        <a:xfrm>
          <a:off x="1810036" y="3587277"/>
          <a:ext cx="5430109" cy="235364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148" tIns="203200" rIns="110148" bIns="20320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Are there problems and deficiencies with the protection of tenants’ rights in the UK?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How would the effective implementation of the right to adequate housing in the UK affect the housing rights of the poorest and most vulnerable?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To what extent are evictions in the UK a human rights problem?  </a:t>
          </a:r>
        </a:p>
      </dsp:txBody>
      <dsp:txXfrm>
        <a:off x="1810036" y="3587277"/>
        <a:ext cx="5430109" cy="2353642"/>
      </dsp:txXfrm>
    </dsp:sp>
    <dsp:sp modelId="{A2F865B8-D71C-5F47-AAE3-2378D4591B0A}">
      <dsp:nvSpPr>
        <dsp:cNvPr id="0" name=""/>
        <dsp:cNvSpPr/>
      </dsp:nvSpPr>
      <dsp:spPr>
        <a:xfrm rot="10800000">
          <a:off x="0" y="2680"/>
          <a:ext cx="1810036" cy="3619901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730" tIns="142240" rIns="12873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What areas of law does this topic touch?</a:t>
          </a:r>
          <a:endParaRPr lang="en-GB" sz="2000" kern="1200"/>
        </a:p>
      </dsp:txBody>
      <dsp:txXfrm rot="-10800000">
        <a:off x="0" y="2680"/>
        <a:ext cx="1810036" cy="2352936"/>
      </dsp:txXfrm>
    </dsp:sp>
    <dsp:sp modelId="{ECC31BF3-7B63-6F4B-A122-72259980ECEE}">
      <dsp:nvSpPr>
        <dsp:cNvPr id="0" name=""/>
        <dsp:cNvSpPr/>
      </dsp:nvSpPr>
      <dsp:spPr>
        <a:xfrm>
          <a:off x="1810036" y="2680"/>
          <a:ext cx="5430109" cy="235293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148" tIns="228600" rIns="110148" bIns="22860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Right to adequate housing, tenants rights, evictions, disrepair</a:t>
          </a:r>
        </a:p>
      </dsp:txBody>
      <dsp:txXfrm>
        <a:off x="1810036" y="2680"/>
        <a:ext cx="5430109" cy="23529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699CF7-DF3E-4CCC-A4BF-2FEAA678E9BC}">
      <dsp:nvSpPr>
        <dsp:cNvPr id="0" name=""/>
        <dsp:cNvSpPr/>
      </dsp:nvSpPr>
      <dsp:spPr>
        <a:xfrm>
          <a:off x="0" y="945627"/>
          <a:ext cx="3103039" cy="19704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CF1E68-334D-4A03-BE35-0E767D871B4E}">
      <dsp:nvSpPr>
        <dsp:cNvPr id="0" name=""/>
        <dsp:cNvSpPr/>
      </dsp:nvSpPr>
      <dsp:spPr>
        <a:xfrm>
          <a:off x="344782" y="1273171"/>
          <a:ext cx="3103039" cy="19704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Comparing the rights of private sector tenants in England with those in other jurisdictions</a:t>
          </a:r>
          <a:endParaRPr lang="en-US" sz="2300" kern="1200" dirty="0"/>
        </a:p>
      </dsp:txBody>
      <dsp:txXfrm>
        <a:off x="402494" y="1330883"/>
        <a:ext cx="2987615" cy="1855006"/>
      </dsp:txXfrm>
    </dsp:sp>
    <dsp:sp modelId="{89813C52-2AA5-4652-A921-804C33B6FDA0}">
      <dsp:nvSpPr>
        <dsp:cNvPr id="0" name=""/>
        <dsp:cNvSpPr/>
      </dsp:nvSpPr>
      <dsp:spPr>
        <a:xfrm>
          <a:off x="3792603" y="945627"/>
          <a:ext cx="3103039" cy="19704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29CFE8-A820-438E-A0B5-F4921191CFAD}">
      <dsp:nvSpPr>
        <dsp:cNvPr id="0" name=""/>
        <dsp:cNvSpPr/>
      </dsp:nvSpPr>
      <dsp:spPr>
        <a:xfrm>
          <a:off x="4137385" y="1273171"/>
          <a:ext cx="3103039" cy="19704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Ensuring the quality of housing in the private rental sector meets UK human rights obligations </a:t>
          </a:r>
        </a:p>
      </dsp:txBody>
      <dsp:txXfrm>
        <a:off x="4195097" y="1330883"/>
        <a:ext cx="2987615" cy="1855006"/>
      </dsp:txXfrm>
    </dsp:sp>
    <dsp:sp modelId="{F70EC488-55F7-403E-AAEE-D7BAB48E00A6}">
      <dsp:nvSpPr>
        <dsp:cNvPr id="0" name=""/>
        <dsp:cNvSpPr/>
      </dsp:nvSpPr>
      <dsp:spPr>
        <a:xfrm>
          <a:off x="7585207" y="945627"/>
          <a:ext cx="3103039" cy="19704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775E93-22E9-481E-A71A-5B9834772E17}">
      <dsp:nvSpPr>
        <dsp:cNvPr id="0" name=""/>
        <dsp:cNvSpPr/>
      </dsp:nvSpPr>
      <dsp:spPr>
        <a:xfrm>
          <a:off x="7929989" y="1273171"/>
          <a:ext cx="3103039" cy="19704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Effective protection from eviction for the most vulnerable: Evidence from evictions in Coventry </a:t>
          </a:r>
        </a:p>
      </dsp:txBody>
      <dsp:txXfrm>
        <a:off x="7987701" y="1330883"/>
        <a:ext cx="2987615" cy="18550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627DA5-78CC-BE4F-947C-9BFA50A6D180}">
      <dsp:nvSpPr>
        <dsp:cNvPr id="0" name=""/>
        <dsp:cNvSpPr/>
      </dsp:nvSpPr>
      <dsp:spPr>
        <a:xfrm>
          <a:off x="0" y="0"/>
          <a:ext cx="3447821" cy="418922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806" tIns="330200" rIns="268806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Time to think about your ideas!</a:t>
          </a:r>
          <a:endParaRPr lang="en-US" sz="2600" kern="1200"/>
        </a:p>
      </dsp:txBody>
      <dsp:txXfrm>
        <a:off x="0" y="1591907"/>
        <a:ext cx="3447821" cy="2513537"/>
      </dsp:txXfrm>
    </dsp:sp>
    <dsp:sp modelId="{91C70577-B463-9B46-8F5C-A27D8E96D034}">
      <dsp:nvSpPr>
        <dsp:cNvPr id="0" name=""/>
        <dsp:cNvSpPr/>
      </dsp:nvSpPr>
      <dsp:spPr>
        <a:xfrm>
          <a:off x="1095526" y="418922"/>
          <a:ext cx="1256768" cy="125676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983" tIns="12700" rIns="97983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</a:p>
      </dsp:txBody>
      <dsp:txXfrm>
        <a:off x="1279575" y="602971"/>
        <a:ext cx="888670" cy="888670"/>
      </dsp:txXfrm>
    </dsp:sp>
    <dsp:sp modelId="{44AE9C0D-2C9E-A743-A6CD-D25B23E0A88C}">
      <dsp:nvSpPr>
        <dsp:cNvPr id="0" name=""/>
        <dsp:cNvSpPr/>
      </dsp:nvSpPr>
      <dsp:spPr>
        <a:xfrm>
          <a:off x="0" y="4189157"/>
          <a:ext cx="3447821" cy="72"/>
        </a:xfrm>
        <a:prstGeom prst="rect">
          <a:avLst/>
        </a:prstGeom>
        <a:solidFill>
          <a:schemeClr val="accent2">
            <a:hueOff val="230261"/>
            <a:satOff val="-1585"/>
            <a:lumOff val="7412"/>
            <a:alphaOff val="0"/>
          </a:schemeClr>
        </a:solidFill>
        <a:ln w="12700" cap="flat" cmpd="sng" algn="ctr">
          <a:solidFill>
            <a:schemeClr val="accent2">
              <a:hueOff val="230261"/>
              <a:satOff val="-1585"/>
              <a:lumOff val="74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6A51E3-E43C-AB41-89D8-7F745769E112}">
      <dsp:nvSpPr>
        <dsp:cNvPr id="0" name=""/>
        <dsp:cNvSpPr/>
      </dsp:nvSpPr>
      <dsp:spPr>
        <a:xfrm>
          <a:off x="3792603" y="0"/>
          <a:ext cx="3447821" cy="4189229"/>
        </a:xfrm>
        <a:prstGeom prst="rect">
          <a:avLst/>
        </a:prstGeom>
        <a:solidFill>
          <a:schemeClr val="accent2">
            <a:tint val="40000"/>
            <a:alpha val="90000"/>
            <a:hueOff val="611972"/>
            <a:satOff val="14352"/>
            <a:lumOff val="3798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611972"/>
              <a:satOff val="14352"/>
              <a:lumOff val="379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806" tIns="330200" rIns="268806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Identify some topics you might want to explore in your dissertation</a:t>
          </a:r>
          <a:endParaRPr lang="en-US" sz="2600" kern="1200"/>
        </a:p>
      </dsp:txBody>
      <dsp:txXfrm>
        <a:off x="3792603" y="1591907"/>
        <a:ext cx="3447821" cy="2513537"/>
      </dsp:txXfrm>
    </dsp:sp>
    <dsp:sp modelId="{AE14E83E-70E2-1B4F-8B57-C0A9C05CBC1F}">
      <dsp:nvSpPr>
        <dsp:cNvPr id="0" name=""/>
        <dsp:cNvSpPr/>
      </dsp:nvSpPr>
      <dsp:spPr>
        <a:xfrm>
          <a:off x="4888130" y="418922"/>
          <a:ext cx="1256768" cy="1256768"/>
        </a:xfrm>
        <a:prstGeom prst="ellipse">
          <a:avLst/>
        </a:prstGeom>
        <a:solidFill>
          <a:schemeClr val="accent2">
            <a:hueOff val="460521"/>
            <a:satOff val="-3170"/>
            <a:lumOff val="14824"/>
            <a:alphaOff val="0"/>
          </a:schemeClr>
        </a:solidFill>
        <a:ln w="12700" cap="flat" cmpd="sng" algn="ctr">
          <a:solidFill>
            <a:schemeClr val="accent2">
              <a:hueOff val="460521"/>
              <a:satOff val="-3170"/>
              <a:lumOff val="148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983" tIns="12700" rIns="97983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2</a:t>
          </a:r>
        </a:p>
      </dsp:txBody>
      <dsp:txXfrm>
        <a:off x="5072179" y="602971"/>
        <a:ext cx="888670" cy="888670"/>
      </dsp:txXfrm>
    </dsp:sp>
    <dsp:sp modelId="{CD57D23D-81CC-BC40-BFD5-C19370BB7D6D}">
      <dsp:nvSpPr>
        <dsp:cNvPr id="0" name=""/>
        <dsp:cNvSpPr/>
      </dsp:nvSpPr>
      <dsp:spPr>
        <a:xfrm>
          <a:off x="3792603" y="4189157"/>
          <a:ext cx="3447821" cy="72"/>
        </a:xfrm>
        <a:prstGeom prst="rect">
          <a:avLst/>
        </a:prstGeom>
        <a:solidFill>
          <a:schemeClr val="accent2">
            <a:hueOff val="690782"/>
            <a:satOff val="-4754"/>
            <a:lumOff val="22235"/>
            <a:alphaOff val="0"/>
          </a:schemeClr>
        </a:solidFill>
        <a:ln w="12700" cap="flat" cmpd="sng" algn="ctr">
          <a:solidFill>
            <a:schemeClr val="accent2">
              <a:hueOff val="690782"/>
              <a:satOff val="-4754"/>
              <a:lumOff val="2223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CD43BD-DB73-8144-A04D-CA53E43C0B5B}">
      <dsp:nvSpPr>
        <dsp:cNvPr id="0" name=""/>
        <dsp:cNvSpPr/>
      </dsp:nvSpPr>
      <dsp:spPr>
        <a:xfrm>
          <a:off x="7585207" y="0"/>
          <a:ext cx="3447821" cy="4189229"/>
        </a:xfrm>
        <a:prstGeom prst="rect">
          <a:avLst/>
        </a:prstGeom>
        <a:solidFill>
          <a:schemeClr val="accent2">
            <a:tint val="40000"/>
            <a:alpha val="90000"/>
            <a:hueOff val="1223945"/>
            <a:satOff val="28703"/>
            <a:lumOff val="7596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1223945"/>
              <a:satOff val="28703"/>
              <a:lumOff val="75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806" tIns="330200" rIns="268806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If you already know what your topic is or could be, write down 2-3 potential titles</a:t>
          </a:r>
          <a:endParaRPr lang="en-US" sz="2600" kern="1200"/>
        </a:p>
      </dsp:txBody>
      <dsp:txXfrm>
        <a:off x="7585207" y="1591907"/>
        <a:ext cx="3447821" cy="2513537"/>
      </dsp:txXfrm>
    </dsp:sp>
    <dsp:sp modelId="{165BB168-F84F-8A48-8486-0179A1EAF140}">
      <dsp:nvSpPr>
        <dsp:cNvPr id="0" name=""/>
        <dsp:cNvSpPr/>
      </dsp:nvSpPr>
      <dsp:spPr>
        <a:xfrm>
          <a:off x="8680733" y="418922"/>
          <a:ext cx="1256768" cy="1256768"/>
        </a:xfrm>
        <a:prstGeom prst="ellipse">
          <a:avLst/>
        </a:prstGeom>
        <a:solidFill>
          <a:schemeClr val="accent2">
            <a:hueOff val="921042"/>
            <a:satOff val="-6339"/>
            <a:lumOff val="29647"/>
            <a:alphaOff val="0"/>
          </a:schemeClr>
        </a:solidFill>
        <a:ln w="12700" cap="flat" cmpd="sng" algn="ctr">
          <a:solidFill>
            <a:schemeClr val="accent2">
              <a:hueOff val="921042"/>
              <a:satOff val="-6339"/>
              <a:lumOff val="2964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983" tIns="12700" rIns="97983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3</a:t>
          </a:r>
        </a:p>
      </dsp:txBody>
      <dsp:txXfrm>
        <a:off x="8864782" y="602971"/>
        <a:ext cx="888670" cy="888670"/>
      </dsp:txXfrm>
    </dsp:sp>
    <dsp:sp modelId="{0DC5D1A9-0134-2E4C-8A88-4AEDD0E453E5}">
      <dsp:nvSpPr>
        <dsp:cNvPr id="0" name=""/>
        <dsp:cNvSpPr/>
      </dsp:nvSpPr>
      <dsp:spPr>
        <a:xfrm>
          <a:off x="7585207" y="4189157"/>
          <a:ext cx="3447821" cy="72"/>
        </a:xfrm>
        <a:prstGeom prst="rect">
          <a:avLst/>
        </a:prstGeom>
        <a:solidFill>
          <a:schemeClr val="accent2">
            <a:hueOff val="1151303"/>
            <a:satOff val="-7924"/>
            <a:lumOff val="37059"/>
            <a:alphaOff val="0"/>
          </a:schemeClr>
        </a:solidFill>
        <a:ln w="12700" cap="flat" cmpd="sng" algn="ctr">
          <a:solidFill>
            <a:schemeClr val="accent2">
              <a:hueOff val="1151303"/>
              <a:satOff val="-7924"/>
              <a:lumOff val="370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674CB-3709-4ACF-BB61-29ADEA3D4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33272"/>
            <a:ext cx="9144000" cy="2478024"/>
          </a:xfrm>
        </p:spPr>
        <p:txBody>
          <a:bodyPr lIns="0" tIns="0" rIns="0" bIns="0" anchor="b">
            <a:noAutofit/>
          </a:bodyPr>
          <a:lstStyle>
            <a:lvl1pPr algn="ctr">
              <a:defRPr sz="4000" spc="75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DA6BE-9B64-48FC-92D1-EF0D426A3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2192"/>
            <a:ext cx="9144000" cy="143560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3AE59-8E21-449F-86DA-5BE29701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5808-3B61-48CC-92EF-85AC2E0DFA56}" type="datetime2">
              <a:rPr lang="en-US" smtClean="0"/>
              <a:t>Monday, February 3,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CCD60-9970-49FD-8254-21154BAA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0A488-07A7-42F9-B1DF-68545B75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14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E0F35-0AE7-48AB-9005-F1DB4BD0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D4022-C31F-4C4C-B5BF-5F9730C08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5EE9-11D3-436C-9D73-1AA6CCDB1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3C6-0FD4-4939-991C-00DDE5C56815}" type="datetime2">
              <a:rPr lang="en-US" smtClean="0"/>
              <a:t>Monday, February 3,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17DCF-881F-4956-81AE-A6D27A88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65F17-AD75-4B7E-970D-5D4DBD5D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3680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C12CB-05D8-4D62-BDC5-812DB6DD0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709738"/>
            <a:ext cx="9966960" cy="2852737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400" spc="7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F020-8516-4B9E-B455-5731ED6C9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4974336"/>
            <a:ext cx="9966961" cy="1115568"/>
          </a:xfrm>
        </p:spPr>
        <p:txBody>
          <a:bodyPr>
            <a:normAutofit/>
          </a:bodyPr>
          <a:lstStyle>
            <a:lvl1pPr marL="0" indent="0"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22993-6E28-44BB-B983-095B476B8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7482-8128-47C6-A8DD-6452B0291CFF}" type="datetime2">
              <a:rPr lang="en-US" smtClean="0"/>
              <a:t>Monday, February 3,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09971-06C9-462B-81D9-BEF24C708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A076D-47C1-49CD-9A8B-956DB3FC3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442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8DFBD-F5ED-455C-8AD0-97476A55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0E58C-F463-4D52-9225-941013311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112264"/>
            <a:ext cx="4846320" cy="3959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7BDB4-97FA-485D-A557-6F96692BA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66560" y="2112265"/>
            <a:ext cx="4846320" cy="39593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50007-C799-4117-8ACD-5EE980E63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3F25-275E-41DE-BE3B-EBF0DB49F9B1}" type="datetime2">
              <a:rPr lang="en-US" smtClean="0"/>
              <a:t>Monday, February 3,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E8968-6BAD-4D5A-BF1D-911C7A39C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9D8C08-BF20-4D5E-9004-0C075C36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8292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36E0D-26A5-455A-A8BD-70DA8BC03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484107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FD4EA0-094D-4056-9032-BFB44B408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71600" y="3018472"/>
            <a:ext cx="4841076" cy="31048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C0CCE8-718F-4620-8B4A-C60EEA7B8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6560" y="2112264"/>
            <a:ext cx="4846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CE86DF-0069-4D31-BDD3-A9A2F9B7B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66560" y="3018471"/>
            <a:ext cx="4841076" cy="3104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A5ED06-FE54-4B86-A8D4-07D0EB08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5572-4A44-4171-84AA-64D42C8050A6}" type="datetime2">
              <a:rPr lang="en-US" smtClean="0"/>
              <a:t>Monday, February 3,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EC6C3-0950-4AFE-936A-9AB5D227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84B1D1-BE0C-48F4-BC74-90675A0F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D453288-3D76-40C1-BE00-223AB28F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3545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B1716-24B0-42CD-95B6-843092597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3617E-4B11-481F-AC6E-000317902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1612E-528E-4FD5-9E9E-E15F1108F171}" type="datetime2">
              <a:rPr lang="en-US" smtClean="0"/>
              <a:t>Monday, February 3,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F19CC-06D3-40E9-81B5-63B457B2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FC312-3AA5-46F7-B701-3D9327A68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3152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62-A06D-436F-A92E-EBAAD50B6E50}" type="datetime2">
              <a:rPr lang="en-US" smtClean="0"/>
              <a:t>Monday, February 3, 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0623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EB55F-536E-4547-A5D2-0483FC36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425"/>
            <a:ext cx="3932237" cy="1894511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7D3C-533B-4EA9-886B-FAE59956C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992" y="987425"/>
            <a:ext cx="568756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19D2E1-4B17-4608-961E-2C4719855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58510"/>
            <a:ext cx="3932237" cy="28025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A3535-184C-438C-AE91-9C42B7C5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E0B7D-2260-4809-8F0A-9E5F3E24F169}" type="datetime2">
              <a:rPr lang="en-US" smtClean="0"/>
              <a:t>Monday, February 3,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6DBC3-4A58-42BA-9B55-A9A725103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E6563-0AB6-4038-A12B-A259552D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588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702C5-1E3B-4C62-A538-59BB57286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552"/>
            <a:ext cx="3932237" cy="1892808"/>
          </a:xfrm>
        </p:spPr>
        <p:txBody>
          <a:bodyPr anchor="b"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CF574-95CE-4E60-B2CF-3B5B4F33A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05319" y="987425"/>
            <a:ext cx="583324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39F7C-C735-4356-8B04-89E190479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33286"/>
            <a:ext cx="3932237" cy="2835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706DF-52A3-4F34-9BF5-E1ACD5D54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4735-C637-46A3-94EB-AB3AC4188D2F}" type="datetime2">
              <a:rPr lang="en-US" smtClean="0"/>
              <a:t>Monday, February 3,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B25E53-E72E-4110-BB6B-3477F56C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86F8F-3D62-4CEC-AD9A-B70848E6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7504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DC3B6-2D75-4EC4-9120-88DCE0EA6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B06CB-A0FE-4499-B674-90C8C281A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FD700-765A-4DE6-A8EC-9D9D92FCB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98AF-4574-4509-BF7A-519ACD5BF826}" type="datetime2">
              <a:rPr lang="en-US" smtClean="0"/>
              <a:t>Monday, February 3,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664EC-C4B1-4D14-9ED3-14C6CCBFF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F5526-E518-4133-9F44-D812576C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8129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F62998-15B1-4CA8-8C60-7801001F80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838899"/>
            <a:ext cx="2628900" cy="4849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1AE278-0885-4594-AB09-120344C7D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49235" y="838900"/>
            <a:ext cx="7723265" cy="484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850CC-FB43-4988-8D4E-9C54C2018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97D4-9636-490F-85D0-E926C2B6F3B1}" type="datetime2">
              <a:rPr lang="en-US" smtClean="0"/>
              <a:t>Monday, February 3,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70300-3853-4FB4-A084-CF6E5CF2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BAFB0-25AA-4B69-8418-418F47A9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67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CF2F3BB-127D-44BC-A8EF-A8BB5F5911CA}"/>
              </a:ext>
            </a:extLst>
          </p:cNvPr>
          <p:cNvSpPr/>
          <p:nvPr/>
        </p:nvSpPr>
        <p:spPr>
          <a:xfrm rot="10800000" flipH="1">
            <a:off x="0" y="6401226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0D1F30-F118-4A1F-A48F-7E5706959F64}"/>
              </a:ext>
            </a:extLst>
          </p:cNvPr>
          <p:cNvSpPr/>
          <p:nvPr/>
        </p:nvSpPr>
        <p:spPr>
          <a:xfrm flipH="1">
            <a:off x="4038602" y="6401228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AE890C-17CE-44C0-BDED-BA68F92A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10A6E-46D1-42CF-996C-2207737FB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10241280" cy="3959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B5247-D236-462B-BCE0-2A24DF75B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300" baseline="0">
                <a:solidFill>
                  <a:srgbClr val="FFFFFF"/>
                </a:solidFill>
              </a:defRPr>
            </a:lvl1pPr>
          </a:lstStyle>
          <a:p>
            <a:fld id="{AE0C963C-C1DB-4AFD-9DDC-0691666BF49B}" type="datetime2">
              <a:rPr lang="en-US" smtClean="0"/>
              <a:pPr/>
              <a:t>Monday, February 3, 2025</a:t>
            </a:fld>
            <a:endParaRPr lang="en-US" cap="al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55C58-7DDF-4CD4-96AD-F9CC844D8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pPr algn="l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95647-A849-45D9-BC71-46A12E6DE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824438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56" r:id="rId6"/>
    <p:sldLayoutId id="2147483752" r:id="rId7"/>
    <p:sldLayoutId id="2147483753" r:id="rId8"/>
    <p:sldLayoutId id="2147483754" r:id="rId9"/>
    <p:sldLayoutId id="2147483755" r:id="rId10"/>
    <p:sldLayoutId id="2147483757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i="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D3F794D0-2982-490E-88DA-93D4897508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erson typing on a computer&#10;&#10;Description automatically generated">
            <a:extLst>
              <a:ext uri="{FF2B5EF4-FFF2-40B4-BE49-F238E27FC236}">
                <a16:creationId xmlns:a16="http://schemas.microsoft.com/office/drawing/2014/main" id="{4A8E5C7C-FDCE-01E8-D1E7-D57DDC6330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663" b="1"/>
          <a:stretch/>
        </p:blipFill>
        <p:spPr>
          <a:xfrm>
            <a:off x="-2" y="10"/>
            <a:ext cx="12192002" cy="4461036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FD24A3D-F07A-44A9-BE55-5576292E15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4460827"/>
            <a:ext cx="12192003" cy="2397392"/>
          </a:xfrm>
          <a:prstGeom prst="rect">
            <a:avLst/>
          </a:prstGeom>
          <a:gradFill>
            <a:gsLst>
              <a:gs pos="8000">
                <a:schemeClr val="accent6"/>
              </a:gs>
              <a:gs pos="86000">
                <a:schemeClr val="accent5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04441C9-FD2D-4031-B5C5-67478196C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038600" y="4463553"/>
            <a:ext cx="8153401" cy="2394447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>
                  <a:alpha val="81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EBF09AEC-6E6E-418F-9974-8730F1B2B6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4834054">
            <a:off x="2944145" y="2710934"/>
            <a:ext cx="3118759" cy="4639931"/>
          </a:xfrm>
          <a:custGeom>
            <a:avLst/>
            <a:gdLst>
              <a:gd name="connsiteX0" fmla="*/ 3118759 w 3118759"/>
              <a:gd name="connsiteY0" fmla="*/ 79510 h 4639931"/>
              <a:gd name="connsiteX1" fmla="*/ 1204940 w 3118759"/>
              <a:gd name="connsiteY1" fmla="*/ 4639931 h 4639931"/>
              <a:gd name="connsiteX2" fmla="*/ 1103495 w 3118759"/>
              <a:gd name="connsiteY2" fmla="*/ 4578302 h 4639931"/>
              <a:gd name="connsiteX3" fmla="*/ 0 w 3118759"/>
              <a:gd name="connsiteY3" fmla="*/ 2502877 h 4639931"/>
              <a:gd name="connsiteX4" fmla="*/ 2502877 w 3118759"/>
              <a:gd name="connsiteY4" fmla="*/ 0 h 4639931"/>
              <a:gd name="connsiteX5" fmla="*/ 3007294 w 3118759"/>
              <a:gd name="connsiteY5" fmla="*/ 50850 h 4639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18759" h="4639931">
                <a:moveTo>
                  <a:pt x="3118759" y="79510"/>
                </a:moveTo>
                <a:lnTo>
                  <a:pt x="1204940" y="4639931"/>
                </a:lnTo>
                <a:lnTo>
                  <a:pt x="1103495" y="4578302"/>
                </a:lnTo>
                <a:cubicBezTo>
                  <a:pt x="437725" y="4128517"/>
                  <a:pt x="0" y="3366815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2675665" y="0"/>
                  <a:pt x="2844363" y="17509"/>
                  <a:pt x="3007294" y="50850"/>
                </a:cubicBezTo>
                <a:close/>
              </a:path>
            </a:pathLst>
          </a:custGeom>
          <a:gradFill>
            <a:gsLst>
              <a:gs pos="0">
                <a:schemeClr val="accent6">
                  <a:alpha val="12000"/>
                </a:schemeClr>
              </a:gs>
              <a:gs pos="100000">
                <a:schemeClr val="accent6">
                  <a:lumMod val="60000"/>
                  <a:lumOff val="40000"/>
                  <a:alpha val="2000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D9D3989-3E00-4727-914E-959DFE8FAC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76701" y="4460827"/>
            <a:ext cx="8115300" cy="1945408"/>
          </a:xfrm>
          <a:prstGeom prst="rect">
            <a:avLst/>
          </a:prstGeom>
          <a:gradFill>
            <a:gsLst>
              <a:gs pos="0">
                <a:schemeClr val="accent6">
                  <a:alpha val="16000"/>
                </a:schemeClr>
              </a:gs>
              <a:gs pos="62000">
                <a:schemeClr val="accent5">
                  <a:alpha val="0"/>
                </a:scheme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3807" y="4611271"/>
            <a:ext cx="9436593" cy="1171556"/>
          </a:xfrm>
        </p:spPr>
        <p:txBody>
          <a:bodyPr>
            <a:normAutofit/>
          </a:bodyPr>
          <a:lstStyle/>
          <a:p>
            <a:pPr algn="l"/>
            <a:r>
              <a:rPr lang="en-US" sz="3600" dirty="0">
                <a:solidFill>
                  <a:schemeClr val="bg1"/>
                </a:solidFill>
              </a:rPr>
              <a:t>POLICY REPORTS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5970897"/>
            <a:ext cx="9448800" cy="429904"/>
          </a:xfrm>
        </p:spPr>
        <p:txBody>
          <a:bodyPr vert="horz" lIns="0" tIns="0" rIns="0" bIns="0" rtlCol="0">
            <a:normAutofit/>
          </a:bodyPr>
          <a:lstStyle/>
          <a:p>
            <a:pPr algn="l"/>
            <a:r>
              <a:rPr lang="en-US" sz="1200" dirty="0">
                <a:solidFill>
                  <a:schemeClr val="bg1"/>
                </a:solidFill>
              </a:rPr>
              <a:t>Week 5: Proposal workshop</a:t>
            </a:r>
            <a:endParaRPr 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786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70660-F454-EA63-B1C3-8AA4B9EE7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0236" y="286601"/>
            <a:ext cx="5929422" cy="1852976"/>
          </a:xfrm>
        </p:spPr>
        <p:txBody>
          <a:bodyPr>
            <a:normAutofit/>
          </a:bodyPr>
          <a:lstStyle/>
          <a:p>
            <a:r>
              <a:rPr lang="en-GB" sz="4000"/>
              <a:t>What next?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4E3AFE-8CC0-8AE4-913F-56EC2A2A1E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0237" y="2621381"/>
            <a:ext cx="5929422" cy="3322219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GB" sz="1800" dirty="0"/>
              <a:t>Decide if the policy report is the right form of research/writing for you.</a:t>
            </a:r>
          </a:p>
          <a:p>
            <a:r>
              <a:rPr lang="en-GB" sz="1800" dirty="0"/>
              <a:t>Decide on a topic area</a:t>
            </a:r>
          </a:p>
          <a:p>
            <a:r>
              <a:rPr lang="en-GB" sz="1800" dirty="0"/>
              <a:t>Do some reading in your topic area to increase your knowledge of the issues. </a:t>
            </a:r>
          </a:p>
          <a:p>
            <a:r>
              <a:rPr lang="en-GB" sz="1800" dirty="0"/>
              <a:t>Identify a research question. </a:t>
            </a:r>
          </a:p>
          <a:p>
            <a:r>
              <a:rPr lang="en-GB" sz="1800" dirty="0"/>
              <a:t>Submit your project proposal </a:t>
            </a:r>
            <a:r>
              <a:rPr lang="en-GB" sz="1800" b="1" dirty="0"/>
              <a:t>by 20 March 2025. </a:t>
            </a:r>
            <a:r>
              <a:rPr lang="en-GB" sz="1800" dirty="0"/>
              <a:t> 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E632EF-159D-2AE2-4E48-5D42CC6374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859" r="34414" b="-1"/>
          <a:stretch/>
        </p:blipFill>
        <p:spPr>
          <a:xfrm>
            <a:off x="8115300" y="-12515"/>
            <a:ext cx="4076700" cy="641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6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E383CC5D-71E8-4CB2-8E4A-F1E4FF6DC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2DA5AC1-43C5-4243-9028-07DBB80D0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8"/>
            <a:ext cx="12192000" cy="1600201"/>
          </a:xfrm>
          <a:prstGeom prst="rect">
            <a:avLst/>
          </a:prstGeom>
          <a:gradFill>
            <a:gsLst>
              <a:gs pos="0">
                <a:schemeClr val="accent5">
                  <a:alpha val="83000"/>
                </a:schemeClr>
              </a:gs>
              <a:gs pos="100000">
                <a:schemeClr val="accent6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A4EDA1C-27A1-4C83-ACE4-6675EC9245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99161" y="9109"/>
            <a:ext cx="7792839" cy="1594270"/>
          </a:xfrm>
          <a:prstGeom prst="rect">
            <a:avLst/>
          </a:prstGeom>
          <a:gradFill>
            <a:gsLst>
              <a:gs pos="22000">
                <a:schemeClr val="accent2">
                  <a:alpha val="0"/>
                </a:schemeClr>
              </a:gs>
              <a:gs pos="99000">
                <a:schemeClr val="accent2"/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C2185E4-B584-4B9D-9440-DEA0FB9D94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9021976" y="-906246"/>
            <a:ext cx="1602951" cy="3416298"/>
          </a:xfrm>
          <a:prstGeom prst="rect">
            <a:avLst/>
          </a:prstGeom>
          <a:gradFill>
            <a:gsLst>
              <a:gs pos="45000">
                <a:schemeClr val="accent4">
                  <a:alpha val="0"/>
                </a:schemeClr>
              </a:gs>
              <a:gs pos="99000">
                <a:schemeClr val="accent6">
                  <a:alpha val="33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F33EC8A-EE0A-4395-97E2-DAD467CF73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451242" y="0"/>
            <a:ext cx="9729549" cy="1600198"/>
          </a:xfrm>
          <a:prstGeom prst="rect">
            <a:avLst/>
          </a:prstGeom>
          <a:gradFill>
            <a:gsLst>
              <a:gs pos="0">
                <a:schemeClr val="accent5">
                  <a:alpha val="30000"/>
                </a:schemeClr>
              </a:gs>
              <a:gs pos="99000">
                <a:schemeClr val="accent5">
                  <a:alpha val="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F85DA95-16A4-404E-9BFF-27F8E4FC78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430"/>
            <a:ext cx="7910111" cy="1600198"/>
          </a:xfrm>
          <a:prstGeom prst="rect">
            <a:avLst/>
          </a:prstGeom>
          <a:gradFill>
            <a:gsLst>
              <a:gs pos="0">
                <a:schemeClr val="accent5">
                  <a:alpha val="21000"/>
                </a:schemeClr>
              </a:gs>
              <a:gs pos="99000">
                <a:schemeClr val="accent5">
                  <a:alpha val="0"/>
                </a:scheme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682248-FBCA-1C2B-64B3-60058C043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7084" y="374427"/>
            <a:ext cx="10374517" cy="971512"/>
          </a:xfrm>
        </p:spPr>
        <p:txBody>
          <a:bodyPr anchor="ctr"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Exploring Your Topics</a:t>
            </a:r>
          </a:p>
        </p:txBody>
      </p: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98BC67B4-EAF4-660D-CA1E-B6EF12B5DF4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9474" y="2062715"/>
          <a:ext cx="11033029" cy="41892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1859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B0A62-4161-604F-2525-F56915136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Today, we will discuss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8F0E4-A9E5-E173-FE3C-A71FFC4F57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GB" sz="3200" dirty="0">
                <a:latin typeface="Avenir Next LT Pro"/>
                <a:cs typeface="Arial"/>
              </a:rPr>
              <a:t>What is the policy report stream?</a:t>
            </a:r>
            <a:endParaRPr lang="en-US" sz="3200" dirty="0">
              <a:latin typeface="Avenir Next LT Pro"/>
              <a:cs typeface="Arial"/>
            </a:endParaRPr>
          </a:p>
          <a:p>
            <a:r>
              <a:rPr lang="en-US" sz="3200" dirty="0">
                <a:latin typeface="Avenir Next LT Pro"/>
                <a:cs typeface="Arial"/>
              </a:rPr>
              <a:t>The proposals for finalist project</a:t>
            </a:r>
          </a:p>
          <a:p>
            <a:r>
              <a:rPr lang="en-US" sz="3200" dirty="0">
                <a:latin typeface="Avenir Next LT Pro"/>
                <a:cs typeface="Arial"/>
              </a:rPr>
              <a:t>Brainstorm on what makes a good title or research question</a:t>
            </a:r>
          </a:p>
          <a:p>
            <a:r>
              <a:rPr lang="en-US" sz="3200" dirty="0">
                <a:latin typeface="Avenir Next LT Pro"/>
                <a:cs typeface="Arial"/>
              </a:rPr>
              <a:t>Your ideas and topics</a:t>
            </a:r>
          </a:p>
          <a:p>
            <a:endParaRPr lang="en-US" sz="1600" dirty="0">
              <a:latin typeface="Avenir Next LT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0873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F5DAF-1197-A695-375E-1C831084A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0236" y="286601"/>
            <a:ext cx="5929422" cy="1852976"/>
          </a:xfrm>
        </p:spPr>
        <p:txBody>
          <a:bodyPr>
            <a:normAutofit/>
          </a:bodyPr>
          <a:lstStyle/>
          <a:p>
            <a:r>
              <a:rPr lang="en-US" sz="4000" dirty="0"/>
              <a:t>key questions in all the streams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CCC022-49C7-CDA0-86A9-7370D2E00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0237" y="2621381"/>
            <a:ext cx="5929422" cy="3322219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1800" b="1" dirty="0"/>
              <a:t>What</a:t>
            </a:r>
            <a:r>
              <a:rPr lang="en-US" sz="1800" dirty="0"/>
              <a:t> you want to write about?</a:t>
            </a:r>
          </a:p>
          <a:p>
            <a:r>
              <a:rPr lang="en-US" sz="1800" b="1" dirty="0"/>
              <a:t>Why</a:t>
            </a:r>
            <a:r>
              <a:rPr lang="en-US" sz="1800" dirty="0"/>
              <a:t> you want to write about it?</a:t>
            </a:r>
            <a:endParaRPr lang="en-US" sz="1800" b="1" dirty="0"/>
          </a:p>
          <a:p>
            <a:r>
              <a:rPr lang="en-US" sz="1800" b="1" dirty="0"/>
              <a:t>How</a:t>
            </a:r>
            <a:r>
              <a:rPr lang="en-US" sz="1800" dirty="0"/>
              <a:t> do you want to write it up?</a:t>
            </a:r>
          </a:p>
        </p:txBody>
      </p:sp>
      <p:pic>
        <p:nvPicPr>
          <p:cNvPr id="10" name="Picture 9" descr="Sticky notes with question marks">
            <a:extLst>
              <a:ext uri="{FF2B5EF4-FFF2-40B4-BE49-F238E27FC236}">
                <a16:creationId xmlns:a16="http://schemas.microsoft.com/office/drawing/2014/main" id="{CEEA29C7-2C79-B6E9-296F-4464592F08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876" r="25789" b="-6"/>
          <a:stretch/>
        </p:blipFill>
        <p:spPr>
          <a:xfrm>
            <a:off x="8115300" y="-12515"/>
            <a:ext cx="4076700" cy="641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959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7D5C8-9AA8-C00D-4F6A-C06702BBA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278B5-32A3-BB56-8356-7136D59553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endParaRPr lang="en-US" dirty="0"/>
          </a:p>
          <a:p>
            <a:r>
              <a:rPr lang="en-GB" dirty="0"/>
              <a:t>Involves either (1) a human rights or (2) a commercial/corporate law topic</a:t>
            </a:r>
          </a:p>
          <a:p>
            <a:r>
              <a:rPr lang="en-GB" dirty="0"/>
              <a:t>Aims at inducing legal or broader policy change </a:t>
            </a:r>
          </a:p>
          <a:p>
            <a:r>
              <a:rPr lang="en-US" dirty="0"/>
              <a:t>Involves rigorous research to produce a report that will persuade your chosen audience of the need for change. </a:t>
            </a:r>
          </a:p>
          <a:p>
            <a:r>
              <a:rPr lang="en-US" dirty="0"/>
              <a:t>Attractive to students who may want to work in policy roles in the future.     </a:t>
            </a:r>
          </a:p>
          <a:p>
            <a:r>
              <a:rPr lang="en-US" dirty="0">
                <a:ea typeface="+mn-lt"/>
                <a:cs typeface="+mn-lt"/>
              </a:rPr>
              <a:t>Output will be an extended policy report</a:t>
            </a:r>
            <a:endParaRPr lang="en-US" dirty="0"/>
          </a:p>
          <a:p>
            <a:r>
              <a:rPr lang="en-US" dirty="0"/>
              <a:t>5,000 word (15 CAT, Term 2) or 10,000 (30CAT, full year)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920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45C5CC17-FF17-43CF-B073-D9051465D5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EBE2DDC-0D14-44E6-A1AB-2EEC095074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09318" y="1410082"/>
            <a:ext cx="6858000" cy="4037835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72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8543D98-0AA2-43B4-B508-DC1DB7F3DC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2414" y="1406060"/>
            <a:ext cx="6857572" cy="4045450"/>
          </a:xfrm>
          <a:prstGeom prst="rect">
            <a:avLst/>
          </a:prstGeom>
          <a:gradFill>
            <a:gsLst>
              <a:gs pos="0">
                <a:schemeClr val="accent4">
                  <a:alpha val="0"/>
                </a:schemeClr>
              </a:gs>
              <a:gs pos="96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9723C1D-9A1A-465B-8164-483BF54266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98889" y="3617790"/>
            <a:ext cx="2453337" cy="4027079"/>
          </a:xfrm>
          <a:prstGeom prst="rect">
            <a:avLst/>
          </a:prstGeom>
          <a:gradFill>
            <a:gsLst>
              <a:gs pos="2000">
                <a:schemeClr val="accent5">
                  <a:alpha val="35000"/>
                </a:schemeClr>
              </a:gs>
              <a:gs pos="67000">
                <a:schemeClr val="accent4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6680484-5F73-4078-85C2-415205B1A4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30441" y="1644149"/>
            <a:ext cx="4384532" cy="4196758"/>
          </a:xfrm>
          <a:custGeom>
            <a:avLst/>
            <a:gdLst>
              <a:gd name="connsiteX0" fmla="*/ 44539 w 4384532"/>
              <a:gd name="connsiteY0" fmla="*/ 2446310 h 4196758"/>
              <a:gd name="connsiteX1" fmla="*/ 0 w 4384532"/>
              <a:gd name="connsiteY1" fmla="*/ 2004492 h 4196758"/>
              <a:gd name="connsiteX2" fmla="*/ 500607 w 4384532"/>
              <a:gd name="connsiteY2" fmla="*/ 610007 h 4196758"/>
              <a:gd name="connsiteX3" fmla="*/ 589546 w 4384532"/>
              <a:gd name="connsiteY3" fmla="*/ 512149 h 4196758"/>
              <a:gd name="connsiteX4" fmla="*/ 3077760 w 4384532"/>
              <a:gd name="connsiteY4" fmla="*/ 0 h 4196758"/>
              <a:gd name="connsiteX5" fmla="*/ 3237230 w 4384532"/>
              <a:gd name="connsiteY5" fmla="*/ 76821 h 4196758"/>
              <a:gd name="connsiteX6" fmla="*/ 4384532 w 4384532"/>
              <a:gd name="connsiteY6" fmla="*/ 2004492 h 4196758"/>
              <a:gd name="connsiteX7" fmla="*/ 2192266 w 4384532"/>
              <a:gd name="connsiteY7" fmla="*/ 4196758 h 4196758"/>
              <a:gd name="connsiteX8" fmla="*/ 44539 w 4384532"/>
              <a:gd name="connsiteY8" fmla="*/ 2446310 h 4196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84532" h="4196758">
                <a:moveTo>
                  <a:pt x="44539" y="2446310"/>
                </a:moveTo>
                <a:cubicBezTo>
                  <a:pt x="15336" y="2303599"/>
                  <a:pt x="0" y="2155836"/>
                  <a:pt x="0" y="2004492"/>
                </a:cubicBezTo>
                <a:cubicBezTo>
                  <a:pt x="0" y="1474787"/>
                  <a:pt x="187867" y="988960"/>
                  <a:pt x="500607" y="610007"/>
                </a:cubicBezTo>
                <a:lnTo>
                  <a:pt x="589546" y="512149"/>
                </a:lnTo>
                <a:lnTo>
                  <a:pt x="3077760" y="0"/>
                </a:lnTo>
                <a:lnTo>
                  <a:pt x="3237230" y="76821"/>
                </a:lnTo>
                <a:cubicBezTo>
                  <a:pt x="3920615" y="448057"/>
                  <a:pt x="4384532" y="1172098"/>
                  <a:pt x="4384532" y="2004492"/>
                </a:cubicBezTo>
                <a:cubicBezTo>
                  <a:pt x="4384532" y="3215247"/>
                  <a:pt x="3403021" y="4196758"/>
                  <a:pt x="2192266" y="4196758"/>
                </a:cubicBezTo>
                <a:cubicBezTo>
                  <a:pt x="1132855" y="4196758"/>
                  <a:pt x="248960" y="3445288"/>
                  <a:pt x="44539" y="2446310"/>
                </a:cubicBezTo>
                <a:close/>
              </a:path>
            </a:pathLst>
          </a:custGeom>
          <a:gradFill>
            <a:gsLst>
              <a:gs pos="39000">
                <a:schemeClr val="accent4">
                  <a:lumMod val="20000"/>
                  <a:lumOff val="80000"/>
                  <a:alpha val="0"/>
                </a:schemeClr>
              </a:gs>
              <a:gs pos="100000">
                <a:schemeClr val="accent6">
                  <a:alpha val="29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DAAC2F-BA39-D483-3BEF-1098580B9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1028701"/>
            <a:ext cx="3248863" cy="3020785"/>
          </a:xfrm>
        </p:spPr>
        <p:txBody>
          <a:bodyPr>
            <a:normAutofit/>
          </a:bodyPr>
          <a:lstStyle/>
          <a:p>
            <a:pPr algn="r"/>
            <a:r>
              <a:rPr lang="en-US" sz="3200">
                <a:solidFill>
                  <a:schemeClr val="bg1"/>
                </a:solidFill>
              </a:rPr>
              <a:t>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C820C-5829-38C1-5030-BB3243A10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4049" y="1028702"/>
            <a:ext cx="6487332" cy="5514022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1600" b="1" dirty="0">
                <a:ea typeface="+mn-lt"/>
                <a:cs typeface="+mn-lt"/>
              </a:rPr>
              <a:t>Proposal form will ask you to identify:</a:t>
            </a:r>
            <a:endParaRPr lang="en-US" dirty="0"/>
          </a:p>
          <a:p>
            <a:pPr marL="800100" lvl="1" indent="-342900">
              <a:lnSpc>
                <a:spcPct val="110000"/>
              </a:lnSpc>
              <a:buAutoNum type="arabicPeriod"/>
            </a:pPr>
            <a:r>
              <a:rPr lang="en-US" sz="1600" dirty="0">
                <a:ea typeface="+mn-lt"/>
                <a:cs typeface="+mn-lt"/>
              </a:rPr>
              <a:t>Title</a:t>
            </a:r>
          </a:p>
          <a:p>
            <a:pPr marL="800100" lvl="1" indent="-342900">
              <a:lnSpc>
                <a:spcPct val="110000"/>
              </a:lnSpc>
              <a:buAutoNum type="arabicPeriod"/>
            </a:pPr>
            <a:r>
              <a:rPr lang="en-US" sz="1600" dirty="0">
                <a:ea typeface="+mn-lt"/>
                <a:cs typeface="+mn-lt"/>
              </a:rPr>
              <a:t>Area of law</a:t>
            </a:r>
          </a:p>
          <a:p>
            <a:pPr marL="800100" lvl="1" indent="-342900">
              <a:lnSpc>
                <a:spcPct val="110000"/>
              </a:lnSpc>
              <a:buAutoNum type="arabicPeriod"/>
            </a:pPr>
            <a:r>
              <a:rPr lang="en-GB" sz="1600" dirty="0">
                <a:ea typeface="+mn-lt"/>
                <a:cs typeface="+mn-lt"/>
              </a:rPr>
              <a:t>Explain the key questions you propose to investigate in your research and how you will go about answering them</a:t>
            </a:r>
          </a:p>
          <a:p>
            <a:pPr marL="800100" lvl="1" indent="-342900">
              <a:lnSpc>
                <a:spcPct val="110000"/>
              </a:lnSpc>
              <a:buAutoNum type="arabicPeriod"/>
            </a:pPr>
            <a:r>
              <a:rPr lang="en-GB" sz="1600" dirty="0">
                <a:ea typeface="+mn-lt"/>
                <a:cs typeface="+mn-lt"/>
              </a:rPr>
              <a:t>Provide a bibliography of key sources which you have read in order to inform your decision about your choice of research topic. Your bibliography should contain at least 5 sources and consist of high quality sources including journal articles and policy reports</a:t>
            </a:r>
            <a:r>
              <a:rPr lang="en-US" sz="1600" dirty="0">
                <a:ea typeface="+mn-lt"/>
                <a:cs typeface="+mn-lt"/>
              </a:rPr>
              <a:t>.</a:t>
            </a:r>
          </a:p>
          <a:p>
            <a:pPr marL="800100" lvl="1" indent="-342900">
              <a:lnSpc>
                <a:spcPct val="110000"/>
              </a:lnSpc>
              <a:buAutoNum type="arabicPeriod"/>
            </a:pPr>
            <a:r>
              <a:rPr lang="en-US" sz="1600" dirty="0">
                <a:ea typeface="+mn-lt"/>
                <a:cs typeface="+mn-lt"/>
              </a:rPr>
              <a:t>What background expertise and knowledge do you bring to this research?</a:t>
            </a:r>
          </a:p>
          <a:p>
            <a:pPr marL="800100" lvl="1" indent="-342900">
              <a:lnSpc>
                <a:spcPct val="110000"/>
              </a:lnSpc>
              <a:buAutoNum type="arabicPeriod"/>
            </a:pPr>
            <a:r>
              <a:rPr lang="en-US" sz="1600" dirty="0">
                <a:ea typeface="+mn-lt"/>
                <a:cs typeface="+mn-lt"/>
              </a:rPr>
              <a:t>Who is the audience for your policy report?</a:t>
            </a:r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AutoNum type="arabicPeriod"/>
            </a:pPr>
            <a:endParaRPr lang="en-US" sz="1600" dirty="0">
              <a:ea typeface="+mn-lt"/>
              <a:cs typeface="+mn-lt"/>
            </a:endParaRPr>
          </a:p>
          <a:p>
            <a:pPr marL="457200" lvl="1" indent="0">
              <a:lnSpc>
                <a:spcPct val="110000"/>
              </a:lnSpc>
              <a:buNone/>
            </a:pPr>
            <a:r>
              <a:rPr lang="en-US" sz="1600" dirty="0">
                <a:ea typeface="+mn-lt"/>
                <a:cs typeface="+mn-lt"/>
              </a:rPr>
              <a:t>Form available on the project website. </a:t>
            </a:r>
            <a:r>
              <a:rPr lang="en-US" sz="1600" b="1" dirty="0">
                <a:ea typeface="+mn-lt"/>
                <a:cs typeface="+mn-lt"/>
              </a:rPr>
              <a:t>Must be submitted by 29 April at 2pm</a:t>
            </a:r>
            <a:endParaRPr lang="en-US" sz="1600" dirty="0">
              <a:ea typeface="+mn-lt"/>
              <a:cs typeface="+mn-lt"/>
            </a:endParaRPr>
          </a:p>
          <a:p>
            <a:pPr marL="800100" lvl="1" indent="-342900">
              <a:lnSpc>
                <a:spcPct val="110000"/>
              </a:lnSpc>
              <a:buAutoNum type="arabicPeriod"/>
            </a:pPr>
            <a:endParaRPr lang="en-US" sz="1600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0352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11D6A2A3-F101-46F7-8B6F-1C699CAFE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F97A9E-845C-77DA-6805-38AD7BA6F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7618" y="338356"/>
            <a:ext cx="4911393" cy="1556724"/>
          </a:xfrm>
        </p:spPr>
        <p:txBody>
          <a:bodyPr anchor="b">
            <a:normAutofit/>
          </a:bodyPr>
          <a:lstStyle/>
          <a:p>
            <a:r>
              <a:rPr lang="en-US" dirty="0"/>
              <a:t>From topic to a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C1C54-9D25-BA60-D7F1-E08E9E3EAF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721" y="2238955"/>
            <a:ext cx="6709712" cy="3583940"/>
          </a:xfrm>
        </p:spPr>
        <p:txBody>
          <a:bodyPr vert="horz" lIns="0" tIns="0" rIns="0" bIns="0" rtlCol="0" anchor="t">
            <a:normAutofit fontScale="92500"/>
          </a:bodyPr>
          <a:lstStyle/>
          <a:p>
            <a:pPr>
              <a:lnSpc>
                <a:spcPct val="100000"/>
              </a:lnSpc>
            </a:pPr>
            <a:endParaRPr lang="en-US" dirty="0">
              <a:latin typeface="Avenir Next LT Pro"/>
              <a:cs typeface="Arial"/>
            </a:endParaRPr>
          </a:p>
          <a:p>
            <a:pPr>
              <a:lnSpc>
                <a:spcPct val="100000"/>
              </a:lnSpc>
            </a:pPr>
            <a:r>
              <a:rPr lang="en-US" dirty="0">
                <a:ea typeface="+mn-lt"/>
                <a:cs typeface="+mn-lt"/>
              </a:rPr>
              <a:t>The topic begins to define the parameters of the research</a:t>
            </a:r>
            <a:endParaRPr lang="en-US" dirty="0">
              <a:ea typeface="+mn-lt"/>
              <a:cs typeface="Arial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Avenir Next LT Pro"/>
                <a:cs typeface="Arial"/>
              </a:rPr>
              <a:t>A research question or title is what your research asks within a particular topic</a:t>
            </a:r>
          </a:p>
          <a:p>
            <a:pPr>
              <a:lnSpc>
                <a:spcPct val="100000"/>
              </a:lnSpc>
            </a:pPr>
            <a:r>
              <a:rPr lang="en-US" dirty="0">
                <a:latin typeface="Avenir Next LT Pro"/>
                <a:cs typeface="Arial"/>
              </a:rPr>
              <a:t>A well formulated title or a question allows you </a:t>
            </a:r>
            <a:r>
              <a:rPr lang="en-US" dirty="0">
                <a:solidFill>
                  <a:srgbClr val="000000"/>
                </a:solidFill>
                <a:latin typeface="Avenir Next LT Pro"/>
                <a:cs typeface="Arial"/>
              </a:rPr>
              <a:t>to answer what; why; and how?</a:t>
            </a:r>
            <a:endParaRPr lang="en-US" dirty="0"/>
          </a:p>
          <a:p>
            <a:pPr lvl="1">
              <a:lnSpc>
                <a:spcPct val="100000"/>
              </a:lnSpc>
              <a:buFont typeface="Courier New" panose="020B0604020202020204" pitchFamily="34" charset="0"/>
              <a:buChar char="o"/>
            </a:pPr>
            <a:r>
              <a:rPr lang="en-US" dirty="0">
                <a:solidFill>
                  <a:srgbClr val="000000"/>
                </a:solidFill>
                <a:latin typeface="Avenir Next LT Pro"/>
                <a:cs typeface="Arial"/>
              </a:rPr>
              <a:t>What am I trying to find out? What is the purpose or aim of this dissertation?</a:t>
            </a:r>
          </a:p>
          <a:p>
            <a:pPr lvl="1">
              <a:lnSpc>
                <a:spcPct val="100000"/>
              </a:lnSpc>
              <a:buFont typeface="Courier New" panose="020B0604020202020204" pitchFamily="34" charset="0"/>
              <a:buChar char="o"/>
            </a:pPr>
            <a:r>
              <a:rPr lang="en-US" dirty="0">
                <a:latin typeface="Avenir Next LT Pro"/>
                <a:cs typeface="Arial"/>
              </a:rPr>
              <a:t>Why is this research significant and timely?</a:t>
            </a:r>
          </a:p>
          <a:p>
            <a:pPr lvl="1">
              <a:lnSpc>
                <a:spcPct val="100000"/>
              </a:lnSpc>
              <a:buFont typeface="Courier New" panose="020B0604020202020204" pitchFamily="34" charset="0"/>
              <a:buChar char="o"/>
            </a:pPr>
            <a:r>
              <a:rPr lang="en-US" dirty="0">
                <a:latin typeface="Avenir Next LT Pro"/>
                <a:cs typeface="Arial"/>
              </a:rPr>
              <a:t>How will I answer the question?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US" dirty="0">
              <a:latin typeface="Avenir Next LT Pro"/>
              <a:cs typeface="Arial"/>
            </a:endParaRPr>
          </a:p>
          <a:p>
            <a:endParaRPr lang="en-US" sz="1700" dirty="0">
              <a:latin typeface="Arial"/>
              <a:cs typeface="Arial"/>
            </a:endParaRPr>
          </a:p>
          <a:p>
            <a:pPr marL="0" indent="0">
              <a:buNone/>
            </a:pPr>
            <a:endParaRPr lang="en-US" dirty="0">
              <a:latin typeface="Avenir Next LT Pro"/>
              <a:cs typeface="Arial"/>
            </a:endParaRPr>
          </a:p>
          <a:p>
            <a:endParaRPr lang="en-US" dirty="0">
              <a:latin typeface="Avenir Next LT Pro"/>
              <a:cs typeface="Arial"/>
            </a:endParaRPr>
          </a:p>
        </p:txBody>
      </p:sp>
      <p:pic>
        <p:nvPicPr>
          <p:cNvPr id="7" name="Graphic 6" descr="Bug under Magnifying Glass">
            <a:extLst>
              <a:ext uri="{FF2B5EF4-FFF2-40B4-BE49-F238E27FC236}">
                <a16:creationId xmlns:a16="http://schemas.microsoft.com/office/drawing/2014/main" id="{F179DCE9-46C6-D8C5-143D-23119B59CE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85425" y="732734"/>
            <a:ext cx="5090161" cy="5090161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529E760E-527D-4053-A309-F2BDE12501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6400800"/>
            <a:ext cx="12191999" cy="457198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6">
                  <a:lumMod val="75000"/>
                  <a:alpha val="8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153D448-4ED1-429A-A28C-8316DE7CAF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8"/>
            <a:ext cx="8153396" cy="448831"/>
          </a:xfrm>
          <a:prstGeom prst="rect">
            <a:avLst/>
          </a:prstGeom>
          <a:gradFill>
            <a:gsLst>
              <a:gs pos="0">
                <a:schemeClr val="accent5">
                  <a:alpha val="5000"/>
                </a:schemeClr>
              </a:gs>
              <a:gs pos="99000">
                <a:schemeClr val="accent5">
                  <a:alpha val="72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198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040BF4A1-714C-419E-A19F-578DE93BE0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F91A9BD-D57F-4941-931F-40597AB3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409317" y="1410082"/>
            <a:ext cx="6858000" cy="4037835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89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54DB264-9467-4730-B9E9-C9A97DD669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790128" y="3609527"/>
            <a:ext cx="2458347" cy="4038601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26">
            <a:extLst>
              <a:ext uri="{FF2B5EF4-FFF2-40B4-BE49-F238E27FC236}">
                <a16:creationId xmlns:a16="http://schemas.microsoft.com/office/drawing/2014/main" id="{BB097F88-2120-47B4-B891-5B28F66BBD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64227" y="1757079"/>
            <a:ext cx="3900088" cy="4178958"/>
          </a:xfrm>
          <a:custGeom>
            <a:avLst/>
            <a:gdLst>
              <a:gd name="connsiteX0" fmla="*/ 2431956 w 3900088"/>
              <a:gd name="connsiteY0" fmla="*/ 93939 h 4178958"/>
              <a:gd name="connsiteX1" fmla="*/ 3900088 w 3900088"/>
              <a:gd name="connsiteY1" fmla="*/ 2089479 h 4178958"/>
              <a:gd name="connsiteX2" fmla="*/ 1810609 w 3900088"/>
              <a:gd name="connsiteY2" fmla="*/ 4178958 h 4178958"/>
              <a:gd name="connsiteX3" fmla="*/ 77980 w 3900088"/>
              <a:gd name="connsiteY3" fmla="*/ 3257727 h 4178958"/>
              <a:gd name="connsiteX4" fmla="*/ 0 w 3900088"/>
              <a:gd name="connsiteY4" fmla="*/ 3129367 h 4178958"/>
              <a:gd name="connsiteX5" fmla="*/ 831517 w 3900088"/>
              <a:gd name="connsiteY5" fmla="*/ 244059 h 4178958"/>
              <a:gd name="connsiteX6" fmla="*/ 997290 w 3900088"/>
              <a:gd name="connsiteY6" fmla="*/ 164202 h 4178958"/>
              <a:gd name="connsiteX7" fmla="*/ 1810609 w 3900088"/>
              <a:gd name="connsiteY7" fmla="*/ 0 h 4178958"/>
              <a:gd name="connsiteX8" fmla="*/ 2431956 w 3900088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088" h="4178958">
                <a:moveTo>
                  <a:pt x="2431956" y="93939"/>
                </a:moveTo>
                <a:cubicBezTo>
                  <a:pt x="3282517" y="358491"/>
                  <a:pt x="3900088" y="1151865"/>
                  <a:pt x="3900088" y="2089479"/>
                </a:cubicBezTo>
                <a:cubicBezTo>
                  <a:pt x="3900088" y="3243466"/>
                  <a:pt x="2964596" y="4178958"/>
                  <a:pt x="1810609" y="4178958"/>
                </a:cubicBezTo>
                <a:cubicBezTo>
                  <a:pt x="1089367" y="4178958"/>
                  <a:pt x="453475" y="3813531"/>
                  <a:pt x="77980" y="3257727"/>
                </a:cubicBezTo>
                <a:lnTo>
                  <a:pt x="0" y="3129367"/>
                </a:lnTo>
                <a:lnTo>
                  <a:pt x="831517" y="244059"/>
                </a:lnTo>
                <a:lnTo>
                  <a:pt x="997290" y="164202"/>
                </a:lnTo>
                <a:cubicBezTo>
                  <a:pt x="1247271" y="58468"/>
                  <a:pt x="1522112" y="0"/>
                  <a:pt x="1810609" y="0"/>
                </a:cubicBezTo>
                <a:cubicBezTo>
                  <a:pt x="2026982" y="0"/>
                  <a:pt x="2235673" y="32888"/>
                  <a:pt x="2431956" y="93939"/>
                </a:cubicBezTo>
                <a:close/>
              </a:path>
            </a:pathLst>
          </a:custGeom>
          <a:gradFill>
            <a:gsLst>
              <a:gs pos="36000">
                <a:schemeClr val="accent6">
                  <a:lumMod val="60000"/>
                  <a:lumOff val="40000"/>
                  <a:alpha val="6000"/>
                </a:schemeClr>
              </a:gs>
              <a:gs pos="100000">
                <a:schemeClr val="accent6">
                  <a:alpha val="2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F9338F5-05AB-4DC5-BD1C-1A9F26C38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50099" y="411154"/>
            <a:ext cx="4395601" cy="3581400"/>
          </a:xfrm>
          <a:prstGeom prst="rect">
            <a:avLst/>
          </a:prstGeom>
          <a:gradFill>
            <a:gsLst>
              <a:gs pos="0">
                <a:schemeClr val="accent5">
                  <a:alpha val="29000"/>
                </a:schemeClr>
              </a:gs>
              <a:gs pos="100000">
                <a:schemeClr val="accent4">
                  <a:alpha val="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281868-34F5-E773-2EDB-7AEA82CB6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68280"/>
            <a:ext cx="3390645" cy="3363597"/>
          </a:xfrm>
        </p:spPr>
        <p:txBody>
          <a:bodyPr>
            <a:normAutofit fontScale="90000"/>
          </a:bodyPr>
          <a:lstStyle/>
          <a:p>
            <a:pPr algn="r"/>
            <a:r>
              <a:rPr lang="en-US" sz="3200" dirty="0">
                <a:solidFill>
                  <a:schemeClr val="bg1"/>
                </a:solidFill>
              </a:rPr>
              <a:t>Moving from topic to a title:</a:t>
            </a: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>example Right to adequate housing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9251C83-7827-6E85-57BA-DD71EA32E8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4581192"/>
              </p:ext>
            </p:extLst>
          </p:nvPr>
        </p:nvGraphicFramePr>
        <p:xfrm>
          <a:off x="4494654" y="457200"/>
          <a:ext cx="7240146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1823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383CC5D-71E8-4CB2-8E4A-F1E4FF6DC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DA5AC1-43C5-4243-9028-07DBB80D0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8"/>
            <a:ext cx="12192000" cy="1600201"/>
          </a:xfrm>
          <a:prstGeom prst="rect">
            <a:avLst/>
          </a:prstGeom>
          <a:gradFill>
            <a:gsLst>
              <a:gs pos="0">
                <a:schemeClr val="accent5">
                  <a:alpha val="83000"/>
                </a:schemeClr>
              </a:gs>
              <a:gs pos="100000">
                <a:schemeClr val="accent6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A4EDA1C-27A1-4C83-ACE4-6675EC9245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99161" y="9109"/>
            <a:ext cx="7792839" cy="1594270"/>
          </a:xfrm>
          <a:prstGeom prst="rect">
            <a:avLst/>
          </a:prstGeom>
          <a:gradFill>
            <a:gsLst>
              <a:gs pos="22000">
                <a:schemeClr val="accent2">
                  <a:alpha val="0"/>
                </a:schemeClr>
              </a:gs>
              <a:gs pos="99000">
                <a:schemeClr val="accent2"/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2185E4-B584-4B9D-9440-DEA0FB9D94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9021976" y="-906246"/>
            <a:ext cx="1602951" cy="3416298"/>
          </a:xfrm>
          <a:prstGeom prst="rect">
            <a:avLst/>
          </a:prstGeom>
          <a:gradFill>
            <a:gsLst>
              <a:gs pos="45000">
                <a:schemeClr val="accent4">
                  <a:alpha val="0"/>
                </a:schemeClr>
              </a:gs>
              <a:gs pos="99000">
                <a:schemeClr val="accent6">
                  <a:alpha val="33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F33EC8A-EE0A-4395-97E2-DAD467CF73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451242" y="0"/>
            <a:ext cx="9729549" cy="1600198"/>
          </a:xfrm>
          <a:prstGeom prst="rect">
            <a:avLst/>
          </a:prstGeom>
          <a:gradFill>
            <a:gsLst>
              <a:gs pos="0">
                <a:schemeClr val="accent5">
                  <a:alpha val="30000"/>
                </a:schemeClr>
              </a:gs>
              <a:gs pos="99000">
                <a:schemeClr val="accent5">
                  <a:alpha val="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F85DA95-16A4-404E-9BFF-27F8E4FC78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430"/>
            <a:ext cx="7910111" cy="1600198"/>
          </a:xfrm>
          <a:prstGeom prst="rect">
            <a:avLst/>
          </a:prstGeom>
          <a:gradFill>
            <a:gsLst>
              <a:gs pos="0">
                <a:schemeClr val="accent5">
                  <a:alpha val="21000"/>
                </a:schemeClr>
              </a:gs>
              <a:gs pos="99000">
                <a:schemeClr val="accent5">
                  <a:alpha val="0"/>
                </a:scheme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C63872-C488-183D-27E1-7DEF78007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7084" y="374427"/>
            <a:ext cx="10374517" cy="971512"/>
          </a:xfrm>
        </p:spPr>
        <p:txBody>
          <a:bodyPr anchor="ctr">
            <a:normAutofit fontScale="90000"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Example titles: How would you go about answering those questions?</a:t>
            </a:r>
            <a:br>
              <a:rPr lang="en-US" sz="3200" dirty="0">
                <a:solidFill>
                  <a:schemeClr val="bg1"/>
                </a:solidFill>
              </a:rPr>
            </a:br>
            <a:endParaRPr lang="en-US" sz="3200" dirty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AA250E3-2E42-3FA7-2272-195F482E90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0663323"/>
              </p:ext>
            </p:extLst>
          </p:nvPr>
        </p:nvGraphicFramePr>
        <p:xfrm>
          <a:off x="579474" y="2062715"/>
          <a:ext cx="11033029" cy="41892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5825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BD4C0BBB-0042-4603-A226-6117F3FD5B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C44F520-2598-460E-9F91-B02F60830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1CC4AFFA-9868-4B7D-9F63-93C34D362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622346F-D35B-728E-C3CA-828CC71F4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1" y="457200"/>
            <a:ext cx="9549442" cy="1010093"/>
          </a:xfrm>
        </p:spPr>
        <p:txBody>
          <a:bodyPr vert="horz" lIns="0" tIns="0" rIns="0" bIns="0" rtlCol="0" anchor="b">
            <a:normAutofit/>
          </a:bodyPr>
          <a:lstStyle/>
          <a:p>
            <a:pPr algn="r"/>
            <a:r>
              <a:rPr lang="en-US" dirty="0"/>
              <a:t>Brainstorming</a:t>
            </a:r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24CCFE6-8D32-4963-9B5D-E742044292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8741"/>
            <a:ext cx="12192000" cy="449256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3414B78-940D-4BE3-A24D-B003E1C9C0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8316"/>
            <a:ext cx="8153398" cy="449684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68000"/>
                </a:schemeClr>
              </a:gs>
              <a:gs pos="99000">
                <a:schemeClr val="accent2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6687C6-2B60-1099-9A42-46B82B9F5BDF}"/>
              </a:ext>
            </a:extLst>
          </p:cNvPr>
          <p:cNvSpPr>
            <a:spLocks/>
          </p:cNvSpPr>
          <p:nvPr/>
        </p:nvSpPr>
        <p:spPr>
          <a:xfrm>
            <a:off x="898451" y="1868177"/>
            <a:ext cx="4885305" cy="83143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have a topic or topics in mind: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90F63A-2A81-B035-6FE8-EEDE9821F681}"/>
              </a:ext>
            </a:extLst>
          </p:cNvPr>
          <p:cNvSpPr>
            <a:spLocks/>
          </p:cNvSpPr>
          <p:nvPr/>
        </p:nvSpPr>
        <p:spPr>
          <a:xfrm>
            <a:off x="898451" y="2782664"/>
            <a:ext cx="4885305" cy="313322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sz="1700" kern="1200">
                <a:solidFill>
                  <a:schemeClr val="tx1"/>
                </a:solidFill>
                <a:latin typeface="Avenir Next LT Pro"/>
                <a:ea typeface="+mn-ea"/>
                <a:cs typeface="Arial"/>
              </a:rPr>
              <a:t>What areas of law does your topic touch?​​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sz="1700" kern="1200">
                <a:solidFill>
                  <a:schemeClr val="tx1"/>
                </a:solidFill>
                <a:latin typeface="Avenir Next LT Pro"/>
                <a:ea typeface="+mn-ea"/>
                <a:cs typeface="Arial"/>
              </a:rPr>
              <a:t>What are the key issues and dilemmas within this topic? ​​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sz="1700" kern="1200">
                <a:solidFill>
                  <a:schemeClr val="tx1"/>
                </a:solidFill>
                <a:latin typeface="Avenir Next LT Pro"/>
                <a:ea typeface="+mn-ea"/>
                <a:cs typeface="Arial"/>
              </a:rPr>
              <a:t>What kind of specific questions could you formulate on this topic?​ What are the pros and cons of those questions?​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sz="1700" kern="1200">
                <a:solidFill>
                  <a:schemeClr val="tx1"/>
                </a:solidFill>
                <a:latin typeface="Avenir Next LT Pro"/>
                <a:ea typeface="+mn-ea"/>
                <a:cs typeface="Arial"/>
              </a:rPr>
              <a:t>How would you go about answering each of those questions?​​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sz="1700" kern="1200">
                <a:solidFill>
                  <a:schemeClr val="tx1"/>
                </a:solidFill>
                <a:latin typeface="Avenir Next LT Pro"/>
                <a:ea typeface="+mn-ea"/>
                <a:cs typeface="Arial"/>
              </a:rPr>
              <a:t>What sources would you use to evidence your answer?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2944CD-1164-206F-8B3B-4890C1E9A0E8}"/>
              </a:ext>
            </a:extLst>
          </p:cNvPr>
          <p:cNvSpPr>
            <a:spLocks/>
          </p:cNvSpPr>
          <p:nvPr/>
        </p:nvSpPr>
        <p:spPr>
          <a:xfrm>
            <a:off x="6342701" y="1868177"/>
            <a:ext cx="4890597" cy="831439"/>
          </a:xfrm>
          <a:prstGeom prst="rect">
            <a:avLst/>
          </a:prstGeom>
          <a:ln>
            <a:solidFill>
              <a:srgbClr val="4472C4"/>
            </a:solidFill>
          </a:ln>
        </p:spPr>
        <p:txBody>
          <a:bodyPr lIns="91440" tIns="45720" rIns="91440" bIns="45720" anchor="t"/>
          <a:lstStyle/>
          <a:p>
            <a:pPr>
              <a:spcAft>
                <a:spcPts val="600"/>
              </a:spcAft>
            </a:pPr>
            <a:r>
              <a:rPr lang="en-US" dirty="0"/>
              <a:t>I have n</a:t>
            </a:r>
            <a:r>
              <a:rPr lang="en-US" sz="1800" kern="1200" dirty="0">
                <a:latin typeface="+mn-lt"/>
                <a:ea typeface="+mn-ea"/>
                <a:cs typeface="+mn-cs"/>
              </a:rPr>
              <a:t>o idea</a:t>
            </a:r>
            <a:r>
              <a:rPr lang="en-US" dirty="0"/>
              <a:t> what I am doing: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F2DEC9-7DD8-C0B1-E44E-64C54393C7CD}"/>
              </a:ext>
            </a:extLst>
          </p:cNvPr>
          <p:cNvSpPr>
            <a:spLocks/>
          </p:cNvSpPr>
          <p:nvPr/>
        </p:nvSpPr>
        <p:spPr>
          <a:xfrm>
            <a:off x="6342701" y="2782663"/>
            <a:ext cx="4885305" cy="3133224"/>
          </a:xfrm>
          <a:prstGeom prst="rect">
            <a:avLst/>
          </a:prstGeom>
          <a:ln>
            <a:solidFill>
              <a:srgbClr val="4472C4"/>
            </a:solidFill>
          </a:ln>
        </p:spPr>
        <p:txBody>
          <a:bodyPr vert="horz" lIns="0" tIns="0" rIns="0" bIns="0" rtlCol="0" anchor="t">
            <a:normAutofit/>
          </a:bodyPr>
          <a:lstStyle/>
          <a:p>
            <a:pPr marL="342900" indent="-342900">
              <a:spcAft>
                <a:spcPts val="600"/>
              </a:spcAft>
              <a:buAutoNum type="alphaUcPeriod"/>
            </a:pPr>
            <a:r>
              <a:rPr lang="en-US" kern="1200" dirty="0">
                <a:latin typeface="Avenir Next LT Pro"/>
                <a:cs typeface="Arial"/>
              </a:rPr>
              <a:t>Consider: Current affairs </a:t>
            </a:r>
            <a:r>
              <a:rPr lang="en-US" dirty="0">
                <a:latin typeface="Avenir Next LT Pro"/>
                <a:cs typeface="Arial"/>
              </a:rPr>
              <a:t>that capture your interest, </a:t>
            </a:r>
            <a:r>
              <a:rPr lang="en-US" kern="1200" dirty="0">
                <a:latin typeface="Avenir Next LT Pro"/>
                <a:cs typeface="Arial"/>
              </a:rPr>
              <a:t>past studies to build on, life experiences..</a:t>
            </a:r>
            <a:endParaRPr lang="en-US" kern="1200" dirty="0">
              <a:latin typeface="Avenir Next LT Pro"/>
            </a:endParaRPr>
          </a:p>
          <a:p>
            <a:pPr marL="342900" indent="-342900">
              <a:spcAft>
                <a:spcPts val="600"/>
              </a:spcAft>
              <a:buAutoNum type="alphaUcPeriod"/>
            </a:pPr>
            <a:r>
              <a:rPr lang="en-US" kern="1200" dirty="0">
                <a:latin typeface="Avenir Next LT Pro"/>
                <a:cs typeface="Arial"/>
              </a:rPr>
              <a:t>What area of law are you interested/passionate about?</a:t>
            </a:r>
            <a:r>
              <a:rPr lang="en-US" dirty="0">
                <a:latin typeface="Avenir Next LT Pro"/>
                <a:cs typeface="Arial"/>
              </a:rPr>
              <a:t> What is happening in that field?</a:t>
            </a:r>
            <a:endParaRPr lang="en-US" kern="1200" dirty="0">
              <a:latin typeface="Avenir Next LT Pro"/>
            </a:endParaRPr>
          </a:p>
          <a:p>
            <a:pPr marL="342900" indent="-342900">
              <a:spcAft>
                <a:spcPts val="600"/>
              </a:spcAft>
              <a:buAutoNum type="alphaUcPeriod"/>
            </a:pPr>
            <a:r>
              <a:rPr lang="en-US" kern="1200" dirty="0">
                <a:latin typeface="Avenir Next LT Pro"/>
                <a:cs typeface="Arial"/>
              </a:rPr>
              <a:t>What do you like reading? Cases, articles, books, reports..</a:t>
            </a:r>
          </a:p>
          <a:p>
            <a:pPr marL="342900" indent="-342900">
              <a:spcAft>
                <a:spcPts val="600"/>
              </a:spcAft>
              <a:buAutoNum type="alphaUcPeriod"/>
            </a:pPr>
            <a:r>
              <a:rPr lang="en-US" kern="1200" dirty="0">
                <a:latin typeface="Avenir Next LT Pro"/>
                <a:cs typeface="Arial"/>
              </a:rPr>
              <a:t>What are you doing next?</a:t>
            </a:r>
            <a:r>
              <a:rPr lang="en-US" dirty="0">
                <a:latin typeface="Avenir Next LT Pro"/>
                <a:cs typeface="Arial"/>
              </a:rPr>
              <a:t> LLM, career plans?</a:t>
            </a:r>
          </a:p>
        </p:txBody>
      </p:sp>
    </p:spTree>
    <p:extLst>
      <p:ext uri="{BB962C8B-B14F-4D97-AF65-F5344CB8AC3E}">
        <p14:creationId xmlns:p14="http://schemas.microsoft.com/office/powerpoint/2010/main" val="208499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GradientRiseVTI">
  <a:themeElements>
    <a:clrScheme name="GradientRise">
      <a:dk1>
        <a:sysClr val="windowText" lastClr="000000"/>
      </a:dk1>
      <a:lt1>
        <a:srgbClr val="FFFFFF"/>
      </a:lt1>
      <a:dk2>
        <a:srgbClr val="3C0F3A"/>
      </a:dk2>
      <a:lt2>
        <a:srgbClr val="F1F2F2"/>
      </a:lt2>
      <a:accent1>
        <a:srgbClr val="A6025C"/>
      </a:accent1>
      <a:accent2>
        <a:srgbClr val="92248E"/>
      </a:accent2>
      <a:accent3>
        <a:srgbClr val="DE95C4"/>
      </a:accent3>
      <a:accent4>
        <a:srgbClr val="FE4A00"/>
      </a:accent4>
      <a:accent5>
        <a:srgbClr val="DA002F"/>
      </a:accent5>
      <a:accent6>
        <a:srgbClr val="FF907A"/>
      </a:accent6>
      <a:hlink>
        <a:srgbClr val="CA71E4"/>
      </a:hlink>
      <a:folHlink>
        <a:srgbClr val="E45E49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RiseVTI" id="{C2FC082F-B444-4222-AF20-78444CCB5722}" vid="{39F213E4-0CBC-40CB-B3F6-8C5562B6B9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1521</TotalTime>
  <Words>748</Words>
  <Application>Microsoft Office PowerPoint</Application>
  <PresentationFormat>Widescreen</PresentationFormat>
  <Paragraphs>76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Aptos</vt:lpstr>
      <vt:lpstr>Aptos Display</vt:lpstr>
      <vt:lpstr>Arial</vt:lpstr>
      <vt:lpstr>Avenir Next LT Pro</vt:lpstr>
      <vt:lpstr>Courier New</vt:lpstr>
      <vt:lpstr>office theme</vt:lpstr>
      <vt:lpstr>GradientRiseVTI</vt:lpstr>
      <vt:lpstr>POLICY REPORTS</vt:lpstr>
      <vt:lpstr>Today, we will discuss</vt:lpstr>
      <vt:lpstr>key questions in all the streams</vt:lpstr>
      <vt:lpstr>POLICY REPORT</vt:lpstr>
      <vt:lpstr>Proposal</vt:lpstr>
      <vt:lpstr>From topic to a title</vt:lpstr>
      <vt:lpstr>Moving from topic to a title: example Right to adequate housing</vt:lpstr>
      <vt:lpstr>Example titles: How would you go about answering those questions? </vt:lpstr>
      <vt:lpstr>Brainstorming</vt:lpstr>
      <vt:lpstr>What next?</vt:lpstr>
      <vt:lpstr>Exploring Your Topics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Harrison, James</dc:creator>
  <cp:lastModifiedBy>Harrison, James</cp:lastModifiedBy>
  <cp:revision>289</cp:revision>
  <dcterms:created xsi:type="dcterms:W3CDTF">2024-01-24T09:46:27Z</dcterms:created>
  <dcterms:modified xsi:type="dcterms:W3CDTF">2025-02-03T15:44:56Z</dcterms:modified>
</cp:coreProperties>
</file>