
<file path=[Content_Types].xml><?xml version="1.0" encoding="utf-8"?>
<Types xmlns="http://schemas.openxmlformats.org/package/2006/content-types">
  <Default Extension="png" ContentType="image/png"/>
  <Default Extension="tmp" ContentType="image/png"/>
  <Default Extension="m4a" ContentType="audio/mp4"/>
  <Default Extension="jpeg" ContentType="image/jpeg"/>
  <Default Extension="rels" ContentType="application/vnd.openxmlformats-package.relationships+xml"/>
  <Default Extension="xml" ContentType="application/xml"/>
  <Default Extension="gif" ContentType="image/gif"/>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299" r:id="rId2"/>
    <p:sldId id="259" r:id="rId3"/>
    <p:sldId id="298" r:id="rId4"/>
    <p:sldId id="257" r:id="rId5"/>
    <p:sldId id="301" r:id="rId6"/>
    <p:sldId id="300" r:id="rId7"/>
    <p:sldId id="302" r:id="rId8"/>
    <p:sldId id="303" r:id="rId9"/>
    <p:sldId id="274" r:id="rId10"/>
    <p:sldId id="273" r:id="rId11"/>
    <p:sldId id="261" r:id="rId12"/>
    <p:sldId id="262" r:id="rId13"/>
    <p:sldId id="263" r:id="rId14"/>
    <p:sldId id="258" r:id="rId15"/>
    <p:sldId id="264" r:id="rId16"/>
    <p:sldId id="265" r:id="rId17"/>
    <p:sldId id="266" r:id="rId18"/>
    <p:sldId id="267" r:id="rId19"/>
    <p:sldId id="268" r:id="rId20"/>
    <p:sldId id="269" r:id="rId21"/>
    <p:sldId id="271" r:id="rId22"/>
    <p:sldId id="270" r:id="rId23"/>
    <p:sldId id="275" r:id="rId24"/>
    <p:sldId id="276" r:id="rId25"/>
    <p:sldId id="277" r:id="rId26"/>
    <p:sldId id="278" r:id="rId27"/>
    <p:sldId id="279" r:id="rId28"/>
    <p:sldId id="306" r:id="rId29"/>
    <p:sldId id="305" r:id="rId30"/>
    <p:sldId id="307" r:id="rId31"/>
    <p:sldId id="304" r:id="rId32"/>
    <p:sldId id="281" r:id="rId33"/>
    <p:sldId id="308" r:id="rId34"/>
    <p:sldId id="282" r:id="rId35"/>
    <p:sldId id="283" r:id="rId36"/>
    <p:sldId id="284" r:id="rId37"/>
    <p:sldId id="285" r:id="rId38"/>
    <p:sldId id="286" r:id="rId39"/>
    <p:sldId id="288" r:id="rId40"/>
    <p:sldId id="289" r:id="rId41"/>
    <p:sldId id="311" r:id="rId42"/>
    <p:sldId id="296" r:id="rId43"/>
    <p:sldId id="309" r:id="rId44"/>
    <p:sldId id="293" r:id="rId45"/>
    <p:sldId id="294" r:id="rId46"/>
    <p:sldId id="310" r:id="rId47"/>
    <p:sldId id="297" r:id="rId4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7725" autoAdjust="0"/>
  </p:normalViewPr>
  <p:slideViewPr>
    <p:cSldViewPr>
      <p:cViewPr varScale="1">
        <p:scale>
          <a:sx n="46" d="100"/>
          <a:sy n="46" d="100"/>
        </p:scale>
        <p:origin x="472" y="24"/>
      </p:cViewPr>
      <p:guideLst>
        <p:guide orient="horz" pos="2160"/>
        <p:guide pos="2880"/>
      </p:guideLst>
    </p:cSldViewPr>
  </p:slideViewPr>
  <p:notesTextViewPr>
    <p:cViewPr>
      <p:scale>
        <a:sx n="1" d="1"/>
        <a:sy n="1" d="1"/>
      </p:scale>
      <p:origin x="0" y="0"/>
    </p:cViewPr>
  </p:notesTextViewPr>
  <p:sorterViewPr>
    <p:cViewPr>
      <p:scale>
        <a:sx n="66" d="100"/>
        <a:sy n="66" d="100"/>
      </p:scale>
      <p:origin x="0" y="-2216"/>
    </p:cViewPr>
  </p:sorterViewPr>
  <p:notesViewPr>
    <p:cSldViewPr>
      <p:cViewPr varScale="1">
        <p:scale>
          <a:sx n="52" d="100"/>
          <a:sy n="52" d="100"/>
        </p:scale>
        <p:origin x="1888" y="4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94CEE3-C8BD-4025-BBA1-1DD7EF383A02}" type="datetimeFigureOut">
              <a:rPr lang="en-US" smtClean="0"/>
              <a:t>5/16/2017</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78BA78-F821-4C53-A5D0-77567EFBAB1A}" type="slidenum">
              <a:rPr lang="en-US" smtClean="0"/>
              <a:t>‹#›</a:t>
            </a:fld>
            <a:endParaRPr lang="en-US"/>
          </a:p>
        </p:txBody>
      </p:sp>
    </p:spTree>
    <p:extLst>
      <p:ext uri="{BB962C8B-B14F-4D97-AF65-F5344CB8AC3E}">
        <p14:creationId xmlns:p14="http://schemas.microsoft.com/office/powerpoint/2010/main" val="29206978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3" Type="http://schemas.openxmlformats.org/officeDocument/2006/relationships/image" Target="../media/image40.tmp"/><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3" Type="http://schemas.openxmlformats.org/officeDocument/2006/relationships/image" Target="../media/image40.tmp"/><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3" Type="http://schemas.openxmlformats.org/officeDocument/2006/relationships/image" Target="../media/image40.tmp"/><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a:t>This is my presentation for the workshop, “Losing Ground: On holes and other absences” on May 19</a:t>
            </a:r>
            <a:r>
              <a:rPr lang="en-US" sz="1600" baseline="30000" dirty="0"/>
              <a:t>th</a:t>
            </a:r>
            <a:r>
              <a:rPr lang="en-US" sz="1600" dirty="0"/>
              <a:t>, 2017. It is 10 and a half minutes long.  I am Audi Byrne, a biomathematician at the University of South Alabama and here I consider the effect of a deleted tweet from the Twitter network point of view.  </a:t>
            </a:r>
          </a:p>
          <a:p>
            <a:endParaRPr lang="en-US" sz="2000" b="1" dirty="0"/>
          </a:p>
        </p:txBody>
      </p:sp>
      <p:sp>
        <p:nvSpPr>
          <p:cNvPr id="4" name="Slide Number Placeholder 3"/>
          <p:cNvSpPr>
            <a:spLocks noGrp="1"/>
          </p:cNvSpPr>
          <p:nvPr>
            <p:ph type="sldNum" sz="quarter" idx="10"/>
          </p:nvPr>
        </p:nvSpPr>
        <p:spPr/>
        <p:txBody>
          <a:bodyPr/>
          <a:lstStyle/>
          <a:p>
            <a:fld id="{3778BA78-F821-4C53-A5D0-77567EFBAB1A}" type="slidenum">
              <a:rPr lang="en-US" smtClean="0"/>
              <a:t>1</a:t>
            </a:fld>
            <a:endParaRPr lang="en-US"/>
          </a:p>
        </p:txBody>
      </p:sp>
    </p:spTree>
    <p:extLst>
      <p:ext uri="{BB962C8B-B14F-4D97-AF65-F5344CB8AC3E}">
        <p14:creationId xmlns:p14="http://schemas.microsoft.com/office/powerpoint/2010/main" val="6479536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sz="2400" dirty="0"/>
              <a:t>I’m sorry that I couldn’t be here in person (Mobile Alabama on the US gulf coast was too far to travel this week). I’m sorry since the program for this workshop looks very interesting! But I am glad for the opportunity to be here in spirit! </a:t>
            </a:r>
          </a:p>
        </p:txBody>
      </p:sp>
      <p:sp>
        <p:nvSpPr>
          <p:cNvPr id="4" name="Slide Number Placeholder 3"/>
          <p:cNvSpPr>
            <a:spLocks noGrp="1"/>
          </p:cNvSpPr>
          <p:nvPr>
            <p:ph type="sldNum" sz="quarter" idx="10"/>
          </p:nvPr>
        </p:nvSpPr>
        <p:spPr/>
        <p:txBody>
          <a:bodyPr/>
          <a:lstStyle/>
          <a:p>
            <a:fld id="{3778BA78-F821-4C53-A5D0-77567EFBAB1A}" type="slidenum">
              <a:rPr lang="en-US" smtClean="0"/>
              <a:t>2</a:t>
            </a:fld>
            <a:endParaRPr lang="en-US"/>
          </a:p>
        </p:txBody>
      </p:sp>
    </p:spTree>
    <p:extLst>
      <p:ext uri="{BB962C8B-B14F-4D97-AF65-F5344CB8AC3E}">
        <p14:creationId xmlns:p14="http://schemas.microsoft.com/office/powerpoint/2010/main" val="36004861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sz="2400" dirty="0"/>
              <a:t>Especially, my presence as an absence is quite fitting for the theme of this workshop on holes and other absences. </a:t>
            </a:r>
          </a:p>
        </p:txBody>
      </p:sp>
      <p:sp>
        <p:nvSpPr>
          <p:cNvPr id="4" name="Slide Number Placeholder 3"/>
          <p:cNvSpPr>
            <a:spLocks noGrp="1"/>
          </p:cNvSpPr>
          <p:nvPr>
            <p:ph type="sldNum" sz="quarter" idx="10"/>
          </p:nvPr>
        </p:nvSpPr>
        <p:spPr/>
        <p:txBody>
          <a:bodyPr/>
          <a:lstStyle/>
          <a:p>
            <a:fld id="{3778BA78-F821-4C53-A5D0-77567EFBAB1A}" type="slidenum">
              <a:rPr lang="en-US" smtClean="0"/>
              <a:t>3</a:t>
            </a:fld>
            <a:endParaRPr lang="en-US"/>
          </a:p>
        </p:txBody>
      </p:sp>
    </p:spTree>
    <p:extLst>
      <p:ext uri="{BB962C8B-B14F-4D97-AF65-F5344CB8AC3E}">
        <p14:creationId xmlns:p14="http://schemas.microsoft.com/office/powerpoint/2010/main" val="12452550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sz="1800" dirty="0"/>
              <a:t>Networks and especially the role of missing data come up very frequently in applied mathematics. The network structure of Twitter is especially accessible and can provide concrete examples on how network features may reflect or accommodate the absence of network information. </a:t>
            </a:r>
          </a:p>
        </p:txBody>
      </p:sp>
      <p:sp>
        <p:nvSpPr>
          <p:cNvPr id="4" name="Slide Number Placeholder 3"/>
          <p:cNvSpPr>
            <a:spLocks noGrp="1"/>
          </p:cNvSpPr>
          <p:nvPr>
            <p:ph type="sldNum" sz="quarter" idx="10"/>
          </p:nvPr>
        </p:nvSpPr>
        <p:spPr/>
        <p:txBody>
          <a:bodyPr/>
          <a:lstStyle/>
          <a:p>
            <a:fld id="{3778BA78-F821-4C53-A5D0-77567EFBAB1A}" type="slidenum">
              <a:rPr lang="en-US" smtClean="0"/>
              <a:t>4</a:t>
            </a:fld>
            <a:endParaRPr lang="en-US"/>
          </a:p>
        </p:txBody>
      </p:sp>
    </p:spTree>
    <p:extLst>
      <p:ext uri="{BB962C8B-B14F-4D97-AF65-F5344CB8AC3E}">
        <p14:creationId xmlns:p14="http://schemas.microsoft.com/office/powerpoint/2010/main" val="14690818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105400" cy="4438650"/>
          </a:xfrm>
        </p:spPr>
        <p:txBody>
          <a:bodyPr/>
          <a:lstStyle/>
          <a:p>
            <a:endParaRPr lang="en-US" dirty="0"/>
          </a:p>
          <a:p>
            <a:r>
              <a:rPr lang="en-US" sz="1800" dirty="0"/>
              <a:t>You are likely familiar with Twitter. It is an online social network where people broadcast tweets. Tweets are short posts of 144 characters or less so they tend to be brief thoughts or summaries of headlines with links to papers and news articles. </a:t>
            </a:r>
          </a:p>
        </p:txBody>
      </p:sp>
      <p:sp>
        <p:nvSpPr>
          <p:cNvPr id="4" name="Slide Number Placeholder 3"/>
          <p:cNvSpPr>
            <a:spLocks noGrp="1"/>
          </p:cNvSpPr>
          <p:nvPr>
            <p:ph type="sldNum" sz="quarter" idx="10"/>
          </p:nvPr>
        </p:nvSpPr>
        <p:spPr/>
        <p:txBody>
          <a:bodyPr/>
          <a:lstStyle/>
          <a:p>
            <a:fld id="{3778BA78-F821-4C53-A5D0-77567EFBAB1A}" type="slidenum">
              <a:rPr lang="en-US" smtClean="0"/>
              <a:t>5</a:t>
            </a:fld>
            <a:endParaRPr lang="en-US"/>
          </a:p>
        </p:txBody>
      </p:sp>
    </p:spTree>
    <p:extLst>
      <p:ext uri="{BB962C8B-B14F-4D97-AF65-F5344CB8AC3E}">
        <p14:creationId xmlns:p14="http://schemas.microsoft.com/office/powerpoint/2010/main" val="23105185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105400" cy="4438650"/>
          </a:xfrm>
        </p:spPr>
        <p:txBody>
          <a:bodyPr/>
          <a:lstStyle/>
          <a:p>
            <a:endParaRPr lang="en-US" dirty="0"/>
          </a:p>
          <a:p>
            <a:r>
              <a:rPr lang="en-US" sz="1800" dirty="0"/>
              <a:t>Twitter is how I found out about this workshop. I was using the Twitter search function to see how Twitter users were describing “absences” in different contexts. </a:t>
            </a:r>
          </a:p>
        </p:txBody>
      </p:sp>
      <p:sp>
        <p:nvSpPr>
          <p:cNvPr id="4" name="Slide Number Placeholder 3"/>
          <p:cNvSpPr>
            <a:spLocks noGrp="1"/>
          </p:cNvSpPr>
          <p:nvPr>
            <p:ph type="sldNum" sz="quarter" idx="10"/>
          </p:nvPr>
        </p:nvSpPr>
        <p:spPr/>
        <p:txBody>
          <a:bodyPr/>
          <a:lstStyle/>
          <a:p>
            <a:fld id="{3778BA78-F821-4C53-A5D0-77567EFBAB1A}" type="slidenum">
              <a:rPr lang="en-US" smtClean="0"/>
              <a:t>6</a:t>
            </a:fld>
            <a:endParaRPr lang="en-US"/>
          </a:p>
        </p:txBody>
      </p:sp>
    </p:spTree>
    <p:extLst>
      <p:ext uri="{BB962C8B-B14F-4D97-AF65-F5344CB8AC3E}">
        <p14:creationId xmlns:p14="http://schemas.microsoft.com/office/powerpoint/2010/main" val="39583762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4057650"/>
          </a:xfrm>
        </p:spPr>
        <p:txBody>
          <a:bodyPr/>
          <a:lstStyle/>
          <a:p>
            <a:r>
              <a:rPr lang="en-US" sz="2000" dirty="0"/>
              <a:t>People that use Twitter may spend several hours a day on Twitter. One survey of 300 users found that on average Twitter was used 12 hours a week. Even if people are not actively tweeting all day, they may have the app on in the background and receive notifications when someone sends them a mention or a reply.</a:t>
            </a:r>
          </a:p>
        </p:txBody>
      </p:sp>
      <p:sp>
        <p:nvSpPr>
          <p:cNvPr id="4" name="Slide Number Placeholder 3"/>
          <p:cNvSpPr>
            <a:spLocks noGrp="1"/>
          </p:cNvSpPr>
          <p:nvPr>
            <p:ph type="sldNum" sz="quarter" idx="10"/>
          </p:nvPr>
        </p:nvSpPr>
        <p:spPr/>
        <p:txBody>
          <a:bodyPr/>
          <a:lstStyle/>
          <a:p>
            <a:fld id="{3778BA78-F821-4C53-A5D0-77567EFBAB1A}" type="slidenum">
              <a:rPr lang="en-US" smtClean="0"/>
              <a:t>7</a:t>
            </a:fld>
            <a:endParaRPr lang="en-US"/>
          </a:p>
        </p:txBody>
      </p:sp>
    </p:spTree>
    <p:extLst>
      <p:ext uri="{BB962C8B-B14F-4D97-AF65-F5344CB8AC3E}">
        <p14:creationId xmlns:p14="http://schemas.microsoft.com/office/powerpoint/2010/main" val="23779669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4057650"/>
          </a:xfrm>
        </p:spPr>
        <p:txBody>
          <a:bodyPr/>
          <a:lstStyle/>
          <a:p>
            <a:r>
              <a:rPr lang="en-US" sz="2000" dirty="0"/>
              <a:t>How is extensive use of Twitter changing the way we think about networks, perhaps creating new concepts of physical space? </a:t>
            </a:r>
          </a:p>
        </p:txBody>
      </p:sp>
      <p:sp>
        <p:nvSpPr>
          <p:cNvPr id="4" name="Slide Number Placeholder 3"/>
          <p:cNvSpPr>
            <a:spLocks noGrp="1"/>
          </p:cNvSpPr>
          <p:nvPr>
            <p:ph type="sldNum" sz="quarter" idx="10"/>
          </p:nvPr>
        </p:nvSpPr>
        <p:spPr/>
        <p:txBody>
          <a:bodyPr/>
          <a:lstStyle/>
          <a:p>
            <a:fld id="{3778BA78-F821-4C53-A5D0-77567EFBAB1A}" type="slidenum">
              <a:rPr lang="en-US" smtClean="0"/>
              <a:t>8</a:t>
            </a:fld>
            <a:endParaRPr lang="en-US"/>
          </a:p>
        </p:txBody>
      </p:sp>
    </p:spTree>
    <p:extLst>
      <p:ext uri="{BB962C8B-B14F-4D97-AF65-F5344CB8AC3E}">
        <p14:creationId xmlns:p14="http://schemas.microsoft.com/office/powerpoint/2010/main" val="21979484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4057650"/>
          </a:xfrm>
        </p:spPr>
        <p:txBody>
          <a:bodyPr/>
          <a:lstStyle/>
          <a:p>
            <a:r>
              <a:rPr lang="en-US" sz="2000" dirty="0"/>
              <a:t>The way we adapt to online media now is just the beginning of the interactions we can expect in the future. </a:t>
            </a:r>
          </a:p>
        </p:txBody>
      </p:sp>
      <p:sp>
        <p:nvSpPr>
          <p:cNvPr id="4" name="Slide Number Placeholder 3"/>
          <p:cNvSpPr>
            <a:spLocks noGrp="1"/>
          </p:cNvSpPr>
          <p:nvPr>
            <p:ph type="sldNum" sz="quarter" idx="10"/>
          </p:nvPr>
        </p:nvSpPr>
        <p:spPr/>
        <p:txBody>
          <a:bodyPr/>
          <a:lstStyle/>
          <a:p>
            <a:fld id="{3778BA78-F821-4C53-A5D0-77567EFBAB1A}" type="slidenum">
              <a:rPr lang="en-US" smtClean="0"/>
              <a:t>9</a:t>
            </a:fld>
            <a:endParaRPr lang="en-US"/>
          </a:p>
        </p:txBody>
      </p:sp>
    </p:spTree>
    <p:extLst>
      <p:ext uri="{BB962C8B-B14F-4D97-AF65-F5344CB8AC3E}">
        <p14:creationId xmlns:p14="http://schemas.microsoft.com/office/powerpoint/2010/main" val="32452748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778BA78-F821-4C53-A5D0-77567EFBAB1A}" type="slidenum">
              <a:rPr lang="en-US" smtClean="0"/>
              <a:t>10</a:t>
            </a:fld>
            <a:endParaRPr lang="en-US"/>
          </a:p>
        </p:txBody>
      </p:sp>
    </p:spTree>
    <p:extLst>
      <p:ext uri="{BB962C8B-B14F-4D97-AF65-F5344CB8AC3E}">
        <p14:creationId xmlns:p14="http://schemas.microsoft.com/office/powerpoint/2010/main" val="5907056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sz="2000" dirty="0"/>
              <a:t>Twitter is a very large and active network. It’s not as big or as popular as Facebook but it is still pretty big. This image is the network of almost 46000 scientists identified by being in lists for scientists and including key words for scientists in their profile.</a:t>
            </a:r>
          </a:p>
        </p:txBody>
      </p:sp>
      <p:sp>
        <p:nvSpPr>
          <p:cNvPr id="4" name="Slide Number Placeholder 3"/>
          <p:cNvSpPr>
            <a:spLocks noGrp="1"/>
          </p:cNvSpPr>
          <p:nvPr>
            <p:ph type="sldNum" sz="quarter" idx="10"/>
          </p:nvPr>
        </p:nvSpPr>
        <p:spPr/>
        <p:txBody>
          <a:bodyPr/>
          <a:lstStyle/>
          <a:p>
            <a:fld id="{3778BA78-F821-4C53-A5D0-77567EFBAB1A}" type="slidenum">
              <a:rPr lang="en-US" smtClean="0"/>
              <a:t>11</a:t>
            </a:fld>
            <a:endParaRPr lang="en-US"/>
          </a:p>
        </p:txBody>
      </p:sp>
    </p:spTree>
    <p:extLst>
      <p:ext uri="{BB962C8B-B14F-4D97-AF65-F5344CB8AC3E}">
        <p14:creationId xmlns:p14="http://schemas.microsoft.com/office/powerpoint/2010/main" val="32083225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images are showing how scientists clustered by their different areas.  Ecologists, biologists, neuroscientists.</a:t>
            </a:r>
          </a:p>
        </p:txBody>
      </p:sp>
      <p:sp>
        <p:nvSpPr>
          <p:cNvPr id="4" name="Slide Number Placeholder 3"/>
          <p:cNvSpPr>
            <a:spLocks noGrp="1"/>
          </p:cNvSpPr>
          <p:nvPr>
            <p:ph type="sldNum" sz="quarter" idx="10"/>
          </p:nvPr>
        </p:nvSpPr>
        <p:spPr/>
        <p:txBody>
          <a:bodyPr/>
          <a:lstStyle/>
          <a:p>
            <a:fld id="{3778BA78-F821-4C53-A5D0-77567EFBAB1A}" type="slidenum">
              <a:rPr lang="en-US" smtClean="0"/>
              <a:t>12</a:t>
            </a:fld>
            <a:endParaRPr lang="en-US"/>
          </a:p>
        </p:txBody>
      </p:sp>
    </p:spTree>
    <p:extLst>
      <p:ext uri="{BB962C8B-B14F-4D97-AF65-F5344CB8AC3E}">
        <p14:creationId xmlns:p14="http://schemas.microsoft.com/office/powerpoint/2010/main" val="3692042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Historians, political scientists, sociologists.</a:t>
            </a:r>
          </a:p>
        </p:txBody>
      </p:sp>
      <p:sp>
        <p:nvSpPr>
          <p:cNvPr id="4" name="Slide Number Placeholder 3"/>
          <p:cNvSpPr>
            <a:spLocks noGrp="1"/>
          </p:cNvSpPr>
          <p:nvPr>
            <p:ph type="sldNum" sz="quarter" idx="10"/>
          </p:nvPr>
        </p:nvSpPr>
        <p:spPr/>
        <p:txBody>
          <a:bodyPr/>
          <a:lstStyle/>
          <a:p>
            <a:fld id="{3778BA78-F821-4C53-A5D0-77567EFBAB1A}" type="slidenum">
              <a:rPr lang="en-US" smtClean="0"/>
              <a:t>13</a:t>
            </a:fld>
            <a:endParaRPr lang="en-US"/>
          </a:p>
        </p:txBody>
      </p:sp>
    </p:spTree>
    <p:extLst>
      <p:ext uri="{BB962C8B-B14F-4D97-AF65-F5344CB8AC3E}">
        <p14:creationId xmlns:p14="http://schemas.microsoft.com/office/powerpoint/2010/main" val="36359188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the next few slides I’ll describe how the way Twitter creates, stores and shows tweets creates a topology from the point of view of a person using Twitter.</a:t>
            </a:r>
          </a:p>
        </p:txBody>
      </p:sp>
      <p:sp>
        <p:nvSpPr>
          <p:cNvPr id="4" name="Slide Number Placeholder 3"/>
          <p:cNvSpPr>
            <a:spLocks noGrp="1"/>
          </p:cNvSpPr>
          <p:nvPr>
            <p:ph type="sldNum" sz="quarter" idx="10"/>
          </p:nvPr>
        </p:nvSpPr>
        <p:spPr/>
        <p:txBody>
          <a:bodyPr/>
          <a:lstStyle/>
          <a:p>
            <a:fld id="{3778BA78-F821-4C53-A5D0-77567EFBAB1A}" type="slidenum">
              <a:rPr lang="en-US" smtClean="0"/>
              <a:t>14</a:t>
            </a:fld>
            <a:endParaRPr lang="en-US"/>
          </a:p>
        </p:txBody>
      </p:sp>
    </p:spTree>
    <p:extLst>
      <p:ext uri="{BB962C8B-B14F-4D97-AF65-F5344CB8AC3E}">
        <p14:creationId xmlns:p14="http://schemas.microsoft.com/office/powerpoint/2010/main" val="1623045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778BA78-F821-4C53-A5D0-77567EFBAB1A}" type="slidenum">
              <a:rPr lang="en-US" smtClean="0"/>
              <a:t>15</a:t>
            </a:fld>
            <a:endParaRPr lang="en-US"/>
          </a:p>
        </p:txBody>
      </p:sp>
    </p:spTree>
    <p:extLst>
      <p:ext uri="{BB962C8B-B14F-4D97-AF65-F5344CB8AC3E}">
        <p14:creationId xmlns:p14="http://schemas.microsoft.com/office/powerpoint/2010/main" val="7411700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For graphs depicting the social complexity of Twitter, each node of the graph, typically, is an individual Twitter account.</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These clouds provide a bird’s eye view of Twitter, but our subjective experience of being within Twitter is somewhat different.</a:t>
            </a:r>
          </a:p>
        </p:txBody>
      </p:sp>
      <p:sp>
        <p:nvSpPr>
          <p:cNvPr id="4" name="Slide Number Placeholder 3"/>
          <p:cNvSpPr>
            <a:spLocks noGrp="1"/>
          </p:cNvSpPr>
          <p:nvPr>
            <p:ph type="sldNum" sz="quarter" idx="10"/>
          </p:nvPr>
        </p:nvSpPr>
        <p:spPr/>
        <p:txBody>
          <a:bodyPr/>
          <a:lstStyle/>
          <a:p>
            <a:fld id="{3778BA78-F821-4C53-A5D0-77567EFBAB1A}" type="slidenum">
              <a:rPr lang="en-US" smtClean="0"/>
              <a:t>16</a:t>
            </a:fld>
            <a:endParaRPr lang="en-US"/>
          </a:p>
        </p:txBody>
      </p:sp>
    </p:spTree>
    <p:extLst>
      <p:ext uri="{BB962C8B-B14F-4D97-AF65-F5344CB8AC3E}">
        <p14:creationId xmlns:p14="http://schemas.microsoft.com/office/powerpoint/2010/main" val="17665837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sz="1800" dirty="0"/>
              <a:t>Here is another depiction of a Twitter network. This one grouped by views on vaccines.</a:t>
            </a:r>
          </a:p>
        </p:txBody>
      </p:sp>
      <p:sp>
        <p:nvSpPr>
          <p:cNvPr id="4" name="Slide Number Placeholder 3"/>
          <p:cNvSpPr>
            <a:spLocks noGrp="1"/>
          </p:cNvSpPr>
          <p:nvPr>
            <p:ph type="sldNum" sz="quarter" idx="10"/>
          </p:nvPr>
        </p:nvSpPr>
        <p:spPr/>
        <p:txBody>
          <a:bodyPr/>
          <a:lstStyle/>
          <a:p>
            <a:fld id="{3778BA78-F821-4C53-A5D0-77567EFBAB1A}" type="slidenum">
              <a:rPr lang="en-US" smtClean="0"/>
              <a:t>17</a:t>
            </a:fld>
            <a:endParaRPr lang="en-US"/>
          </a:p>
        </p:txBody>
      </p:sp>
    </p:spTree>
    <p:extLst>
      <p:ext uri="{BB962C8B-B14F-4D97-AF65-F5344CB8AC3E}">
        <p14:creationId xmlns:p14="http://schemas.microsoft.com/office/powerpoint/2010/main" val="15336822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000" dirty="0"/>
              <a:t>Zooming in further, we can even see the individual user names of each Twitter node. </a:t>
            </a:r>
          </a:p>
          <a:p>
            <a:endParaRPr lang="en-US" sz="2000" dirty="0"/>
          </a:p>
          <a:p>
            <a:r>
              <a:rPr lang="en-US" sz="2000" dirty="0"/>
              <a:t>However, if I want to describe the impact of a tweet, a deleted tweet, I need to change the perspective of the Twitter network to one where each node is one tweet by a user rather than an entire user. </a:t>
            </a:r>
          </a:p>
          <a:p>
            <a:endParaRPr lang="en-US" dirty="0"/>
          </a:p>
        </p:txBody>
      </p:sp>
      <p:sp>
        <p:nvSpPr>
          <p:cNvPr id="4" name="Slide Number Placeholder 3"/>
          <p:cNvSpPr>
            <a:spLocks noGrp="1"/>
          </p:cNvSpPr>
          <p:nvPr>
            <p:ph type="sldNum" sz="quarter" idx="10"/>
          </p:nvPr>
        </p:nvSpPr>
        <p:spPr/>
        <p:txBody>
          <a:bodyPr/>
          <a:lstStyle/>
          <a:p>
            <a:fld id="{3778BA78-F821-4C53-A5D0-77567EFBAB1A}" type="slidenum">
              <a:rPr lang="en-US" smtClean="0"/>
              <a:t>18</a:t>
            </a:fld>
            <a:endParaRPr lang="en-US"/>
          </a:p>
        </p:txBody>
      </p:sp>
    </p:spTree>
    <p:extLst>
      <p:ext uri="{BB962C8B-B14F-4D97-AF65-F5344CB8AC3E}">
        <p14:creationId xmlns:p14="http://schemas.microsoft.com/office/powerpoint/2010/main" val="39478547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000" dirty="0"/>
              <a:t>When an individual on Twitter creates and sends a tweet, the tweet is timestamped and added to the growing list of tweets they have sent on their profile page. This is like the creation of nodes along a linear graph that is elongating with each tweet.</a:t>
            </a:r>
            <a:endParaRPr lang="en-US" dirty="0"/>
          </a:p>
        </p:txBody>
      </p:sp>
      <p:sp>
        <p:nvSpPr>
          <p:cNvPr id="4" name="Slide Number Placeholder 3"/>
          <p:cNvSpPr>
            <a:spLocks noGrp="1"/>
          </p:cNvSpPr>
          <p:nvPr>
            <p:ph type="sldNum" sz="quarter" idx="10"/>
          </p:nvPr>
        </p:nvSpPr>
        <p:spPr/>
        <p:txBody>
          <a:bodyPr/>
          <a:lstStyle/>
          <a:p>
            <a:fld id="{3778BA78-F821-4C53-A5D0-77567EFBAB1A}" type="slidenum">
              <a:rPr lang="en-US" smtClean="0"/>
              <a:t>19</a:t>
            </a:fld>
            <a:endParaRPr lang="en-US"/>
          </a:p>
        </p:txBody>
      </p:sp>
    </p:spTree>
    <p:extLst>
      <p:ext uri="{BB962C8B-B14F-4D97-AF65-F5344CB8AC3E}">
        <p14:creationId xmlns:p14="http://schemas.microsoft.com/office/powerpoint/2010/main" val="36941421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000" dirty="0"/>
              <a:t>When someone comes along and retweets a tweet, that tweet is sent to their followers and also added to their timeline as part of their profile history. However, this doesn’t create a second copy of the tweet. A retweet is like “borrowing” a tweet from someone else’s timeline and is topologically an intersection of the two timelines.</a:t>
            </a:r>
          </a:p>
        </p:txBody>
      </p:sp>
      <p:sp>
        <p:nvSpPr>
          <p:cNvPr id="4" name="Slide Number Placeholder 3"/>
          <p:cNvSpPr>
            <a:spLocks noGrp="1"/>
          </p:cNvSpPr>
          <p:nvPr>
            <p:ph type="sldNum" sz="quarter" idx="10"/>
          </p:nvPr>
        </p:nvSpPr>
        <p:spPr/>
        <p:txBody>
          <a:bodyPr/>
          <a:lstStyle/>
          <a:p>
            <a:fld id="{3778BA78-F821-4C53-A5D0-77567EFBAB1A}" type="slidenum">
              <a:rPr lang="en-US" smtClean="0"/>
              <a:t>20</a:t>
            </a:fld>
            <a:endParaRPr lang="en-US"/>
          </a:p>
        </p:txBody>
      </p:sp>
    </p:spTree>
    <p:extLst>
      <p:ext uri="{BB962C8B-B14F-4D97-AF65-F5344CB8AC3E}">
        <p14:creationId xmlns:p14="http://schemas.microsoft.com/office/powerpoint/2010/main" val="37399066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Here’s an example of a retweet. Four of us have retweeted it and if someone makes a reply to this tweet, it will appear as a reply linked from all of our timelines since it’s really just one tweet being shared.</a:t>
            </a:r>
          </a:p>
        </p:txBody>
      </p:sp>
      <p:sp>
        <p:nvSpPr>
          <p:cNvPr id="4" name="Slide Number Placeholder 3"/>
          <p:cNvSpPr>
            <a:spLocks noGrp="1"/>
          </p:cNvSpPr>
          <p:nvPr>
            <p:ph type="sldNum" sz="quarter" idx="10"/>
          </p:nvPr>
        </p:nvSpPr>
        <p:spPr/>
        <p:txBody>
          <a:bodyPr/>
          <a:lstStyle/>
          <a:p>
            <a:fld id="{3778BA78-F821-4C53-A5D0-77567EFBAB1A}" type="slidenum">
              <a:rPr lang="en-US" smtClean="0"/>
              <a:t>21</a:t>
            </a:fld>
            <a:endParaRPr lang="en-US"/>
          </a:p>
        </p:txBody>
      </p:sp>
    </p:spTree>
    <p:extLst>
      <p:ext uri="{BB962C8B-B14F-4D97-AF65-F5344CB8AC3E}">
        <p14:creationId xmlns:p14="http://schemas.microsoft.com/office/powerpoint/2010/main" val="25314361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There are many other types of interactions possible on Twitter. From the network perspective, these all have different topological features with respect to the way connections are made and the type of permanence they have.</a:t>
            </a:r>
          </a:p>
        </p:txBody>
      </p:sp>
      <p:sp>
        <p:nvSpPr>
          <p:cNvPr id="4" name="Slide Number Placeholder 3"/>
          <p:cNvSpPr>
            <a:spLocks noGrp="1"/>
          </p:cNvSpPr>
          <p:nvPr>
            <p:ph type="sldNum" sz="quarter" idx="10"/>
          </p:nvPr>
        </p:nvSpPr>
        <p:spPr/>
        <p:txBody>
          <a:bodyPr/>
          <a:lstStyle/>
          <a:p>
            <a:fld id="{3778BA78-F821-4C53-A5D0-77567EFBAB1A}" type="slidenum">
              <a:rPr lang="en-US" smtClean="0"/>
              <a:t>22</a:t>
            </a:fld>
            <a:endParaRPr lang="en-US"/>
          </a:p>
        </p:txBody>
      </p:sp>
    </p:spTree>
    <p:extLst>
      <p:ext uri="{BB962C8B-B14F-4D97-AF65-F5344CB8AC3E}">
        <p14:creationId xmlns:p14="http://schemas.microsoft.com/office/powerpoint/2010/main" val="193261652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So now that we’ve described the topology of Twitter tweets a bit, what happens to the Twitter network when a tweet is deleted? Hardly anything actually!</a:t>
            </a:r>
          </a:p>
        </p:txBody>
      </p:sp>
      <p:sp>
        <p:nvSpPr>
          <p:cNvPr id="4" name="Slide Number Placeholder 3"/>
          <p:cNvSpPr>
            <a:spLocks noGrp="1"/>
          </p:cNvSpPr>
          <p:nvPr>
            <p:ph type="sldNum" sz="quarter" idx="10"/>
          </p:nvPr>
        </p:nvSpPr>
        <p:spPr/>
        <p:txBody>
          <a:bodyPr/>
          <a:lstStyle/>
          <a:p>
            <a:fld id="{3778BA78-F821-4C53-A5D0-77567EFBAB1A}" type="slidenum">
              <a:rPr lang="en-US" smtClean="0"/>
              <a:t>23</a:t>
            </a:fld>
            <a:endParaRPr lang="en-US"/>
          </a:p>
        </p:txBody>
      </p:sp>
    </p:spTree>
    <p:extLst>
      <p:ext uri="{BB962C8B-B14F-4D97-AF65-F5344CB8AC3E}">
        <p14:creationId xmlns:p14="http://schemas.microsoft.com/office/powerpoint/2010/main" val="338343780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a tweet is deleted, it just disappears from everyone’s timeline as though it had never been there. There is no mark of the deleted tweet on the twitter profile graph.</a:t>
            </a:r>
          </a:p>
        </p:txBody>
      </p:sp>
      <p:sp>
        <p:nvSpPr>
          <p:cNvPr id="4" name="Slide Number Placeholder 3"/>
          <p:cNvSpPr>
            <a:spLocks noGrp="1"/>
          </p:cNvSpPr>
          <p:nvPr>
            <p:ph type="sldNum" sz="quarter" idx="10"/>
          </p:nvPr>
        </p:nvSpPr>
        <p:spPr/>
        <p:txBody>
          <a:bodyPr/>
          <a:lstStyle/>
          <a:p>
            <a:fld id="{3778BA78-F821-4C53-A5D0-77567EFBAB1A}" type="slidenum">
              <a:rPr lang="en-US" smtClean="0"/>
              <a:t>24</a:t>
            </a:fld>
            <a:endParaRPr lang="en-US"/>
          </a:p>
        </p:txBody>
      </p:sp>
    </p:spTree>
    <p:extLst>
      <p:ext uri="{BB962C8B-B14F-4D97-AF65-F5344CB8AC3E}">
        <p14:creationId xmlns:p14="http://schemas.microsoft.com/office/powerpoint/2010/main" val="16472434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the case of a Twitter reply, someone may come along to discover that the tweet is not replying to anything. The reply is said to be orphaned. </a:t>
            </a:r>
          </a:p>
        </p:txBody>
      </p:sp>
      <p:sp>
        <p:nvSpPr>
          <p:cNvPr id="4" name="Slide Number Placeholder 3"/>
          <p:cNvSpPr>
            <a:spLocks noGrp="1"/>
          </p:cNvSpPr>
          <p:nvPr>
            <p:ph type="sldNum" sz="quarter" idx="10"/>
          </p:nvPr>
        </p:nvSpPr>
        <p:spPr/>
        <p:txBody>
          <a:bodyPr/>
          <a:lstStyle/>
          <a:p>
            <a:fld id="{3778BA78-F821-4C53-A5D0-77567EFBAB1A}" type="slidenum">
              <a:rPr lang="en-US" smtClean="0"/>
              <a:t>25</a:t>
            </a:fld>
            <a:endParaRPr lang="en-US"/>
          </a:p>
        </p:txBody>
      </p:sp>
    </p:spTree>
    <p:extLst>
      <p:ext uri="{BB962C8B-B14F-4D97-AF65-F5344CB8AC3E}">
        <p14:creationId xmlns:p14="http://schemas.microsoft.com/office/powerpoint/2010/main" val="11416269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Here’s an example, where I create and delete a tweet and interact with the tweet in different ways to see the affect on the network. </a:t>
            </a:r>
          </a:p>
        </p:txBody>
      </p:sp>
      <p:sp>
        <p:nvSpPr>
          <p:cNvPr id="4" name="Slide Number Placeholder 3"/>
          <p:cNvSpPr>
            <a:spLocks noGrp="1"/>
          </p:cNvSpPr>
          <p:nvPr>
            <p:ph type="sldNum" sz="quarter" idx="10"/>
          </p:nvPr>
        </p:nvSpPr>
        <p:spPr/>
        <p:txBody>
          <a:bodyPr/>
          <a:lstStyle/>
          <a:p>
            <a:fld id="{3778BA78-F821-4C53-A5D0-77567EFBAB1A}" type="slidenum">
              <a:rPr lang="en-US" smtClean="0"/>
              <a:t>26</a:t>
            </a:fld>
            <a:endParaRPr lang="en-US"/>
          </a:p>
        </p:txBody>
      </p:sp>
    </p:spTree>
    <p:extLst>
      <p:ext uri="{BB962C8B-B14F-4D97-AF65-F5344CB8AC3E}">
        <p14:creationId xmlns:p14="http://schemas.microsoft.com/office/powerpoint/2010/main" val="180847156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announce in a “parent” tweet that I am going to create and delete a tweet. </a:t>
            </a:r>
          </a:p>
        </p:txBody>
      </p:sp>
      <p:sp>
        <p:nvSpPr>
          <p:cNvPr id="4" name="Slide Number Placeholder 3"/>
          <p:cNvSpPr>
            <a:spLocks noGrp="1"/>
          </p:cNvSpPr>
          <p:nvPr>
            <p:ph type="sldNum" sz="quarter" idx="10"/>
          </p:nvPr>
        </p:nvSpPr>
        <p:spPr/>
        <p:txBody>
          <a:bodyPr/>
          <a:lstStyle/>
          <a:p>
            <a:fld id="{3778BA78-F821-4C53-A5D0-77567EFBAB1A}" type="slidenum">
              <a:rPr lang="en-US" smtClean="0"/>
              <a:t>27</a:t>
            </a:fld>
            <a:endParaRPr lang="en-US"/>
          </a:p>
        </p:txBody>
      </p:sp>
    </p:spTree>
    <p:extLst>
      <p:ext uri="{BB962C8B-B14F-4D97-AF65-F5344CB8AC3E}">
        <p14:creationId xmlns:p14="http://schemas.microsoft.com/office/powerpoint/2010/main" val="17099253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then create the tweet I plan to delete as a reply.</a:t>
            </a:r>
          </a:p>
        </p:txBody>
      </p:sp>
      <p:sp>
        <p:nvSpPr>
          <p:cNvPr id="4" name="Slide Number Placeholder 3"/>
          <p:cNvSpPr>
            <a:spLocks noGrp="1"/>
          </p:cNvSpPr>
          <p:nvPr>
            <p:ph type="sldNum" sz="quarter" idx="10"/>
          </p:nvPr>
        </p:nvSpPr>
        <p:spPr/>
        <p:txBody>
          <a:bodyPr/>
          <a:lstStyle/>
          <a:p>
            <a:fld id="{3778BA78-F821-4C53-A5D0-77567EFBAB1A}" type="slidenum">
              <a:rPr lang="en-US" smtClean="0"/>
              <a:t>28</a:t>
            </a:fld>
            <a:endParaRPr lang="en-US"/>
          </a:p>
        </p:txBody>
      </p:sp>
    </p:spTree>
    <p:extLst>
      <p:ext uri="{BB962C8B-B14F-4D97-AF65-F5344CB8AC3E}">
        <p14:creationId xmlns:p14="http://schemas.microsoft.com/office/powerpoint/2010/main" val="360503492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third tweet is a reply to the deleted tweet. </a:t>
            </a:r>
          </a:p>
        </p:txBody>
      </p:sp>
      <p:sp>
        <p:nvSpPr>
          <p:cNvPr id="4" name="Slide Number Placeholder 3"/>
          <p:cNvSpPr>
            <a:spLocks noGrp="1"/>
          </p:cNvSpPr>
          <p:nvPr>
            <p:ph type="sldNum" sz="quarter" idx="10"/>
          </p:nvPr>
        </p:nvSpPr>
        <p:spPr/>
        <p:txBody>
          <a:bodyPr/>
          <a:lstStyle/>
          <a:p>
            <a:fld id="{3778BA78-F821-4C53-A5D0-77567EFBAB1A}" type="slidenum">
              <a:rPr lang="en-US" smtClean="0"/>
              <a:t>29</a:t>
            </a:fld>
            <a:endParaRPr lang="en-US"/>
          </a:p>
        </p:txBody>
      </p:sp>
    </p:spTree>
    <p:extLst>
      <p:ext uri="{BB962C8B-B14F-4D97-AF65-F5344CB8AC3E}">
        <p14:creationId xmlns:p14="http://schemas.microsoft.com/office/powerpoint/2010/main" val="368389032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 that the tweet I’m going to delete is in the middle, and it has a parent tweet and a daughter tweet.</a:t>
            </a:r>
          </a:p>
        </p:txBody>
      </p:sp>
      <p:sp>
        <p:nvSpPr>
          <p:cNvPr id="4" name="Slide Number Placeholder 3"/>
          <p:cNvSpPr>
            <a:spLocks noGrp="1"/>
          </p:cNvSpPr>
          <p:nvPr>
            <p:ph type="sldNum" sz="quarter" idx="10"/>
          </p:nvPr>
        </p:nvSpPr>
        <p:spPr/>
        <p:txBody>
          <a:bodyPr/>
          <a:lstStyle/>
          <a:p>
            <a:fld id="{3778BA78-F821-4C53-A5D0-77567EFBAB1A}" type="slidenum">
              <a:rPr lang="en-US" smtClean="0"/>
              <a:t>30</a:t>
            </a:fld>
            <a:endParaRPr lang="en-US"/>
          </a:p>
        </p:txBody>
      </p:sp>
    </p:spTree>
    <p:extLst>
      <p:ext uri="{BB962C8B-B14F-4D97-AF65-F5344CB8AC3E}">
        <p14:creationId xmlns:p14="http://schemas.microsoft.com/office/powerpoint/2010/main" val="331418825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also link the tweet as a fourth kind of interaction.</a:t>
            </a:r>
          </a:p>
        </p:txBody>
      </p:sp>
      <p:sp>
        <p:nvSpPr>
          <p:cNvPr id="4" name="Slide Number Placeholder 3"/>
          <p:cNvSpPr>
            <a:spLocks noGrp="1"/>
          </p:cNvSpPr>
          <p:nvPr>
            <p:ph type="sldNum" sz="quarter" idx="10"/>
          </p:nvPr>
        </p:nvSpPr>
        <p:spPr/>
        <p:txBody>
          <a:bodyPr/>
          <a:lstStyle/>
          <a:p>
            <a:fld id="{3778BA78-F821-4C53-A5D0-77567EFBAB1A}" type="slidenum">
              <a:rPr lang="en-US" smtClean="0"/>
              <a:t>31</a:t>
            </a:fld>
            <a:endParaRPr lang="en-US"/>
          </a:p>
        </p:txBody>
      </p:sp>
    </p:spTree>
    <p:extLst>
      <p:ext uri="{BB962C8B-B14F-4D97-AF65-F5344CB8AC3E}">
        <p14:creationId xmlns:p14="http://schemas.microsoft.com/office/powerpoint/2010/main" val="101111927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000" dirty="0"/>
              <a:t>This is how the tweet looks on my profile page before I delete it. It sits there in the middle of the parent and daughter tweets. </a:t>
            </a:r>
          </a:p>
        </p:txBody>
      </p:sp>
      <p:sp>
        <p:nvSpPr>
          <p:cNvPr id="4" name="Slide Number Placeholder 3"/>
          <p:cNvSpPr>
            <a:spLocks noGrp="1"/>
          </p:cNvSpPr>
          <p:nvPr>
            <p:ph type="sldNum" sz="quarter" idx="10"/>
          </p:nvPr>
        </p:nvSpPr>
        <p:spPr/>
        <p:txBody>
          <a:bodyPr/>
          <a:lstStyle/>
          <a:p>
            <a:fld id="{3778BA78-F821-4C53-A5D0-77567EFBAB1A}" type="slidenum">
              <a:rPr lang="en-US" smtClean="0"/>
              <a:t>32</a:t>
            </a:fld>
            <a:endParaRPr lang="en-US"/>
          </a:p>
        </p:txBody>
      </p:sp>
    </p:spTree>
    <p:extLst>
      <p:ext uri="{BB962C8B-B14F-4D97-AF65-F5344CB8AC3E}">
        <p14:creationId xmlns:p14="http://schemas.microsoft.com/office/powerpoint/2010/main" val="13768023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2000" dirty="0"/>
              <a:t>After I delete the tweet, the tweet just disappears. There’s not a blank space where the deleted tweet would have been. it’s been erased.</a:t>
            </a:r>
          </a:p>
        </p:txBody>
      </p:sp>
      <p:sp>
        <p:nvSpPr>
          <p:cNvPr id="4" name="Slide Number Placeholder 3"/>
          <p:cNvSpPr>
            <a:spLocks noGrp="1"/>
          </p:cNvSpPr>
          <p:nvPr>
            <p:ph type="sldNum" sz="quarter" idx="10"/>
          </p:nvPr>
        </p:nvSpPr>
        <p:spPr/>
        <p:txBody>
          <a:bodyPr/>
          <a:lstStyle/>
          <a:p>
            <a:fld id="{3778BA78-F821-4C53-A5D0-77567EFBAB1A}" type="slidenum">
              <a:rPr lang="en-US" smtClean="0"/>
              <a:t>33</a:t>
            </a:fld>
            <a:endParaRPr lang="en-US"/>
          </a:p>
        </p:txBody>
      </p:sp>
    </p:spTree>
    <p:extLst>
      <p:ext uri="{BB962C8B-B14F-4D97-AF65-F5344CB8AC3E}">
        <p14:creationId xmlns:p14="http://schemas.microsoft.com/office/powerpoint/2010/main" val="161776332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However, there is a sign of the deleted tweet just in the interaction where I linked it. Where the deleted tweet was quoted, the quote now reads, “This Tweet is unavailable.”</a:t>
            </a:r>
          </a:p>
        </p:txBody>
      </p:sp>
      <p:sp>
        <p:nvSpPr>
          <p:cNvPr id="4" name="Slide Number Placeholder 3"/>
          <p:cNvSpPr>
            <a:spLocks noGrp="1"/>
          </p:cNvSpPr>
          <p:nvPr>
            <p:ph type="sldNum" sz="quarter" idx="10"/>
          </p:nvPr>
        </p:nvSpPr>
        <p:spPr/>
        <p:txBody>
          <a:bodyPr/>
          <a:lstStyle/>
          <a:p>
            <a:fld id="{3778BA78-F821-4C53-A5D0-77567EFBAB1A}" type="slidenum">
              <a:rPr lang="en-US" smtClean="0"/>
              <a:t>34</a:t>
            </a:fld>
            <a:endParaRPr lang="en-US"/>
          </a:p>
        </p:txBody>
      </p:sp>
    </p:spTree>
    <p:extLst>
      <p:ext uri="{BB962C8B-B14F-4D97-AF65-F5344CB8AC3E}">
        <p14:creationId xmlns:p14="http://schemas.microsoft.com/office/powerpoint/2010/main" val="228885689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message in the gray box is the closest thing to there being a “hole” on Twitter where a tweet was deleted. </a:t>
            </a:r>
            <a:br>
              <a:rPr lang="en-US" dirty="0"/>
            </a:br>
            <a:endParaRPr lang="en-US" dirty="0"/>
          </a:p>
        </p:txBody>
      </p:sp>
      <p:sp>
        <p:nvSpPr>
          <p:cNvPr id="4" name="Slide Number Placeholder 3"/>
          <p:cNvSpPr>
            <a:spLocks noGrp="1"/>
          </p:cNvSpPr>
          <p:nvPr>
            <p:ph type="sldNum" sz="quarter" idx="10"/>
          </p:nvPr>
        </p:nvSpPr>
        <p:spPr/>
        <p:txBody>
          <a:bodyPr/>
          <a:lstStyle/>
          <a:p>
            <a:fld id="{3778BA78-F821-4C53-A5D0-77567EFBAB1A}" type="slidenum">
              <a:rPr lang="en-US" smtClean="0"/>
              <a:t>35</a:t>
            </a:fld>
            <a:endParaRPr lang="en-US"/>
          </a:p>
        </p:txBody>
      </p:sp>
    </p:spTree>
    <p:extLst>
      <p:ext uri="{BB962C8B-B14F-4D97-AF65-F5344CB8AC3E}">
        <p14:creationId xmlns:p14="http://schemas.microsoft.com/office/powerpoint/2010/main" val="154861081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What sort of effect does the deleted tweet have on Twitter users? Often, perhaps not much. 17% of deleted tweets are deleted for superficial reasons such as typos. </a:t>
            </a:r>
          </a:p>
        </p:txBody>
      </p:sp>
      <p:sp>
        <p:nvSpPr>
          <p:cNvPr id="4" name="Slide Number Placeholder 3"/>
          <p:cNvSpPr>
            <a:spLocks noGrp="1"/>
          </p:cNvSpPr>
          <p:nvPr>
            <p:ph type="sldNum" sz="quarter" idx="10"/>
          </p:nvPr>
        </p:nvSpPr>
        <p:spPr/>
        <p:txBody>
          <a:bodyPr/>
          <a:lstStyle/>
          <a:p>
            <a:fld id="{3778BA78-F821-4C53-A5D0-77567EFBAB1A}" type="slidenum">
              <a:rPr lang="en-US" smtClean="0"/>
              <a:t>36</a:t>
            </a:fld>
            <a:endParaRPr lang="en-US"/>
          </a:p>
        </p:txBody>
      </p:sp>
    </p:spTree>
    <p:extLst>
      <p:ext uri="{BB962C8B-B14F-4D97-AF65-F5344CB8AC3E}">
        <p14:creationId xmlns:p14="http://schemas.microsoft.com/office/powerpoint/2010/main" val="356623529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Many are deleted to manage social consequences or due to “Twitter regret”.</a:t>
            </a:r>
          </a:p>
          <a:p>
            <a:endParaRPr lang="en-US" dirty="0"/>
          </a:p>
        </p:txBody>
      </p:sp>
      <p:sp>
        <p:nvSpPr>
          <p:cNvPr id="4" name="Slide Number Placeholder 3"/>
          <p:cNvSpPr>
            <a:spLocks noGrp="1"/>
          </p:cNvSpPr>
          <p:nvPr>
            <p:ph type="sldNum" sz="quarter" idx="10"/>
          </p:nvPr>
        </p:nvSpPr>
        <p:spPr/>
        <p:txBody>
          <a:bodyPr/>
          <a:lstStyle/>
          <a:p>
            <a:fld id="{3778BA78-F821-4C53-A5D0-77567EFBAB1A}" type="slidenum">
              <a:rPr lang="en-US" smtClean="0"/>
              <a:t>37</a:t>
            </a:fld>
            <a:endParaRPr lang="en-US"/>
          </a:p>
        </p:txBody>
      </p:sp>
    </p:spTree>
    <p:extLst>
      <p:ext uri="{BB962C8B-B14F-4D97-AF65-F5344CB8AC3E}">
        <p14:creationId xmlns:p14="http://schemas.microsoft.com/office/powerpoint/2010/main" val="41839397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But a deleted tweet may be a source of sadness and loss. Nicolas Perry writes, “Please don’t delete tweets” </a:t>
            </a:r>
          </a:p>
          <a:p>
            <a:endParaRPr lang="en-US" dirty="0"/>
          </a:p>
        </p:txBody>
      </p:sp>
      <p:sp>
        <p:nvSpPr>
          <p:cNvPr id="4" name="Slide Number Placeholder 3"/>
          <p:cNvSpPr>
            <a:spLocks noGrp="1"/>
          </p:cNvSpPr>
          <p:nvPr>
            <p:ph type="sldNum" sz="quarter" idx="10"/>
          </p:nvPr>
        </p:nvSpPr>
        <p:spPr/>
        <p:txBody>
          <a:bodyPr/>
          <a:lstStyle/>
          <a:p>
            <a:fld id="{3778BA78-F821-4C53-A5D0-77567EFBAB1A}" type="slidenum">
              <a:rPr lang="en-US" smtClean="0"/>
              <a:t>38</a:t>
            </a:fld>
            <a:endParaRPr lang="en-US"/>
          </a:p>
        </p:txBody>
      </p:sp>
    </p:spTree>
    <p:extLst>
      <p:ext uri="{BB962C8B-B14F-4D97-AF65-F5344CB8AC3E}">
        <p14:creationId xmlns:p14="http://schemas.microsoft.com/office/powerpoint/2010/main" val="297101013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“Build systems that last.</a:t>
            </a:r>
          </a:p>
          <a:p>
            <a:r>
              <a:rPr lang="en-US" dirty="0"/>
              <a:t>Design for sustainability.</a:t>
            </a:r>
          </a:p>
          <a:p>
            <a:r>
              <a:rPr lang="en-US" dirty="0"/>
              <a:t>Make users at the center of the ecosystem.”</a:t>
            </a:r>
          </a:p>
        </p:txBody>
      </p:sp>
      <p:sp>
        <p:nvSpPr>
          <p:cNvPr id="4" name="Slide Number Placeholder 3"/>
          <p:cNvSpPr>
            <a:spLocks noGrp="1"/>
          </p:cNvSpPr>
          <p:nvPr>
            <p:ph type="sldNum" sz="quarter" idx="10"/>
          </p:nvPr>
        </p:nvSpPr>
        <p:spPr/>
        <p:txBody>
          <a:bodyPr/>
          <a:lstStyle/>
          <a:p>
            <a:fld id="{3778BA78-F821-4C53-A5D0-77567EFBAB1A}" type="slidenum">
              <a:rPr lang="en-US" smtClean="0"/>
              <a:t>39</a:t>
            </a:fld>
            <a:endParaRPr lang="en-US"/>
          </a:p>
        </p:txBody>
      </p:sp>
    </p:spTree>
    <p:extLst>
      <p:ext uri="{BB962C8B-B14F-4D97-AF65-F5344CB8AC3E}">
        <p14:creationId xmlns:p14="http://schemas.microsoft.com/office/powerpoint/2010/main" val="171447273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This is from Nicolas Perry’s page on medium about deleted tweets or accounts. When I select the text, there is an option to tweet it..</a:t>
            </a:r>
          </a:p>
        </p:txBody>
      </p:sp>
      <p:sp>
        <p:nvSpPr>
          <p:cNvPr id="4" name="Slide Number Placeholder 3"/>
          <p:cNvSpPr>
            <a:spLocks noGrp="1"/>
          </p:cNvSpPr>
          <p:nvPr>
            <p:ph type="sldNum" sz="quarter" idx="10"/>
          </p:nvPr>
        </p:nvSpPr>
        <p:spPr/>
        <p:txBody>
          <a:bodyPr/>
          <a:lstStyle/>
          <a:p>
            <a:fld id="{3778BA78-F821-4C53-A5D0-77567EFBAB1A}" type="slidenum">
              <a:rPr lang="en-US" smtClean="0"/>
              <a:t>40</a:t>
            </a:fld>
            <a:endParaRPr lang="en-US"/>
          </a:p>
        </p:txBody>
      </p:sp>
    </p:spTree>
    <p:extLst>
      <p:ext uri="{BB962C8B-B14F-4D97-AF65-F5344CB8AC3E}">
        <p14:creationId xmlns:p14="http://schemas.microsoft.com/office/powerpoint/2010/main" val="192414044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relation to loss and mourning, Carroll and Landry write, “online selves persist after their bodies have gone, and that these surviving digital selves are managed in important ways by others. These new forms of persistence are dynamic..”</a:t>
            </a:r>
          </a:p>
        </p:txBody>
      </p:sp>
      <p:sp>
        <p:nvSpPr>
          <p:cNvPr id="4" name="Slide Number Placeholder 3"/>
          <p:cNvSpPr>
            <a:spLocks noGrp="1"/>
          </p:cNvSpPr>
          <p:nvPr>
            <p:ph type="sldNum" sz="quarter" idx="10"/>
          </p:nvPr>
        </p:nvSpPr>
        <p:spPr/>
        <p:txBody>
          <a:bodyPr/>
          <a:lstStyle/>
          <a:p>
            <a:fld id="{3778BA78-F821-4C53-A5D0-77567EFBAB1A}" type="slidenum">
              <a:rPr lang="en-US" smtClean="0"/>
              <a:t>41</a:t>
            </a:fld>
            <a:endParaRPr lang="en-US"/>
          </a:p>
        </p:txBody>
      </p:sp>
    </p:spTree>
    <p:extLst>
      <p:ext uri="{BB962C8B-B14F-4D97-AF65-F5344CB8AC3E}">
        <p14:creationId xmlns:p14="http://schemas.microsoft.com/office/powerpoint/2010/main" val="28850564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think anyone who has used Twitter much at all has had the opportunity to delete a tweet or miss a tweet that has been deleted. I’ll end this presentation by showing the earliest tweets that come up when one searches for evidence of deleted Twitter tweets.</a:t>
            </a:r>
          </a:p>
        </p:txBody>
      </p:sp>
      <p:sp>
        <p:nvSpPr>
          <p:cNvPr id="4" name="Slide Number Placeholder 3"/>
          <p:cNvSpPr>
            <a:spLocks noGrp="1"/>
          </p:cNvSpPr>
          <p:nvPr>
            <p:ph type="sldNum" sz="quarter" idx="10"/>
          </p:nvPr>
        </p:nvSpPr>
        <p:spPr/>
        <p:txBody>
          <a:bodyPr/>
          <a:lstStyle/>
          <a:p>
            <a:fld id="{3778BA78-F821-4C53-A5D0-77567EFBAB1A}" type="slidenum">
              <a:rPr lang="en-US" smtClean="0"/>
              <a:t>42</a:t>
            </a:fld>
            <a:endParaRPr lang="en-US"/>
          </a:p>
        </p:txBody>
      </p:sp>
    </p:spTree>
    <p:extLst>
      <p:ext uri="{BB962C8B-B14F-4D97-AF65-F5344CB8AC3E}">
        <p14:creationId xmlns:p14="http://schemas.microsoft.com/office/powerpoint/2010/main" val="318916787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Twitter was founded on March 21</a:t>
            </a:r>
            <a:r>
              <a:rPr lang="en-US" baseline="30000" dirty="0"/>
              <a:t>st</a:t>
            </a:r>
            <a:r>
              <a:rPr lang="en-US" dirty="0"/>
              <a:t>, 2006. All of these tweets were posted the first year or so of Twitter. These are accounts that are still accessible on Twitter. </a:t>
            </a:r>
          </a:p>
        </p:txBody>
      </p:sp>
      <p:sp>
        <p:nvSpPr>
          <p:cNvPr id="4" name="Slide Number Placeholder 3"/>
          <p:cNvSpPr>
            <a:spLocks noGrp="1"/>
          </p:cNvSpPr>
          <p:nvPr>
            <p:ph type="sldNum" sz="quarter" idx="10"/>
          </p:nvPr>
        </p:nvSpPr>
        <p:spPr/>
        <p:txBody>
          <a:bodyPr/>
          <a:lstStyle/>
          <a:p>
            <a:fld id="{3778BA78-F821-4C53-A5D0-77567EFBAB1A}" type="slidenum">
              <a:rPr lang="en-US" smtClean="0"/>
              <a:t>43</a:t>
            </a:fld>
            <a:endParaRPr lang="en-US"/>
          </a:p>
        </p:txBody>
      </p:sp>
      <p:pic>
        <p:nvPicPr>
          <p:cNvPr id="6" name="Picture 5"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1600" y="1588166"/>
            <a:ext cx="4400776" cy="2470277"/>
          </a:xfrm>
          <a:prstGeom prst="rect">
            <a:avLst/>
          </a:prstGeom>
        </p:spPr>
      </p:pic>
    </p:spTree>
    <p:extLst>
      <p:ext uri="{BB962C8B-B14F-4D97-AF65-F5344CB8AC3E}">
        <p14:creationId xmlns:p14="http://schemas.microsoft.com/office/powerpoint/2010/main" val="23397702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Tim Bray writes “I think I just accidently deleted a tweet. Didn’t even know that was possible.”</a:t>
            </a:r>
          </a:p>
        </p:txBody>
      </p:sp>
      <p:sp>
        <p:nvSpPr>
          <p:cNvPr id="4" name="Slide Number Placeholder 3"/>
          <p:cNvSpPr>
            <a:spLocks noGrp="1"/>
          </p:cNvSpPr>
          <p:nvPr>
            <p:ph type="sldNum" sz="quarter" idx="10"/>
          </p:nvPr>
        </p:nvSpPr>
        <p:spPr/>
        <p:txBody>
          <a:bodyPr/>
          <a:lstStyle/>
          <a:p>
            <a:fld id="{3778BA78-F821-4C53-A5D0-77567EFBAB1A}" type="slidenum">
              <a:rPr lang="en-US" smtClean="0"/>
              <a:t>44</a:t>
            </a:fld>
            <a:endParaRPr lang="en-US"/>
          </a:p>
        </p:txBody>
      </p:sp>
      <p:pic>
        <p:nvPicPr>
          <p:cNvPr id="6" name="Picture 5"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1600" y="1588166"/>
            <a:ext cx="4400776" cy="2470277"/>
          </a:xfrm>
          <a:prstGeom prst="rect">
            <a:avLst/>
          </a:prstGeom>
        </p:spPr>
      </p:pic>
    </p:spTree>
    <p:extLst>
      <p:ext uri="{BB962C8B-B14F-4D97-AF65-F5344CB8AC3E}">
        <p14:creationId xmlns:p14="http://schemas.microsoft.com/office/powerpoint/2010/main" val="337227823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Sally Tamarkin writes: Oops. Spoiling tweet deleted. I just finished Deathly Hallows. Period.</a:t>
            </a:r>
          </a:p>
        </p:txBody>
      </p:sp>
      <p:sp>
        <p:nvSpPr>
          <p:cNvPr id="4" name="Slide Number Placeholder 3"/>
          <p:cNvSpPr>
            <a:spLocks noGrp="1"/>
          </p:cNvSpPr>
          <p:nvPr>
            <p:ph type="sldNum" sz="quarter" idx="10"/>
          </p:nvPr>
        </p:nvSpPr>
        <p:spPr/>
        <p:txBody>
          <a:bodyPr/>
          <a:lstStyle/>
          <a:p>
            <a:fld id="{3778BA78-F821-4C53-A5D0-77567EFBAB1A}" type="slidenum">
              <a:rPr lang="en-US" smtClean="0"/>
              <a:t>45</a:t>
            </a:fld>
            <a:endParaRPr lang="en-US"/>
          </a:p>
        </p:txBody>
      </p:sp>
      <p:pic>
        <p:nvPicPr>
          <p:cNvPr id="6" name="Picture 5"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1600" y="1588166"/>
            <a:ext cx="4400776" cy="2470277"/>
          </a:xfrm>
          <a:prstGeom prst="rect">
            <a:avLst/>
          </a:prstGeom>
        </p:spPr>
      </p:pic>
    </p:spTree>
    <p:extLst>
      <p:ext uri="{BB962C8B-B14F-4D97-AF65-F5344CB8AC3E}">
        <p14:creationId xmlns:p14="http://schemas.microsoft.com/office/powerpoint/2010/main" val="359605225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Thanks for listening. This is the end of my presentation.</a:t>
            </a:r>
          </a:p>
        </p:txBody>
      </p:sp>
      <p:sp>
        <p:nvSpPr>
          <p:cNvPr id="4" name="Slide Number Placeholder 3"/>
          <p:cNvSpPr>
            <a:spLocks noGrp="1"/>
          </p:cNvSpPr>
          <p:nvPr>
            <p:ph type="sldNum" sz="quarter" idx="10"/>
          </p:nvPr>
        </p:nvSpPr>
        <p:spPr/>
        <p:txBody>
          <a:bodyPr/>
          <a:lstStyle/>
          <a:p>
            <a:fld id="{3778BA78-F821-4C53-A5D0-77567EFBAB1A}" type="slidenum">
              <a:rPr lang="en-US" smtClean="0"/>
              <a:t>46</a:t>
            </a:fld>
            <a:endParaRPr lang="en-US"/>
          </a:p>
        </p:txBody>
      </p:sp>
    </p:spTree>
    <p:extLst>
      <p:ext uri="{BB962C8B-B14F-4D97-AF65-F5344CB8AC3E}">
        <p14:creationId xmlns:p14="http://schemas.microsoft.com/office/powerpoint/2010/main" val="307725553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Please send me questions or comments by e-mail or on Twitter! </a:t>
            </a:r>
          </a:p>
        </p:txBody>
      </p:sp>
      <p:sp>
        <p:nvSpPr>
          <p:cNvPr id="4" name="Slide Number Placeholder 3"/>
          <p:cNvSpPr>
            <a:spLocks noGrp="1"/>
          </p:cNvSpPr>
          <p:nvPr>
            <p:ph type="sldNum" sz="quarter" idx="10"/>
          </p:nvPr>
        </p:nvSpPr>
        <p:spPr/>
        <p:txBody>
          <a:bodyPr/>
          <a:lstStyle/>
          <a:p>
            <a:fld id="{3778BA78-F821-4C53-A5D0-77567EFBAB1A}" type="slidenum">
              <a:rPr lang="en-US" smtClean="0"/>
              <a:t>47</a:t>
            </a:fld>
            <a:endParaRPr lang="en-US"/>
          </a:p>
        </p:txBody>
      </p:sp>
    </p:spTree>
    <p:extLst>
      <p:ext uri="{BB962C8B-B14F-4D97-AF65-F5344CB8AC3E}">
        <p14:creationId xmlns:p14="http://schemas.microsoft.com/office/powerpoint/2010/main" val="40325303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DC6DAF41-AA68-4F43-A73C-99ACDB74FFE6}" type="datetime1">
              <a:rPr lang="en-US" smtClean="0"/>
              <a:t>5/16/2017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sz="4400"/>
            </a:lvl1pPr>
          </a:lstStyle>
          <a:p>
            <a:fld id="{5DBB6BED-2EA4-429F-81E1-512DDF7AEB89}" type="slidenum">
              <a:rPr lang="en-US" smtClean="0"/>
              <a:pPr/>
              <a:t>‹#›</a:t>
            </a:fld>
            <a:endParaRPr lang="en-US"/>
          </a:p>
        </p:txBody>
      </p:sp>
    </p:spTree>
    <p:extLst>
      <p:ext uri="{BB962C8B-B14F-4D97-AF65-F5344CB8AC3E}">
        <p14:creationId xmlns:p14="http://schemas.microsoft.com/office/powerpoint/2010/main" val="98474250"/>
      </p:ext>
    </p:extLst>
  </p:cSld>
  <p:clrMapOvr>
    <a:masterClrMapping/>
  </p:clrMapOvr>
  <mc:AlternateContent xmlns:mc="http://schemas.openxmlformats.org/markup-compatibility/2006" xmlns:p14="http://schemas.microsoft.com/office/powerpoint/2010/main">
    <mc:Choice Requires="p14">
      <p:transition p14:dur="250" advClick="0" advTm="25000"/>
    </mc:Choice>
    <mc:Fallback xmlns="">
      <p:transition advClick="0" advTm="25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5F251F3-76E5-4329-99C8-7869854BC1AD}" type="datetime1">
              <a:rPr lang="en-US" smtClean="0"/>
              <a:t>5/16/2017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BB6BED-2EA4-429F-81E1-512DDF7AEB89}" type="slidenum">
              <a:rPr lang="en-US" smtClean="0"/>
              <a:t>‹#›</a:t>
            </a:fld>
            <a:endParaRPr lang="en-US"/>
          </a:p>
        </p:txBody>
      </p:sp>
    </p:spTree>
    <p:extLst>
      <p:ext uri="{BB962C8B-B14F-4D97-AF65-F5344CB8AC3E}">
        <p14:creationId xmlns:p14="http://schemas.microsoft.com/office/powerpoint/2010/main" val="1678052933"/>
      </p:ext>
    </p:extLst>
  </p:cSld>
  <p:clrMapOvr>
    <a:masterClrMapping/>
  </p:clrMapOvr>
  <mc:AlternateContent xmlns:mc="http://schemas.openxmlformats.org/markup-compatibility/2006" xmlns:p14="http://schemas.microsoft.com/office/powerpoint/2010/main">
    <mc:Choice Requires="p14">
      <p:transition p14:dur="250" advClick="0" advTm="25000"/>
    </mc:Choice>
    <mc:Fallback xmlns="">
      <p:transition advClick="0" advTm="25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722313" y="2906713"/>
            <a:ext cx="7772400" cy="1500187"/>
          </a:xfrm>
        </p:spPr>
        <p:txBody>
          <a:bodyPr anchor="b">
            <a:normAutofit/>
          </a:bodyPr>
          <a:lstStyle>
            <a:lvl1pPr marL="0" indent="0" algn="ctr">
              <a:buNone/>
              <a:defRPr sz="36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36D2BFFA-5AA8-4C57-8243-F0DAFEEA249B}" type="datetime1">
              <a:rPr lang="en-US" smtClean="0"/>
              <a:t>5/16/2017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sz="4400"/>
            </a:lvl1pPr>
          </a:lstStyle>
          <a:p>
            <a:fld id="{5DBB6BED-2EA4-429F-81E1-512DDF7AEB89}" type="slidenum">
              <a:rPr lang="en-US" smtClean="0"/>
              <a:pPr/>
              <a:t>‹#›</a:t>
            </a:fld>
            <a:endParaRPr lang="en-US"/>
          </a:p>
        </p:txBody>
      </p:sp>
    </p:spTree>
    <p:extLst>
      <p:ext uri="{BB962C8B-B14F-4D97-AF65-F5344CB8AC3E}">
        <p14:creationId xmlns:p14="http://schemas.microsoft.com/office/powerpoint/2010/main" val="1620390207"/>
      </p:ext>
    </p:extLst>
  </p:cSld>
  <p:clrMapOvr>
    <a:masterClrMapping/>
  </p:clrMapOvr>
  <mc:AlternateContent xmlns:mc="http://schemas.openxmlformats.org/markup-compatibility/2006" xmlns:p14="http://schemas.microsoft.com/office/powerpoint/2010/main">
    <mc:Choice Requires="p14">
      <p:transition p14:dur="250" advClick="0" advTm="25000"/>
    </mc:Choice>
    <mc:Fallback xmlns="">
      <p:transition advClick="0" advTm="25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B4290A5-C828-4797-97C2-6AF6C5FD7475}" type="datetime1">
              <a:rPr lang="en-US" smtClean="0"/>
              <a:t>5/16/2017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BB6BED-2EA4-429F-81E1-512DDF7AEB89}" type="slidenum">
              <a:rPr lang="en-US" smtClean="0"/>
              <a:t>‹#›</a:t>
            </a:fld>
            <a:endParaRPr lang="en-US"/>
          </a:p>
        </p:txBody>
      </p:sp>
    </p:spTree>
    <p:extLst>
      <p:ext uri="{BB962C8B-B14F-4D97-AF65-F5344CB8AC3E}">
        <p14:creationId xmlns:p14="http://schemas.microsoft.com/office/powerpoint/2010/main" val="678773114"/>
      </p:ext>
    </p:extLst>
  </p:cSld>
  <p:clrMapOvr>
    <a:masterClrMapping/>
  </p:clrMapOvr>
  <mc:AlternateContent xmlns:mc="http://schemas.openxmlformats.org/markup-compatibility/2006" xmlns:p14="http://schemas.microsoft.com/office/powerpoint/2010/main">
    <mc:Choice Requires="p14">
      <p:transition p14:dur="250" advClick="0" advTm="25000"/>
    </mc:Choice>
    <mc:Fallback xmlns="">
      <p:transition advClick="0" advTm="25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C089203-7C74-4C32-B954-4BED9F4C9B59}" type="datetime1">
              <a:rPr lang="en-US" smtClean="0"/>
              <a:t>5/16/2017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DBB6BED-2EA4-429F-81E1-512DDF7AEB89}" type="slidenum">
              <a:rPr lang="en-US" smtClean="0"/>
              <a:t>‹#›</a:t>
            </a:fld>
            <a:endParaRPr lang="en-US"/>
          </a:p>
        </p:txBody>
      </p:sp>
    </p:spTree>
    <p:extLst>
      <p:ext uri="{BB962C8B-B14F-4D97-AF65-F5344CB8AC3E}">
        <p14:creationId xmlns:p14="http://schemas.microsoft.com/office/powerpoint/2010/main" val="3875541332"/>
      </p:ext>
    </p:extLst>
  </p:cSld>
  <p:clrMapOvr>
    <a:masterClrMapping/>
  </p:clrMapOvr>
  <mc:AlternateContent xmlns:mc="http://schemas.openxmlformats.org/markup-compatibility/2006" xmlns:p14="http://schemas.microsoft.com/office/powerpoint/2010/main">
    <mc:Choice Requires="p14">
      <p:transition p14:dur="250" advClick="0" advTm="25000"/>
    </mc:Choice>
    <mc:Fallback xmlns="">
      <p:transition advClick="0" advTm="25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5A1DE8B-BEC0-46FA-81CD-BA1AFCA48380}" type="datetime1">
              <a:rPr lang="en-US" smtClean="0"/>
              <a:t>5/16/2017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DBB6BED-2EA4-429F-81E1-512DDF7AEB89}" type="slidenum">
              <a:rPr lang="en-US" smtClean="0"/>
              <a:t>‹#›</a:t>
            </a:fld>
            <a:endParaRPr lang="en-US"/>
          </a:p>
        </p:txBody>
      </p:sp>
    </p:spTree>
    <p:extLst>
      <p:ext uri="{BB962C8B-B14F-4D97-AF65-F5344CB8AC3E}">
        <p14:creationId xmlns:p14="http://schemas.microsoft.com/office/powerpoint/2010/main" val="1311584912"/>
      </p:ext>
    </p:extLst>
  </p:cSld>
  <p:clrMapOvr>
    <a:masterClrMapping/>
  </p:clrMapOvr>
  <mc:AlternateContent xmlns:mc="http://schemas.openxmlformats.org/markup-compatibility/2006" xmlns:p14="http://schemas.microsoft.com/office/powerpoint/2010/main">
    <mc:Choice Requires="p14">
      <p:transition p14:dur="250" advClick="0" advTm="25000"/>
    </mc:Choice>
    <mc:Fallback xmlns="">
      <p:transition advClick="0" advTm="25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4C76AA-97C7-4513-B422-E58456D6CEB2}" type="datetime1">
              <a:rPr lang="en-US" smtClean="0"/>
              <a:t>5/16/2017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DBB6BED-2EA4-429F-81E1-512DDF7AEB89}" type="slidenum">
              <a:rPr lang="en-US" smtClean="0"/>
              <a:t>‹#›</a:t>
            </a:fld>
            <a:endParaRPr lang="en-US"/>
          </a:p>
        </p:txBody>
      </p:sp>
    </p:spTree>
    <p:extLst>
      <p:ext uri="{BB962C8B-B14F-4D97-AF65-F5344CB8AC3E}">
        <p14:creationId xmlns:p14="http://schemas.microsoft.com/office/powerpoint/2010/main" val="3237283707"/>
      </p:ext>
    </p:extLst>
  </p:cSld>
  <p:clrMapOvr>
    <a:masterClrMapping/>
  </p:clrMapOvr>
  <mc:AlternateContent xmlns:mc="http://schemas.openxmlformats.org/markup-compatibility/2006" xmlns:p14="http://schemas.microsoft.com/office/powerpoint/2010/main">
    <mc:Choice Requires="p14">
      <p:transition p14:dur="250" advClick="0" advTm="25000"/>
    </mc:Choice>
    <mc:Fallback xmlns="">
      <p:transition advClick="0" advTm="25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E62E38A-254C-4FDA-8400-634D58662FE5}" type="datetime1">
              <a:rPr lang="en-US" smtClean="0"/>
              <a:t>5/16/2017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BB6BED-2EA4-429F-81E1-512DDF7AEB89}" type="slidenum">
              <a:rPr lang="en-US" smtClean="0"/>
              <a:t>‹#›</a:t>
            </a:fld>
            <a:endParaRPr lang="en-US"/>
          </a:p>
        </p:txBody>
      </p:sp>
    </p:spTree>
    <p:extLst>
      <p:ext uri="{BB962C8B-B14F-4D97-AF65-F5344CB8AC3E}">
        <p14:creationId xmlns:p14="http://schemas.microsoft.com/office/powerpoint/2010/main" val="4036218232"/>
      </p:ext>
    </p:extLst>
  </p:cSld>
  <p:clrMapOvr>
    <a:masterClrMapping/>
  </p:clrMapOvr>
  <mc:AlternateContent xmlns:mc="http://schemas.openxmlformats.org/markup-compatibility/2006" xmlns:p14="http://schemas.microsoft.com/office/powerpoint/2010/main">
    <mc:Choice Requires="p14">
      <p:transition p14:dur="250" advClick="0" advTm="25000"/>
    </mc:Choice>
    <mc:Fallback xmlns="">
      <p:transition advClick="0" advTm="25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29779C4-70C9-42CE-9A0A-FADC1BF8D88E}" type="datetime1">
              <a:rPr lang="en-US" smtClean="0"/>
              <a:t>5/16/2017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BB6BED-2EA4-429F-81E1-512DDF7AEB89}" type="slidenum">
              <a:rPr lang="en-US" smtClean="0"/>
              <a:t>‹#›</a:t>
            </a:fld>
            <a:endParaRPr lang="en-US"/>
          </a:p>
        </p:txBody>
      </p:sp>
    </p:spTree>
    <p:extLst>
      <p:ext uri="{BB962C8B-B14F-4D97-AF65-F5344CB8AC3E}">
        <p14:creationId xmlns:p14="http://schemas.microsoft.com/office/powerpoint/2010/main" val="2841141055"/>
      </p:ext>
    </p:extLst>
  </p:cSld>
  <p:clrMapOvr>
    <a:masterClrMapping/>
  </p:clrMapOvr>
  <mc:AlternateContent xmlns:mc="http://schemas.openxmlformats.org/markup-compatibility/2006" xmlns:p14="http://schemas.microsoft.com/office/powerpoint/2010/main">
    <mc:Choice Requires="p14">
      <p:transition p14:dur="250" advClick="0" advTm="25000"/>
    </mc:Choice>
    <mc:Fallback xmlns="">
      <p:transition advClick="0" advTm="25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C948810-F023-4233-A352-4ABBAB8CBB54}" type="datetime1">
              <a:rPr lang="en-US" smtClean="0"/>
              <a:t>5/16/2017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BB6BED-2EA4-429F-81E1-512DDF7AEB89}" type="slidenum">
              <a:rPr lang="en-US" smtClean="0"/>
              <a:t>‹#›</a:t>
            </a:fld>
            <a:endParaRPr lang="en-US"/>
          </a:p>
        </p:txBody>
      </p:sp>
    </p:spTree>
    <p:extLst>
      <p:ext uri="{BB962C8B-B14F-4D97-AF65-F5344CB8AC3E}">
        <p14:creationId xmlns:p14="http://schemas.microsoft.com/office/powerpoint/2010/main" val="479286766"/>
      </p:ext>
    </p:extLst>
  </p:cSld>
  <p:clrMapOvr>
    <a:masterClrMapping/>
  </p:clrMapOvr>
  <mc:AlternateContent xmlns:mc="http://schemas.openxmlformats.org/markup-compatibility/2006" xmlns:p14="http://schemas.microsoft.com/office/powerpoint/2010/main">
    <mc:Choice Requires="p14">
      <p:transition p14:dur="250" advClick="0" advTm="25000"/>
    </mc:Choice>
    <mc:Fallback xmlns="">
      <p:transition advClick="0" advTm="25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FC5AF21-2546-4EC9-9E16-E963A39AB1AB}" type="datetime1">
              <a:rPr lang="en-US" smtClean="0"/>
              <a:t>5/16/2017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BB6BED-2EA4-429F-81E1-512DDF7AEB89}" type="slidenum">
              <a:rPr lang="en-US" smtClean="0"/>
              <a:t>‹#›</a:t>
            </a:fld>
            <a:endParaRPr lang="en-US"/>
          </a:p>
        </p:txBody>
      </p:sp>
    </p:spTree>
    <p:extLst>
      <p:ext uri="{BB962C8B-B14F-4D97-AF65-F5344CB8AC3E}">
        <p14:creationId xmlns:p14="http://schemas.microsoft.com/office/powerpoint/2010/main" val="2929286906"/>
      </p:ext>
    </p:extLst>
  </p:cSld>
  <p:clrMapOvr>
    <a:masterClrMapping/>
  </p:clrMapOvr>
  <mc:AlternateContent xmlns:mc="http://schemas.openxmlformats.org/markup-compatibility/2006" xmlns:p14="http://schemas.microsoft.com/office/powerpoint/2010/main">
    <mc:Choice Requires="p14">
      <p:transition p14:dur="250" advClick="0" advTm="25000"/>
    </mc:Choice>
    <mc:Fallback xmlns="">
      <p:transition advClick="0" advTm="25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40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a:solidFill>
            <a:schemeClr val="bg1">
              <a:lumMod val="95000"/>
            </a:schemeClr>
          </a:solidFill>
          <a:ln w="63500">
            <a:solidFill>
              <a:schemeClr val="tx2"/>
            </a:solidFill>
          </a:ln>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457200" y="1600200"/>
            <a:ext cx="8229600" cy="4525963"/>
          </a:xfrm>
          <a:prstGeom prst="rect">
            <a:avLst/>
          </a:prstGeom>
          <a:solidFill>
            <a:schemeClr val="bg1">
              <a:lumMod val="95000"/>
            </a:schemeClr>
          </a:solidFill>
          <a:ln w="63500">
            <a:solidFill>
              <a:schemeClr val="tx2"/>
            </a:solidFill>
          </a:ln>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BCD04F-F838-4235-8AA6-8A9FDE547CA4}" type="datetime1">
              <a:rPr lang="en-US" smtClean="0"/>
              <a:t>5/16/2017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4000">
                <a:solidFill>
                  <a:schemeClr val="tx1">
                    <a:tint val="75000"/>
                  </a:schemeClr>
                </a:solidFill>
              </a:defRPr>
            </a:lvl1pPr>
          </a:lstStyle>
          <a:p>
            <a:fld id="{5DBB6BED-2EA4-429F-81E1-512DDF7AEB89}" type="slidenum">
              <a:rPr lang="en-US" smtClean="0"/>
              <a:pPr/>
              <a:t>‹#›</a:t>
            </a:fld>
            <a:endParaRPr lang="en-US" dirty="0"/>
          </a:p>
        </p:txBody>
      </p:sp>
    </p:spTree>
    <p:extLst>
      <p:ext uri="{BB962C8B-B14F-4D97-AF65-F5344CB8AC3E}">
        <p14:creationId xmlns:p14="http://schemas.microsoft.com/office/powerpoint/2010/main" val="4135311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p14:dur="250" advClick="0" advTm="25000"/>
    </mc:Choice>
    <mc:Fallback xmlns="">
      <p:transition advClick="0" advTm="25000"/>
    </mc:Fallback>
  </mc:AlternateConten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2.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2.png"/><Relationship Id="rId5" Type="http://schemas.openxmlformats.org/officeDocument/2006/relationships/image" Target="../media/image3.gif"/><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2.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2.png"/><Relationship Id="rId5" Type="http://schemas.openxmlformats.org/officeDocument/2006/relationships/image" Target="../media/image4.jpe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5.tmp"/><Relationship Id="rId5" Type="http://schemas.openxmlformats.org/officeDocument/2006/relationships/image" Target="../media/image4.jpe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2.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6.tmp"/><Relationship Id="rId5" Type="http://schemas.openxmlformats.org/officeDocument/2006/relationships/image" Target="../media/image4.jpe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2.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7.tmp"/><Relationship Id="rId5" Type="http://schemas.openxmlformats.org/officeDocument/2006/relationships/image" Target="../media/image4.jpe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4.xml"/><Relationship Id="rId7" Type="http://schemas.openxmlformats.org/officeDocument/2006/relationships/image" Target="../media/image8.tmp"/><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7.tmp"/><Relationship Id="rId5" Type="http://schemas.openxmlformats.org/officeDocument/2006/relationships/image" Target="../media/image4.jpe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2.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2.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10.tmp"/><Relationship Id="rId5" Type="http://schemas.openxmlformats.org/officeDocument/2006/relationships/image" Target="../media/image9.tmp"/><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2.pn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12.tmp"/><Relationship Id="rId5" Type="http://schemas.openxmlformats.org/officeDocument/2006/relationships/image" Target="../media/image11.tmp"/><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2.png"/><Relationship Id="rId5" Type="http://schemas.openxmlformats.org/officeDocument/2006/relationships/image" Target="../media/image13.tmp"/><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2.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2.png"/><Relationship Id="rId5" Type="http://schemas.openxmlformats.org/officeDocument/2006/relationships/image" Target="../media/image14.tmp"/><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2.png"/><Relationship Id="rId5" Type="http://schemas.openxmlformats.org/officeDocument/2006/relationships/image" Target="../media/image15.tmp"/><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2.png"/><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17.tmp"/><Relationship Id="rId5" Type="http://schemas.openxmlformats.org/officeDocument/2006/relationships/image" Target="../media/image16.tmp"/><Relationship Id="rId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2.png"/><Relationship Id="rId5" Type="http://schemas.openxmlformats.org/officeDocument/2006/relationships/image" Target="../media/image18.jpeg"/><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2.png"/><Relationship Id="rId5" Type="http://schemas.openxmlformats.org/officeDocument/2006/relationships/image" Target="../media/image19.jpeg"/><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2.png"/><Relationship Id="rId5" Type="http://schemas.openxmlformats.org/officeDocument/2006/relationships/image" Target="../media/image20.tmp"/><Relationship Id="rId4"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1.m4a"/><Relationship Id="rId1" Type="http://schemas.microsoft.com/office/2007/relationships/media" Target="../media/media21.m4a"/><Relationship Id="rId5" Type="http://schemas.openxmlformats.org/officeDocument/2006/relationships/image" Target="../media/image2.png"/><Relationship Id="rId4"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2.m4a"/><Relationship Id="rId1" Type="http://schemas.microsoft.com/office/2007/relationships/media" Target="../media/media22.m4a"/><Relationship Id="rId5" Type="http://schemas.openxmlformats.org/officeDocument/2006/relationships/image" Target="../media/image2.png"/><Relationship Id="rId4"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23.m4a"/><Relationship Id="rId1" Type="http://schemas.microsoft.com/office/2007/relationships/media" Target="../media/media23.m4a"/><Relationship Id="rId6" Type="http://schemas.openxmlformats.org/officeDocument/2006/relationships/image" Target="../media/image19.jpeg"/><Relationship Id="rId5" Type="http://schemas.openxmlformats.org/officeDocument/2006/relationships/image" Target="../media/image21.jpeg"/><Relationship Id="rId4"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24.m4a"/><Relationship Id="rId1" Type="http://schemas.microsoft.com/office/2007/relationships/media" Target="../media/media24.m4a"/><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5.m4a"/><Relationship Id="rId1" Type="http://schemas.microsoft.com/office/2007/relationships/media" Target="../media/media25.m4a"/><Relationship Id="rId5" Type="http://schemas.openxmlformats.org/officeDocument/2006/relationships/image" Target="../media/image2.png"/><Relationship Id="rId4"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6.m4a"/><Relationship Id="rId1" Type="http://schemas.microsoft.com/office/2007/relationships/media" Target="../media/media26.m4a"/><Relationship Id="rId6" Type="http://schemas.openxmlformats.org/officeDocument/2006/relationships/image" Target="../media/image2.png"/><Relationship Id="rId5" Type="http://schemas.openxmlformats.org/officeDocument/2006/relationships/image" Target="../media/image24.tmp"/><Relationship Id="rId4"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2.png"/><Relationship Id="rId2" Type="http://schemas.openxmlformats.org/officeDocument/2006/relationships/audio" Target="../media/media27.m4a"/><Relationship Id="rId1" Type="http://schemas.microsoft.com/office/2007/relationships/media" Target="../media/media27.m4a"/><Relationship Id="rId6" Type="http://schemas.openxmlformats.org/officeDocument/2006/relationships/image" Target="../media/image25.tmp"/><Relationship Id="rId5" Type="http://schemas.openxmlformats.org/officeDocument/2006/relationships/image" Target="../media/image24.tmp"/><Relationship Id="rId4"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7.xml"/><Relationship Id="rId7" Type="http://schemas.openxmlformats.org/officeDocument/2006/relationships/image" Target="../media/image26.tmp"/><Relationship Id="rId2" Type="http://schemas.openxmlformats.org/officeDocument/2006/relationships/audio" Target="../media/media28.m4a"/><Relationship Id="rId1" Type="http://schemas.microsoft.com/office/2007/relationships/media" Target="../media/media28.m4a"/><Relationship Id="rId6" Type="http://schemas.openxmlformats.org/officeDocument/2006/relationships/image" Target="../media/image25.tmp"/><Relationship Id="rId5" Type="http://schemas.openxmlformats.org/officeDocument/2006/relationships/image" Target="../media/image24.tmp"/><Relationship Id="rId4"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7.xml"/><Relationship Id="rId7" Type="http://schemas.openxmlformats.org/officeDocument/2006/relationships/image" Target="../media/image26.tmp"/><Relationship Id="rId2" Type="http://schemas.openxmlformats.org/officeDocument/2006/relationships/audio" Target="../media/media29.m4a"/><Relationship Id="rId1" Type="http://schemas.microsoft.com/office/2007/relationships/media" Target="../media/media29.m4a"/><Relationship Id="rId6" Type="http://schemas.openxmlformats.org/officeDocument/2006/relationships/image" Target="../media/image25.tmp"/><Relationship Id="rId5" Type="http://schemas.openxmlformats.org/officeDocument/2006/relationships/image" Target="../media/image24.tmp"/><Relationship Id="rId4"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8" Type="http://schemas.openxmlformats.org/officeDocument/2006/relationships/image" Target="../media/image27.tmp"/><Relationship Id="rId3" Type="http://schemas.openxmlformats.org/officeDocument/2006/relationships/slideLayout" Target="../slideLayouts/slideLayout7.xml"/><Relationship Id="rId7" Type="http://schemas.openxmlformats.org/officeDocument/2006/relationships/image" Target="../media/image26.tmp"/><Relationship Id="rId2" Type="http://schemas.openxmlformats.org/officeDocument/2006/relationships/audio" Target="../media/media30.m4a"/><Relationship Id="rId1" Type="http://schemas.microsoft.com/office/2007/relationships/media" Target="../media/media30.m4a"/><Relationship Id="rId6" Type="http://schemas.openxmlformats.org/officeDocument/2006/relationships/image" Target="../media/image25.tmp"/><Relationship Id="rId5" Type="http://schemas.openxmlformats.org/officeDocument/2006/relationships/image" Target="../media/image24.tmp"/><Relationship Id="rId4" Type="http://schemas.openxmlformats.org/officeDocument/2006/relationships/notesSlide" Target="../notesSlides/notesSlide31.xml"/><Relationship Id="rId9"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1.m4a"/><Relationship Id="rId1" Type="http://schemas.microsoft.com/office/2007/relationships/media" Target="../media/media31.m4a"/><Relationship Id="rId6" Type="http://schemas.openxmlformats.org/officeDocument/2006/relationships/image" Target="../media/image2.png"/><Relationship Id="rId5" Type="http://schemas.openxmlformats.org/officeDocument/2006/relationships/image" Target="../media/image28.tmp"/><Relationship Id="rId4"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2.png"/><Relationship Id="rId2" Type="http://schemas.openxmlformats.org/officeDocument/2006/relationships/audio" Target="../media/media32.m4a"/><Relationship Id="rId1" Type="http://schemas.microsoft.com/office/2007/relationships/media" Target="../media/media32.m4a"/><Relationship Id="rId6" Type="http://schemas.openxmlformats.org/officeDocument/2006/relationships/image" Target="../media/image29.tmp"/><Relationship Id="rId5" Type="http://schemas.openxmlformats.org/officeDocument/2006/relationships/image" Target="../media/image28.tmp"/><Relationship Id="rId4"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33.m4a"/><Relationship Id="rId1" Type="http://schemas.microsoft.com/office/2007/relationships/media" Target="../media/media33.m4a"/><Relationship Id="rId6" Type="http://schemas.openxmlformats.org/officeDocument/2006/relationships/image" Target="../media/image31.tmp"/><Relationship Id="rId5" Type="http://schemas.openxmlformats.org/officeDocument/2006/relationships/image" Target="../media/image30.tmp"/><Relationship Id="rId4"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4.m4a"/><Relationship Id="rId1" Type="http://schemas.microsoft.com/office/2007/relationships/media" Target="../media/media34.m4a"/><Relationship Id="rId6" Type="http://schemas.openxmlformats.org/officeDocument/2006/relationships/image" Target="../media/image2.png"/><Relationship Id="rId5" Type="http://schemas.openxmlformats.org/officeDocument/2006/relationships/image" Target="../media/image31.tmp"/><Relationship Id="rId4"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5.m4a"/><Relationship Id="rId1" Type="http://schemas.microsoft.com/office/2007/relationships/media" Target="../media/media35.m4a"/><Relationship Id="rId6" Type="http://schemas.openxmlformats.org/officeDocument/2006/relationships/image" Target="../media/image2.png"/><Relationship Id="rId5" Type="http://schemas.openxmlformats.org/officeDocument/2006/relationships/image" Target="../media/image32.tmp"/><Relationship Id="rId4"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6.m4a"/><Relationship Id="rId1" Type="http://schemas.microsoft.com/office/2007/relationships/media" Target="../media/media36.m4a"/><Relationship Id="rId6" Type="http://schemas.openxmlformats.org/officeDocument/2006/relationships/image" Target="../media/image2.png"/><Relationship Id="rId5" Type="http://schemas.openxmlformats.org/officeDocument/2006/relationships/image" Target="../media/image33.tmp"/><Relationship Id="rId4"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7.m4a"/><Relationship Id="rId1" Type="http://schemas.microsoft.com/office/2007/relationships/media" Target="../media/media37.m4a"/><Relationship Id="rId6" Type="http://schemas.openxmlformats.org/officeDocument/2006/relationships/image" Target="../media/image2.png"/><Relationship Id="rId5" Type="http://schemas.openxmlformats.org/officeDocument/2006/relationships/image" Target="../media/image34.tmp"/><Relationship Id="rId4"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8.m4a"/><Relationship Id="rId1" Type="http://schemas.microsoft.com/office/2007/relationships/media" Target="../media/media38.m4a"/><Relationship Id="rId6" Type="http://schemas.openxmlformats.org/officeDocument/2006/relationships/image" Target="../media/image2.png"/><Relationship Id="rId5" Type="http://schemas.openxmlformats.org/officeDocument/2006/relationships/image" Target="../media/image35.tmp"/><Relationship Id="rId4"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9.m4a"/><Relationship Id="rId1" Type="http://schemas.microsoft.com/office/2007/relationships/media" Target="../media/media39.m4a"/><Relationship Id="rId6" Type="http://schemas.openxmlformats.org/officeDocument/2006/relationships/image" Target="../media/image2.png"/><Relationship Id="rId5" Type="http://schemas.openxmlformats.org/officeDocument/2006/relationships/image" Target="../media/image36.tmp"/><Relationship Id="rId4"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40.m4a"/><Relationship Id="rId1" Type="http://schemas.microsoft.com/office/2007/relationships/media" Target="../media/media40.m4a"/><Relationship Id="rId6" Type="http://schemas.openxmlformats.org/officeDocument/2006/relationships/image" Target="../media/image38.tmp"/><Relationship Id="rId5" Type="http://schemas.openxmlformats.org/officeDocument/2006/relationships/image" Target="../media/image37.tmp"/><Relationship Id="rId4"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41.m4a"/><Relationship Id="rId1" Type="http://schemas.microsoft.com/office/2007/relationships/media" Target="../media/media41.m4a"/><Relationship Id="rId5" Type="http://schemas.openxmlformats.org/officeDocument/2006/relationships/image" Target="../media/image2.png"/><Relationship Id="rId4"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2.m4a"/><Relationship Id="rId1" Type="http://schemas.microsoft.com/office/2007/relationships/media" Target="../media/media42.m4a"/><Relationship Id="rId6" Type="http://schemas.openxmlformats.org/officeDocument/2006/relationships/image" Target="../media/image2.png"/><Relationship Id="rId5" Type="http://schemas.openxmlformats.org/officeDocument/2006/relationships/image" Target="../media/image39.tmp"/><Relationship Id="rId4"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8" Type="http://schemas.openxmlformats.org/officeDocument/2006/relationships/image" Target="../media/image39.tmp"/><Relationship Id="rId3" Type="http://schemas.openxmlformats.org/officeDocument/2006/relationships/slideLayout" Target="../slideLayouts/slideLayout7.xml"/><Relationship Id="rId7" Type="http://schemas.openxmlformats.org/officeDocument/2006/relationships/image" Target="../media/image43.tmp"/><Relationship Id="rId2" Type="http://schemas.openxmlformats.org/officeDocument/2006/relationships/audio" Target="../media/media43.m4a"/><Relationship Id="rId1" Type="http://schemas.microsoft.com/office/2007/relationships/media" Target="../media/media43.m4a"/><Relationship Id="rId6" Type="http://schemas.openxmlformats.org/officeDocument/2006/relationships/image" Target="../media/image42.tmp"/><Relationship Id="rId5" Type="http://schemas.openxmlformats.org/officeDocument/2006/relationships/image" Target="../media/image41.tmp"/><Relationship Id="rId4" Type="http://schemas.openxmlformats.org/officeDocument/2006/relationships/notesSlide" Target="../notesSlides/notesSlide44.xml"/><Relationship Id="rId9" Type="http://schemas.openxmlformats.org/officeDocument/2006/relationships/image" Target="../media/image2.png"/></Relationships>
</file>

<file path=ppt/slides/_rels/slide4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7.xml"/><Relationship Id="rId7" Type="http://schemas.openxmlformats.org/officeDocument/2006/relationships/image" Target="../media/image46.tmp"/><Relationship Id="rId2" Type="http://schemas.openxmlformats.org/officeDocument/2006/relationships/audio" Target="../media/media44.m4a"/><Relationship Id="rId1" Type="http://schemas.microsoft.com/office/2007/relationships/media" Target="../media/media44.m4a"/><Relationship Id="rId6" Type="http://schemas.openxmlformats.org/officeDocument/2006/relationships/image" Target="../media/image45.tmp"/><Relationship Id="rId5" Type="http://schemas.openxmlformats.org/officeDocument/2006/relationships/image" Target="../media/image44.tmp"/><Relationship Id="rId4"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8" Type="http://schemas.openxmlformats.org/officeDocument/2006/relationships/hyperlink" Target="https://sinkholesworkshop.wordpress.com/maria-audi-kiskowski-byrne-the-deleted-tweet/" TargetMode="External"/><Relationship Id="rId3" Type="http://schemas.openxmlformats.org/officeDocument/2006/relationships/slideLayout" Target="../slideLayouts/slideLayout2.xml"/><Relationship Id="rId7" Type="http://schemas.openxmlformats.org/officeDocument/2006/relationships/hyperlink" Target="http://faculty.washington.edu/kstarbi/Arif_Starbird_CorrectiveBehavior_CSCW2017.pdf" TargetMode="External"/><Relationship Id="rId2" Type="http://schemas.openxmlformats.org/officeDocument/2006/relationships/audio" Target="../media/media45.m4a"/><Relationship Id="rId1" Type="http://schemas.microsoft.com/office/2007/relationships/media" Target="../media/media45.m4a"/><Relationship Id="rId6" Type="http://schemas.openxmlformats.org/officeDocument/2006/relationships/hyperlink" Target="http://www.normsadeh.com/file_download/166" TargetMode="External"/><Relationship Id="rId5" Type="http://schemas.openxmlformats.org/officeDocument/2006/relationships/hyperlink" Target="http://www.normsadeh.com/file_download/167" TargetMode="External"/><Relationship Id="rId4" Type="http://schemas.openxmlformats.org/officeDocument/2006/relationships/notesSlide" Target="../notesSlides/notesSlide46.xml"/><Relationship Id="rId9" Type="http://schemas.openxmlformats.org/officeDocument/2006/relationships/image" Target="../media/image2.png"/></Relationships>
</file>

<file path=ppt/slides/_rels/slide47.xml.rels><?xml version="1.0" encoding="UTF-8" standalone="yes"?>
<Relationships xmlns="http://schemas.openxmlformats.org/package/2006/relationships"><Relationship Id="rId8" Type="http://schemas.openxmlformats.org/officeDocument/2006/relationships/hyperlink" Target="https://sinkholesworkshop.wordpress.com/maria-audi-kiskowski-byrne-the-deleted-tweet/" TargetMode="External"/><Relationship Id="rId3" Type="http://schemas.openxmlformats.org/officeDocument/2006/relationships/slideLayout" Target="../slideLayouts/slideLayout2.xml"/><Relationship Id="rId7" Type="http://schemas.openxmlformats.org/officeDocument/2006/relationships/hyperlink" Target="http://faculty.washington.edu/kstarbi/Arif_Starbird_CorrectiveBehavior_CSCW2017.pdf" TargetMode="External"/><Relationship Id="rId2" Type="http://schemas.openxmlformats.org/officeDocument/2006/relationships/audio" Target="../media/media46.m4a"/><Relationship Id="rId1" Type="http://schemas.microsoft.com/office/2007/relationships/media" Target="../media/media46.m4a"/><Relationship Id="rId6" Type="http://schemas.openxmlformats.org/officeDocument/2006/relationships/hyperlink" Target="http://www.normsadeh.com/file_download/166" TargetMode="External"/><Relationship Id="rId5" Type="http://schemas.openxmlformats.org/officeDocument/2006/relationships/hyperlink" Target="http://www.normsadeh.com/file_download/167" TargetMode="External"/><Relationship Id="rId10" Type="http://schemas.openxmlformats.org/officeDocument/2006/relationships/image" Target="../media/image2.png"/><Relationship Id="rId4" Type="http://schemas.openxmlformats.org/officeDocument/2006/relationships/notesSlide" Target="../notesSlides/notesSlide47.xml"/><Relationship Id="rId9" Type="http://schemas.openxmlformats.org/officeDocument/2006/relationships/image" Target="../media/image47.tm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1066800"/>
            <a:ext cx="6019800" cy="2286000"/>
          </a:xfrm>
        </p:spPr>
        <p:txBody>
          <a:bodyPr>
            <a:normAutofit fontScale="90000"/>
          </a:bodyPr>
          <a:lstStyle/>
          <a:p>
            <a:r>
              <a:rPr lang="en-US" dirty="0"/>
              <a:t>The Deleted Tweet</a:t>
            </a:r>
            <a:br>
              <a:rPr lang="en-US" dirty="0"/>
            </a:br>
            <a:r>
              <a:rPr lang="en-US" sz="2800" dirty="0"/>
              <a:t>by Audi </a:t>
            </a:r>
            <a:r>
              <a:rPr lang="en-US" sz="2800" dirty="0" err="1"/>
              <a:t>Kiskowski</a:t>
            </a:r>
            <a:r>
              <a:rPr lang="en-US" sz="2800" dirty="0"/>
              <a:t>-Byrne</a:t>
            </a:r>
            <a:br>
              <a:rPr lang="en-US" sz="2800" dirty="0"/>
            </a:br>
            <a:r>
              <a:rPr lang="en-US" sz="2800" dirty="0"/>
              <a:t>Department of Mathematics and Statistics</a:t>
            </a:r>
            <a:br>
              <a:rPr lang="en-US" sz="2800" dirty="0"/>
            </a:br>
            <a:r>
              <a:rPr lang="en-US" sz="2800" dirty="0"/>
              <a:t>University of South Alabama</a:t>
            </a:r>
            <a:endParaRPr lang="en-US" dirty="0"/>
          </a:p>
        </p:txBody>
      </p:sp>
      <p:sp>
        <p:nvSpPr>
          <p:cNvPr id="3" name="Subtitle 2"/>
          <p:cNvSpPr>
            <a:spLocks noGrp="1"/>
          </p:cNvSpPr>
          <p:nvPr>
            <p:ph type="subTitle" idx="1"/>
          </p:nvPr>
        </p:nvSpPr>
        <p:spPr>
          <a:xfrm>
            <a:off x="914400" y="3657600"/>
            <a:ext cx="7239000" cy="2209800"/>
          </a:xfrm>
        </p:spPr>
        <p:txBody>
          <a:bodyPr>
            <a:normAutofit fontScale="85000" lnSpcReduction="10000"/>
          </a:bodyPr>
          <a:lstStyle/>
          <a:p>
            <a:endParaRPr lang="en-US" b="1" dirty="0">
              <a:solidFill>
                <a:schemeClr val="tx1"/>
              </a:solidFill>
            </a:endParaRPr>
          </a:p>
          <a:p>
            <a:r>
              <a:rPr lang="en-US" b="1" dirty="0">
                <a:solidFill>
                  <a:schemeClr val="tx1"/>
                </a:solidFill>
              </a:rPr>
              <a:t>University of Warwick Workshop 19 May 2017</a:t>
            </a:r>
            <a:endParaRPr lang="en-US" dirty="0">
              <a:solidFill>
                <a:schemeClr val="tx1"/>
              </a:solidFill>
            </a:endParaRPr>
          </a:p>
          <a:p>
            <a:r>
              <a:rPr lang="en-US" b="1" dirty="0">
                <a:solidFill>
                  <a:schemeClr val="tx1"/>
                </a:solidFill>
              </a:rPr>
              <a:t>Coventry, United Kingdom</a:t>
            </a:r>
            <a:endParaRPr lang="en-US" dirty="0">
              <a:solidFill>
                <a:schemeClr val="tx1"/>
              </a:solidFill>
            </a:endParaRPr>
          </a:p>
          <a:p>
            <a:r>
              <a:rPr lang="en-US" b="1" i="1" dirty="0">
                <a:solidFill>
                  <a:schemeClr val="tx1"/>
                </a:solidFill>
              </a:rPr>
              <a:t>Losing Ground: On Holes and other Absences</a:t>
            </a:r>
          </a:p>
          <a:p>
            <a:endParaRPr lang="en-US" dirty="0">
              <a:solidFill>
                <a:schemeClr val="tx1"/>
              </a:solidFill>
            </a:endParaRPr>
          </a:p>
        </p:txBody>
      </p:sp>
      <p:sp>
        <p:nvSpPr>
          <p:cNvPr id="4" name="Slide Number Placeholder 3"/>
          <p:cNvSpPr>
            <a:spLocks noGrp="1"/>
          </p:cNvSpPr>
          <p:nvPr>
            <p:ph type="sldNum" sz="quarter" idx="12"/>
          </p:nvPr>
        </p:nvSpPr>
        <p:spPr/>
        <p:txBody>
          <a:bodyPr/>
          <a:lstStyle/>
          <a:p>
            <a:fld id="{5DBB6BED-2EA4-429F-81E1-512DDF7AEB89}" type="slidenum">
              <a:rPr lang="en-US" smtClean="0"/>
              <a:t>1</a:t>
            </a:fld>
            <a:endParaRPr lang="en-US" dirty="0"/>
          </a:p>
        </p:txBody>
      </p:sp>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934200" y="6172200"/>
            <a:ext cx="406400" cy="406400"/>
          </a:xfrm>
          <a:prstGeom prst="rect">
            <a:avLst/>
          </a:prstGeom>
        </p:spPr>
      </p:pic>
    </p:spTree>
    <p:extLst>
      <p:ext uri="{BB962C8B-B14F-4D97-AF65-F5344CB8AC3E}">
        <p14:creationId xmlns:p14="http://schemas.microsoft.com/office/powerpoint/2010/main" val="4290955118"/>
      </p:ext>
    </p:extLst>
  </p:cSld>
  <p:clrMapOvr>
    <a:masterClrMapping/>
  </p:clrMapOvr>
  <mc:AlternateContent xmlns:mc="http://schemas.openxmlformats.org/markup-compatibility/2006" xmlns:p14="http://schemas.microsoft.com/office/powerpoint/2010/main">
    <mc:Choice Requires="p14">
      <p:transition p14:dur="250" advClick="0" advTm="22000"/>
    </mc:Choice>
    <mc:Fallback xmlns="">
      <p:transition advClick="0" advTm="22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092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2450" y="762000"/>
            <a:ext cx="7905750" cy="5364162"/>
          </a:xfrm>
        </p:spPr>
        <p:txBody>
          <a:bodyPr/>
          <a:lstStyle/>
          <a:p>
            <a:r>
              <a:rPr lang="en-US" dirty="0"/>
              <a:t>Apologies for my absence</a:t>
            </a:r>
            <a:br>
              <a:rPr lang="en-US" dirty="0"/>
            </a:br>
            <a:r>
              <a:rPr lang="en-US" dirty="0"/>
              <a:t>at this workshop!</a:t>
            </a:r>
          </a:p>
        </p:txBody>
      </p:sp>
      <p:sp>
        <p:nvSpPr>
          <p:cNvPr id="11" name="Slide Number Placeholder 10"/>
          <p:cNvSpPr>
            <a:spLocks noGrp="1"/>
          </p:cNvSpPr>
          <p:nvPr>
            <p:ph type="sldNum" sz="quarter" idx="12"/>
          </p:nvPr>
        </p:nvSpPr>
        <p:spPr/>
        <p:txBody>
          <a:bodyPr/>
          <a:lstStyle/>
          <a:p>
            <a:fld id="{5DBB6BED-2EA4-429F-81E1-512DDF7AEB89}" type="slidenum">
              <a:rPr lang="en-US" smtClean="0"/>
              <a:t>2</a:t>
            </a:fld>
            <a:endParaRPr lang="en-US"/>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953000" y="6280439"/>
            <a:ext cx="406400" cy="406400"/>
          </a:xfrm>
          <a:prstGeom prst="rect">
            <a:avLst/>
          </a:prstGeom>
        </p:spPr>
      </p:pic>
    </p:spTree>
    <p:extLst>
      <p:ext uri="{BB962C8B-B14F-4D97-AF65-F5344CB8AC3E}">
        <p14:creationId xmlns:p14="http://schemas.microsoft.com/office/powerpoint/2010/main" val="2056251804"/>
      </p:ext>
    </p:extLst>
  </p:cSld>
  <p:clrMapOvr>
    <a:masterClrMapping/>
  </p:clrMapOvr>
  <mc:AlternateContent xmlns:mc="http://schemas.openxmlformats.org/markup-compatibility/2006">
    <mc:Choice xmlns:p14="http://schemas.microsoft.com/office/powerpoint/2010/main" Requires="p14">
      <p:transition p14:dur="160" advClick="0" advTm="16000"/>
    </mc:Choice>
    <mc:Fallback>
      <p:transition advClick="0" advTm="1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740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762000"/>
            <a:ext cx="7905750" cy="5364162"/>
          </a:xfrm>
        </p:spPr>
        <p:txBody>
          <a:bodyPr/>
          <a:lstStyle/>
          <a:p>
            <a:r>
              <a:rPr lang="en-US" dirty="0"/>
              <a:t>Apologies for my absence</a:t>
            </a:r>
            <a:br>
              <a:rPr lang="en-US" dirty="0"/>
            </a:br>
            <a:r>
              <a:rPr lang="en-US" dirty="0"/>
              <a:t>at this workshop!</a:t>
            </a: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3400" y="762000"/>
            <a:ext cx="7964465" cy="5366824"/>
          </a:xfrm>
          <a:prstGeom prst="rect">
            <a:avLst/>
          </a:prstGeom>
        </p:spPr>
      </p:pic>
      <p:sp>
        <p:nvSpPr>
          <p:cNvPr id="9" name="Slide Number Placeholder 8"/>
          <p:cNvSpPr>
            <a:spLocks noGrp="1"/>
          </p:cNvSpPr>
          <p:nvPr>
            <p:ph type="sldNum" sz="quarter" idx="12"/>
          </p:nvPr>
        </p:nvSpPr>
        <p:spPr/>
        <p:txBody>
          <a:bodyPr/>
          <a:lstStyle/>
          <a:p>
            <a:fld id="{5DBB6BED-2EA4-429F-81E1-512DDF7AEB89}" type="slidenum">
              <a:rPr lang="en-US" smtClean="0"/>
              <a:t>3</a:t>
            </a:fld>
            <a:endParaRPr lang="en-US"/>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350000" y="6126162"/>
            <a:ext cx="406400" cy="406400"/>
          </a:xfrm>
          <a:prstGeom prst="rect">
            <a:avLst/>
          </a:prstGeom>
        </p:spPr>
      </p:pic>
    </p:spTree>
    <p:extLst>
      <p:ext uri="{BB962C8B-B14F-4D97-AF65-F5344CB8AC3E}">
        <p14:creationId xmlns:p14="http://schemas.microsoft.com/office/powerpoint/2010/main" val="1666927112"/>
      </p:ext>
    </p:extLst>
  </p:cSld>
  <p:clrMapOvr>
    <a:masterClrMapping/>
  </p:clrMapOvr>
  <mc:AlternateContent xmlns:mc="http://schemas.openxmlformats.org/markup-compatibility/2006">
    <mc:Choice xmlns:p14="http://schemas.microsoft.com/office/powerpoint/2010/main" Requires="p14">
      <p:transition p14:dur="100" advClick="0" advTm="11000"/>
    </mc:Choice>
    <mc:Fallback>
      <p:transition advClick="0" advTm="1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69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2057400" y="2057400"/>
            <a:ext cx="5257800" cy="1752600"/>
          </a:xfrm>
        </p:spPr>
        <p:txBody>
          <a:bodyPr>
            <a:normAutofit/>
          </a:bodyPr>
          <a:lstStyle/>
          <a:p>
            <a:r>
              <a:rPr lang="en-US" dirty="0"/>
              <a:t>Introduction</a:t>
            </a:r>
          </a:p>
          <a:p>
            <a:endParaRPr lang="en-US" dirty="0"/>
          </a:p>
        </p:txBody>
      </p:sp>
      <p:sp>
        <p:nvSpPr>
          <p:cNvPr id="4" name="Content Placeholder 2"/>
          <p:cNvSpPr txBox="1">
            <a:spLocks/>
          </p:cNvSpPr>
          <p:nvPr/>
        </p:nvSpPr>
        <p:spPr>
          <a:xfrm>
            <a:off x="838200" y="4419600"/>
            <a:ext cx="7315200" cy="1143000"/>
          </a:xfrm>
          <a:prstGeom prst="rect">
            <a:avLst/>
          </a:prstGeom>
          <a:solidFill>
            <a:schemeClr val="bg1">
              <a:lumMod val="95000"/>
            </a:schemeClr>
          </a:solidFill>
          <a:ln w="63500">
            <a:solidFill>
              <a:schemeClr val="tx2"/>
            </a:solidFill>
          </a:ln>
        </p:spPr>
        <p:txBody>
          <a:bodyPr vert="horz" lIns="91440" tIns="45720" rIns="91440" bIns="45720" rtlCol="0" anchor="b">
            <a:normAutofit/>
          </a:bodyPr>
          <a:lstStyle>
            <a:lvl1pPr marL="0" indent="0" algn="ctr" defTabSz="914400" rtl="0" eaLnBrk="1" latinLnBrk="0" hangingPunct="1">
              <a:spcBef>
                <a:spcPct val="20000"/>
              </a:spcBef>
              <a:buFont typeface="Arial" panose="020B0604020202020204" pitchFamily="34" charset="0"/>
              <a:buNone/>
              <a:defRPr sz="3600" kern="1200">
                <a:solidFill>
                  <a:schemeClr val="tx1"/>
                </a:solidFill>
                <a:latin typeface="+mn-lt"/>
                <a:ea typeface="+mn-ea"/>
                <a:cs typeface="+mn-cs"/>
              </a:defRPr>
            </a:lvl1pPr>
            <a:lvl2pPr marL="457200" indent="0" algn="l" defTabSz="914400" rtl="0" eaLnBrk="1" latinLnBrk="0" hangingPunct="1">
              <a:spcBef>
                <a:spcPct val="20000"/>
              </a:spcBef>
              <a:buFont typeface="Arial" panose="020B0604020202020204" pitchFamily="34" charset="0"/>
              <a:buNone/>
              <a:defRPr sz="1800" kern="1200">
                <a:solidFill>
                  <a:schemeClr val="tx1">
                    <a:tint val="75000"/>
                  </a:schemeClr>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600" kern="1200">
                <a:solidFill>
                  <a:schemeClr val="tx1">
                    <a:tint val="75000"/>
                  </a:schemeClr>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1400" kern="1200">
                <a:solidFill>
                  <a:schemeClr val="tx1">
                    <a:tint val="75000"/>
                  </a:schemeClr>
                </a:solidFill>
                <a:latin typeface="+mn-lt"/>
                <a:ea typeface="+mn-ea"/>
                <a:cs typeface="+mn-cs"/>
              </a:defRPr>
            </a:lvl9pPr>
          </a:lstStyle>
          <a:p>
            <a:r>
              <a:rPr lang="en-US" sz="2800" dirty="0"/>
              <a:t>What is the effect of a Twitter deletion </a:t>
            </a:r>
          </a:p>
          <a:p>
            <a:r>
              <a:rPr lang="en-US" sz="2800" dirty="0"/>
              <a:t>on the Twitter network?</a:t>
            </a:r>
          </a:p>
        </p:txBody>
      </p:sp>
      <p:sp>
        <p:nvSpPr>
          <p:cNvPr id="7" name="Slide Number Placeholder 6"/>
          <p:cNvSpPr>
            <a:spLocks noGrp="1"/>
          </p:cNvSpPr>
          <p:nvPr>
            <p:ph type="sldNum" sz="quarter" idx="12"/>
          </p:nvPr>
        </p:nvSpPr>
        <p:spPr/>
        <p:txBody>
          <a:bodyPr/>
          <a:lstStyle/>
          <a:p>
            <a:fld id="{5DBB6BED-2EA4-429F-81E1-512DDF7AEB89}" type="slidenum">
              <a:rPr lang="en-US" smtClean="0"/>
              <a:t>4</a:t>
            </a:fld>
            <a:endParaRPr lang="en-US"/>
          </a:p>
        </p:txBody>
      </p:sp>
      <p:pic>
        <p:nvPicPr>
          <p:cNvPr id="1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315200" y="5970732"/>
            <a:ext cx="406400" cy="406400"/>
          </a:xfrm>
          <a:prstGeom prst="rect">
            <a:avLst/>
          </a:prstGeom>
        </p:spPr>
      </p:pic>
    </p:spTree>
    <p:extLst>
      <p:ext uri="{BB962C8B-B14F-4D97-AF65-F5344CB8AC3E}">
        <p14:creationId xmlns:p14="http://schemas.microsoft.com/office/powerpoint/2010/main" val="1544426377"/>
      </p:ext>
    </p:extLst>
  </p:cSld>
  <p:clrMapOvr>
    <a:masterClrMapping/>
  </p:clrMapOvr>
  <mc:AlternateContent xmlns:mc="http://schemas.openxmlformats.org/markup-compatibility/2006" xmlns:p14="http://schemas.microsoft.com/office/powerpoint/2010/main">
    <mc:Choice Requires="p14">
      <p:transition p14:dur="250" advClick="0" advTm="19000"/>
    </mc:Choice>
    <mc:Fallback xmlns="">
      <p:transition advClick="0" advTm="1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9402"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Twitter: Online Social Network</a:t>
            </a:r>
          </a:p>
        </p:txBody>
      </p:sp>
      <p:sp>
        <p:nvSpPr>
          <p:cNvPr id="3" name="Content Placeholder 2"/>
          <p:cNvSpPr>
            <a:spLocks noGrp="1"/>
          </p:cNvSpPr>
          <p:nvPr>
            <p:ph idx="1"/>
          </p:nvPr>
        </p:nvSpPr>
        <p:spPr/>
        <p:txBody>
          <a:bodyPr/>
          <a:lstStyle/>
          <a:p>
            <a:endParaRPr lang="en-US" dirty="0"/>
          </a:p>
          <a:p>
            <a:pPr marL="0" indent="0">
              <a:buNone/>
            </a:pPr>
            <a:r>
              <a:rPr lang="en-US" dirty="0"/>
              <a:t>  </a:t>
            </a:r>
          </a:p>
        </p:txBody>
      </p:sp>
      <p:pic>
        <p:nvPicPr>
          <p:cNvPr id="1026" name="Picture 2" descr="http://theglobalgazette.com/wp-content/uploads/2016/02/twitter-app.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14400" y="2286000"/>
            <a:ext cx="3657600" cy="2438400"/>
          </a:xfrm>
          <a:prstGeom prst="rect">
            <a:avLst/>
          </a:prstGeom>
          <a:noFill/>
          <a:extLst>
            <a:ext uri="{909E8E84-426E-40DD-AFC4-6F175D3DCCD1}">
              <a14:hiddenFill xmlns:a14="http://schemas.microsoft.com/office/drawing/2010/main">
                <a:solidFill>
                  <a:srgbClr val="FFFFFF"/>
                </a:solidFill>
              </a14:hiddenFill>
            </a:ext>
          </a:extLst>
        </p:spPr>
      </p:pic>
      <p:sp>
        <p:nvSpPr>
          <p:cNvPr id="8" name="Slide Number Placeholder 7"/>
          <p:cNvSpPr>
            <a:spLocks noGrp="1"/>
          </p:cNvSpPr>
          <p:nvPr>
            <p:ph type="sldNum" sz="quarter" idx="12"/>
          </p:nvPr>
        </p:nvSpPr>
        <p:spPr/>
        <p:txBody>
          <a:bodyPr/>
          <a:lstStyle/>
          <a:p>
            <a:fld id="{5DBB6BED-2EA4-429F-81E1-512DDF7AEB89}" type="slidenum">
              <a:rPr lang="en-US" smtClean="0"/>
              <a:t>5</a:t>
            </a:fld>
            <a:endParaRPr lang="en-US"/>
          </a:p>
        </p:txBody>
      </p:sp>
      <p:pic>
        <p:nvPicPr>
          <p:cNvPr id="9"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010400" y="6176963"/>
            <a:ext cx="406400" cy="406400"/>
          </a:xfrm>
          <a:prstGeom prst="rect">
            <a:avLst/>
          </a:prstGeom>
        </p:spPr>
      </p:pic>
    </p:spTree>
    <p:extLst>
      <p:ext uri="{BB962C8B-B14F-4D97-AF65-F5344CB8AC3E}">
        <p14:creationId xmlns:p14="http://schemas.microsoft.com/office/powerpoint/2010/main" val="240842970"/>
      </p:ext>
    </p:extLst>
  </p:cSld>
  <p:clrMapOvr>
    <a:masterClrMapping/>
  </p:clrMapOvr>
  <mc:AlternateContent xmlns:mc="http://schemas.openxmlformats.org/markup-compatibility/2006" xmlns:p14="http://schemas.microsoft.com/office/powerpoint/2010/main">
    <mc:Choice Requires="p14">
      <p:transition p14:dur="250" advClick="0" advTm="20000"/>
    </mc:Choice>
    <mc:Fallback xmlns="">
      <p:transition advClick="0" advTm="2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810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Twitter: Online Social Network</a:t>
            </a:r>
          </a:p>
        </p:txBody>
      </p:sp>
      <p:sp>
        <p:nvSpPr>
          <p:cNvPr id="3" name="Content Placeholder 2"/>
          <p:cNvSpPr>
            <a:spLocks noGrp="1"/>
          </p:cNvSpPr>
          <p:nvPr>
            <p:ph idx="1"/>
          </p:nvPr>
        </p:nvSpPr>
        <p:spPr/>
        <p:txBody>
          <a:bodyPr/>
          <a:lstStyle/>
          <a:p>
            <a:endParaRPr lang="en-US" dirty="0"/>
          </a:p>
          <a:p>
            <a:pPr marL="0" indent="0">
              <a:buNone/>
            </a:pPr>
            <a:r>
              <a:rPr lang="en-US" dirty="0"/>
              <a:t>  </a:t>
            </a:r>
          </a:p>
        </p:txBody>
      </p:sp>
      <p:pic>
        <p:nvPicPr>
          <p:cNvPr id="1026" name="Picture 2" descr="http://theglobalgazette.com/wp-content/uploads/2016/02/twitter-app.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14400" y="2286000"/>
            <a:ext cx="3657600" cy="24384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p:nvPr/>
        </p:nvPicPr>
        <p:blipFill>
          <a:blip r:embed="rId6">
            <a:extLst>
              <a:ext uri="{28A0092B-C50C-407E-A947-70E740481C1C}">
                <a14:useLocalDpi xmlns:a14="http://schemas.microsoft.com/office/drawing/2010/main" val="0"/>
              </a:ext>
            </a:extLst>
          </a:blip>
          <a:stretch>
            <a:fillRect/>
          </a:stretch>
        </p:blipFill>
        <p:spPr>
          <a:xfrm>
            <a:off x="2819400" y="1905000"/>
            <a:ext cx="4972050" cy="3790950"/>
          </a:xfrm>
          <a:prstGeom prst="rect">
            <a:avLst/>
          </a:prstGeom>
          <a:ln w="63500">
            <a:solidFill>
              <a:schemeClr val="tx2">
                <a:lumMod val="50000"/>
              </a:schemeClr>
            </a:solidFill>
          </a:ln>
        </p:spPr>
      </p:pic>
      <p:sp>
        <p:nvSpPr>
          <p:cNvPr id="8" name="Slide Number Placeholder 7"/>
          <p:cNvSpPr>
            <a:spLocks noGrp="1"/>
          </p:cNvSpPr>
          <p:nvPr>
            <p:ph type="sldNum" sz="quarter" idx="12"/>
          </p:nvPr>
        </p:nvSpPr>
        <p:spPr/>
        <p:txBody>
          <a:bodyPr/>
          <a:lstStyle/>
          <a:p>
            <a:fld id="{5DBB6BED-2EA4-429F-81E1-512DDF7AEB89}" type="slidenum">
              <a:rPr lang="en-US" smtClean="0"/>
              <a:t>6</a:t>
            </a:fld>
            <a:endParaRPr lang="en-US"/>
          </a:p>
        </p:txBody>
      </p:sp>
      <p:pic>
        <p:nvPicPr>
          <p:cNvPr id="9"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7010400" y="6308725"/>
            <a:ext cx="406400" cy="406400"/>
          </a:xfrm>
          <a:prstGeom prst="rect">
            <a:avLst/>
          </a:prstGeom>
        </p:spPr>
      </p:pic>
    </p:spTree>
    <p:extLst>
      <p:ext uri="{BB962C8B-B14F-4D97-AF65-F5344CB8AC3E}">
        <p14:creationId xmlns:p14="http://schemas.microsoft.com/office/powerpoint/2010/main" val="2169329687"/>
      </p:ext>
    </p:extLst>
  </p:cSld>
  <p:clrMapOvr>
    <a:masterClrMapping/>
  </p:clrMapOvr>
  <mc:AlternateContent xmlns:mc="http://schemas.openxmlformats.org/markup-compatibility/2006" xmlns:p14="http://schemas.microsoft.com/office/powerpoint/2010/main">
    <mc:Choice Requires="p14">
      <p:transition p14:dur="250" advClick="0" advTm="13000"/>
    </mc:Choice>
    <mc:Fallback xmlns="">
      <p:transition advClick="0" advTm="1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460"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http://theglobalgazette.com/wp-content/uploads/2016/02/twitter-app.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04800" y="1843562"/>
            <a:ext cx="3657600" cy="24384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622651" y="122238"/>
            <a:ext cx="7987949" cy="944562"/>
          </a:xfrm>
        </p:spPr>
        <p:txBody>
          <a:bodyPr/>
          <a:lstStyle/>
          <a:p>
            <a:r>
              <a:rPr lang="en-US" dirty="0"/>
              <a:t>Twitter Immersion</a:t>
            </a:r>
          </a:p>
        </p:txBody>
      </p:sp>
      <p:pic>
        <p:nvPicPr>
          <p:cNvPr id="7" name="Content Placeholder 6" descr="Screen Clipping"/>
          <p:cNvPicPr>
            <a:picLocks noGrp="1" noChangeAspect="1"/>
          </p:cNvPicPr>
          <p:nvPr>
            <p:ph sz="half" idx="1"/>
          </p:nvPr>
        </p:nvPicPr>
        <p:blipFill>
          <a:blip r:embed="rId6">
            <a:extLst>
              <a:ext uri="{28A0092B-C50C-407E-A947-70E740481C1C}">
                <a14:useLocalDpi xmlns:a14="http://schemas.microsoft.com/office/drawing/2010/main" val="0"/>
              </a:ext>
            </a:extLst>
          </a:blip>
          <a:stretch>
            <a:fillRect/>
          </a:stretch>
        </p:blipFill>
        <p:spPr>
          <a:xfrm>
            <a:off x="1828800" y="4876800"/>
            <a:ext cx="6667324" cy="1295400"/>
          </a:xfrm>
        </p:spPr>
      </p:pic>
      <p:sp>
        <p:nvSpPr>
          <p:cNvPr id="12" name="Content Placeholder 11"/>
          <p:cNvSpPr>
            <a:spLocks noGrp="1"/>
          </p:cNvSpPr>
          <p:nvPr>
            <p:ph sz="half" idx="1"/>
          </p:nvPr>
        </p:nvSpPr>
        <p:spPr>
          <a:xfrm>
            <a:off x="4648200" y="1474283"/>
            <a:ext cx="3847924" cy="2711605"/>
          </a:xfrm>
        </p:spPr>
        <p:txBody>
          <a:bodyPr>
            <a:normAutofit lnSpcReduction="10000"/>
          </a:bodyPr>
          <a:lstStyle/>
          <a:p>
            <a:pPr marL="0" indent="0">
              <a:buNone/>
            </a:pPr>
            <a:endParaRPr lang="en-US" dirty="0"/>
          </a:p>
          <a:p>
            <a:pPr marL="0" indent="0" algn="ctr">
              <a:buNone/>
            </a:pPr>
            <a:r>
              <a:rPr lang="en-US" sz="3600" dirty="0"/>
              <a:t>“On average, </a:t>
            </a:r>
            <a:r>
              <a:rPr lang="en-US" sz="3600" dirty="0" err="1"/>
              <a:t>respondants</a:t>
            </a:r>
            <a:r>
              <a:rPr lang="en-US" sz="3600" dirty="0"/>
              <a:t> used Twitter 12 hours per week.”</a:t>
            </a:r>
          </a:p>
        </p:txBody>
      </p:sp>
      <p:sp>
        <p:nvSpPr>
          <p:cNvPr id="14" name="Slide Number Placeholder 13"/>
          <p:cNvSpPr>
            <a:spLocks noGrp="1"/>
          </p:cNvSpPr>
          <p:nvPr>
            <p:ph type="sldNum" sz="quarter" idx="12"/>
          </p:nvPr>
        </p:nvSpPr>
        <p:spPr/>
        <p:txBody>
          <a:bodyPr/>
          <a:lstStyle/>
          <a:p>
            <a:fld id="{5DBB6BED-2EA4-429F-81E1-512DDF7AEB89}" type="slidenum">
              <a:rPr lang="en-US" smtClean="0"/>
              <a:t>7</a:t>
            </a:fld>
            <a:endParaRPr lang="en-US"/>
          </a:p>
        </p:txBody>
      </p:sp>
      <p:pic>
        <p:nvPicPr>
          <p:cNvPr id="1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7086600" y="6342495"/>
            <a:ext cx="406400" cy="406400"/>
          </a:xfrm>
          <a:prstGeom prst="rect">
            <a:avLst/>
          </a:prstGeom>
        </p:spPr>
      </p:pic>
    </p:spTree>
    <p:extLst>
      <p:ext uri="{BB962C8B-B14F-4D97-AF65-F5344CB8AC3E}">
        <p14:creationId xmlns:p14="http://schemas.microsoft.com/office/powerpoint/2010/main" val="1689831733"/>
      </p:ext>
    </p:extLst>
  </p:cSld>
  <p:clrMapOvr>
    <a:masterClrMapping/>
  </p:clrMapOvr>
  <mc:AlternateContent xmlns:mc="http://schemas.openxmlformats.org/markup-compatibility/2006" xmlns:p14="http://schemas.microsoft.com/office/powerpoint/2010/main">
    <mc:Choice Requires="p14">
      <p:transition p14:dur="210" advClick="0" advTm="21000"/>
    </mc:Choice>
    <mc:Fallback xmlns="">
      <p:transition advClick="0" advTm="2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0019"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http://theglobalgazette.com/wp-content/uploads/2016/02/twitter-app.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04800" y="1843562"/>
            <a:ext cx="3657600" cy="24384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622651" y="122238"/>
            <a:ext cx="7987949" cy="944562"/>
          </a:xfrm>
        </p:spPr>
        <p:txBody>
          <a:bodyPr/>
          <a:lstStyle/>
          <a:p>
            <a:r>
              <a:rPr lang="en-US" dirty="0"/>
              <a:t>Twitter Immersion</a:t>
            </a:r>
          </a:p>
        </p:txBody>
      </p:sp>
      <p:pic>
        <p:nvPicPr>
          <p:cNvPr id="8" name="Picture 7"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67345" y="2133600"/>
            <a:ext cx="7162800" cy="6211490"/>
          </a:xfrm>
          <a:prstGeom prst="rect">
            <a:avLst/>
          </a:prstGeom>
        </p:spPr>
      </p:pic>
      <p:sp>
        <p:nvSpPr>
          <p:cNvPr id="9" name="Slide Number Placeholder 8"/>
          <p:cNvSpPr>
            <a:spLocks noGrp="1"/>
          </p:cNvSpPr>
          <p:nvPr>
            <p:ph type="sldNum" sz="quarter" idx="12"/>
          </p:nvPr>
        </p:nvSpPr>
        <p:spPr/>
        <p:txBody>
          <a:bodyPr/>
          <a:lstStyle/>
          <a:p>
            <a:fld id="{5DBB6BED-2EA4-429F-81E1-512DDF7AEB89}" type="slidenum">
              <a:rPr lang="en-US" smtClean="0"/>
              <a:t>8</a:t>
            </a:fld>
            <a:endParaRPr lang="en-US"/>
          </a:p>
        </p:txBody>
      </p: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6553200" y="1356838"/>
            <a:ext cx="406400" cy="406400"/>
          </a:xfrm>
          <a:prstGeom prst="rect">
            <a:avLst/>
          </a:prstGeom>
        </p:spPr>
      </p:pic>
    </p:spTree>
    <p:extLst>
      <p:ext uri="{BB962C8B-B14F-4D97-AF65-F5344CB8AC3E}">
        <p14:creationId xmlns:p14="http://schemas.microsoft.com/office/powerpoint/2010/main" val="253770197"/>
      </p:ext>
    </p:extLst>
  </p:cSld>
  <p:clrMapOvr>
    <a:masterClrMapping/>
  </p:clrMapOvr>
  <mc:AlternateContent xmlns:mc="http://schemas.openxmlformats.org/markup-compatibility/2006" xmlns:p14="http://schemas.microsoft.com/office/powerpoint/2010/main">
    <mc:Choice Requires="p14">
      <p:transition p14:dur="250" advClick="0" advTm="11000"/>
    </mc:Choice>
    <mc:Fallback xmlns="">
      <p:transition advClick="0" advTm="1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03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http://theglobalgazette.com/wp-content/uploads/2016/02/twitter-app.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04800" y="1843562"/>
            <a:ext cx="3657600" cy="24384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622651" y="122238"/>
            <a:ext cx="7987949" cy="944562"/>
          </a:xfrm>
        </p:spPr>
        <p:txBody>
          <a:bodyPr/>
          <a:lstStyle/>
          <a:p>
            <a:r>
              <a:rPr lang="en-US" dirty="0"/>
              <a:t>Twitter Immersion</a:t>
            </a:r>
          </a:p>
        </p:txBody>
      </p:sp>
      <p:pic>
        <p:nvPicPr>
          <p:cNvPr id="8" name="Picture 7"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95600" y="1286514"/>
            <a:ext cx="6108805" cy="5297479"/>
          </a:xfrm>
          <a:prstGeom prst="rect">
            <a:avLst/>
          </a:prstGeom>
        </p:spPr>
      </p:pic>
      <p:pic>
        <p:nvPicPr>
          <p:cNvPr id="6" name="Content Placeholder 5" descr="Screen Clipping"/>
          <p:cNvPicPr>
            <a:picLocks noGrp="1" noChangeAspect="1"/>
          </p:cNvPicPr>
          <p:nvPr>
            <p:ph sz="half" idx="1"/>
          </p:nvPr>
        </p:nvPicPr>
        <p:blipFill>
          <a:blip r:embed="rId7">
            <a:extLst>
              <a:ext uri="{28A0092B-C50C-407E-A947-70E740481C1C}">
                <a14:useLocalDpi xmlns:a14="http://schemas.microsoft.com/office/drawing/2010/main" val="0"/>
              </a:ext>
            </a:extLst>
          </a:blip>
          <a:stretch>
            <a:fillRect/>
          </a:stretch>
        </p:blipFill>
        <p:spPr>
          <a:xfrm>
            <a:off x="277091" y="3870881"/>
            <a:ext cx="8584083" cy="1936258"/>
          </a:xfrm>
        </p:spPr>
      </p:pic>
      <p:sp>
        <p:nvSpPr>
          <p:cNvPr id="12" name="Slide Number Placeholder 11"/>
          <p:cNvSpPr>
            <a:spLocks noGrp="1"/>
          </p:cNvSpPr>
          <p:nvPr>
            <p:ph type="sldNum" sz="quarter" idx="12"/>
          </p:nvPr>
        </p:nvSpPr>
        <p:spPr/>
        <p:txBody>
          <a:bodyPr/>
          <a:lstStyle/>
          <a:p>
            <a:fld id="{5DBB6BED-2EA4-429F-81E1-512DDF7AEB89}" type="slidenum">
              <a:rPr lang="en-US" smtClean="0"/>
              <a:t>9</a:t>
            </a:fld>
            <a:endParaRPr lang="en-US"/>
          </a:p>
        </p:txBody>
      </p: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930400" y="6132512"/>
            <a:ext cx="406400" cy="406400"/>
          </a:xfrm>
          <a:prstGeom prst="rect">
            <a:avLst/>
          </a:prstGeom>
        </p:spPr>
      </p:pic>
    </p:spTree>
    <p:extLst>
      <p:ext uri="{BB962C8B-B14F-4D97-AF65-F5344CB8AC3E}">
        <p14:creationId xmlns:p14="http://schemas.microsoft.com/office/powerpoint/2010/main" val="358052074"/>
      </p:ext>
    </p:extLst>
  </p:cSld>
  <p:clrMapOvr>
    <a:masterClrMapping/>
  </p:clrMapOvr>
  <mc:AlternateContent xmlns:mc="http://schemas.openxmlformats.org/markup-compatibility/2006">
    <mc:Choice xmlns:p14="http://schemas.microsoft.com/office/powerpoint/2010/main" Requires="p14">
      <p:transition p14:dur="70" advClick="0" advTm="10000"/>
    </mc:Choice>
    <mc:Fallback>
      <p:transition advClick="0" advTm="1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07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Twitter Immersion</a:t>
            </a:r>
          </a:p>
        </p:txBody>
      </p:sp>
      <p:sp>
        <p:nvSpPr>
          <p:cNvPr id="3" name="Content Placeholder 2"/>
          <p:cNvSpPr>
            <a:spLocks noGrp="1"/>
          </p:cNvSpPr>
          <p:nvPr>
            <p:ph idx="1"/>
          </p:nvPr>
        </p:nvSpPr>
        <p:spPr/>
        <p:txBody>
          <a:bodyPr>
            <a:normAutofit lnSpcReduction="10000"/>
          </a:bodyPr>
          <a:lstStyle/>
          <a:p>
            <a:pPr marL="0" indent="0">
              <a:buNone/>
            </a:pPr>
            <a:endParaRPr lang="en-US" dirty="0"/>
          </a:p>
          <a:p>
            <a:r>
              <a:rPr lang="en-US" dirty="0"/>
              <a:t>How does using Twitter create new concepts of network topology?</a:t>
            </a:r>
          </a:p>
          <a:p>
            <a:r>
              <a:rPr lang="en-US" dirty="0"/>
              <a:t>What do Twitter networks look like in our mind’s conceptual space, from the perspective of the individual user? </a:t>
            </a:r>
          </a:p>
          <a:p>
            <a:r>
              <a:rPr lang="en-US" dirty="0"/>
              <a:t>If tweets and users = fabric of Twitter space, deletions create the perception of holes and absences within this space.</a:t>
            </a:r>
          </a:p>
          <a:p>
            <a:pPr marL="0" indent="0">
              <a:buNone/>
            </a:pPr>
            <a:endParaRPr lang="en-US" dirty="0"/>
          </a:p>
          <a:p>
            <a:pPr marL="0" indent="0">
              <a:buNone/>
            </a:pPr>
            <a:endParaRPr lang="en-US" dirty="0"/>
          </a:p>
        </p:txBody>
      </p:sp>
      <p:sp>
        <p:nvSpPr>
          <p:cNvPr id="6" name="Slide Number Placeholder 5"/>
          <p:cNvSpPr>
            <a:spLocks noGrp="1"/>
          </p:cNvSpPr>
          <p:nvPr>
            <p:ph type="sldNum" sz="quarter" idx="12"/>
          </p:nvPr>
        </p:nvSpPr>
        <p:spPr/>
        <p:txBody>
          <a:bodyPr/>
          <a:lstStyle/>
          <a:p>
            <a:fld id="{5DBB6BED-2EA4-429F-81E1-512DDF7AEB89}" type="slidenum">
              <a:rPr lang="en-US" smtClean="0"/>
              <a:t>10</a:t>
            </a:fld>
            <a:endParaRPr lang="en-US"/>
          </a:p>
        </p:txBody>
      </p:sp>
      <p:pic>
        <p:nvPicPr>
          <p:cNvPr id="7"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213600" y="6284768"/>
            <a:ext cx="406400" cy="406400"/>
          </a:xfrm>
          <a:prstGeom prst="rect">
            <a:avLst/>
          </a:prstGeom>
        </p:spPr>
      </p:pic>
    </p:spTree>
    <p:extLst>
      <p:ext uri="{BB962C8B-B14F-4D97-AF65-F5344CB8AC3E}">
        <p14:creationId xmlns:p14="http://schemas.microsoft.com/office/powerpoint/2010/main" val="392375355"/>
      </p:ext>
    </p:extLst>
  </p:cSld>
  <p:clrMapOvr>
    <a:masterClrMapping/>
  </p:clrMapOvr>
  <mc:AlternateContent xmlns:mc="http://schemas.openxmlformats.org/markup-compatibility/2006" xmlns:p14="http://schemas.microsoft.com/office/powerpoint/2010/main">
    <mc:Choice Requires="p14">
      <p:transition p14:dur="250" advClick="0" advTm="24000"/>
    </mc:Choice>
    <mc:Fallback xmlns="">
      <p:transition advClick="0" advTm="2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104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Twitter Networks (Scientists)</a:t>
            </a:r>
          </a:p>
        </p:txBody>
      </p:sp>
      <p:pic>
        <p:nvPicPr>
          <p:cNvPr id="5" name="Content Placeholder 4"/>
          <p:cNvPicPr>
            <a:picLocks noGrp="1"/>
          </p:cNvPicPr>
          <p:nvPr>
            <p:ph sz="half" idx="1"/>
          </p:nvPr>
        </p:nvPicPr>
        <p:blipFill>
          <a:blip r:embed="rId5">
            <a:extLst>
              <a:ext uri="{28A0092B-C50C-407E-A947-70E740481C1C}">
                <a14:useLocalDpi xmlns:a14="http://schemas.microsoft.com/office/drawing/2010/main" val="0"/>
              </a:ext>
            </a:extLst>
          </a:blip>
          <a:stretch>
            <a:fillRect/>
          </a:stretch>
        </p:blipFill>
        <p:spPr>
          <a:xfrm>
            <a:off x="609600" y="1752599"/>
            <a:ext cx="5814690" cy="4855319"/>
          </a:xfrm>
          <a:prstGeom prst="rect">
            <a:avLst/>
          </a:prstGeom>
        </p:spPr>
      </p:pic>
      <p:pic>
        <p:nvPicPr>
          <p:cNvPr id="6" name="Picture 5"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90799" y="5105400"/>
            <a:ext cx="6553201" cy="1599396"/>
          </a:xfrm>
          <a:prstGeom prst="rect">
            <a:avLst/>
          </a:prstGeom>
        </p:spPr>
      </p:pic>
      <p:sp>
        <p:nvSpPr>
          <p:cNvPr id="9" name="Slide Number Placeholder 8"/>
          <p:cNvSpPr>
            <a:spLocks noGrp="1"/>
          </p:cNvSpPr>
          <p:nvPr>
            <p:ph type="sldNum" sz="quarter" idx="12"/>
          </p:nvPr>
        </p:nvSpPr>
        <p:spPr/>
        <p:txBody>
          <a:bodyPr/>
          <a:lstStyle/>
          <a:p>
            <a:fld id="{5DBB6BED-2EA4-429F-81E1-512DDF7AEB89}" type="slidenum">
              <a:rPr lang="en-US" smtClean="0"/>
              <a:t>11</a:t>
            </a:fld>
            <a:endParaRPr lang="en-US"/>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7543800" y="2514600"/>
            <a:ext cx="406400" cy="406400"/>
          </a:xfrm>
          <a:prstGeom prst="rect">
            <a:avLst/>
          </a:prstGeom>
        </p:spPr>
      </p:pic>
    </p:spTree>
    <p:extLst>
      <p:ext uri="{BB962C8B-B14F-4D97-AF65-F5344CB8AC3E}">
        <p14:creationId xmlns:p14="http://schemas.microsoft.com/office/powerpoint/2010/main" val="4023525882"/>
      </p:ext>
    </p:extLst>
  </p:cSld>
  <p:clrMapOvr>
    <a:masterClrMapping/>
  </p:clrMapOvr>
  <mc:AlternateContent xmlns:mc="http://schemas.openxmlformats.org/markup-compatibility/2006">
    <mc:Choice xmlns:p14="http://schemas.microsoft.com/office/powerpoint/2010/main" Requires="p14">
      <p:transition p14:dur="230" advClick="0" advTm="17000"/>
    </mc:Choice>
    <mc:Fallback>
      <p:transition advClick="0" advTm="1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77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Content Placeholder 11" descr="Screen Clipping"/>
          <p:cNvPicPr>
            <a:picLocks noGrp="1" noChangeAspect="1"/>
          </p:cNvPicPr>
          <p:nvPr>
            <p:ph sz="half" idx="2"/>
          </p:nvPr>
        </p:nvPicPr>
        <p:blipFill>
          <a:blip r:embed="rId5">
            <a:extLst>
              <a:ext uri="{28A0092B-C50C-407E-A947-70E740481C1C}">
                <a14:useLocalDpi xmlns:a14="http://schemas.microsoft.com/office/drawing/2010/main" val="0"/>
              </a:ext>
            </a:extLst>
          </a:blip>
          <a:stretch>
            <a:fillRect/>
          </a:stretch>
        </p:blipFill>
        <p:spPr>
          <a:xfrm>
            <a:off x="4191000" y="1828800"/>
            <a:ext cx="4583431" cy="4114799"/>
          </a:xfrm>
        </p:spPr>
      </p:pic>
      <p:pic>
        <p:nvPicPr>
          <p:cNvPr id="10" name="Content Placeholder 9" descr="Screen Clipping"/>
          <p:cNvPicPr>
            <a:picLocks noGrp="1" noChangeAspect="1"/>
          </p:cNvPicPr>
          <p:nvPr>
            <p:ph sz="half" idx="1"/>
          </p:nvPr>
        </p:nvPicPr>
        <p:blipFill>
          <a:blip r:embed="rId6">
            <a:extLst>
              <a:ext uri="{28A0092B-C50C-407E-A947-70E740481C1C}">
                <a14:useLocalDpi xmlns:a14="http://schemas.microsoft.com/office/drawing/2010/main" val="0"/>
              </a:ext>
            </a:extLst>
          </a:blip>
          <a:stretch>
            <a:fillRect/>
          </a:stretch>
        </p:blipFill>
        <p:spPr>
          <a:xfrm>
            <a:off x="166166" y="2514600"/>
            <a:ext cx="3894762" cy="2484104"/>
          </a:xfrm>
        </p:spPr>
      </p:pic>
      <p:sp>
        <p:nvSpPr>
          <p:cNvPr id="13" name="Title 1"/>
          <p:cNvSpPr txBox="1">
            <a:spLocks/>
          </p:cNvSpPr>
          <p:nvPr/>
        </p:nvSpPr>
        <p:spPr>
          <a:xfrm>
            <a:off x="609600" y="427038"/>
            <a:ext cx="8229600" cy="1143000"/>
          </a:xfrm>
          <a:prstGeom prst="rect">
            <a:avLst/>
          </a:prstGeom>
          <a:solidFill>
            <a:schemeClr val="bg1">
              <a:lumMod val="95000"/>
            </a:schemeClr>
          </a:solidFill>
          <a:ln w="63500">
            <a:solidFill>
              <a:schemeClr val="tx2"/>
            </a:solidFill>
          </a:ln>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t>Twitter Networks (Scientists)</a:t>
            </a:r>
            <a:endParaRPr lang="en-US" dirty="0"/>
          </a:p>
        </p:txBody>
      </p:sp>
      <p:sp>
        <p:nvSpPr>
          <p:cNvPr id="17" name="Slide Number Placeholder 16"/>
          <p:cNvSpPr>
            <a:spLocks noGrp="1"/>
          </p:cNvSpPr>
          <p:nvPr>
            <p:ph type="sldNum" sz="quarter" idx="12"/>
          </p:nvPr>
        </p:nvSpPr>
        <p:spPr/>
        <p:txBody>
          <a:bodyPr/>
          <a:lstStyle/>
          <a:p>
            <a:fld id="{5DBB6BED-2EA4-429F-81E1-512DDF7AEB89}" type="slidenum">
              <a:rPr lang="en-US" smtClean="0"/>
              <a:t>12</a:t>
            </a:fld>
            <a:endParaRPr lang="en-US"/>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2644273" y="5867400"/>
            <a:ext cx="406400" cy="406400"/>
          </a:xfrm>
          <a:prstGeom prst="rect">
            <a:avLst/>
          </a:prstGeom>
        </p:spPr>
      </p:pic>
    </p:spTree>
    <p:extLst>
      <p:ext uri="{BB962C8B-B14F-4D97-AF65-F5344CB8AC3E}">
        <p14:creationId xmlns:p14="http://schemas.microsoft.com/office/powerpoint/2010/main" val="214688127"/>
      </p:ext>
    </p:extLst>
  </p:cSld>
  <p:clrMapOvr>
    <a:masterClrMapping/>
  </p:clrMapOvr>
  <mc:AlternateContent xmlns:mc="http://schemas.openxmlformats.org/markup-compatibility/2006">
    <mc:Choice xmlns:p14="http://schemas.microsoft.com/office/powerpoint/2010/main" Requires="p14">
      <p:transition p14:dur="250" advClick="0" advTm="10000"/>
    </mc:Choice>
    <mc:Fallback>
      <p:transition advClick="0" advTm="1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72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Screen Clipping"/>
          <p:cNvPicPr>
            <a:picLocks noGrp="1" noChangeAspect="1"/>
          </p:cNvPicPr>
          <p:nvPr>
            <p:ph sz="half" idx="1"/>
          </p:nvPr>
        </p:nvPicPr>
        <p:blipFill>
          <a:blip r:embed="rId5">
            <a:extLst>
              <a:ext uri="{28A0092B-C50C-407E-A947-70E740481C1C}">
                <a14:useLocalDpi xmlns:a14="http://schemas.microsoft.com/office/drawing/2010/main" val="0"/>
              </a:ext>
            </a:extLst>
          </a:blip>
          <a:stretch>
            <a:fillRect/>
          </a:stretch>
        </p:blipFill>
        <p:spPr>
          <a:xfrm>
            <a:off x="1828800" y="1752599"/>
            <a:ext cx="5334000" cy="4460915"/>
          </a:xfrm>
        </p:spPr>
      </p:pic>
      <p:sp>
        <p:nvSpPr>
          <p:cNvPr id="5" name="Title 1"/>
          <p:cNvSpPr>
            <a:spLocks noGrp="1"/>
          </p:cNvSpPr>
          <p:nvPr>
            <p:ph type="title"/>
          </p:nvPr>
        </p:nvSpPr>
        <p:spPr/>
        <p:txBody>
          <a:bodyPr/>
          <a:lstStyle/>
          <a:p>
            <a:r>
              <a:rPr lang="en-US" dirty="0"/>
              <a:t>Twitter Networks (Scientists)</a:t>
            </a:r>
          </a:p>
        </p:txBody>
      </p:sp>
      <p:sp>
        <p:nvSpPr>
          <p:cNvPr id="8" name="Slide Number Placeholder 7"/>
          <p:cNvSpPr>
            <a:spLocks noGrp="1"/>
          </p:cNvSpPr>
          <p:nvPr>
            <p:ph type="sldNum" sz="quarter" idx="12"/>
          </p:nvPr>
        </p:nvSpPr>
        <p:spPr/>
        <p:txBody>
          <a:bodyPr/>
          <a:lstStyle/>
          <a:p>
            <a:fld id="{5DBB6BED-2EA4-429F-81E1-512DDF7AEB89}" type="slidenum">
              <a:rPr lang="en-US" smtClean="0"/>
              <a:t>13</a:t>
            </a:fld>
            <a:endParaRPr lang="en-US"/>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772400" y="2971800"/>
            <a:ext cx="406400" cy="406400"/>
          </a:xfrm>
          <a:prstGeom prst="rect">
            <a:avLst/>
          </a:prstGeom>
        </p:spPr>
      </p:pic>
    </p:spTree>
    <p:extLst>
      <p:ext uri="{BB962C8B-B14F-4D97-AF65-F5344CB8AC3E}">
        <p14:creationId xmlns:p14="http://schemas.microsoft.com/office/powerpoint/2010/main" val="3481937224"/>
      </p:ext>
    </p:extLst>
  </p:cSld>
  <p:clrMapOvr>
    <a:masterClrMapping/>
  </p:clrMapOvr>
  <mc:AlternateContent xmlns:mc="http://schemas.openxmlformats.org/markup-compatibility/2006" xmlns:p14="http://schemas.microsoft.com/office/powerpoint/2010/main">
    <mc:Choice Requires="p14">
      <p:transition p14:dur="250" advClick="0" advTm="5000"/>
    </mc:Choice>
    <mc:Fallback xmlns="">
      <p:transition advClick="0" advTm="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44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2057400" y="2667000"/>
            <a:ext cx="5257800" cy="1752600"/>
          </a:xfrm>
        </p:spPr>
        <p:txBody>
          <a:bodyPr>
            <a:normAutofit/>
          </a:bodyPr>
          <a:lstStyle/>
          <a:p>
            <a:r>
              <a:rPr lang="en-US" dirty="0"/>
              <a:t>Twitter Topology</a:t>
            </a:r>
          </a:p>
          <a:p>
            <a:endParaRPr lang="en-US" dirty="0"/>
          </a:p>
        </p:txBody>
      </p:sp>
      <p:sp>
        <p:nvSpPr>
          <p:cNvPr id="4" name="Slide Number Placeholder 3"/>
          <p:cNvSpPr>
            <a:spLocks noGrp="1"/>
          </p:cNvSpPr>
          <p:nvPr>
            <p:ph type="sldNum" sz="quarter" idx="12"/>
          </p:nvPr>
        </p:nvSpPr>
        <p:spPr/>
        <p:txBody>
          <a:bodyPr/>
          <a:lstStyle/>
          <a:p>
            <a:fld id="{5DBB6BED-2EA4-429F-81E1-512DDF7AEB89}" type="slidenum">
              <a:rPr lang="en-US" smtClean="0"/>
              <a:t>14</a:t>
            </a:fld>
            <a:endParaRPr lang="en-US"/>
          </a:p>
        </p:txBody>
      </p:sp>
      <p:pic>
        <p:nvPicPr>
          <p:cNvPr id="6"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943600" y="5334000"/>
            <a:ext cx="406400" cy="406400"/>
          </a:xfrm>
          <a:prstGeom prst="rect">
            <a:avLst/>
          </a:prstGeom>
        </p:spPr>
      </p:pic>
    </p:spTree>
    <p:extLst>
      <p:ext uri="{BB962C8B-B14F-4D97-AF65-F5344CB8AC3E}">
        <p14:creationId xmlns:p14="http://schemas.microsoft.com/office/powerpoint/2010/main" val="2749798931"/>
      </p:ext>
    </p:extLst>
  </p:cSld>
  <p:clrMapOvr>
    <a:masterClrMapping/>
  </p:clrMapOvr>
  <mc:AlternateContent xmlns:mc="http://schemas.openxmlformats.org/markup-compatibility/2006" xmlns:p14="http://schemas.microsoft.com/office/powerpoint/2010/main">
    <mc:Choice Requires="p14">
      <p:transition p14:dur="250" advClick="0" advTm="12000"/>
    </mc:Choice>
    <mc:Fallback xmlns="">
      <p:transition advClick="0" advTm="12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505"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228600" y="2438400"/>
            <a:ext cx="8610600" cy="1905000"/>
          </a:xfrm>
          <a:solidFill>
            <a:schemeClr val="bg1">
              <a:lumMod val="85000"/>
            </a:schemeClr>
          </a:solidFill>
          <a:ln>
            <a:noFill/>
          </a:ln>
        </p:spPr>
        <p:txBody>
          <a:bodyPr>
            <a:normAutofit fontScale="92500" lnSpcReduction="20000"/>
          </a:bodyPr>
          <a:lstStyle/>
          <a:p>
            <a:endParaRPr lang="en-US" dirty="0"/>
          </a:p>
          <a:p>
            <a:r>
              <a:rPr lang="en-US" sz="5100" dirty="0"/>
              <a:t>(What is our subjective experience of the topology of Twitter?)</a:t>
            </a:r>
          </a:p>
          <a:p>
            <a:endParaRPr lang="en-US" dirty="0"/>
          </a:p>
        </p:txBody>
      </p:sp>
      <p:sp>
        <p:nvSpPr>
          <p:cNvPr id="3" name="Slide Number Placeholder 2"/>
          <p:cNvSpPr>
            <a:spLocks noGrp="1"/>
          </p:cNvSpPr>
          <p:nvPr>
            <p:ph type="sldNum" sz="quarter" idx="12"/>
          </p:nvPr>
        </p:nvSpPr>
        <p:spPr/>
        <p:txBody>
          <a:bodyPr/>
          <a:lstStyle/>
          <a:p>
            <a:fld id="{5DBB6BED-2EA4-429F-81E1-512DDF7AEB89}" type="slidenum">
              <a:rPr lang="en-US" smtClean="0"/>
              <a:t>15</a:t>
            </a:fld>
            <a:endParaRPr lang="en-US"/>
          </a:p>
        </p:txBody>
      </p:sp>
    </p:spTree>
    <p:extLst>
      <p:ext uri="{BB962C8B-B14F-4D97-AF65-F5344CB8AC3E}">
        <p14:creationId xmlns:p14="http://schemas.microsoft.com/office/powerpoint/2010/main" val="2458693780"/>
      </p:ext>
    </p:extLst>
  </p:cSld>
  <p:clrMapOvr>
    <a:masterClrMapping/>
  </p:clrMapOvr>
  <mc:AlternateContent xmlns:mc="http://schemas.openxmlformats.org/markup-compatibility/2006">
    <mc:Choice xmlns:p14="http://schemas.microsoft.com/office/powerpoint/2010/main" Requires="p14">
      <p:transition p14:dur="250" advClick="0" advTm="2000"/>
    </mc:Choice>
    <mc:Fallback>
      <p:transition advClick="0" advTm="2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Twitter Network</a:t>
            </a:r>
            <a:br>
              <a:rPr lang="en-US" dirty="0"/>
            </a:br>
            <a:r>
              <a:rPr lang="en-US" dirty="0"/>
              <a:t>(one node = one user)</a:t>
            </a:r>
          </a:p>
        </p:txBody>
      </p:sp>
      <p:pic>
        <p:nvPicPr>
          <p:cNvPr id="7" name="Picture 6"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00200" y="1524000"/>
            <a:ext cx="6096000" cy="5061660"/>
          </a:xfrm>
          <a:prstGeom prst="rect">
            <a:avLst/>
          </a:prstGeom>
        </p:spPr>
      </p:pic>
      <p:sp>
        <p:nvSpPr>
          <p:cNvPr id="9" name="Slide Number Placeholder 8"/>
          <p:cNvSpPr>
            <a:spLocks noGrp="1"/>
          </p:cNvSpPr>
          <p:nvPr>
            <p:ph type="sldNum" sz="quarter" idx="12"/>
          </p:nvPr>
        </p:nvSpPr>
        <p:spPr/>
        <p:txBody>
          <a:bodyPr/>
          <a:lstStyle/>
          <a:p>
            <a:fld id="{5DBB6BED-2EA4-429F-81E1-512DDF7AEB89}" type="slidenum">
              <a:rPr lang="en-US" smtClean="0"/>
              <a:t>16</a:t>
            </a:fld>
            <a:endParaRPr lang="en-US"/>
          </a:p>
        </p:txBody>
      </p: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280400" y="3124200"/>
            <a:ext cx="406400" cy="406400"/>
          </a:xfrm>
          <a:prstGeom prst="rect">
            <a:avLst/>
          </a:prstGeom>
        </p:spPr>
      </p:pic>
    </p:spTree>
    <p:extLst>
      <p:ext uri="{BB962C8B-B14F-4D97-AF65-F5344CB8AC3E}">
        <p14:creationId xmlns:p14="http://schemas.microsoft.com/office/powerpoint/2010/main" val="19182402"/>
      </p:ext>
    </p:extLst>
  </p:cSld>
  <p:clrMapOvr>
    <a:masterClrMapping/>
  </p:clrMapOvr>
  <mc:AlternateContent xmlns:mc="http://schemas.openxmlformats.org/markup-compatibility/2006" xmlns:p14="http://schemas.microsoft.com/office/powerpoint/2010/main">
    <mc:Choice Requires="p14">
      <p:transition p14:dur="170" advClick="0" advTm="17000"/>
    </mc:Choice>
    <mc:Fallback xmlns="">
      <p:transition advClick="0" advTm="1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66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Twitter Network</a:t>
            </a:r>
            <a:br>
              <a:rPr lang="en-US" dirty="0"/>
            </a:br>
            <a:r>
              <a:rPr lang="en-US" dirty="0"/>
              <a:t>(one node = one user)</a:t>
            </a:r>
          </a:p>
        </p:txBody>
      </p:sp>
      <p:pic>
        <p:nvPicPr>
          <p:cNvPr id="4" name="Picture 3"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6800" y="1524000"/>
            <a:ext cx="7169342" cy="4162844"/>
          </a:xfrm>
          <a:prstGeom prst="rect">
            <a:avLst/>
          </a:prstGeom>
        </p:spPr>
      </p:pic>
      <p:sp>
        <p:nvSpPr>
          <p:cNvPr id="5" name="TextBox 4"/>
          <p:cNvSpPr txBox="1"/>
          <p:nvPr/>
        </p:nvSpPr>
        <p:spPr>
          <a:xfrm>
            <a:off x="483243" y="5867623"/>
            <a:ext cx="8382000" cy="954107"/>
          </a:xfrm>
          <a:prstGeom prst="rect">
            <a:avLst/>
          </a:prstGeom>
          <a:solidFill>
            <a:schemeClr val="bg1"/>
          </a:solidFill>
        </p:spPr>
        <p:txBody>
          <a:bodyPr wrap="square" rtlCol="0">
            <a:spAutoFit/>
          </a:bodyPr>
          <a:lstStyle/>
          <a:p>
            <a:r>
              <a:rPr lang="en-US" sz="2800" dirty="0"/>
              <a:t>A network graph showing the relationship between anti-vax, conservative, and autism clusters on Twitter. </a:t>
            </a:r>
          </a:p>
        </p:txBody>
      </p:sp>
      <p:sp>
        <p:nvSpPr>
          <p:cNvPr id="8" name="Slide Number Placeholder 7"/>
          <p:cNvSpPr>
            <a:spLocks noGrp="1"/>
          </p:cNvSpPr>
          <p:nvPr>
            <p:ph type="sldNum" sz="quarter" idx="12"/>
          </p:nvPr>
        </p:nvSpPr>
        <p:spPr/>
        <p:txBody>
          <a:bodyPr/>
          <a:lstStyle/>
          <a:p>
            <a:fld id="{5DBB6BED-2EA4-429F-81E1-512DDF7AEB89}" type="slidenum">
              <a:rPr lang="en-US" smtClean="0"/>
              <a:t>17</a:t>
            </a:fld>
            <a:endParaRPr lang="en-US"/>
          </a:p>
        </p:txBody>
      </p: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483600" y="3033030"/>
            <a:ext cx="406400" cy="406400"/>
          </a:xfrm>
          <a:prstGeom prst="rect">
            <a:avLst/>
          </a:prstGeom>
        </p:spPr>
      </p:pic>
    </p:spTree>
    <p:extLst>
      <p:ext uri="{BB962C8B-B14F-4D97-AF65-F5344CB8AC3E}">
        <p14:creationId xmlns:p14="http://schemas.microsoft.com/office/powerpoint/2010/main" val="2081701499"/>
      </p:ext>
    </p:extLst>
  </p:cSld>
  <p:clrMapOvr>
    <a:masterClrMapping/>
  </p:clrMapOvr>
  <mc:AlternateContent xmlns:mc="http://schemas.openxmlformats.org/markup-compatibility/2006">
    <mc:Choice xmlns:p14="http://schemas.microsoft.com/office/powerpoint/2010/main" Requires="p14">
      <p:transition p14:dur="250" advClick="0" advTm="10000"/>
    </mc:Choice>
    <mc:Fallback>
      <p:transition advClick="0" advTm="1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35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7200" y="228600"/>
            <a:ext cx="8411736" cy="4724400"/>
          </a:xfrm>
          <a:prstGeom prst="rect">
            <a:avLst/>
          </a:prstGeom>
        </p:spPr>
      </p:pic>
      <p:pic>
        <p:nvPicPr>
          <p:cNvPr id="5" name="Picture 4"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5800" y="5105400"/>
            <a:ext cx="6998060" cy="1403422"/>
          </a:xfrm>
          <a:prstGeom prst="rect">
            <a:avLst/>
          </a:prstGeom>
        </p:spPr>
      </p:pic>
      <p:sp>
        <p:nvSpPr>
          <p:cNvPr id="9" name="Slide Number Placeholder 8"/>
          <p:cNvSpPr>
            <a:spLocks noGrp="1"/>
          </p:cNvSpPr>
          <p:nvPr>
            <p:ph type="sldNum" sz="quarter" idx="12"/>
          </p:nvPr>
        </p:nvSpPr>
        <p:spPr/>
        <p:txBody>
          <a:bodyPr/>
          <a:lstStyle/>
          <a:p>
            <a:fld id="{5DBB6BED-2EA4-429F-81E1-512DDF7AEB89}" type="slidenum">
              <a:rPr lang="en-US" smtClean="0"/>
              <a:t>18</a:t>
            </a:fld>
            <a:endParaRPr lang="en-US"/>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153400" y="5248275"/>
            <a:ext cx="406400" cy="406400"/>
          </a:xfrm>
          <a:prstGeom prst="rect">
            <a:avLst/>
          </a:prstGeom>
        </p:spPr>
      </p:pic>
    </p:spTree>
    <p:extLst>
      <p:ext uri="{BB962C8B-B14F-4D97-AF65-F5344CB8AC3E}">
        <p14:creationId xmlns:p14="http://schemas.microsoft.com/office/powerpoint/2010/main" val="2262290574"/>
      </p:ext>
    </p:extLst>
  </p:cSld>
  <p:clrMapOvr>
    <a:masterClrMapping/>
  </p:clrMapOvr>
  <mc:AlternateContent xmlns:mc="http://schemas.openxmlformats.org/markup-compatibility/2006">
    <mc:Choice xmlns:p14="http://schemas.microsoft.com/office/powerpoint/2010/main" Requires="p14">
      <p:transition p14:dur="230" advClick="0" advTm="21000"/>
    </mc:Choice>
    <mc:Fallback>
      <p:transition advClick="0" advTm="2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950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Topology of Tweets Sent Over Time</a:t>
            </a:r>
          </a:p>
        </p:txBody>
      </p:sp>
      <p:pic>
        <p:nvPicPr>
          <p:cNvPr id="5" name="Picture 4"/>
          <p:cNvPicPr/>
          <p:nvPr/>
        </p:nvPicPr>
        <p:blipFill>
          <a:blip r:embed="rId5" cstate="print">
            <a:extLst>
              <a:ext uri="{28A0092B-C50C-407E-A947-70E740481C1C}">
                <a14:useLocalDpi xmlns:a14="http://schemas.microsoft.com/office/drawing/2010/main" val="0"/>
              </a:ext>
            </a:extLst>
          </a:blip>
          <a:stretch>
            <a:fillRect/>
          </a:stretch>
        </p:blipFill>
        <p:spPr>
          <a:xfrm>
            <a:off x="2438400" y="1600200"/>
            <a:ext cx="3962400" cy="4876800"/>
          </a:xfrm>
          <a:prstGeom prst="rect">
            <a:avLst/>
          </a:prstGeom>
        </p:spPr>
      </p:pic>
      <p:sp>
        <p:nvSpPr>
          <p:cNvPr id="8" name="Slide Number Placeholder 7"/>
          <p:cNvSpPr>
            <a:spLocks noGrp="1"/>
          </p:cNvSpPr>
          <p:nvPr>
            <p:ph type="sldNum" sz="quarter" idx="12"/>
          </p:nvPr>
        </p:nvSpPr>
        <p:spPr/>
        <p:txBody>
          <a:bodyPr/>
          <a:lstStyle/>
          <a:p>
            <a:fld id="{5DBB6BED-2EA4-429F-81E1-512DDF7AEB89}" type="slidenum">
              <a:rPr lang="en-US" smtClean="0"/>
              <a:t>19</a:t>
            </a:fld>
            <a:endParaRPr lang="en-US"/>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483600" y="2895600"/>
            <a:ext cx="406400" cy="406400"/>
          </a:xfrm>
          <a:prstGeom prst="rect">
            <a:avLst/>
          </a:prstGeom>
        </p:spPr>
      </p:pic>
    </p:spTree>
    <p:extLst>
      <p:ext uri="{BB962C8B-B14F-4D97-AF65-F5344CB8AC3E}">
        <p14:creationId xmlns:p14="http://schemas.microsoft.com/office/powerpoint/2010/main" val="1764272858"/>
      </p:ext>
    </p:extLst>
  </p:cSld>
  <p:clrMapOvr>
    <a:masterClrMapping/>
  </p:clrMapOvr>
  <mc:AlternateContent xmlns:mc="http://schemas.openxmlformats.org/markup-compatibility/2006">
    <mc:Choice xmlns:p14="http://schemas.microsoft.com/office/powerpoint/2010/main" Requires="p14">
      <p:transition p14:dur="250" advClick="0" advTm="17000"/>
    </mc:Choice>
    <mc:Fallback>
      <p:transition advClick="0" advTm="1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19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Topology of a Retweet</a:t>
            </a:r>
          </a:p>
        </p:txBody>
      </p:sp>
      <p:pic>
        <p:nvPicPr>
          <p:cNvPr id="4" name="Picture 3"/>
          <p:cNvPicPr/>
          <p:nvPr/>
        </p:nvPicPr>
        <p:blipFill>
          <a:blip r:embed="rId5" cstate="print">
            <a:extLst>
              <a:ext uri="{28A0092B-C50C-407E-A947-70E740481C1C}">
                <a14:useLocalDpi xmlns:a14="http://schemas.microsoft.com/office/drawing/2010/main" val="0"/>
              </a:ext>
            </a:extLst>
          </a:blip>
          <a:stretch>
            <a:fillRect/>
          </a:stretch>
        </p:blipFill>
        <p:spPr>
          <a:xfrm>
            <a:off x="681942" y="1600200"/>
            <a:ext cx="3890058" cy="5029200"/>
          </a:xfrm>
          <a:prstGeom prst="rect">
            <a:avLst/>
          </a:prstGeom>
        </p:spPr>
      </p:pic>
      <p:pic>
        <p:nvPicPr>
          <p:cNvPr id="5" name="Picture 4"/>
          <p:cNvPicPr/>
          <p:nvPr/>
        </p:nvPicPr>
        <p:blipFill rotWithShape="1">
          <a:blip r:embed="rId5" cstate="print">
            <a:extLst>
              <a:ext uri="{28A0092B-C50C-407E-A947-70E740481C1C}">
                <a14:useLocalDpi xmlns:a14="http://schemas.microsoft.com/office/drawing/2010/main" val="0"/>
              </a:ext>
            </a:extLst>
          </a:blip>
          <a:srcRect l="26872" t="34263" r="9882" b="35161"/>
          <a:stretch/>
        </p:blipFill>
        <p:spPr>
          <a:xfrm>
            <a:off x="5029200" y="2514600"/>
            <a:ext cx="3886200" cy="2819400"/>
          </a:xfrm>
          <a:prstGeom prst="rect">
            <a:avLst/>
          </a:prstGeom>
        </p:spPr>
      </p:pic>
      <p:sp>
        <p:nvSpPr>
          <p:cNvPr id="9" name="Slide Number Placeholder 8"/>
          <p:cNvSpPr>
            <a:spLocks noGrp="1"/>
          </p:cNvSpPr>
          <p:nvPr>
            <p:ph type="sldNum" sz="quarter" idx="12"/>
          </p:nvPr>
        </p:nvSpPr>
        <p:spPr/>
        <p:txBody>
          <a:bodyPr/>
          <a:lstStyle/>
          <a:p>
            <a:fld id="{5DBB6BED-2EA4-429F-81E1-512DDF7AEB89}" type="slidenum">
              <a:rPr lang="en-US" smtClean="0"/>
              <a:t>20</a:t>
            </a:fld>
            <a:endParaRPr lang="en-US"/>
          </a:p>
        </p:txBody>
      </p:sp>
      <p:pic>
        <p:nvPicPr>
          <p:cNvPr id="6"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553200" y="5641975"/>
            <a:ext cx="406400" cy="406400"/>
          </a:xfrm>
          <a:prstGeom prst="rect">
            <a:avLst/>
          </a:prstGeom>
        </p:spPr>
      </p:pic>
    </p:spTree>
    <p:extLst>
      <p:ext uri="{BB962C8B-B14F-4D97-AF65-F5344CB8AC3E}">
        <p14:creationId xmlns:p14="http://schemas.microsoft.com/office/powerpoint/2010/main" val="1136938167"/>
      </p:ext>
    </p:extLst>
  </p:cSld>
  <p:clrMapOvr>
    <a:masterClrMapping/>
  </p:clrMapOvr>
  <mc:AlternateContent xmlns:mc="http://schemas.openxmlformats.org/markup-compatibility/2006" xmlns:p14="http://schemas.microsoft.com/office/powerpoint/2010/main">
    <mc:Choice Requires="p14">
      <p:transition p14:dur="240" advClick="0" advTm="24000"/>
    </mc:Choice>
    <mc:Fallback xmlns="">
      <p:transition advClick="0" advTm="2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373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Retweets</a:t>
            </a:r>
          </a:p>
        </p:txBody>
      </p:sp>
      <p:pic>
        <p:nvPicPr>
          <p:cNvPr id="5" name="Content Placeholder 4" descr="Screen Clipping"/>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1676400" y="1600200"/>
            <a:ext cx="6096000" cy="5034008"/>
          </a:xfrm>
        </p:spPr>
      </p:pic>
      <p:sp>
        <p:nvSpPr>
          <p:cNvPr id="8" name="Slide Number Placeholder 7"/>
          <p:cNvSpPr>
            <a:spLocks noGrp="1"/>
          </p:cNvSpPr>
          <p:nvPr>
            <p:ph type="sldNum" sz="quarter" idx="12"/>
          </p:nvPr>
        </p:nvSpPr>
        <p:spPr/>
        <p:txBody>
          <a:bodyPr/>
          <a:lstStyle/>
          <a:p>
            <a:fld id="{5DBB6BED-2EA4-429F-81E1-512DDF7AEB89}" type="slidenum">
              <a:rPr lang="en-US" smtClean="0"/>
              <a:t>21</a:t>
            </a:fld>
            <a:endParaRPr lang="en-US"/>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294255" y="4419600"/>
            <a:ext cx="406400" cy="406400"/>
          </a:xfrm>
          <a:prstGeom prst="rect">
            <a:avLst/>
          </a:prstGeom>
        </p:spPr>
      </p:pic>
    </p:spTree>
    <p:extLst>
      <p:ext uri="{BB962C8B-B14F-4D97-AF65-F5344CB8AC3E}">
        <p14:creationId xmlns:p14="http://schemas.microsoft.com/office/powerpoint/2010/main" val="2701721606"/>
      </p:ext>
    </p:extLst>
  </p:cSld>
  <p:clrMapOvr>
    <a:masterClrMapping/>
  </p:clrMapOvr>
  <mc:AlternateContent xmlns:mc="http://schemas.openxmlformats.org/markup-compatibility/2006" xmlns:p14="http://schemas.microsoft.com/office/powerpoint/2010/main">
    <mc:Choice Requires="p14">
      <p:transition p14:dur="250" advClick="0" advTm="17000"/>
    </mc:Choice>
    <mc:Fallback xmlns="">
      <p:transition advClick="0" advTm="1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11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Twitter Replies and Other Interactions</a:t>
            </a:r>
          </a:p>
        </p:txBody>
      </p:sp>
      <p:sp>
        <p:nvSpPr>
          <p:cNvPr id="3" name="Content Placeholder 2"/>
          <p:cNvSpPr>
            <a:spLocks noGrp="1"/>
          </p:cNvSpPr>
          <p:nvPr>
            <p:ph idx="1"/>
          </p:nvPr>
        </p:nvSpPr>
        <p:spPr>
          <a:xfrm>
            <a:off x="520861" y="1655180"/>
            <a:ext cx="8089740" cy="4898020"/>
          </a:xfrm>
        </p:spPr>
        <p:txBody>
          <a:bodyPr>
            <a:normAutofit/>
          </a:bodyPr>
          <a:lstStyle/>
          <a:p>
            <a:endParaRPr lang="en-US" dirty="0"/>
          </a:p>
          <a:p>
            <a:r>
              <a:rPr lang="en-US" sz="2800" dirty="0"/>
              <a:t>Replies</a:t>
            </a:r>
          </a:p>
          <a:p>
            <a:r>
              <a:rPr lang="en-US" sz="2800" dirty="0"/>
              <a:t>Mentions (include a user name in a tweet)</a:t>
            </a:r>
          </a:p>
          <a:p>
            <a:r>
              <a:rPr lang="en-US" sz="2800" dirty="0"/>
              <a:t>Quoted Tweets</a:t>
            </a:r>
          </a:p>
          <a:p>
            <a:r>
              <a:rPr lang="en-US" sz="2800" dirty="0"/>
              <a:t>Screenshots of tweets</a:t>
            </a:r>
          </a:p>
          <a:p>
            <a:endParaRPr lang="en-US" sz="2800" dirty="0"/>
          </a:p>
          <a:p>
            <a:pPr marL="0" indent="0">
              <a:buNone/>
            </a:pPr>
            <a:r>
              <a:rPr lang="en-US" sz="2800" dirty="0"/>
              <a:t> All with different topological features. </a:t>
            </a:r>
          </a:p>
          <a:p>
            <a:r>
              <a:rPr lang="en-US" sz="2800" dirty="0"/>
              <a:t>Connectedness to original material</a:t>
            </a:r>
          </a:p>
          <a:p>
            <a:r>
              <a:rPr lang="en-US" sz="2800" dirty="0"/>
              <a:t>Temporal permanence within the network</a:t>
            </a:r>
          </a:p>
          <a:p>
            <a:endParaRPr lang="en-US" dirty="0"/>
          </a:p>
        </p:txBody>
      </p:sp>
      <p:sp>
        <p:nvSpPr>
          <p:cNvPr id="7" name="Slide Number Placeholder 6"/>
          <p:cNvSpPr>
            <a:spLocks noGrp="1"/>
          </p:cNvSpPr>
          <p:nvPr>
            <p:ph type="sldNum" sz="quarter" idx="12"/>
          </p:nvPr>
        </p:nvSpPr>
        <p:spPr/>
        <p:txBody>
          <a:bodyPr/>
          <a:lstStyle/>
          <a:p>
            <a:fld id="{5DBB6BED-2EA4-429F-81E1-512DDF7AEB89}" type="slidenum">
              <a:rPr lang="en-US" smtClean="0"/>
              <a:t>22</a:t>
            </a:fld>
            <a:endParaRPr lang="en-US"/>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7620000" y="4800600"/>
            <a:ext cx="406400" cy="406400"/>
          </a:xfrm>
          <a:prstGeom prst="rect">
            <a:avLst/>
          </a:prstGeom>
        </p:spPr>
      </p:pic>
    </p:spTree>
    <p:extLst>
      <p:ext uri="{BB962C8B-B14F-4D97-AF65-F5344CB8AC3E}">
        <p14:creationId xmlns:p14="http://schemas.microsoft.com/office/powerpoint/2010/main" val="833302405"/>
      </p:ext>
    </p:extLst>
  </p:cSld>
  <p:clrMapOvr>
    <a:masterClrMapping/>
  </p:clrMapOvr>
  <mc:AlternateContent xmlns:mc="http://schemas.openxmlformats.org/markup-compatibility/2006" xmlns:p14="http://schemas.microsoft.com/office/powerpoint/2010/main">
    <mc:Choice Requires="p14">
      <p:transition p14:dur="250" advClick="0" advTm="14000"/>
    </mc:Choice>
    <mc:Fallback xmlns="">
      <p:transition advClick="0" advTm="1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59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What happens </a:t>
            </a:r>
            <a:br>
              <a:rPr lang="en-US" dirty="0"/>
            </a:br>
            <a:r>
              <a:rPr lang="en-US" dirty="0"/>
              <a:t>when a tweet is deleted?</a:t>
            </a:r>
          </a:p>
        </p:txBody>
      </p:sp>
      <p:sp>
        <p:nvSpPr>
          <p:cNvPr id="3" name="Content Placeholder 2"/>
          <p:cNvSpPr>
            <a:spLocks noGrp="1"/>
          </p:cNvSpPr>
          <p:nvPr>
            <p:ph idx="1"/>
          </p:nvPr>
        </p:nvSpPr>
        <p:spPr/>
        <p:txBody>
          <a:bodyPr/>
          <a:lstStyle/>
          <a:p>
            <a:endParaRPr lang="en-US" dirty="0"/>
          </a:p>
          <a:p>
            <a:r>
              <a:rPr lang="en-US" dirty="0"/>
              <a:t>Hardly anything!</a:t>
            </a:r>
          </a:p>
          <a:p>
            <a:endParaRPr lang="en-US" dirty="0"/>
          </a:p>
          <a:p>
            <a:r>
              <a:rPr lang="en-US" dirty="0"/>
              <a:t>The tweet just disappears, like it was never sent.</a:t>
            </a:r>
          </a:p>
          <a:p>
            <a:r>
              <a:rPr lang="en-US" dirty="0"/>
              <a:t>Is there any trace? In what sense is a ‘hole’ left behind in Twitter?</a:t>
            </a:r>
          </a:p>
        </p:txBody>
      </p:sp>
      <p:sp>
        <p:nvSpPr>
          <p:cNvPr id="5" name="Slide Number Placeholder 4"/>
          <p:cNvSpPr>
            <a:spLocks noGrp="1"/>
          </p:cNvSpPr>
          <p:nvPr>
            <p:ph type="sldNum" sz="quarter" idx="12"/>
          </p:nvPr>
        </p:nvSpPr>
        <p:spPr/>
        <p:txBody>
          <a:bodyPr/>
          <a:lstStyle/>
          <a:p>
            <a:fld id="{5DBB6BED-2EA4-429F-81E1-512DDF7AEB89}" type="slidenum">
              <a:rPr lang="en-US" smtClean="0"/>
              <a:t>23</a:t>
            </a:fld>
            <a:endParaRPr lang="en-US"/>
          </a:p>
        </p:txBody>
      </p:sp>
      <p:pic>
        <p:nvPicPr>
          <p:cNvPr id="6"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146800" y="6274089"/>
            <a:ext cx="406400" cy="406400"/>
          </a:xfrm>
          <a:prstGeom prst="rect">
            <a:avLst/>
          </a:prstGeom>
        </p:spPr>
      </p:pic>
    </p:spTree>
    <p:extLst>
      <p:ext uri="{BB962C8B-B14F-4D97-AF65-F5344CB8AC3E}">
        <p14:creationId xmlns:p14="http://schemas.microsoft.com/office/powerpoint/2010/main" val="3477565025"/>
      </p:ext>
    </p:extLst>
  </p:cSld>
  <p:clrMapOvr>
    <a:masterClrMapping/>
  </p:clrMapOvr>
  <mc:AlternateContent xmlns:mc="http://schemas.openxmlformats.org/markup-compatibility/2006" xmlns:p14="http://schemas.microsoft.com/office/powerpoint/2010/main">
    <mc:Choice Requires="p14">
      <p:transition p14:dur="250" advClick="0" advTm="11000"/>
    </mc:Choice>
    <mc:Fallback xmlns="">
      <p:transition advClick="0" advTm="1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926"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Deletion of a Tweet</a:t>
            </a:r>
          </a:p>
        </p:txBody>
      </p:sp>
      <p:pic>
        <p:nvPicPr>
          <p:cNvPr id="5" name="Picture 4"/>
          <p:cNvPicPr/>
          <p:nvPr/>
        </p:nvPicPr>
        <p:blipFill rotWithShape="1">
          <a:blip r:embed="rId5" cstate="print">
            <a:extLst>
              <a:ext uri="{28A0092B-C50C-407E-A947-70E740481C1C}">
                <a14:useLocalDpi xmlns:a14="http://schemas.microsoft.com/office/drawing/2010/main" val="0"/>
              </a:ext>
            </a:extLst>
          </a:blip>
          <a:srcRect r="17109"/>
          <a:stretch/>
        </p:blipFill>
        <p:spPr bwMode="auto">
          <a:xfrm>
            <a:off x="4876800" y="1735238"/>
            <a:ext cx="3200400" cy="4762500"/>
          </a:xfrm>
          <a:prstGeom prst="rect">
            <a:avLst/>
          </a:prstGeom>
          <a:ln>
            <a:noFill/>
          </a:ln>
          <a:extLst>
            <a:ext uri="{53640926-AAD7-44D8-BBD7-CCE9431645EC}">
              <a14:shadowObscured xmlns:a14="http://schemas.microsoft.com/office/drawing/2010/main"/>
            </a:ext>
          </a:extLst>
        </p:spPr>
      </p:pic>
      <p:pic>
        <p:nvPicPr>
          <p:cNvPr id="6" name="Picture 5"/>
          <p:cNvPicPr/>
          <p:nvPr/>
        </p:nvPicPr>
        <p:blipFill>
          <a:blip r:embed="rId6" cstate="print">
            <a:extLst>
              <a:ext uri="{28A0092B-C50C-407E-A947-70E740481C1C}">
                <a14:useLocalDpi xmlns:a14="http://schemas.microsoft.com/office/drawing/2010/main" val="0"/>
              </a:ext>
            </a:extLst>
          </a:blip>
          <a:stretch>
            <a:fillRect/>
          </a:stretch>
        </p:blipFill>
        <p:spPr>
          <a:xfrm>
            <a:off x="685800" y="1735238"/>
            <a:ext cx="3200400" cy="4762500"/>
          </a:xfrm>
          <a:prstGeom prst="rect">
            <a:avLst/>
          </a:prstGeom>
        </p:spPr>
      </p:pic>
      <p:sp>
        <p:nvSpPr>
          <p:cNvPr id="11" name="Slide Number Placeholder 10"/>
          <p:cNvSpPr>
            <a:spLocks noGrp="1"/>
          </p:cNvSpPr>
          <p:nvPr>
            <p:ph type="sldNum" sz="quarter" idx="12"/>
          </p:nvPr>
        </p:nvSpPr>
        <p:spPr/>
        <p:txBody>
          <a:bodyPr/>
          <a:lstStyle/>
          <a:p>
            <a:fld id="{5DBB6BED-2EA4-429F-81E1-512DDF7AEB89}" type="slidenum">
              <a:rPr lang="en-US" smtClean="0"/>
              <a:t>24</a:t>
            </a:fld>
            <a:endParaRPr lang="en-US"/>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4368800" y="3225800"/>
            <a:ext cx="406400" cy="406400"/>
          </a:xfrm>
          <a:prstGeom prst="rect">
            <a:avLst/>
          </a:prstGeom>
        </p:spPr>
      </p:pic>
    </p:spTree>
    <p:extLst>
      <p:ext uri="{BB962C8B-B14F-4D97-AF65-F5344CB8AC3E}">
        <p14:creationId xmlns:p14="http://schemas.microsoft.com/office/powerpoint/2010/main" val="3768812969"/>
      </p:ext>
    </p:extLst>
  </p:cSld>
  <p:clrMapOvr>
    <a:masterClrMapping/>
  </p:clrMapOvr>
  <mc:AlternateContent xmlns:mc="http://schemas.openxmlformats.org/markup-compatibility/2006" xmlns:p14="http://schemas.microsoft.com/office/powerpoint/2010/main">
    <mc:Choice Requires="p14">
      <p:transition p14:dur="250" advClick="0" advTm="12000"/>
    </mc:Choice>
    <mc:Fallback xmlns="">
      <p:transition advClick="0" advTm="12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21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Deletion of a Tweet</a:t>
            </a:r>
          </a:p>
        </p:txBody>
      </p:sp>
      <p:pic>
        <p:nvPicPr>
          <p:cNvPr id="7" name="Picture 6"/>
          <p:cNvPicPr/>
          <p:nvPr/>
        </p:nvPicPr>
        <p:blipFill>
          <a:blip r:embed="rId5" cstate="print">
            <a:extLst>
              <a:ext uri="{28A0092B-C50C-407E-A947-70E740481C1C}">
                <a14:useLocalDpi xmlns:a14="http://schemas.microsoft.com/office/drawing/2010/main" val="0"/>
              </a:ext>
            </a:extLst>
          </a:blip>
          <a:stretch>
            <a:fillRect/>
          </a:stretch>
        </p:blipFill>
        <p:spPr>
          <a:xfrm>
            <a:off x="838200" y="1735238"/>
            <a:ext cx="3276600" cy="4762500"/>
          </a:xfrm>
          <a:prstGeom prst="rect">
            <a:avLst/>
          </a:prstGeom>
        </p:spPr>
      </p:pic>
      <p:pic>
        <p:nvPicPr>
          <p:cNvPr id="8" name="Picture 7"/>
          <p:cNvPicPr/>
          <p:nvPr/>
        </p:nvPicPr>
        <p:blipFill>
          <a:blip r:embed="rId6" cstate="print">
            <a:extLst>
              <a:ext uri="{28A0092B-C50C-407E-A947-70E740481C1C}">
                <a14:useLocalDpi xmlns:a14="http://schemas.microsoft.com/office/drawing/2010/main" val="0"/>
              </a:ext>
            </a:extLst>
          </a:blip>
          <a:stretch>
            <a:fillRect/>
          </a:stretch>
        </p:blipFill>
        <p:spPr>
          <a:xfrm>
            <a:off x="4551744" y="1723662"/>
            <a:ext cx="3525456" cy="4774075"/>
          </a:xfrm>
          <a:prstGeom prst="rect">
            <a:avLst/>
          </a:prstGeom>
        </p:spPr>
      </p:pic>
      <p:sp>
        <p:nvSpPr>
          <p:cNvPr id="9" name="Slide Number Placeholder 8"/>
          <p:cNvSpPr>
            <a:spLocks noGrp="1"/>
          </p:cNvSpPr>
          <p:nvPr>
            <p:ph type="sldNum" sz="quarter" idx="12"/>
          </p:nvPr>
        </p:nvSpPr>
        <p:spPr/>
        <p:txBody>
          <a:bodyPr/>
          <a:lstStyle/>
          <a:p>
            <a:fld id="{5DBB6BED-2EA4-429F-81E1-512DDF7AEB89}" type="slidenum">
              <a:rPr lang="en-US" smtClean="0"/>
              <a:t>25</a:t>
            </a:fld>
            <a:endParaRPr lang="en-US"/>
          </a:p>
        </p:txBody>
      </p: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514144" y="4572000"/>
            <a:ext cx="406400" cy="406400"/>
          </a:xfrm>
          <a:prstGeom prst="rect">
            <a:avLst/>
          </a:prstGeom>
        </p:spPr>
      </p:pic>
    </p:spTree>
    <p:extLst>
      <p:ext uri="{BB962C8B-B14F-4D97-AF65-F5344CB8AC3E}">
        <p14:creationId xmlns:p14="http://schemas.microsoft.com/office/powerpoint/2010/main" val="2629049528"/>
      </p:ext>
    </p:extLst>
  </p:cSld>
  <p:clrMapOvr>
    <a:masterClrMapping/>
  </p:clrMapOvr>
  <mc:AlternateContent xmlns:mc="http://schemas.openxmlformats.org/markup-compatibility/2006" xmlns:p14="http://schemas.microsoft.com/office/powerpoint/2010/main">
    <mc:Choice Requires="p14">
      <p:transition p14:dur="250" advClick="0" advTm="11000"/>
    </mc:Choice>
    <mc:Fallback xmlns="">
      <p:transition advClick="0" advTm="1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28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Example of a Deleted Tweet</a:t>
            </a:r>
          </a:p>
        </p:txBody>
      </p:sp>
      <p:sp>
        <p:nvSpPr>
          <p:cNvPr id="3" name="Content Placeholder 2"/>
          <p:cNvSpPr>
            <a:spLocks noGrp="1"/>
          </p:cNvSpPr>
          <p:nvPr>
            <p:ph idx="1"/>
          </p:nvPr>
        </p:nvSpPr>
        <p:spPr>
          <a:xfrm>
            <a:off x="533400" y="2133600"/>
            <a:ext cx="8153400" cy="2209800"/>
          </a:xfrm>
        </p:spPr>
        <p:txBody>
          <a:bodyPr/>
          <a:lstStyle/>
          <a:p>
            <a:pPr marL="0" indent="0">
              <a:buNone/>
            </a:pPr>
            <a:endParaRPr lang="en-US" dirty="0"/>
          </a:p>
          <a:p>
            <a:pPr marL="0" indent="0" algn="ctr">
              <a:buNone/>
            </a:pPr>
            <a:r>
              <a:rPr lang="en-US" dirty="0"/>
              <a:t>(where I create a tweet </a:t>
            </a:r>
          </a:p>
          <a:p>
            <a:pPr marL="0" indent="0" algn="ctr">
              <a:buNone/>
            </a:pPr>
            <a:r>
              <a:rPr lang="en-US" dirty="0"/>
              <a:t>with the intention of deleting it)</a:t>
            </a:r>
          </a:p>
        </p:txBody>
      </p:sp>
      <p:sp>
        <p:nvSpPr>
          <p:cNvPr id="6" name="Slide Number Placeholder 5"/>
          <p:cNvSpPr>
            <a:spLocks noGrp="1"/>
          </p:cNvSpPr>
          <p:nvPr>
            <p:ph type="sldNum" sz="quarter" idx="12"/>
          </p:nvPr>
        </p:nvSpPr>
        <p:spPr/>
        <p:txBody>
          <a:bodyPr/>
          <a:lstStyle/>
          <a:p>
            <a:fld id="{5DBB6BED-2EA4-429F-81E1-512DDF7AEB89}" type="slidenum">
              <a:rPr lang="en-US" smtClean="0"/>
              <a:t>26</a:t>
            </a:fld>
            <a:endParaRPr lang="en-US"/>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943600" y="5949950"/>
            <a:ext cx="406400" cy="406400"/>
          </a:xfrm>
          <a:prstGeom prst="rect">
            <a:avLst/>
          </a:prstGeom>
        </p:spPr>
      </p:pic>
    </p:spTree>
    <p:extLst>
      <p:ext uri="{BB962C8B-B14F-4D97-AF65-F5344CB8AC3E}">
        <p14:creationId xmlns:p14="http://schemas.microsoft.com/office/powerpoint/2010/main" val="108584097"/>
      </p:ext>
    </p:extLst>
  </p:cSld>
  <p:clrMapOvr>
    <a:masterClrMapping/>
  </p:clrMapOvr>
  <mc:AlternateContent xmlns:mc="http://schemas.openxmlformats.org/markup-compatibility/2006" xmlns:p14="http://schemas.microsoft.com/office/powerpoint/2010/main">
    <mc:Choice Requires="p14">
      <p:transition p14:dur="110" advClick="0" advTm="12000"/>
    </mc:Choice>
    <mc:Fallback xmlns="">
      <p:transition advClick="0" advTm="12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69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4800" y="304800"/>
            <a:ext cx="6725327" cy="2759834"/>
          </a:xfrm>
          <a:prstGeom prst="rect">
            <a:avLst/>
          </a:prstGeom>
        </p:spPr>
      </p:pic>
      <p:sp>
        <p:nvSpPr>
          <p:cNvPr id="15" name="Slide Number Placeholder 14"/>
          <p:cNvSpPr>
            <a:spLocks noGrp="1"/>
          </p:cNvSpPr>
          <p:nvPr>
            <p:ph type="sldNum" sz="quarter" idx="12"/>
          </p:nvPr>
        </p:nvSpPr>
        <p:spPr/>
        <p:txBody>
          <a:bodyPr/>
          <a:lstStyle/>
          <a:p>
            <a:fld id="{5DBB6BED-2EA4-429F-81E1-512DDF7AEB89}" type="slidenum">
              <a:rPr lang="en-US" smtClean="0"/>
              <a:t>27</a:t>
            </a:fld>
            <a:endParaRPr lang="en-US"/>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623727" y="5029200"/>
            <a:ext cx="406400" cy="406400"/>
          </a:xfrm>
          <a:prstGeom prst="rect">
            <a:avLst/>
          </a:prstGeom>
        </p:spPr>
      </p:pic>
    </p:spTree>
    <p:extLst>
      <p:ext uri="{BB962C8B-B14F-4D97-AF65-F5344CB8AC3E}">
        <p14:creationId xmlns:p14="http://schemas.microsoft.com/office/powerpoint/2010/main" val="321639184"/>
      </p:ext>
    </p:extLst>
  </p:cSld>
  <p:clrMapOvr>
    <a:masterClrMapping/>
  </p:clrMapOvr>
  <mc:AlternateContent xmlns:mc="http://schemas.openxmlformats.org/markup-compatibility/2006" xmlns:p14="http://schemas.microsoft.com/office/powerpoint/2010/main">
    <mc:Choice Requires="p14">
      <p:transition p14:dur="25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81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4800" y="304800"/>
            <a:ext cx="6725327" cy="2759834"/>
          </a:xfrm>
          <a:prstGeom prst="rect">
            <a:avLst/>
          </a:prstGeom>
        </p:spPr>
      </p:pic>
      <p:pic>
        <p:nvPicPr>
          <p:cNvPr id="8" name="Picture 7"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43000" y="1542298"/>
            <a:ext cx="7122580" cy="2420102"/>
          </a:xfrm>
          <a:prstGeom prst="rect">
            <a:avLst/>
          </a:prstGeom>
        </p:spPr>
      </p:pic>
      <p:sp>
        <p:nvSpPr>
          <p:cNvPr id="3" name="Slide Number Placeholder 2"/>
          <p:cNvSpPr>
            <a:spLocks noGrp="1"/>
          </p:cNvSpPr>
          <p:nvPr>
            <p:ph type="sldNum" sz="quarter" idx="12"/>
          </p:nvPr>
        </p:nvSpPr>
        <p:spPr/>
        <p:txBody>
          <a:bodyPr/>
          <a:lstStyle/>
          <a:p>
            <a:fld id="{5DBB6BED-2EA4-429F-81E1-512DDF7AEB89}" type="slidenum">
              <a:rPr lang="en-US" smtClean="0"/>
              <a:t>28</a:t>
            </a:fld>
            <a:endParaRPr lang="en-US"/>
          </a:p>
        </p:txBody>
      </p:sp>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6623727" y="5255384"/>
            <a:ext cx="406400" cy="406400"/>
          </a:xfrm>
          <a:prstGeom prst="rect">
            <a:avLst/>
          </a:prstGeom>
        </p:spPr>
      </p:pic>
    </p:spTree>
    <p:extLst>
      <p:ext uri="{BB962C8B-B14F-4D97-AF65-F5344CB8AC3E}">
        <p14:creationId xmlns:p14="http://schemas.microsoft.com/office/powerpoint/2010/main" val="4198538988"/>
      </p:ext>
    </p:extLst>
  </p:cSld>
  <p:clrMapOvr>
    <a:masterClrMapping/>
  </p:clrMapOvr>
  <mc:AlternateContent xmlns:mc="http://schemas.openxmlformats.org/markup-compatibility/2006" xmlns:p14="http://schemas.microsoft.com/office/powerpoint/2010/main">
    <mc:Choice Requires="p14">
      <p:transition p14:dur="250" advClick="0" advTm="8000"/>
    </mc:Choice>
    <mc:Fallback xmlns="">
      <p:transition advClick="0" advTm="8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89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4800" y="304800"/>
            <a:ext cx="6725327" cy="2759834"/>
          </a:xfrm>
          <a:prstGeom prst="rect">
            <a:avLst/>
          </a:prstGeom>
        </p:spPr>
      </p:pic>
      <p:pic>
        <p:nvPicPr>
          <p:cNvPr id="8" name="Picture 7"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43000" y="1542298"/>
            <a:ext cx="7122580" cy="2420102"/>
          </a:xfrm>
          <a:prstGeom prst="rect">
            <a:avLst/>
          </a:prstGeom>
        </p:spPr>
      </p:pic>
      <p:pic>
        <p:nvPicPr>
          <p:cNvPr id="10" name="Picture 9" descr="Screen Clippi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524000" y="2590800"/>
            <a:ext cx="7217506" cy="2609098"/>
          </a:xfrm>
          <a:prstGeom prst="rect">
            <a:avLst/>
          </a:prstGeom>
        </p:spPr>
      </p:pic>
      <p:sp>
        <p:nvSpPr>
          <p:cNvPr id="5" name="Slide Number Placeholder 4"/>
          <p:cNvSpPr>
            <a:spLocks noGrp="1"/>
          </p:cNvSpPr>
          <p:nvPr>
            <p:ph type="sldNum" sz="quarter" idx="12"/>
          </p:nvPr>
        </p:nvSpPr>
        <p:spPr/>
        <p:txBody>
          <a:bodyPr/>
          <a:lstStyle/>
          <a:p>
            <a:fld id="{5DBB6BED-2EA4-429F-81E1-512DDF7AEB89}" type="slidenum">
              <a:rPr lang="en-US" smtClean="0"/>
              <a:t>29</a:t>
            </a:fld>
            <a:endParaRPr lang="en-US"/>
          </a:p>
        </p:txBody>
      </p:sp>
      <p:pic>
        <p:nvPicPr>
          <p:cNvPr id="7"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6651436" y="5562600"/>
            <a:ext cx="406400" cy="406400"/>
          </a:xfrm>
          <a:prstGeom prst="rect">
            <a:avLst/>
          </a:prstGeom>
        </p:spPr>
      </p:pic>
    </p:spTree>
    <p:extLst>
      <p:ext uri="{BB962C8B-B14F-4D97-AF65-F5344CB8AC3E}">
        <p14:creationId xmlns:p14="http://schemas.microsoft.com/office/powerpoint/2010/main" val="726756686"/>
      </p:ext>
    </p:extLst>
  </p:cSld>
  <p:clrMapOvr>
    <a:masterClrMapping/>
  </p:clrMapOvr>
  <mc:AlternateContent xmlns:mc="http://schemas.openxmlformats.org/markup-compatibility/2006" xmlns:p14="http://schemas.microsoft.com/office/powerpoint/2010/main">
    <mc:Choice Requires="p14">
      <p:transition p14:dur="25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28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4800" y="304800"/>
            <a:ext cx="6725327" cy="2759834"/>
          </a:xfrm>
          <a:prstGeom prst="rect">
            <a:avLst/>
          </a:prstGeom>
        </p:spPr>
      </p:pic>
      <p:pic>
        <p:nvPicPr>
          <p:cNvPr id="8" name="Picture 7"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43000" y="1542298"/>
            <a:ext cx="7122580" cy="2420102"/>
          </a:xfrm>
          <a:prstGeom prst="rect">
            <a:avLst/>
          </a:prstGeom>
          <a:ln w="63500">
            <a:solidFill>
              <a:schemeClr val="tx2">
                <a:lumMod val="50000"/>
              </a:schemeClr>
            </a:solidFill>
          </a:ln>
        </p:spPr>
      </p:pic>
      <p:pic>
        <p:nvPicPr>
          <p:cNvPr id="10" name="Picture 9" descr="Screen Clippi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524000" y="2657851"/>
            <a:ext cx="7217506" cy="2609098"/>
          </a:xfrm>
          <a:prstGeom prst="rect">
            <a:avLst/>
          </a:prstGeom>
        </p:spPr>
      </p:pic>
      <p:sp>
        <p:nvSpPr>
          <p:cNvPr id="3" name="Slide Number Placeholder 2"/>
          <p:cNvSpPr>
            <a:spLocks noGrp="1"/>
          </p:cNvSpPr>
          <p:nvPr>
            <p:ph type="sldNum" sz="quarter" idx="12"/>
          </p:nvPr>
        </p:nvSpPr>
        <p:spPr/>
        <p:txBody>
          <a:bodyPr/>
          <a:lstStyle/>
          <a:p>
            <a:fld id="{5DBB6BED-2EA4-429F-81E1-512DDF7AEB89}" type="slidenum">
              <a:rPr lang="en-US" smtClean="0"/>
              <a:t>30</a:t>
            </a:fld>
            <a:endParaRPr lang="en-US"/>
          </a:p>
        </p:txBody>
      </p:sp>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6623727" y="5864514"/>
            <a:ext cx="406400" cy="406400"/>
          </a:xfrm>
          <a:prstGeom prst="rect">
            <a:avLst/>
          </a:prstGeom>
        </p:spPr>
      </p:pic>
    </p:spTree>
    <p:extLst>
      <p:ext uri="{BB962C8B-B14F-4D97-AF65-F5344CB8AC3E}">
        <p14:creationId xmlns:p14="http://schemas.microsoft.com/office/powerpoint/2010/main" val="1546159541"/>
      </p:ext>
    </p:extLst>
  </p:cSld>
  <p:clrMapOvr>
    <a:masterClrMapping/>
  </p:clrMapOvr>
  <mc:AlternateContent xmlns:mc="http://schemas.openxmlformats.org/markup-compatibility/2006" xmlns:p14="http://schemas.microsoft.com/office/powerpoint/2010/main">
    <mc:Choice Requires="p14">
      <p:transition p14:dur="250" advClick="0" advTm="8000"/>
    </mc:Choice>
    <mc:Fallback xmlns="">
      <p:transition advClick="0" advTm="8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25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4800" y="304800"/>
            <a:ext cx="6725327" cy="2759834"/>
          </a:xfrm>
          <a:prstGeom prst="rect">
            <a:avLst/>
          </a:prstGeom>
        </p:spPr>
      </p:pic>
      <p:pic>
        <p:nvPicPr>
          <p:cNvPr id="8" name="Picture 7"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43000" y="1542298"/>
            <a:ext cx="7122580" cy="2420102"/>
          </a:xfrm>
          <a:prstGeom prst="rect">
            <a:avLst/>
          </a:prstGeom>
        </p:spPr>
      </p:pic>
      <p:pic>
        <p:nvPicPr>
          <p:cNvPr id="10" name="Picture 9" descr="Screen Clippi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676400" y="2622359"/>
            <a:ext cx="5860909" cy="2118694"/>
          </a:xfrm>
          <a:prstGeom prst="rect">
            <a:avLst/>
          </a:prstGeom>
        </p:spPr>
      </p:pic>
      <p:pic>
        <p:nvPicPr>
          <p:cNvPr id="12" name="Picture 11" descr="Screen Clippi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124199" y="3962400"/>
            <a:ext cx="6099136" cy="2703113"/>
          </a:xfrm>
          <a:prstGeom prst="rect">
            <a:avLst/>
          </a:prstGeom>
          <a:ln w="63500">
            <a:solidFill>
              <a:schemeClr val="tx2">
                <a:lumMod val="50000"/>
              </a:schemeClr>
            </a:solidFill>
          </a:ln>
        </p:spPr>
      </p:pic>
      <p:sp>
        <p:nvSpPr>
          <p:cNvPr id="3" name="Slide Number Placeholder 2"/>
          <p:cNvSpPr>
            <a:spLocks noGrp="1"/>
          </p:cNvSpPr>
          <p:nvPr>
            <p:ph type="sldNum" sz="quarter" idx="12"/>
          </p:nvPr>
        </p:nvSpPr>
        <p:spPr/>
        <p:txBody>
          <a:bodyPr/>
          <a:lstStyle/>
          <a:p>
            <a:fld id="{5DBB6BED-2EA4-429F-81E1-512DDF7AEB89}" type="slidenum">
              <a:rPr lang="en-US" smtClean="0"/>
              <a:t>31</a:t>
            </a:fld>
            <a:endParaRPr lang="en-US"/>
          </a:p>
        </p:txBody>
      </p:sp>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7838398" y="589177"/>
            <a:ext cx="406400" cy="406400"/>
          </a:xfrm>
          <a:prstGeom prst="rect">
            <a:avLst/>
          </a:prstGeom>
        </p:spPr>
      </p:pic>
    </p:spTree>
    <p:extLst>
      <p:ext uri="{BB962C8B-B14F-4D97-AF65-F5344CB8AC3E}">
        <p14:creationId xmlns:p14="http://schemas.microsoft.com/office/powerpoint/2010/main" val="2390824786"/>
      </p:ext>
    </p:extLst>
  </p:cSld>
  <p:clrMapOvr>
    <a:masterClrMapping/>
  </p:clrMapOvr>
  <mc:AlternateContent xmlns:mc="http://schemas.openxmlformats.org/markup-compatibility/2006">
    <mc:Choice xmlns:p14="http://schemas.microsoft.com/office/powerpoint/2010/main" Requires="p14">
      <p:transition p14:dur="250" advClick="0" advTm="6000"/>
    </mc:Choice>
    <mc:Fallback>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04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5">
            <a:extLst>
              <a:ext uri="{28A0092B-C50C-407E-A947-70E740481C1C}">
                <a14:useLocalDpi xmlns:a14="http://schemas.microsoft.com/office/drawing/2010/main" val="0"/>
              </a:ext>
            </a:extLst>
          </a:blip>
          <a:srcRect l="13544" t="-1436" b="1"/>
          <a:stretch/>
        </p:blipFill>
        <p:spPr>
          <a:xfrm>
            <a:off x="304799" y="1706562"/>
            <a:ext cx="4063049" cy="4922838"/>
          </a:xfrm>
          <a:prstGeom prst="rect">
            <a:avLst/>
          </a:prstGeom>
        </p:spPr>
      </p:pic>
      <p:sp>
        <p:nvSpPr>
          <p:cNvPr id="6" name="Title 1"/>
          <p:cNvSpPr txBox="1">
            <a:spLocks/>
          </p:cNvSpPr>
          <p:nvPr/>
        </p:nvSpPr>
        <p:spPr>
          <a:xfrm>
            <a:off x="762000" y="152400"/>
            <a:ext cx="8229600" cy="1554162"/>
          </a:xfrm>
          <a:prstGeom prst="rect">
            <a:avLst/>
          </a:prstGeom>
          <a:solidFill>
            <a:schemeClr val="bg1"/>
          </a:solidFill>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a:t>Effect of a Deletion </a:t>
            </a:r>
            <a:br>
              <a:rPr lang="en-US" dirty="0"/>
            </a:br>
            <a:r>
              <a:rPr lang="en-US" dirty="0"/>
              <a:t>On the Profile Page</a:t>
            </a:r>
          </a:p>
        </p:txBody>
      </p:sp>
      <p:sp>
        <p:nvSpPr>
          <p:cNvPr id="9" name="Slide Number Placeholder 8"/>
          <p:cNvSpPr>
            <a:spLocks noGrp="1"/>
          </p:cNvSpPr>
          <p:nvPr>
            <p:ph type="sldNum" sz="quarter" idx="12"/>
          </p:nvPr>
        </p:nvSpPr>
        <p:spPr/>
        <p:txBody>
          <a:bodyPr/>
          <a:lstStyle/>
          <a:p>
            <a:fld id="{5DBB6BED-2EA4-429F-81E1-512DDF7AEB89}" type="slidenum">
              <a:rPr lang="en-US" smtClean="0"/>
              <a:t>32</a:t>
            </a:fld>
            <a:endParaRPr lang="en-US"/>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367848" y="3200400"/>
            <a:ext cx="406400" cy="406400"/>
          </a:xfrm>
          <a:prstGeom prst="rect">
            <a:avLst/>
          </a:prstGeom>
        </p:spPr>
      </p:pic>
    </p:spTree>
    <p:extLst>
      <p:ext uri="{BB962C8B-B14F-4D97-AF65-F5344CB8AC3E}">
        <p14:creationId xmlns:p14="http://schemas.microsoft.com/office/powerpoint/2010/main" val="2081171216"/>
      </p:ext>
    </p:extLst>
  </p:cSld>
  <p:clrMapOvr>
    <a:masterClrMapping/>
  </p:clrMapOvr>
  <mc:AlternateContent xmlns:mc="http://schemas.openxmlformats.org/markup-compatibility/2006" xmlns:p14="http://schemas.microsoft.com/office/powerpoint/2010/main">
    <mc:Choice Requires="p14">
      <p:transition p14:dur="250" advClick="0" advTm="9000"/>
    </mc:Choice>
    <mc:Fallback xmlns="">
      <p:transition advClick="0"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30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5">
            <a:extLst>
              <a:ext uri="{28A0092B-C50C-407E-A947-70E740481C1C}">
                <a14:useLocalDpi xmlns:a14="http://schemas.microsoft.com/office/drawing/2010/main" val="0"/>
              </a:ext>
            </a:extLst>
          </a:blip>
          <a:srcRect l="13544" t="-1436" b="1"/>
          <a:stretch/>
        </p:blipFill>
        <p:spPr>
          <a:xfrm>
            <a:off x="304799" y="1706562"/>
            <a:ext cx="4063049" cy="4922838"/>
          </a:xfrm>
          <a:prstGeom prst="rect">
            <a:avLst/>
          </a:prstGeom>
        </p:spPr>
      </p:pic>
      <p:pic>
        <p:nvPicPr>
          <p:cNvPr id="5" name="Picture 4"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484523" y="2462953"/>
            <a:ext cx="4445819" cy="3410055"/>
          </a:xfrm>
          <a:prstGeom prst="rect">
            <a:avLst/>
          </a:prstGeom>
        </p:spPr>
      </p:pic>
      <p:sp>
        <p:nvSpPr>
          <p:cNvPr id="6" name="Title 1"/>
          <p:cNvSpPr txBox="1">
            <a:spLocks/>
          </p:cNvSpPr>
          <p:nvPr/>
        </p:nvSpPr>
        <p:spPr>
          <a:xfrm>
            <a:off x="762000" y="152400"/>
            <a:ext cx="8229600" cy="1554162"/>
          </a:xfrm>
          <a:prstGeom prst="rect">
            <a:avLst/>
          </a:prstGeom>
          <a:solidFill>
            <a:schemeClr val="bg1"/>
          </a:solidFill>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a:t>Effect of a Deletion </a:t>
            </a:r>
            <a:br>
              <a:rPr lang="en-US" dirty="0"/>
            </a:br>
            <a:r>
              <a:rPr lang="en-US" dirty="0"/>
              <a:t>On the Profile Page</a:t>
            </a:r>
          </a:p>
        </p:txBody>
      </p:sp>
      <p:sp>
        <p:nvSpPr>
          <p:cNvPr id="4" name="Slide Number Placeholder 3"/>
          <p:cNvSpPr>
            <a:spLocks noGrp="1"/>
          </p:cNvSpPr>
          <p:nvPr>
            <p:ph type="sldNum" sz="quarter" idx="12"/>
          </p:nvPr>
        </p:nvSpPr>
        <p:spPr/>
        <p:txBody>
          <a:bodyPr/>
          <a:lstStyle/>
          <a:p>
            <a:fld id="{5DBB6BED-2EA4-429F-81E1-512DDF7AEB89}" type="slidenum">
              <a:rPr lang="en-US" smtClean="0"/>
              <a:t>33</a:t>
            </a:fld>
            <a:endParaRPr lang="en-US" dirty="0"/>
          </a:p>
        </p:txBody>
      </p:sp>
      <p:pic>
        <p:nvPicPr>
          <p:cNvPr id="7"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6714359" y="6236854"/>
            <a:ext cx="406400" cy="406400"/>
          </a:xfrm>
          <a:prstGeom prst="rect">
            <a:avLst/>
          </a:prstGeom>
        </p:spPr>
      </p:pic>
    </p:spTree>
    <p:extLst>
      <p:ext uri="{BB962C8B-B14F-4D97-AF65-F5344CB8AC3E}">
        <p14:creationId xmlns:p14="http://schemas.microsoft.com/office/powerpoint/2010/main" val="2481026685"/>
      </p:ext>
    </p:extLst>
  </p:cSld>
  <p:clrMapOvr>
    <a:masterClrMapping/>
  </p:clrMapOvr>
  <mc:AlternateContent xmlns:mc="http://schemas.openxmlformats.org/markup-compatibility/2006" xmlns:p14="http://schemas.microsoft.com/office/powerpoint/2010/main">
    <mc:Choice Requires="p14">
      <p:transition p14:dur="250" advClick="0" advTm="13000"/>
    </mc:Choice>
    <mc:Fallback xmlns="">
      <p:transition advClick="0" advTm="1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28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924800" cy="1782762"/>
          </a:xfrm>
        </p:spPr>
        <p:txBody>
          <a:bodyPr>
            <a:normAutofit/>
          </a:bodyPr>
          <a:lstStyle/>
          <a:p>
            <a:r>
              <a:rPr lang="en-US" dirty="0"/>
              <a:t>Effect of a Deletion </a:t>
            </a:r>
            <a:br>
              <a:rPr lang="en-US" dirty="0"/>
            </a:br>
            <a:r>
              <a:rPr lang="en-US" dirty="0"/>
              <a:t>On A Quoted Tweet</a:t>
            </a:r>
          </a:p>
        </p:txBody>
      </p:sp>
      <p:pic>
        <p:nvPicPr>
          <p:cNvPr id="5" name="Picture 4"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4800" y="2252438"/>
            <a:ext cx="5751705" cy="2514600"/>
          </a:xfrm>
          <a:prstGeom prst="rect">
            <a:avLst/>
          </a:prstGeom>
        </p:spPr>
      </p:pic>
      <p:pic>
        <p:nvPicPr>
          <p:cNvPr id="7" name="Picture 6"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1354866">
            <a:off x="1834196" y="4487798"/>
            <a:ext cx="6282238" cy="2514600"/>
          </a:xfrm>
          <a:prstGeom prst="rect">
            <a:avLst/>
          </a:prstGeom>
          <a:ln w="63500">
            <a:solidFill>
              <a:schemeClr val="tx2"/>
            </a:solidFill>
          </a:ln>
        </p:spPr>
      </p:pic>
      <p:sp>
        <p:nvSpPr>
          <p:cNvPr id="9" name="Slide Number Placeholder 8"/>
          <p:cNvSpPr>
            <a:spLocks noGrp="1"/>
          </p:cNvSpPr>
          <p:nvPr>
            <p:ph type="sldNum" sz="quarter" idx="12"/>
          </p:nvPr>
        </p:nvSpPr>
        <p:spPr/>
        <p:txBody>
          <a:bodyPr/>
          <a:lstStyle/>
          <a:p>
            <a:fld id="{5DBB6BED-2EA4-429F-81E1-512DDF7AEB89}" type="slidenum">
              <a:rPr lang="en-US" smtClean="0"/>
              <a:t>34</a:t>
            </a:fld>
            <a:endParaRPr lang="en-US"/>
          </a:p>
        </p:txBody>
      </p:sp>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7819339" y="2675779"/>
            <a:ext cx="406400" cy="406400"/>
          </a:xfrm>
          <a:prstGeom prst="rect">
            <a:avLst/>
          </a:prstGeom>
        </p:spPr>
      </p:pic>
    </p:spTree>
    <p:extLst>
      <p:ext uri="{BB962C8B-B14F-4D97-AF65-F5344CB8AC3E}">
        <p14:creationId xmlns:p14="http://schemas.microsoft.com/office/powerpoint/2010/main" val="2815512752"/>
      </p:ext>
    </p:extLst>
  </p:cSld>
  <p:clrMapOvr>
    <a:masterClrMapping/>
  </p:clrMapOvr>
  <mc:AlternateContent xmlns:mc="http://schemas.openxmlformats.org/markup-compatibility/2006">
    <mc:Choice xmlns:p14="http://schemas.microsoft.com/office/powerpoint/2010/main" Requires="p14">
      <p:transition p14:dur="250" advClick="0" advTm="13000"/>
    </mc:Choice>
    <mc:Fallback>
      <p:transition advClick="0" advTm="1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62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924800" cy="1782762"/>
          </a:xfrm>
        </p:spPr>
        <p:txBody>
          <a:bodyPr>
            <a:normAutofit/>
          </a:bodyPr>
          <a:lstStyle/>
          <a:p>
            <a:r>
              <a:rPr lang="en-US" dirty="0"/>
              <a:t>Closest Thing to a ‘Hole’ On Twitter</a:t>
            </a:r>
          </a:p>
        </p:txBody>
      </p:sp>
      <p:pic>
        <p:nvPicPr>
          <p:cNvPr id="7" name="Picture 6"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9600" y="2362200"/>
            <a:ext cx="7995576" cy="3200400"/>
          </a:xfrm>
          <a:prstGeom prst="rect">
            <a:avLst/>
          </a:prstGeom>
        </p:spPr>
      </p:pic>
      <p:sp>
        <p:nvSpPr>
          <p:cNvPr id="4" name="Slide Number Placeholder 3"/>
          <p:cNvSpPr>
            <a:spLocks noGrp="1"/>
          </p:cNvSpPr>
          <p:nvPr>
            <p:ph type="sldNum" sz="quarter" idx="12"/>
          </p:nvPr>
        </p:nvSpPr>
        <p:spPr/>
        <p:txBody>
          <a:bodyPr/>
          <a:lstStyle/>
          <a:p>
            <a:fld id="{5DBB6BED-2EA4-429F-81E1-512DDF7AEB89}" type="slidenum">
              <a:rPr lang="en-US" smtClean="0"/>
              <a:t>35</a:t>
            </a:fld>
            <a:endParaRPr lang="en-US"/>
          </a:p>
        </p:txBody>
      </p:sp>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553200" y="5895109"/>
            <a:ext cx="406400" cy="406400"/>
          </a:xfrm>
          <a:prstGeom prst="rect">
            <a:avLst/>
          </a:prstGeom>
        </p:spPr>
      </p:pic>
    </p:spTree>
    <p:extLst>
      <p:ext uri="{BB962C8B-B14F-4D97-AF65-F5344CB8AC3E}">
        <p14:creationId xmlns:p14="http://schemas.microsoft.com/office/powerpoint/2010/main" val="2036558057"/>
      </p:ext>
    </p:extLst>
  </p:cSld>
  <p:clrMapOvr>
    <a:masterClrMapping/>
  </p:clrMapOvr>
  <mc:AlternateContent xmlns:mc="http://schemas.openxmlformats.org/markup-compatibility/2006" xmlns:p14="http://schemas.microsoft.com/office/powerpoint/2010/main">
    <mc:Choice Requires="p14">
      <p:transition p14:dur="250" advClick="0" advTm="10000"/>
    </mc:Choice>
    <mc:Fallback xmlns="">
      <p:transition advClick="0" advTm="1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68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Effect of a Deletion on the Twitter User</a:t>
            </a:r>
          </a:p>
        </p:txBody>
      </p:sp>
      <p:sp>
        <p:nvSpPr>
          <p:cNvPr id="3" name="Content Placeholder 2"/>
          <p:cNvSpPr>
            <a:spLocks noGrp="1"/>
          </p:cNvSpPr>
          <p:nvPr>
            <p:ph idx="1"/>
          </p:nvPr>
        </p:nvSpPr>
        <p:spPr/>
        <p:txBody>
          <a:bodyPr/>
          <a:lstStyle/>
          <a:p>
            <a:r>
              <a:rPr lang="en-US" dirty="0"/>
              <a:t>A 17% of all deleted tweets are deleted for superficial reasons such as typos.</a:t>
            </a:r>
          </a:p>
        </p:txBody>
      </p:sp>
      <p:pic>
        <p:nvPicPr>
          <p:cNvPr id="5" name="Picture 4"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00200" y="2809027"/>
            <a:ext cx="6705945" cy="2108308"/>
          </a:xfrm>
          <a:prstGeom prst="rect">
            <a:avLst/>
          </a:prstGeom>
        </p:spPr>
      </p:pic>
      <p:sp>
        <p:nvSpPr>
          <p:cNvPr id="8" name="Slide Number Placeholder 7"/>
          <p:cNvSpPr>
            <a:spLocks noGrp="1"/>
          </p:cNvSpPr>
          <p:nvPr>
            <p:ph type="sldNum" sz="quarter" idx="12"/>
          </p:nvPr>
        </p:nvSpPr>
        <p:spPr/>
        <p:txBody>
          <a:bodyPr/>
          <a:lstStyle/>
          <a:p>
            <a:fld id="{5DBB6BED-2EA4-429F-81E1-512DDF7AEB89}" type="slidenum">
              <a:rPr lang="en-US" smtClean="0"/>
              <a:t>36</a:t>
            </a:fld>
            <a:endParaRPr lang="en-US"/>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502400" y="6356350"/>
            <a:ext cx="406400" cy="406400"/>
          </a:xfrm>
          <a:prstGeom prst="rect">
            <a:avLst/>
          </a:prstGeom>
        </p:spPr>
      </p:pic>
    </p:spTree>
    <p:extLst>
      <p:ext uri="{BB962C8B-B14F-4D97-AF65-F5344CB8AC3E}">
        <p14:creationId xmlns:p14="http://schemas.microsoft.com/office/powerpoint/2010/main" val="793615910"/>
      </p:ext>
    </p:extLst>
  </p:cSld>
  <p:clrMapOvr>
    <a:masterClrMapping/>
  </p:clrMapOvr>
  <mc:AlternateContent xmlns:mc="http://schemas.openxmlformats.org/markup-compatibility/2006" xmlns:p14="http://schemas.microsoft.com/office/powerpoint/2010/main">
    <mc:Choice Requires="p14">
      <p:transition p14:dur="250" advClick="0" advTm="15000"/>
    </mc:Choice>
    <mc:Fallback xmlns="">
      <p:transition advClick="0" advTm="1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86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Effect of a Deletion on the Twitter User</a:t>
            </a:r>
          </a:p>
        </p:txBody>
      </p:sp>
      <p:sp>
        <p:nvSpPr>
          <p:cNvPr id="3" name="Content Placeholder 2"/>
          <p:cNvSpPr>
            <a:spLocks noGrp="1"/>
          </p:cNvSpPr>
          <p:nvPr>
            <p:ph idx="1"/>
          </p:nvPr>
        </p:nvSpPr>
        <p:spPr/>
        <p:txBody>
          <a:bodyPr/>
          <a:lstStyle/>
          <a:p>
            <a:r>
              <a:rPr lang="en-US" dirty="0"/>
              <a:t>Many are deleted to manage social consequences or due to “Twitter regret”.</a:t>
            </a:r>
          </a:p>
        </p:txBody>
      </p:sp>
      <p:pic>
        <p:nvPicPr>
          <p:cNvPr id="6" name="Picture 5"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42743" y="2743200"/>
            <a:ext cx="8001257" cy="2209800"/>
          </a:xfrm>
          <a:prstGeom prst="rect">
            <a:avLst/>
          </a:prstGeom>
        </p:spPr>
      </p:pic>
      <p:sp>
        <p:nvSpPr>
          <p:cNvPr id="10" name="Slide Number Placeholder 9"/>
          <p:cNvSpPr>
            <a:spLocks noGrp="1"/>
          </p:cNvSpPr>
          <p:nvPr>
            <p:ph type="sldNum" sz="quarter" idx="12"/>
          </p:nvPr>
        </p:nvSpPr>
        <p:spPr/>
        <p:txBody>
          <a:bodyPr/>
          <a:lstStyle/>
          <a:p>
            <a:fld id="{5DBB6BED-2EA4-429F-81E1-512DDF7AEB89}" type="slidenum">
              <a:rPr lang="en-US" smtClean="0"/>
              <a:t>37</a:t>
            </a:fld>
            <a:endParaRPr lang="en-US"/>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858000" y="6153150"/>
            <a:ext cx="406400" cy="406400"/>
          </a:xfrm>
          <a:prstGeom prst="rect">
            <a:avLst/>
          </a:prstGeom>
        </p:spPr>
      </p:pic>
    </p:spTree>
    <p:extLst>
      <p:ext uri="{BB962C8B-B14F-4D97-AF65-F5344CB8AC3E}">
        <p14:creationId xmlns:p14="http://schemas.microsoft.com/office/powerpoint/2010/main" val="771033212"/>
      </p:ext>
    </p:extLst>
  </p:cSld>
  <p:clrMapOvr>
    <a:masterClrMapping/>
  </p:clrMapOvr>
  <mc:AlternateContent xmlns:mc="http://schemas.openxmlformats.org/markup-compatibility/2006" xmlns:p14="http://schemas.microsoft.com/office/powerpoint/2010/main">
    <mc:Choice Requires="p14">
      <p:transition p14:dur="100" advClick="0" advTm="10000"/>
    </mc:Choice>
    <mc:Fallback xmlns="">
      <p:transition advClick="0" advTm="1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86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Effect of a Deletion on the Twitter User</a:t>
            </a:r>
          </a:p>
        </p:txBody>
      </p:sp>
      <p:sp>
        <p:nvSpPr>
          <p:cNvPr id="3" name="Content Placeholder 2"/>
          <p:cNvSpPr>
            <a:spLocks noGrp="1"/>
          </p:cNvSpPr>
          <p:nvPr>
            <p:ph idx="1"/>
          </p:nvPr>
        </p:nvSpPr>
        <p:spPr/>
        <p:txBody>
          <a:bodyPr/>
          <a:lstStyle/>
          <a:p>
            <a:r>
              <a:rPr lang="en-US" dirty="0"/>
              <a:t>A deleted tweet (or account) may be a source of sadness and loss.</a:t>
            </a:r>
          </a:p>
        </p:txBody>
      </p:sp>
      <p:pic>
        <p:nvPicPr>
          <p:cNvPr id="5" name="Picture 4"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9599" y="2743200"/>
            <a:ext cx="6974599" cy="2362200"/>
          </a:xfrm>
          <a:prstGeom prst="rect">
            <a:avLst/>
          </a:prstGeom>
        </p:spPr>
      </p:pic>
      <p:sp>
        <p:nvSpPr>
          <p:cNvPr id="12" name="Slide Number Placeholder 11"/>
          <p:cNvSpPr>
            <a:spLocks noGrp="1"/>
          </p:cNvSpPr>
          <p:nvPr>
            <p:ph type="sldNum" sz="quarter" idx="12"/>
          </p:nvPr>
        </p:nvSpPr>
        <p:spPr/>
        <p:txBody>
          <a:bodyPr/>
          <a:lstStyle/>
          <a:p>
            <a:fld id="{5DBB6BED-2EA4-429F-81E1-512DDF7AEB89}" type="slidenum">
              <a:rPr lang="en-US" smtClean="0"/>
              <a:t>38</a:t>
            </a:fld>
            <a:endParaRPr lang="en-US"/>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934200" y="5412581"/>
            <a:ext cx="406400" cy="406400"/>
          </a:xfrm>
          <a:prstGeom prst="rect">
            <a:avLst/>
          </a:prstGeom>
        </p:spPr>
      </p:pic>
    </p:spTree>
    <p:extLst>
      <p:ext uri="{BB962C8B-B14F-4D97-AF65-F5344CB8AC3E}">
        <p14:creationId xmlns:p14="http://schemas.microsoft.com/office/powerpoint/2010/main" val="3770981759"/>
      </p:ext>
    </p:extLst>
  </p:cSld>
  <p:clrMapOvr>
    <a:masterClrMapping/>
  </p:clrMapOvr>
  <mc:AlternateContent xmlns:mc="http://schemas.openxmlformats.org/markup-compatibility/2006" xmlns:p14="http://schemas.microsoft.com/office/powerpoint/2010/main">
    <mc:Choice Requires="p14">
      <p:transition p14:dur="250" advClick="0" advTm="9000"/>
    </mc:Choice>
    <mc:Fallback xmlns="">
      <p:transition advClick="0"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53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Effect of a Deletion on the Twitter User</a:t>
            </a:r>
          </a:p>
        </p:txBody>
      </p:sp>
      <p:sp>
        <p:nvSpPr>
          <p:cNvPr id="3" name="Content Placeholder 2"/>
          <p:cNvSpPr>
            <a:spLocks noGrp="1"/>
          </p:cNvSpPr>
          <p:nvPr>
            <p:ph idx="1"/>
          </p:nvPr>
        </p:nvSpPr>
        <p:spPr>
          <a:xfrm>
            <a:off x="477982" y="1816532"/>
            <a:ext cx="8229600" cy="4525963"/>
          </a:xfrm>
        </p:spPr>
        <p:txBody>
          <a:bodyPr/>
          <a:lstStyle/>
          <a:p>
            <a:r>
              <a:rPr lang="en-US" dirty="0"/>
              <a:t>A deleted tweet or account may be a source of sadness and loss.</a:t>
            </a:r>
          </a:p>
        </p:txBody>
      </p:sp>
      <p:pic>
        <p:nvPicPr>
          <p:cNvPr id="8" name="Picture 7"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09537" y="2819400"/>
            <a:ext cx="6324925" cy="2622685"/>
          </a:xfrm>
          <a:prstGeom prst="rect">
            <a:avLst/>
          </a:prstGeom>
        </p:spPr>
      </p:pic>
      <p:sp>
        <p:nvSpPr>
          <p:cNvPr id="14" name="Slide Number Placeholder 13"/>
          <p:cNvSpPr>
            <a:spLocks noGrp="1"/>
          </p:cNvSpPr>
          <p:nvPr>
            <p:ph type="sldNum" sz="quarter" idx="12"/>
          </p:nvPr>
        </p:nvSpPr>
        <p:spPr/>
        <p:txBody>
          <a:bodyPr/>
          <a:lstStyle/>
          <a:p>
            <a:fld id="{5DBB6BED-2EA4-429F-81E1-512DDF7AEB89}" type="slidenum">
              <a:rPr lang="en-US" smtClean="0"/>
              <a:t>39</a:t>
            </a:fld>
            <a:endParaRPr lang="en-US"/>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573982" y="6160799"/>
            <a:ext cx="406400" cy="406400"/>
          </a:xfrm>
          <a:prstGeom prst="rect">
            <a:avLst/>
          </a:prstGeom>
        </p:spPr>
      </p:pic>
    </p:spTree>
    <p:extLst>
      <p:ext uri="{BB962C8B-B14F-4D97-AF65-F5344CB8AC3E}">
        <p14:creationId xmlns:p14="http://schemas.microsoft.com/office/powerpoint/2010/main" val="2996249835"/>
      </p:ext>
    </p:extLst>
  </p:cSld>
  <p:clrMapOvr>
    <a:masterClrMapping/>
  </p:clrMapOvr>
  <mc:AlternateContent xmlns:mc="http://schemas.openxmlformats.org/markup-compatibility/2006" xmlns:p14="http://schemas.microsoft.com/office/powerpoint/2010/main">
    <mc:Choice Requires="p14">
      <p:transition p14:dur="100" advClick="0" advTm="11000"/>
    </mc:Choice>
    <mc:Fallback xmlns="">
      <p:transition advClick="0" advTm="1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76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Effect of a Deletion on the Twitter User</a:t>
            </a:r>
          </a:p>
        </p:txBody>
      </p:sp>
      <p:sp>
        <p:nvSpPr>
          <p:cNvPr id="3" name="Content Placeholder 2"/>
          <p:cNvSpPr>
            <a:spLocks noGrp="1"/>
          </p:cNvSpPr>
          <p:nvPr>
            <p:ph idx="1"/>
          </p:nvPr>
        </p:nvSpPr>
        <p:spPr/>
        <p:txBody>
          <a:bodyPr/>
          <a:lstStyle/>
          <a:p>
            <a:r>
              <a:rPr lang="en-US" dirty="0"/>
              <a:t>A deleted tweet or account may be a source of sadness and loss.</a:t>
            </a:r>
          </a:p>
        </p:txBody>
      </p:sp>
      <p:pic>
        <p:nvPicPr>
          <p:cNvPr id="12" name="Picture 11"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81200" y="2743200"/>
            <a:ext cx="5084713" cy="2502001"/>
          </a:xfrm>
          <a:prstGeom prst="rect">
            <a:avLst/>
          </a:prstGeom>
        </p:spPr>
      </p:pic>
      <p:sp>
        <p:nvSpPr>
          <p:cNvPr id="6" name="Slide Number Placeholder 5"/>
          <p:cNvSpPr>
            <a:spLocks noGrp="1"/>
          </p:cNvSpPr>
          <p:nvPr>
            <p:ph type="sldNum" sz="quarter" idx="12"/>
          </p:nvPr>
        </p:nvSpPr>
        <p:spPr/>
        <p:txBody>
          <a:bodyPr/>
          <a:lstStyle/>
          <a:p>
            <a:fld id="{5DBB6BED-2EA4-429F-81E1-512DDF7AEB89}" type="slidenum">
              <a:rPr lang="en-US" smtClean="0"/>
              <a:t>40</a:t>
            </a:fld>
            <a:endParaRPr lang="en-US"/>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862713" y="6308725"/>
            <a:ext cx="406400" cy="406400"/>
          </a:xfrm>
          <a:prstGeom prst="rect">
            <a:avLst/>
          </a:prstGeom>
        </p:spPr>
      </p:pic>
    </p:spTree>
    <p:extLst>
      <p:ext uri="{BB962C8B-B14F-4D97-AF65-F5344CB8AC3E}">
        <p14:creationId xmlns:p14="http://schemas.microsoft.com/office/powerpoint/2010/main" val="1407997496"/>
      </p:ext>
    </p:extLst>
  </p:cSld>
  <p:clrMapOvr>
    <a:masterClrMapping/>
  </p:clrMapOvr>
  <mc:AlternateContent xmlns:mc="http://schemas.openxmlformats.org/markup-compatibility/2006" xmlns:p14="http://schemas.microsoft.com/office/powerpoint/2010/main">
    <mc:Choice Requires="p14">
      <p:transition p14:dur="100" advClick="0" advTm="10000"/>
    </mc:Choice>
    <mc:Fallback xmlns="">
      <p:transition advClick="0" advTm="1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74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Effect of a Deletion on the Twitter User</a:t>
            </a:r>
          </a:p>
        </p:txBody>
      </p:sp>
      <p:sp>
        <p:nvSpPr>
          <p:cNvPr id="3" name="Content Placeholder 2"/>
          <p:cNvSpPr>
            <a:spLocks noGrp="1"/>
          </p:cNvSpPr>
          <p:nvPr>
            <p:ph idx="1"/>
          </p:nvPr>
        </p:nvSpPr>
        <p:spPr/>
        <p:txBody>
          <a:bodyPr/>
          <a:lstStyle/>
          <a:p>
            <a:r>
              <a:rPr lang="en-US" dirty="0"/>
              <a:t>Importance of permanence in social media.</a:t>
            </a:r>
          </a:p>
        </p:txBody>
      </p:sp>
      <p:pic>
        <p:nvPicPr>
          <p:cNvPr id="11" name="Picture 10" descr="Screen Clippi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04595" y="4619431"/>
            <a:ext cx="5443805" cy="1324169"/>
          </a:xfrm>
          <a:prstGeom prst="rect">
            <a:avLst/>
          </a:prstGeom>
        </p:spPr>
      </p:pic>
      <p:pic>
        <p:nvPicPr>
          <p:cNvPr id="14" name="Picture 13"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05000" y="2209800"/>
            <a:ext cx="5206781" cy="2341674"/>
          </a:xfrm>
          <a:prstGeom prst="rect">
            <a:avLst/>
          </a:prstGeom>
        </p:spPr>
      </p:pic>
      <p:pic>
        <p:nvPicPr>
          <p:cNvPr id="1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7772400" y="6126163"/>
            <a:ext cx="406400" cy="406400"/>
          </a:xfrm>
          <a:prstGeom prst="rect">
            <a:avLst/>
          </a:prstGeom>
        </p:spPr>
      </p:pic>
    </p:spTree>
    <p:extLst>
      <p:ext uri="{BB962C8B-B14F-4D97-AF65-F5344CB8AC3E}">
        <p14:creationId xmlns:p14="http://schemas.microsoft.com/office/powerpoint/2010/main" val="106329037"/>
      </p:ext>
    </p:extLst>
  </p:cSld>
  <p:clrMapOvr>
    <a:masterClrMapping/>
  </p:clrMapOvr>
  <mc:AlternateContent xmlns:mc="http://schemas.openxmlformats.org/markup-compatibility/2006" xmlns:p14="http://schemas.microsoft.com/office/powerpoint/2010/main">
    <mc:Choice Requires="p14">
      <p:transition p14:dur="100" advClick="0" advTm="10000"/>
    </mc:Choice>
    <mc:Fallback xmlns="">
      <p:transition advClick="0" advTm="1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7070"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5"/>
                </p:tgtEl>
              </p:cMediaNode>
            </p:audio>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1066800" y="1981200"/>
            <a:ext cx="7507287" cy="2503487"/>
          </a:xfrm>
        </p:spPr>
        <p:txBody>
          <a:bodyPr/>
          <a:lstStyle/>
          <a:p>
            <a:r>
              <a:rPr lang="en-US" dirty="0"/>
              <a:t>Evidence of the Earliest</a:t>
            </a:r>
          </a:p>
          <a:p>
            <a:r>
              <a:rPr lang="en-US" dirty="0"/>
              <a:t>Deletions on Twitter</a:t>
            </a:r>
          </a:p>
          <a:p>
            <a:endParaRPr lang="en-US" dirty="0"/>
          </a:p>
        </p:txBody>
      </p:sp>
      <p:sp>
        <p:nvSpPr>
          <p:cNvPr id="4" name="Slide Number Placeholder 3"/>
          <p:cNvSpPr>
            <a:spLocks noGrp="1"/>
          </p:cNvSpPr>
          <p:nvPr>
            <p:ph type="sldNum" sz="quarter" idx="12"/>
          </p:nvPr>
        </p:nvSpPr>
        <p:spPr/>
        <p:txBody>
          <a:bodyPr/>
          <a:lstStyle/>
          <a:p>
            <a:fld id="{5DBB6BED-2EA4-429F-81E1-512DDF7AEB89}" type="slidenum">
              <a:rPr lang="en-US" smtClean="0"/>
              <a:t>42</a:t>
            </a:fld>
            <a:endParaRPr lang="en-US"/>
          </a:p>
        </p:txBody>
      </p:sp>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553200" y="5486400"/>
            <a:ext cx="406400" cy="406400"/>
          </a:xfrm>
          <a:prstGeom prst="rect">
            <a:avLst/>
          </a:prstGeom>
        </p:spPr>
      </p:pic>
    </p:spTree>
    <p:extLst>
      <p:ext uri="{BB962C8B-B14F-4D97-AF65-F5344CB8AC3E}">
        <p14:creationId xmlns:p14="http://schemas.microsoft.com/office/powerpoint/2010/main" val="2112288499"/>
      </p:ext>
    </p:extLst>
  </p:cSld>
  <p:clrMapOvr>
    <a:masterClrMapping/>
  </p:clrMapOvr>
  <mc:AlternateContent xmlns:mc="http://schemas.openxmlformats.org/markup-compatibility/2006" xmlns:p14="http://schemas.microsoft.com/office/powerpoint/2010/main">
    <mc:Choice Requires="p14">
      <p:transition p14:dur="250" advClick="0" advTm="17000"/>
    </mc:Choice>
    <mc:Fallback xmlns="">
      <p:transition advClick="0" advTm="1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917"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4"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86545" y="1403289"/>
            <a:ext cx="5465640" cy="955925"/>
          </a:xfrm>
          <a:prstGeom prst="rect">
            <a:avLst/>
          </a:prstGeom>
        </p:spPr>
      </p:pic>
      <p:sp>
        <p:nvSpPr>
          <p:cNvPr id="4" name="Slide Number Placeholder 3"/>
          <p:cNvSpPr>
            <a:spLocks noGrp="1"/>
          </p:cNvSpPr>
          <p:nvPr>
            <p:ph type="sldNum" sz="quarter" idx="12"/>
          </p:nvPr>
        </p:nvSpPr>
        <p:spPr/>
        <p:txBody>
          <a:bodyPr/>
          <a:lstStyle/>
          <a:p>
            <a:fld id="{5DBB6BED-2EA4-429F-81E1-512DDF7AEB89}" type="slidenum">
              <a:rPr lang="en-US" smtClean="0"/>
              <a:t>43</a:t>
            </a:fld>
            <a:endParaRPr lang="en-US"/>
          </a:p>
        </p:txBody>
      </p:sp>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368800" y="3225800"/>
            <a:ext cx="406400" cy="406400"/>
          </a:xfrm>
          <a:prstGeom prst="rect">
            <a:avLst/>
          </a:prstGeom>
        </p:spPr>
      </p:pic>
    </p:spTree>
    <p:extLst>
      <p:ext uri="{BB962C8B-B14F-4D97-AF65-F5344CB8AC3E}">
        <p14:creationId xmlns:p14="http://schemas.microsoft.com/office/powerpoint/2010/main" val="2606320145"/>
      </p:ext>
    </p:extLst>
  </p:cSld>
  <p:clrMapOvr>
    <a:masterClrMapping/>
  </p:clrMapOvr>
  <mc:AlternateContent xmlns:mc="http://schemas.openxmlformats.org/markup-compatibility/2006" xmlns:p14="http://schemas.microsoft.com/office/powerpoint/2010/main">
    <mc:Choice Requires="p14">
      <p:transition p14:dur="130" advClick="0" advTm="13000"/>
    </mc:Choice>
    <mc:Fallback xmlns="">
      <p:transition advClick="0" advTm="1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152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57200" y="215778"/>
            <a:ext cx="4419827" cy="2375022"/>
          </a:xfrm>
          <a:prstGeom prst="rect">
            <a:avLst/>
          </a:prstGeom>
          <a:ln w="63500">
            <a:solidFill>
              <a:schemeClr val="tx2"/>
            </a:solidFill>
          </a:ln>
        </p:spPr>
      </p:pic>
      <p:pic>
        <p:nvPicPr>
          <p:cNvPr id="5" name="Picture 4"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69128" y="2790463"/>
            <a:ext cx="5205742" cy="2286000"/>
          </a:xfrm>
          <a:prstGeom prst="rect">
            <a:avLst/>
          </a:prstGeom>
        </p:spPr>
      </p:pic>
      <p:pic>
        <p:nvPicPr>
          <p:cNvPr id="23" name="Picture 22" descr="Screen Clippi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09600" y="5334000"/>
            <a:ext cx="8191882" cy="1200842"/>
          </a:xfrm>
          <a:prstGeom prst="rect">
            <a:avLst/>
          </a:prstGeom>
        </p:spPr>
      </p:pic>
      <p:pic>
        <p:nvPicPr>
          <p:cNvPr id="25" name="Picture 24" descr="Screen Clippi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124200" y="1403289"/>
            <a:ext cx="5527985" cy="966829"/>
          </a:xfrm>
          <a:prstGeom prst="rect">
            <a:avLst/>
          </a:prstGeom>
        </p:spPr>
      </p:pic>
      <p:sp>
        <p:nvSpPr>
          <p:cNvPr id="4" name="Slide Number Placeholder 3"/>
          <p:cNvSpPr>
            <a:spLocks noGrp="1"/>
          </p:cNvSpPr>
          <p:nvPr>
            <p:ph type="sldNum" sz="quarter" idx="12"/>
          </p:nvPr>
        </p:nvSpPr>
        <p:spPr/>
        <p:txBody>
          <a:bodyPr/>
          <a:lstStyle/>
          <a:p>
            <a:fld id="{5DBB6BED-2EA4-429F-81E1-512DDF7AEB89}" type="slidenum">
              <a:rPr lang="en-US" smtClean="0"/>
              <a:t>44</a:t>
            </a:fld>
            <a:endParaRPr lang="en-US"/>
          </a:p>
        </p:txBody>
      </p:sp>
      <p:pic>
        <p:nvPicPr>
          <p:cNvPr id="6"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7654636" y="3151229"/>
            <a:ext cx="406400" cy="406400"/>
          </a:xfrm>
          <a:prstGeom prst="rect">
            <a:avLst/>
          </a:prstGeom>
        </p:spPr>
      </p:pic>
    </p:spTree>
    <p:extLst>
      <p:ext uri="{BB962C8B-B14F-4D97-AF65-F5344CB8AC3E}">
        <p14:creationId xmlns:p14="http://schemas.microsoft.com/office/powerpoint/2010/main" val="3620841374"/>
      </p:ext>
    </p:extLst>
  </p:cSld>
  <p:clrMapOvr>
    <a:masterClrMapping/>
  </p:clrMapOvr>
  <mc:AlternateContent xmlns:mc="http://schemas.openxmlformats.org/markup-compatibility/2006" xmlns:p14="http://schemas.microsoft.com/office/powerpoint/2010/main">
    <mc:Choice Requires="p14">
      <p:transition p14:dur="150" advClick="0" advTm="15000"/>
    </mc:Choice>
    <mc:Fallback xmlns="">
      <p:transition advClick="0" advTm="1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90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9600" y="240560"/>
            <a:ext cx="4489681" cy="1727289"/>
          </a:xfrm>
          <a:prstGeom prst="rect">
            <a:avLst/>
          </a:prstGeom>
        </p:spPr>
      </p:pic>
      <p:pic>
        <p:nvPicPr>
          <p:cNvPr id="21" name="Picture 20"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57400" y="2133600"/>
            <a:ext cx="5349240" cy="2057400"/>
          </a:xfrm>
          <a:prstGeom prst="rect">
            <a:avLst/>
          </a:prstGeom>
        </p:spPr>
      </p:pic>
      <p:pic>
        <p:nvPicPr>
          <p:cNvPr id="19" name="Picture 18" descr="Screen Clippi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200400" y="4456108"/>
            <a:ext cx="5462402" cy="2159918"/>
          </a:xfrm>
          <a:prstGeom prst="rect">
            <a:avLst/>
          </a:prstGeom>
          <a:ln w="63500">
            <a:solidFill>
              <a:schemeClr val="tx2"/>
            </a:solidFill>
          </a:ln>
        </p:spPr>
      </p:pic>
      <p:sp>
        <p:nvSpPr>
          <p:cNvPr id="3" name="Slide Number Placeholder 2"/>
          <p:cNvSpPr>
            <a:spLocks noGrp="1"/>
          </p:cNvSpPr>
          <p:nvPr>
            <p:ph type="sldNum" sz="quarter" idx="12"/>
          </p:nvPr>
        </p:nvSpPr>
        <p:spPr/>
        <p:txBody>
          <a:bodyPr/>
          <a:lstStyle/>
          <a:p>
            <a:fld id="{5DBB6BED-2EA4-429F-81E1-512DDF7AEB89}" type="slidenum">
              <a:rPr lang="en-US" smtClean="0"/>
              <a:t>45</a:t>
            </a:fld>
            <a:endParaRPr lang="en-US"/>
          </a:p>
        </p:txBody>
      </p:sp>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7620000" y="901004"/>
            <a:ext cx="406400" cy="406400"/>
          </a:xfrm>
          <a:prstGeom prst="rect">
            <a:avLst/>
          </a:prstGeom>
        </p:spPr>
      </p:pic>
    </p:spTree>
    <p:extLst>
      <p:ext uri="{BB962C8B-B14F-4D97-AF65-F5344CB8AC3E}">
        <p14:creationId xmlns:p14="http://schemas.microsoft.com/office/powerpoint/2010/main" val="267473260"/>
      </p:ext>
    </p:extLst>
  </p:cSld>
  <p:clrMapOvr>
    <a:masterClrMapping/>
  </p:clrMapOvr>
  <mc:AlternateContent xmlns:mc="http://schemas.openxmlformats.org/markup-compatibility/2006" xmlns:p14="http://schemas.microsoft.com/office/powerpoint/2010/main">
    <mc:Choice Requires="p14">
      <p:transition p14:dur="250" advClick="0" advTm="15000"/>
    </mc:Choice>
    <mc:Fallback xmlns="">
      <p:transition advClick="0" advTm="1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629"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u="sng" dirty="0"/>
              <a:t>Further Reading</a:t>
            </a:r>
            <a:endParaRPr lang="en-US" dirty="0"/>
          </a:p>
        </p:txBody>
      </p:sp>
      <p:sp>
        <p:nvSpPr>
          <p:cNvPr id="3" name="Content Placeholder 2"/>
          <p:cNvSpPr>
            <a:spLocks noGrp="1"/>
          </p:cNvSpPr>
          <p:nvPr>
            <p:ph idx="1"/>
          </p:nvPr>
        </p:nvSpPr>
        <p:spPr>
          <a:xfrm>
            <a:off x="457200" y="1600200"/>
            <a:ext cx="8229600" cy="4525963"/>
          </a:xfrm>
        </p:spPr>
        <p:txBody>
          <a:bodyPr>
            <a:normAutofit fontScale="55000" lnSpcReduction="20000"/>
          </a:bodyPr>
          <a:lstStyle/>
          <a:p>
            <a:endParaRPr lang="en-US" dirty="0"/>
          </a:p>
          <a:p>
            <a:r>
              <a:rPr lang="en-US" dirty="0"/>
              <a:t>H. </a:t>
            </a:r>
            <a:r>
              <a:rPr lang="en-US" dirty="0" err="1"/>
              <a:t>Almuhimedi</a:t>
            </a:r>
            <a:r>
              <a:rPr lang="en-US" dirty="0"/>
              <a:t>, S. Wilson, B. Liu, N. </a:t>
            </a:r>
            <a:r>
              <a:rPr lang="en-US" dirty="0" err="1"/>
              <a:t>Sadeh</a:t>
            </a:r>
            <a:r>
              <a:rPr lang="en-US" dirty="0"/>
              <a:t>, A. </a:t>
            </a:r>
            <a:r>
              <a:rPr lang="en-US" dirty="0" err="1"/>
              <a:t>Acquisti</a:t>
            </a:r>
            <a:r>
              <a:rPr lang="en-US" dirty="0"/>
              <a:t>, “I Wish I Hadn’t Tweeted That! Large-Scale Quantitative Analysis of Deleted Tweets”, in Proceedings of the 16th ACM Conference on Computer Supported Cooperative Work and Social Computing (CSCW2013), Feb. 2013.  </a:t>
            </a:r>
            <a:r>
              <a:rPr lang="en-US" u="sng" dirty="0">
                <a:hlinkClick r:id="rId5"/>
              </a:rPr>
              <a:t>[Download PDF]</a:t>
            </a:r>
            <a:endParaRPr lang="en-US" dirty="0"/>
          </a:p>
          <a:p>
            <a:endParaRPr lang="en-US" dirty="0"/>
          </a:p>
          <a:p>
            <a:r>
              <a:rPr lang="en-US" dirty="0"/>
              <a:t>M. Sleeper, J. </a:t>
            </a:r>
            <a:r>
              <a:rPr lang="en-US" dirty="0" err="1"/>
              <a:t>Cranshaw</a:t>
            </a:r>
            <a:r>
              <a:rPr lang="en-US" dirty="0"/>
              <a:t>, P. G. Kelley, B. Ur, A. </a:t>
            </a:r>
            <a:r>
              <a:rPr lang="en-US" dirty="0" err="1"/>
              <a:t>Acquisti</a:t>
            </a:r>
            <a:r>
              <a:rPr lang="en-US" dirty="0"/>
              <a:t>, L. </a:t>
            </a:r>
            <a:r>
              <a:rPr lang="en-US" dirty="0" err="1"/>
              <a:t>Cranor</a:t>
            </a:r>
            <a:r>
              <a:rPr lang="en-US" dirty="0"/>
              <a:t>, N. </a:t>
            </a:r>
            <a:r>
              <a:rPr lang="en-US" dirty="0" err="1"/>
              <a:t>Sadeh</a:t>
            </a:r>
            <a:r>
              <a:rPr lang="en-US" dirty="0"/>
              <a:t>, “I read my Twitter the next morning and was astonished” A conversational perspective on Twitter regrets. ”, in Proceedings of the 31st annual SIGCHI Conference on Human Factors in Computing Systems, CHI2013, May 2013.  </a:t>
            </a:r>
            <a:r>
              <a:rPr lang="en-US" u="sng" dirty="0">
                <a:hlinkClick r:id="rId6"/>
              </a:rPr>
              <a:t>[Download PDF]</a:t>
            </a:r>
            <a:endParaRPr lang="en-US" dirty="0"/>
          </a:p>
          <a:p>
            <a:endParaRPr lang="en-US" dirty="0"/>
          </a:p>
          <a:p>
            <a:r>
              <a:rPr lang="en-US" dirty="0"/>
              <a:t>A. </a:t>
            </a:r>
            <a:r>
              <a:rPr lang="en-US" dirty="0" err="1"/>
              <a:t>Arif</a:t>
            </a:r>
            <a:r>
              <a:rPr lang="en-US" dirty="0"/>
              <a:t>, J. J. Robinson, S. A. </a:t>
            </a:r>
            <a:r>
              <a:rPr lang="en-US" dirty="0" err="1"/>
              <a:t>Stanek</a:t>
            </a:r>
            <a:r>
              <a:rPr lang="en-US" dirty="0"/>
              <a:t>, E. </a:t>
            </a:r>
            <a:r>
              <a:rPr lang="en-US" dirty="0" err="1"/>
              <a:t>Fichet</a:t>
            </a:r>
            <a:r>
              <a:rPr lang="en-US" dirty="0"/>
              <a:t>, P. Townsend, Z. </a:t>
            </a:r>
            <a:r>
              <a:rPr lang="en-US" dirty="0" err="1"/>
              <a:t>Worku</a:t>
            </a:r>
            <a:r>
              <a:rPr lang="en-US" dirty="0"/>
              <a:t>, K. </a:t>
            </a:r>
            <a:r>
              <a:rPr lang="en-US" dirty="0" err="1"/>
              <a:t>Starbird</a:t>
            </a:r>
            <a:r>
              <a:rPr lang="en-US" dirty="0"/>
              <a:t>, “A Closer Look at the Self-Correcting Crowd: Examining Corrections in Online Rumors”, for the 2017 ACM Conference, Jan 2017. 10.1145/2998181.2998294.  </a:t>
            </a:r>
            <a:r>
              <a:rPr lang="en-US" u="sng" dirty="0">
                <a:hlinkClick r:id="rId7"/>
              </a:rPr>
              <a:t>[Download PDF]</a:t>
            </a:r>
            <a:endParaRPr lang="en-US" u="sng" dirty="0"/>
          </a:p>
          <a:p>
            <a:pPr marL="0" indent="0">
              <a:buNone/>
            </a:pPr>
            <a:endParaRPr lang="en-US" u="sng" dirty="0"/>
          </a:p>
          <a:p>
            <a:r>
              <a:rPr lang="en-US" dirty="0"/>
              <a:t>More links at: </a:t>
            </a:r>
            <a:r>
              <a:rPr lang="en-US" altLang="en-US" dirty="0">
                <a:solidFill>
                  <a:srgbClr val="1155CC"/>
                </a:solidFill>
                <a:latin typeface="Calibri" panose="020F0502020204030204" pitchFamily="34" charset="0"/>
                <a:ea typeface="Times New Roman" panose="02020603050405020304" pitchFamily="18" charset="0"/>
                <a:cs typeface="Calibri" panose="020F0502020204030204" pitchFamily="34" charset="0"/>
                <a:hlinkClick r:id="rId8"/>
              </a:rPr>
              <a:t>https://sinkholesworkshop.wordpress.com/maria-audi-kiskowski-byrne-the-deleted-tweet/</a:t>
            </a:r>
            <a:r>
              <a:rPr lang="en-US" altLang="en-US" dirty="0">
                <a:solidFill>
                  <a:srgbClr val="000000"/>
                </a:solidFill>
                <a:latin typeface="Calibri" panose="020F0502020204030204" pitchFamily="34" charset="0"/>
                <a:ea typeface="Times New Roman" panose="02020603050405020304" pitchFamily="18" charset="0"/>
                <a:cs typeface="Calibri" panose="020F0502020204030204" pitchFamily="34" charset="0"/>
              </a:rPr>
              <a:t>.</a:t>
            </a:r>
            <a:endParaRPr lang="en-US" altLang="en-US" sz="6000" dirty="0">
              <a:latin typeface="Arial" panose="020B0604020202020204" pitchFamily="34" charset="0"/>
            </a:endParaRPr>
          </a:p>
          <a:p>
            <a:pPr marL="0" indent="0">
              <a:buNone/>
            </a:pPr>
            <a:endParaRPr lang="en-US" u="sng" dirty="0"/>
          </a:p>
          <a:p>
            <a:endParaRPr lang="en-US" dirty="0"/>
          </a:p>
          <a:p>
            <a:endParaRPr lang="en-US" dirty="0"/>
          </a:p>
          <a:p>
            <a:endParaRPr lang="en-US" dirty="0"/>
          </a:p>
        </p:txBody>
      </p:sp>
      <p:sp>
        <p:nvSpPr>
          <p:cNvPr id="6" name="Slide Number Placeholder 5"/>
          <p:cNvSpPr>
            <a:spLocks noGrp="1"/>
          </p:cNvSpPr>
          <p:nvPr>
            <p:ph type="sldNum" sz="quarter" idx="12"/>
          </p:nvPr>
        </p:nvSpPr>
        <p:spPr/>
        <p:txBody>
          <a:bodyPr/>
          <a:lstStyle/>
          <a:p>
            <a:fld id="{5DBB6BED-2EA4-429F-81E1-512DDF7AEB89}" type="slidenum">
              <a:rPr lang="en-US" smtClean="0"/>
              <a:t>46</a:t>
            </a:fld>
            <a:endParaRPr lang="en-US"/>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368800" y="3225800"/>
            <a:ext cx="406400" cy="406400"/>
          </a:xfrm>
          <a:prstGeom prst="rect">
            <a:avLst/>
          </a:prstGeom>
        </p:spPr>
      </p:pic>
    </p:spTree>
    <p:extLst>
      <p:ext uri="{BB962C8B-B14F-4D97-AF65-F5344CB8AC3E}">
        <p14:creationId xmlns:p14="http://schemas.microsoft.com/office/powerpoint/2010/main" val="1651013663"/>
      </p:ext>
    </p:extLst>
  </p:cSld>
  <p:clrMapOvr>
    <a:masterClrMapping/>
  </p:clrMapOvr>
  <mc:AlternateContent xmlns:mc="http://schemas.openxmlformats.org/markup-compatibility/2006" xmlns:p14="http://schemas.microsoft.com/office/powerpoint/2010/main">
    <mc:Choice Requires="p14">
      <p:transition p14:dur="250" advClick="0" advTm="6000"/>
    </mc:Choice>
    <mc:Fallback xmlns="">
      <p:transition advClick="0" advTm="6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51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u="sng" dirty="0"/>
              <a:t>Further Reading</a:t>
            </a:r>
            <a:endParaRPr lang="en-US" dirty="0"/>
          </a:p>
        </p:txBody>
      </p:sp>
      <p:sp>
        <p:nvSpPr>
          <p:cNvPr id="3" name="Content Placeholder 2"/>
          <p:cNvSpPr>
            <a:spLocks noGrp="1"/>
          </p:cNvSpPr>
          <p:nvPr>
            <p:ph idx="1"/>
          </p:nvPr>
        </p:nvSpPr>
        <p:spPr>
          <a:xfrm>
            <a:off x="457200" y="1600200"/>
            <a:ext cx="8229600" cy="4525963"/>
          </a:xfrm>
        </p:spPr>
        <p:txBody>
          <a:bodyPr>
            <a:normAutofit fontScale="55000" lnSpcReduction="20000"/>
          </a:bodyPr>
          <a:lstStyle/>
          <a:p>
            <a:endParaRPr lang="en-US" dirty="0"/>
          </a:p>
          <a:p>
            <a:r>
              <a:rPr lang="en-US" dirty="0"/>
              <a:t>H. </a:t>
            </a:r>
            <a:r>
              <a:rPr lang="en-US" dirty="0" err="1"/>
              <a:t>Almuhimedi</a:t>
            </a:r>
            <a:r>
              <a:rPr lang="en-US" dirty="0"/>
              <a:t>, S. Wilson, B. Liu, N. </a:t>
            </a:r>
            <a:r>
              <a:rPr lang="en-US" dirty="0" err="1"/>
              <a:t>Sadeh</a:t>
            </a:r>
            <a:r>
              <a:rPr lang="en-US" dirty="0"/>
              <a:t>, A. </a:t>
            </a:r>
            <a:r>
              <a:rPr lang="en-US" dirty="0" err="1"/>
              <a:t>Acquisti</a:t>
            </a:r>
            <a:r>
              <a:rPr lang="en-US" dirty="0"/>
              <a:t>, “I Wish I Hadn’t Tweeted That! Large-Scale Quantitative Analysis of Deleted Tweets”, in Proceedings of the 16th ACM Conference on Computer Supported Cooperative Work and Social Computing (CSCW2013), Feb. 2013.  </a:t>
            </a:r>
            <a:r>
              <a:rPr lang="en-US" u="sng" dirty="0">
                <a:hlinkClick r:id="rId5"/>
              </a:rPr>
              <a:t>[Download PDF]</a:t>
            </a:r>
            <a:endParaRPr lang="en-US" dirty="0"/>
          </a:p>
          <a:p>
            <a:endParaRPr lang="en-US" dirty="0"/>
          </a:p>
          <a:p>
            <a:r>
              <a:rPr lang="en-US" dirty="0"/>
              <a:t>M. Sleeper, J. </a:t>
            </a:r>
            <a:r>
              <a:rPr lang="en-US" dirty="0" err="1"/>
              <a:t>Cranshaw</a:t>
            </a:r>
            <a:r>
              <a:rPr lang="en-US" dirty="0"/>
              <a:t>, P. G. Kelley, B. Ur, A. </a:t>
            </a:r>
            <a:r>
              <a:rPr lang="en-US" dirty="0" err="1"/>
              <a:t>Acquisti</a:t>
            </a:r>
            <a:r>
              <a:rPr lang="en-US" dirty="0"/>
              <a:t>, L. </a:t>
            </a:r>
            <a:r>
              <a:rPr lang="en-US" dirty="0" err="1"/>
              <a:t>Cranor</a:t>
            </a:r>
            <a:r>
              <a:rPr lang="en-US" dirty="0"/>
              <a:t>, N. </a:t>
            </a:r>
            <a:r>
              <a:rPr lang="en-US" dirty="0" err="1"/>
              <a:t>Sadeh</a:t>
            </a:r>
            <a:r>
              <a:rPr lang="en-US" dirty="0"/>
              <a:t>, “I read my Twitter the next morning and was astonished” A conversational perspective on Twitter regrets. ”, in Proceedings of the 31st annual SIGCHI Conference on Human Factors in Computing Systems, CHI2013, May 2013.  </a:t>
            </a:r>
            <a:r>
              <a:rPr lang="en-US" u="sng" dirty="0">
                <a:hlinkClick r:id="rId6"/>
              </a:rPr>
              <a:t>[Download PDF]</a:t>
            </a:r>
            <a:endParaRPr lang="en-US" dirty="0"/>
          </a:p>
          <a:p>
            <a:endParaRPr lang="en-US" dirty="0"/>
          </a:p>
          <a:p>
            <a:r>
              <a:rPr lang="en-US" dirty="0"/>
              <a:t>A. </a:t>
            </a:r>
            <a:r>
              <a:rPr lang="en-US" dirty="0" err="1"/>
              <a:t>Arif</a:t>
            </a:r>
            <a:r>
              <a:rPr lang="en-US" dirty="0"/>
              <a:t>, J. J. Robinson, S. A. </a:t>
            </a:r>
            <a:r>
              <a:rPr lang="en-US" dirty="0" err="1"/>
              <a:t>Stanek</a:t>
            </a:r>
            <a:r>
              <a:rPr lang="en-US" dirty="0"/>
              <a:t>, E. </a:t>
            </a:r>
            <a:r>
              <a:rPr lang="en-US" dirty="0" err="1"/>
              <a:t>Fichet</a:t>
            </a:r>
            <a:r>
              <a:rPr lang="en-US" dirty="0"/>
              <a:t>, P. Townsend, Z. </a:t>
            </a:r>
            <a:r>
              <a:rPr lang="en-US" dirty="0" err="1"/>
              <a:t>Worku</a:t>
            </a:r>
            <a:r>
              <a:rPr lang="en-US" dirty="0"/>
              <a:t>, K. </a:t>
            </a:r>
            <a:r>
              <a:rPr lang="en-US" dirty="0" err="1"/>
              <a:t>Starbird</a:t>
            </a:r>
            <a:r>
              <a:rPr lang="en-US" dirty="0"/>
              <a:t>, “A Closer Look at the Self-Correcting Crowd: Examining Corrections in Online Rumors”, for the 2017 ACM Conference, Jan 2017. 10.1145/2998181.2998294.  </a:t>
            </a:r>
            <a:r>
              <a:rPr lang="en-US" u="sng" dirty="0">
                <a:hlinkClick r:id="rId7"/>
              </a:rPr>
              <a:t>[Download PDF]</a:t>
            </a:r>
            <a:endParaRPr lang="en-US" u="sng" dirty="0"/>
          </a:p>
          <a:p>
            <a:pPr marL="0" indent="0">
              <a:buNone/>
            </a:pPr>
            <a:endParaRPr lang="en-US" u="sng" dirty="0"/>
          </a:p>
          <a:p>
            <a:r>
              <a:rPr lang="en-US" dirty="0"/>
              <a:t>More links at: </a:t>
            </a:r>
            <a:r>
              <a:rPr lang="en-US" altLang="en-US" dirty="0">
                <a:solidFill>
                  <a:srgbClr val="1155CC"/>
                </a:solidFill>
                <a:latin typeface="Calibri" panose="020F0502020204030204" pitchFamily="34" charset="0"/>
                <a:ea typeface="Times New Roman" panose="02020603050405020304" pitchFamily="18" charset="0"/>
                <a:cs typeface="Calibri" panose="020F0502020204030204" pitchFamily="34" charset="0"/>
                <a:hlinkClick r:id="rId8"/>
              </a:rPr>
              <a:t>https://sinkholesworkshop.wordpress.com/maria-audi-kiskowski-byrne-the-deleted-tweet/</a:t>
            </a:r>
            <a:r>
              <a:rPr lang="en-US" altLang="en-US" dirty="0">
                <a:solidFill>
                  <a:srgbClr val="000000"/>
                </a:solidFill>
                <a:latin typeface="Calibri" panose="020F0502020204030204" pitchFamily="34" charset="0"/>
                <a:ea typeface="Times New Roman" panose="02020603050405020304" pitchFamily="18" charset="0"/>
                <a:cs typeface="Calibri" panose="020F0502020204030204" pitchFamily="34" charset="0"/>
              </a:rPr>
              <a:t>.</a:t>
            </a:r>
            <a:endParaRPr lang="en-US" altLang="en-US" sz="6000" dirty="0">
              <a:latin typeface="Arial" panose="020B0604020202020204" pitchFamily="34" charset="0"/>
            </a:endParaRPr>
          </a:p>
          <a:p>
            <a:pPr marL="0" indent="0">
              <a:buNone/>
            </a:pPr>
            <a:endParaRPr lang="en-US" u="sng" dirty="0"/>
          </a:p>
          <a:p>
            <a:endParaRPr lang="en-US" dirty="0"/>
          </a:p>
          <a:p>
            <a:endParaRPr lang="en-US" dirty="0"/>
          </a:p>
          <a:p>
            <a:endParaRPr lang="en-US" dirty="0"/>
          </a:p>
        </p:txBody>
      </p:sp>
      <p:pic>
        <p:nvPicPr>
          <p:cNvPr id="8" name="Picture 7" descr="Screen Clippin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029200" y="5181600"/>
            <a:ext cx="3161898" cy="1371600"/>
          </a:xfrm>
          <a:prstGeom prst="rect">
            <a:avLst/>
          </a:prstGeom>
        </p:spPr>
      </p:pic>
      <p:sp>
        <p:nvSpPr>
          <p:cNvPr id="11" name="Slide Number Placeholder 10"/>
          <p:cNvSpPr>
            <a:spLocks noGrp="1"/>
          </p:cNvSpPr>
          <p:nvPr>
            <p:ph type="sldNum" sz="quarter" idx="12"/>
          </p:nvPr>
        </p:nvSpPr>
        <p:spPr/>
        <p:txBody>
          <a:bodyPr/>
          <a:lstStyle/>
          <a:p>
            <a:fld id="{5DBB6BED-2EA4-429F-81E1-512DDF7AEB89}" type="slidenum">
              <a:rPr lang="en-US" smtClean="0"/>
              <a:t>47</a:t>
            </a:fld>
            <a:endParaRPr lang="en-US"/>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3692236" y="6356350"/>
            <a:ext cx="406400" cy="406400"/>
          </a:xfrm>
          <a:prstGeom prst="rect">
            <a:avLst/>
          </a:prstGeom>
        </p:spPr>
      </p:pic>
    </p:spTree>
    <p:extLst>
      <p:ext uri="{BB962C8B-B14F-4D97-AF65-F5344CB8AC3E}">
        <p14:creationId xmlns:p14="http://schemas.microsoft.com/office/powerpoint/2010/main" val="2583671068"/>
      </p:ext>
    </p:extLst>
  </p:cSld>
  <p:clrMapOvr>
    <a:masterClrMapping/>
  </p:clrMapOvr>
  <mc:AlternateContent xmlns:mc="http://schemas.openxmlformats.org/markup-compatibility/2006" xmlns:p14="http://schemas.microsoft.com/office/powerpoint/2010/main">
    <mc:Choice Requires="p14">
      <p:transition p14:dur="25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63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7177</TotalTime>
  <Words>2065</Words>
  <Application>Microsoft Office PowerPoint</Application>
  <PresentationFormat>On-screen Show (4:3)</PresentationFormat>
  <Paragraphs>254</Paragraphs>
  <Slides>47</Slides>
  <Notes>47</Notes>
  <HiddenSlides>0</HiddenSlides>
  <MMClips>46</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47</vt:i4>
      </vt:variant>
    </vt:vector>
  </HeadingPairs>
  <TitlesOfParts>
    <vt:vector size="51" baseType="lpstr">
      <vt:lpstr>Arial</vt:lpstr>
      <vt:lpstr>Calibri</vt:lpstr>
      <vt:lpstr>Times New Roman</vt:lpstr>
      <vt:lpstr>Office Theme</vt:lpstr>
      <vt:lpstr>The Deleted Tweet by Audi Kiskowski-Byrne Department of Mathematics and Statistics University of South Alabama</vt:lpstr>
      <vt:lpstr>Apologies for my absence at this workshop!</vt:lpstr>
      <vt:lpstr>Apologies for my absence at this workshop!</vt:lpstr>
      <vt:lpstr>PowerPoint Presentation</vt:lpstr>
      <vt:lpstr>Twitter: Online Social Network</vt:lpstr>
      <vt:lpstr>Twitter: Online Social Network</vt:lpstr>
      <vt:lpstr>Twitter Immersion</vt:lpstr>
      <vt:lpstr>Twitter Immersion</vt:lpstr>
      <vt:lpstr>Twitter Immersion</vt:lpstr>
      <vt:lpstr>Twitter Immersion</vt:lpstr>
      <vt:lpstr>Twitter Networks (Scientists)</vt:lpstr>
      <vt:lpstr>PowerPoint Presentation</vt:lpstr>
      <vt:lpstr>Twitter Networks (Scientists)</vt:lpstr>
      <vt:lpstr>PowerPoint Presentation</vt:lpstr>
      <vt:lpstr>PowerPoint Presentation</vt:lpstr>
      <vt:lpstr>Twitter Network (one node = one user)</vt:lpstr>
      <vt:lpstr>Twitter Network (one node = one user)</vt:lpstr>
      <vt:lpstr>PowerPoint Presentation</vt:lpstr>
      <vt:lpstr>Topology of Tweets Sent Over Time</vt:lpstr>
      <vt:lpstr>Topology of a Retweet</vt:lpstr>
      <vt:lpstr>Retweets</vt:lpstr>
      <vt:lpstr>Twitter Replies and Other Interactions</vt:lpstr>
      <vt:lpstr>What happens  when a tweet is deleted?</vt:lpstr>
      <vt:lpstr>Deletion of a Tweet</vt:lpstr>
      <vt:lpstr>Deletion of a Tweet</vt:lpstr>
      <vt:lpstr>Example of a Deleted Tweet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Effect of a Deletion  On A Quoted Tweet</vt:lpstr>
      <vt:lpstr>Closest Thing to a ‘Hole’ On Twitter</vt:lpstr>
      <vt:lpstr>Effect of a Deletion on the Twitter User</vt:lpstr>
      <vt:lpstr>Effect of a Deletion on the Twitter User</vt:lpstr>
      <vt:lpstr>Effect of a Deletion on the Twitter User</vt:lpstr>
      <vt:lpstr>Effect of a Deletion on the Twitter User</vt:lpstr>
      <vt:lpstr>Effect of a Deletion on the Twitter User</vt:lpstr>
      <vt:lpstr>Effect of a Deletion on the Twitter User</vt:lpstr>
      <vt:lpstr>PowerPoint Presentation</vt:lpstr>
      <vt:lpstr>PowerPoint Presentation</vt:lpstr>
      <vt:lpstr>PowerPoint Presentation</vt:lpstr>
      <vt:lpstr>PowerPoint Presentation</vt:lpstr>
      <vt:lpstr>Further Reading</vt:lpstr>
      <vt:lpstr>Further Reading</vt:lpstr>
    </vt:vector>
  </TitlesOfParts>
  <Company>University of South Alabama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Maria Byrne</dc:creator>
  <cp:lastModifiedBy>Audi Byrne</cp:lastModifiedBy>
  <cp:revision>81</cp:revision>
  <dcterms:created xsi:type="dcterms:W3CDTF">2017-05-09T18:13:31Z</dcterms:created>
  <dcterms:modified xsi:type="dcterms:W3CDTF">2017-05-16T15:09:41Z</dcterms:modified>
</cp:coreProperties>
</file>