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6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FA8C1-835F-40FC-952A-393B2879E49B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B9FD5-8C94-4834-9B9D-07D3AD2A92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6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1B9FD5-8C94-4834-9B9D-07D3AD2A92F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057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CB36-A23A-21CF-6B72-942112BEE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F553B1-A181-B6B6-C093-763DA6A06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E029B-1CC7-6790-8499-B19DFD99F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5AB37-7B72-D27F-DB3B-82ADAC70C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AC65B-C9C0-C9EA-68FF-1589E2675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65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67942-4D24-0117-F59C-342765C74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C98AE-08B2-39B1-9322-7E5885010E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C8DF0-4E67-1A2B-F443-4B71E6584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9DA04-8E4C-72F7-1940-772407A98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FB7ED-F6F6-0F9F-6449-7A0F665B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099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811BFF-F9D2-4D83-51B5-774675607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6C7A5-378A-EE6C-A3EB-220F25355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FFB37-F9BB-017B-A5B2-A674FFCF4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0DB23-5A31-EFAC-A865-E6197A3E4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2CD08-7983-CA04-60E0-554D4B0F3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13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E197-8DF5-F029-6474-F53735D18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D0662-E4DA-5925-5FC9-B3567C27C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95525-2CD4-2F32-5570-B1D6E2B83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3AD18-737B-9BD0-4A3B-720866386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81488-CE62-0BBC-1ED2-B11BFB34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2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0D9F-FF4E-4D50-001E-186AFA6D8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2F593-79BB-0D6A-7244-8B67E4203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D8848-4855-D22B-C7D8-112F2F01E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A760E-040C-4A11-B021-6DA60F7E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1FCD8-AF30-51A2-5A30-F74B3EB13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208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3F49C-7E26-CD98-C3C7-799B16EF8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E56D-9F58-852F-FCC7-872E1FC21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1C2CC-6D60-2EAC-4ABB-98B662ACA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13543-8190-5430-993E-7E38788D0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6ACFB-07B0-7250-CAAA-702F8E569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C8CE67-A385-47A8-121D-F9D151C76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53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DF616-2E4D-1766-0B3A-A1969E98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6E4F7-5FAC-7E5D-46D8-0478FC513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B0033-9CF1-B385-55C1-A88201A60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6EE24-2357-12A6-4040-D90D987D2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B789F7-73B9-A5EB-63C8-75B3B8530B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F85E2B-F0EC-0FD0-F781-C5F66C82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7F3A8B-6FF0-FEA8-75B2-EAD2EAEEA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0BD085-B354-D732-5DFE-6A732B11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71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EC42E-83D4-664B-0B3B-46F9FA31A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2D2E6E-1D67-388F-2057-68FCF9DC7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2CD85F-FBD1-E036-52FE-027D1BF57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DD4B81-221D-3424-BE49-2F256D40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8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8AA6A-EEE3-6826-2611-4AB8E486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A98990-3348-7C2F-F8DA-1489DCECE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2332AD-4C1A-E58E-A7F1-DC2754D8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03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D6412-CA4A-1ECD-F3B1-9E5E58A63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8B5E4-EADC-4DF6-088E-F93F0AEE7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782AE-1D78-0BDD-38D5-FFB21FFA7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A8CE9A-EEB6-64A2-9FF3-2F7EB882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D056D-FD60-270F-1763-38F2DBF49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17A6B-27B5-6372-1E98-440982AC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0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03122-0A5D-8A98-E01C-AB608CF78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BE6853-832F-177B-C1BE-16B287E581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D544D4-4869-6686-3744-ACC43AF6C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3828E-72C9-32F4-1B61-32108ECF0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783786-ACF7-24A2-896B-C55FE122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8E42FD-7764-0BF6-4C17-120D8C367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64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ADA63A-F5C1-4466-25F3-13769EBE2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6F120-1246-F7B7-C7B8-FD390B689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C98ED-A30B-47B2-64B3-1A2B8A2E12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253B9-E403-4E78-9149-30A392EC13D3}" type="datetimeFigureOut">
              <a:rPr lang="en-GB" smtClean="0"/>
              <a:t>28/02/2024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AE3E9-B0E2-B747-9D38-120E8A322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C1617-4098-F7C5-4D6A-DFFF97A04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40040-FD82-4DC6-840B-5C1DBDE17C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4001AA-F808-2B63-83BE-230D56DF30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609" t="15348" r="8360" b="737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5F18B1-B847-2351-B29D-40543E8B1CE3}"/>
              </a:ext>
            </a:extLst>
          </p:cNvPr>
          <p:cNvSpPr txBox="1"/>
          <p:nvPr/>
        </p:nvSpPr>
        <p:spPr>
          <a:xfrm>
            <a:off x="96740" y="89906"/>
            <a:ext cx="5088507" cy="65556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Gill Sans MT" panose="020B0502020104020203" pitchFamily="34" charset="0"/>
              </a:rPr>
              <a:t>The I-PEEL approach</a:t>
            </a:r>
          </a:p>
          <a:p>
            <a:endParaRPr lang="en-GB" sz="2800" b="1" dirty="0">
              <a:latin typeface="Gill Sans MT" panose="020B0502020104020203" pitchFamily="34" charset="0"/>
            </a:endParaRPr>
          </a:p>
          <a:p>
            <a:r>
              <a:rPr lang="en-GB" sz="2000" dirty="0">
                <a:latin typeface="Gill Sans MT" panose="020B0502020104020203" pitchFamily="34" charset="0"/>
              </a:rPr>
              <a:t>Start with something familiar – an object, subject or practice – and ‘peel back’ the layers to show how this is linked to the broader processes, like global governance or free trade, studied in International Political Economy (IPE)</a:t>
            </a:r>
          </a:p>
          <a:p>
            <a:r>
              <a:rPr lang="en-GB" sz="2400" dirty="0">
                <a:latin typeface="Gill Sans MT" panose="020B0502020104020203" pitchFamily="34" charset="0"/>
              </a:rPr>
              <a:t> </a:t>
            </a:r>
          </a:p>
          <a:p>
            <a:r>
              <a:rPr lang="en-GB" sz="2000" dirty="0">
                <a:latin typeface="Gill Sans MT" panose="020B0502020104020203" pitchFamily="34" charset="0"/>
              </a:rPr>
              <a:t>On the I-PEEL.org website we asked authors to write around 1,500 words, split into four thematic sections:</a:t>
            </a:r>
          </a:p>
          <a:p>
            <a:endParaRPr lang="en-GB" sz="2000" dirty="0">
              <a:latin typeface="Gill Sans MT" panose="020B05020201040202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Gill Sans MT" panose="020B0502020104020203" pitchFamily="34" charset="0"/>
              </a:rPr>
              <a:t>introduce something familiar and an IPE question it helps us think about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Gill Sans MT" panose="020B0502020104020203" pitchFamily="34" charset="0"/>
              </a:rPr>
              <a:t>link it to relevant concept(s) used in the academic literature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Gill Sans MT" panose="020B0502020104020203" pitchFamily="34" charset="0"/>
              </a:rPr>
              <a:t>discuss some insights that emerge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Gill Sans MT" panose="020B0502020104020203" pitchFamily="34" charset="0"/>
              </a:rPr>
              <a:t>outline some implications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>
              <a:latin typeface="Gill Sans MT" panose="020B0502020104020203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sz="2000" dirty="0">
              <a:latin typeface="Gill Sans MT" panose="020B05020201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DFE8F5-7946-4405-0C47-2F4B2D0595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453" t="28096" r="3437" b="18153"/>
          <a:stretch/>
        </p:blipFill>
        <p:spPr>
          <a:xfrm>
            <a:off x="5281991" y="0"/>
            <a:ext cx="69100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1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4001AA-F808-2B63-83BE-230D56DF30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609" t="15348" r="8360" b="737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8B0BEEC-A3E5-85EC-DD7D-A6BF158D54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837" t="11959" r="1288" b="3999"/>
          <a:stretch/>
        </p:blipFill>
        <p:spPr>
          <a:xfrm>
            <a:off x="197417" y="93544"/>
            <a:ext cx="11580926" cy="63529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5F18B1-B847-2351-B29D-40543E8B1CE3}"/>
              </a:ext>
            </a:extLst>
          </p:cNvPr>
          <p:cNvSpPr txBox="1"/>
          <p:nvPr/>
        </p:nvSpPr>
        <p:spPr>
          <a:xfrm>
            <a:off x="197416" y="4948573"/>
            <a:ext cx="11580927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This I-PEEL website tile uses the car to explore the evolution of global capitalism, including recent attempts to address the </a:t>
            </a:r>
            <a:r>
              <a:rPr lang="en-GB" sz="2000" b="1" dirty="0">
                <a:latin typeface="Gill Sans MT" panose="020B0502020104020203" pitchFamily="34" charset="0"/>
              </a:rPr>
              <a:t>causes</a:t>
            </a:r>
            <a:r>
              <a:rPr lang="en-GB" sz="2000" dirty="0">
                <a:latin typeface="Gill Sans MT" panose="020B0502020104020203" pitchFamily="34" charset="0"/>
              </a:rPr>
              <a:t> of climate change through the phase-out of fossil fuels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It discusses the way that car usage has been promoted historically through new forms of factory production, urban design, and cultural mythology – hinting at what might need to change if low-carbon transport methods are going to take off</a:t>
            </a:r>
            <a:endParaRPr lang="en-GB" sz="28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319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9C233-4EFD-95E8-C952-E9F96C877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D5F815-79D6-599F-D01A-4C98CFF4DD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609" t="15348" r="8360" b="737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4C1FF-C200-6CCB-674D-1A78548954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061" t="11879" r="985" b="4727"/>
          <a:stretch/>
        </p:blipFill>
        <p:spPr>
          <a:xfrm>
            <a:off x="197416" y="175491"/>
            <a:ext cx="11580927" cy="62935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599AC9-6A4B-6B19-B1AF-9CB88F41209B}"/>
              </a:ext>
            </a:extLst>
          </p:cNvPr>
          <p:cNvSpPr txBox="1"/>
          <p:nvPr/>
        </p:nvSpPr>
        <p:spPr>
          <a:xfrm>
            <a:off x="197416" y="4948573"/>
            <a:ext cx="11580927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This I-PEEL website tile uses meat to explore whether we can eat our way to sustainability, recognising that animal farming is both a cause of climate change and </a:t>
            </a:r>
            <a:r>
              <a:rPr lang="en-GB" sz="2000" b="1" dirty="0">
                <a:latin typeface="Gill Sans MT" panose="020B0502020104020203" pitchFamily="34" charset="0"/>
              </a:rPr>
              <a:t>impacted </a:t>
            </a:r>
            <a:r>
              <a:rPr lang="en-GB" sz="2000" dirty="0">
                <a:latin typeface="Gill Sans MT" panose="020B0502020104020203" pitchFamily="34" charset="0"/>
              </a:rPr>
              <a:t>by it too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It discusses three different approaches of replacing meat with vegan alternatives, re-modernizing the livestock industry through more efficient factory farming, and restoring ecological small-scale agriculture – arguing that more sustainable dietary choices will come from knowing about the ‘ecological hoofprint’ </a:t>
            </a:r>
          </a:p>
        </p:txBody>
      </p:sp>
    </p:spTree>
    <p:extLst>
      <p:ext uri="{BB962C8B-B14F-4D97-AF65-F5344CB8AC3E}">
        <p14:creationId xmlns:p14="http://schemas.microsoft.com/office/powerpoint/2010/main" val="3323466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17F32-9322-E014-566C-56D49A153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8EA2258-C91D-59C2-0674-9EEF5B3114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609" t="15348" r="8360" b="737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6D1F2A-B308-03E4-28A0-D0D8DA8A62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137" t="12121" r="1619" b="3758"/>
          <a:stretch/>
        </p:blipFill>
        <p:spPr>
          <a:xfrm>
            <a:off x="197416" y="149899"/>
            <a:ext cx="11586183" cy="64468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4E57DF-ED4E-7A1C-C1F4-0EA126DF37CC}"/>
              </a:ext>
            </a:extLst>
          </p:cNvPr>
          <p:cNvSpPr txBox="1"/>
          <p:nvPr/>
        </p:nvSpPr>
        <p:spPr>
          <a:xfrm>
            <a:off x="197416" y="4948573"/>
            <a:ext cx="11580927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This I-PEEL website tile uses the solar panel to explore market crises experienced in the renewable energy sector, which potentially undermines a key area of decarbonisation and climate change </a:t>
            </a:r>
            <a:r>
              <a:rPr lang="en-GB" sz="2000" b="1" dirty="0">
                <a:latin typeface="Gill Sans MT" panose="020B0502020104020203" pitchFamily="34" charset="0"/>
              </a:rPr>
              <a:t>mitigation </a:t>
            </a:r>
            <a:r>
              <a:rPr lang="en-GB" sz="2000" dirty="0">
                <a:latin typeface="Gill Sans MT" panose="020B0502020104020203" pitchFamily="34" charset="0"/>
              </a:rPr>
              <a:t> It discusses the way that falling prices for solar panels have reduced profits and investment, whilst encouraging the use of forced labour and creation of new jobs – pointing toward the need for common ownership and democratic planning to avoid capitalism’s self-defeating growth dynamic</a:t>
            </a:r>
            <a:endParaRPr lang="en-GB" sz="28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740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329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Benjamin</dc:creator>
  <cp:lastModifiedBy>Richardson, Benjamin</cp:lastModifiedBy>
  <cp:revision>39</cp:revision>
  <dcterms:created xsi:type="dcterms:W3CDTF">2023-01-10T10:19:45Z</dcterms:created>
  <dcterms:modified xsi:type="dcterms:W3CDTF">2024-02-28T16:42:22Z</dcterms:modified>
</cp:coreProperties>
</file>