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12"/>
  </p:notesMasterIdLst>
  <p:handoutMasterIdLst>
    <p:handoutMasterId r:id="rId13"/>
  </p:handoutMasterIdLst>
  <p:sldIdLst>
    <p:sldId id="256" r:id="rId5"/>
    <p:sldId id="278" r:id="rId6"/>
    <p:sldId id="298" r:id="rId7"/>
    <p:sldId id="257" r:id="rId8"/>
    <p:sldId id="294" r:id="rId9"/>
    <p:sldId id="299" r:id="rId10"/>
    <p:sldId id="296" r:id="rId11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8" autoAdjust="0"/>
    <p:restoredTop sz="94660"/>
  </p:normalViewPr>
  <p:slideViewPr>
    <p:cSldViewPr snapToGrid="0">
      <p:cViewPr varScale="1">
        <p:scale>
          <a:sx n="60" d="100"/>
          <a:sy n="60" d="100"/>
        </p:scale>
        <p:origin x="324" y="60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632" y="149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245C065-7973-41A8-A2CC-441A8BA3384C}" type="datetime1">
              <a:rPr lang="en-GB" smtClean="0"/>
              <a:t>26/06/2024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7A586-3225-45EC-B90F-43F9676D14C2}" type="datetime1">
              <a:rPr lang="en-GB" smtClean="0"/>
              <a:pPr/>
              <a:t>26/06/2024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334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9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250D272-9B39-4C2D-B0F5-21010D11E4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8749" y="1361938"/>
            <a:ext cx="6765925" cy="496888"/>
          </a:xfrm>
        </p:spPr>
        <p:txBody>
          <a:bodyPr rtlCol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286002"/>
            <a:ext cx="6094270" cy="3542143"/>
          </a:xfrm>
        </p:spPr>
        <p:txBody>
          <a:bodyPr rtlCol="0"/>
          <a:lstStyle/>
          <a:p>
            <a:pPr rtl="0"/>
            <a:r>
              <a:rPr lang="en-US" noProof="0"/>
              <a:t>Click icon to add chart</a:t>
            </a:r>
            <a:endParaRPr lang="en-GB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9C283A-EC40-421C-8A0E-F9A3161C88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58125" y="2284624"/>
            <a:ext cx="3147332" cy="306388"/>
          </a:xfrm>
        </p:spPr>
        <p:txBody>
          <a:bodyPr rtlCol="0">
            <a:noAutofit/>
          </a:bodyPr>
          <a:lstStyle>
            <a:lvl1pPr marL="0" indent="0">
              <a:buNone/>
              <a:defRPr sz="1400" cap="all" spc="15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5CA2B1-D510-4949-A638-C1A064DA41A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58125" y="2779713"/>
            <a:ext cx="3148013" cy="3095625"/>
          </a:xfr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0" indent="0">
              <a:buNone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91003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46070C-E825-43D0-99F4-8B4614131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Year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Year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A35437-CCDE-4D92-B879-F23B329C8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Date Placeholder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37" name="Footer Placeholder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38" name="Slide Number Placeholder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39084"/>
            <a:ext cx="10515600" cy="3695338"/>
          </a:xfrm>
        </p:spPr>
        <p:txBody>
          <a:bodyPr rtlCol="0"/>
          <a:lstStyle/>
          <a:p>
            <a:pPr rtl="0"/>
            <a:r>
              <a:rPr lang="en-US" noProof="0"/>
              <a:t>Click icon to add SmartArt graphic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6988B2D-0240-4256-8268-4B9FF1E72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EEAAE1-3D04-41C3-B2D2-B3BEF34C3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11558" y="5084524"/>
            <a:ext cx="2196619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707607" y="5099206"/>
            <a:ext cx="2145049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lvl="1"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271" y="5099206"/>
            <a:ext cx="213298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18152" y="5084524"/>
            <a:ext cx="2132984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7" name="Picture Placeholder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19EE98D-9541-4F21-8952-3026DEF75EC4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4" name="Content Placeholder 10">
            <a:extLst>
              <a:ext uri="{FF2B5EF4-FFF2-40B4-BE49-F238E27FC236}">
                <a16:creationId xmlns:a16="http://schemas.microsoft.com/office/drawing/2014/main" id="{AB843230-A4E3-4E21-AA93-998E28EB901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1139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EDIT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Content Placeholder 10">
            <a:extLst>
              <a:ext uri="{FF2B5EF4-FFF2-40B4-BE49-F238E27FC236}">
                <a16:creationId xmlns:a16="http://schemas.microsoft.com/office/drawing/2014/main" id="{3AE0369E-A275-4E5A-AE0F-B1F9A54DEDF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2437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Content Placeholder 10">
            <a:extLst>
              <a:ext uri="{FF2B5EF4-FFF2-40B4-BE49-F238E27FC236}">
                <a16:creationId xmlns:a16="http://schemas.microsoft.com/office/drawing/2014/main" id="{CCA3A81E-171B-4946-B8BA-B2F406CF093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D9C87E-7BE0-D1E8-C18E-48AE6F1F7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292D-92AC-4B86-971A-86470C9DD57D}" type="datetimeFigureOut">
              <a:rPr lang="en-GB" smtClean="0"/>
              <a:t>26/06/2024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238538-B552-96C6-F54F-425AE1BF3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DC892-F5D5-61F7-CF03-860A5D26F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51FBD-6771-4FAB-96A0-8809A1A00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24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en-GB" noProof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7332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en-GB" noProof="0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en-GB" noProof="0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en-GB" noProof="0"/>
              <a:t>Click to edit master text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 rtlCol="0"/>
          <a:lstStyle>
            <a:lvl1pPr>
              <a:defRPr sz="900"/>
            </a:lvl1pPr>
          </a:lstStyle>
          <a:p>
            <a:pPr algn="l" rtl="0"/>
            <a:r>
              <a:rPr lang="en-GB" noProof="0"/>
              <a:t>Pitch Deck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ADD SUBTITLE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ADD SUBTITLE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ADD SUBTITLE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en-GB" noProof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79" r:id="rId13"/>
    <p:sldLayoutId id="2147483692" r:id="rId14"/>
    <p:sldLayoutId id="2147483681" r:id="rId15"/>
    <p:sldLayoutId id="2147483674" r:id="rId16"/>
    <p:sldLayoutId id="2147483675" r:id="rId17"/>
    <p:sldLayoutId id="2147483696" r:id="rId18"/>
    <p:sldLayoutId id="2147483677" r:id="rId19"/>
    <p:sldLayoutId id="2147483678" r:id="rId20"/>
    <p:sldLayoutId id="214748370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4434840"/>
            <a:ext cx="4941771" cy="1122202"/>
          </a:xfrm>
        </p:spPr>
        <p:txBody>
          <a:bodyPr rtlCol="0"/>
          <a:lstStyle/>
          <a:p>
            <a:pPr rtl="0"/>
            <a:r>
              <a:rPr lang="en-GB" dirty="0"/>
              <a:t>Decentring and recentring everyday crises of social reproduction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 fontScale="92500"/>
          </a:bodyPr>
          <a:lstStyle/>
          <a:p>
            <a:pPr rtl="0"/>
            <a:r>
              <a:rPr lang="en-GB" dirty="0"/>
              <a:t>Juanita Elias, Jayanthi </a:t>
            </a:r>
            <a:r>
              <a:rPr lang="en-GB" dirty="0" err="1"/>
              <a:t>Thiyaga</a:t>
            </a:r>
            <a:r>
              <a:rPr lang="en-GB" dirty="0"/>
              <a:t> Lingham and Shirin Rai</a:t>
            </a:r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E0A63-A388-49B1-A04E-27CE9BD62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542" y="3730227"/>
            <a:ext cx="4343399" cy="206793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sz="2400" kern="1200" cap="all" spc="150" baseline="0" dirty="0">
                <a:latin typeface="+mj-lt"/>
                <a:ea typeface="+mj-ea"/>
                <a:cs typeface="+mj-cs"/>
              </a:rPr>
              <a:t>Feminist (political economy)theorizations of crisis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40DF9D-0C9E-4C5D-9635-6B4DE10CCE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4201" y="1022817"/>
            <a:ext cx="6603706" cy="235567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GB" sz="2400" kern="1200" spc="150" baseline="0" dirty="0">
                <a:latin typeface="+mj-lt"/>
                <a:ea typeface="+mj-ea"/>
                <a:cs typeface="+mj-cs"/>
              </a:rPr>
              <a:t>Capitalist crisis and Social reproduction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E82690-B145-4D4F-B2D1-0B2A8C50FD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484823" y="1445324"/>
            <a:ext cx="6756222" cy="55795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1900" kern="1200" dirty="0">
                <a:latin typeface="+mn-lt"/>
                <a:ea typeface="+mn-ea"/>
                <a:cs typeface="+mn-cs"/>
              </a:rPr>
              <a:t>‘the rupture between life making and profit under capitalism’</a:t>
            </a:r>
          </a:p>
          <a:p>
            <a:endParaRPr lang="en-GB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5C3A7BE-F7FC-4942-A31A-491A8A8061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84823" y="2053154"/>
            <a:ext cx="6756222" cy="414070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GB" sz="2400" kern="1200" spc="150" baseline="0" dirty="0">
                <a:latin typeface="+mj-lt"/>
                <a:ea typeface="+mj-ea"/>
                <a:cs typeface="+mj-cs"/>
              </a:rPr>
              <a:t>Crisis of the labour of social reproduction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297407-CE4E-4284-879D-AEC39571362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596430" y="2449374"/>
            <a:ext cx="6419249" cy="557950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GB" sz="1900" kern="1200" dirty="0">
                <a:latin typeface="+mn-lt"/>
                <a:ea typeface="+mn-ea"/>
                <a:cs typeface="+mn-cs"/>
              </a:rPr>
              <a:t>Crisis experienced as a crisis of the labour social reproduction; plays out in deeply gendered ways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C1DF189-6F2F-4C21-88CC-C82D3D0D147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523207" y="3308851"/>
            <a:ext cx="6492471" cy="210702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GB" sz="2400" kern="1200" spc="150" baseline="0" dirty="0">
                <a:latin typeface="+mj-lt"/>
                <a:ea typeface="+mj-ea"/>
                <a:cs typeface="+mj-cs"/>
              </a:rPr>
              <a:t>Challenging ideas of crisis as one-off event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0D2421D5-51E0-AEE3-CAB2-AAEA4B2DFDC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587375" y="3969295"/>
            <a:ext cx="5431971" cy="557950"/>
          </a:xfrm>
        </p:spPr>
        <p:txBody>
          <a:bodyPr>
            <a:normAutofit fontScale="92500" lnSpcReduction="20000"/>
          </a:bodyPr>
          <a:lstStyle/>
          <a:p>
            <a:r>
              <a:rPr lang="en-GB" sz="1900" dirty="0"/>
              <a:t>Crises as experienced slowly and relentlessly over time</a:t>
            </a:r>
          </a:p>
          <a:p>
            <a:endParaRPr lang="en-US" dirty="0"/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8DB2F7F6-EDBF-5FFA-0AB9-BE4EC73CF5A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919680" y="5159449"/>
            <a:ext cx="5431971" cy="55795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D5DB19F8-B538-4965-BA90-ED372B99F5DC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kern="1200" dirty="0">
                <a:latin typeface="+mn-lt"/>
                <a:ea typeface="+mn-ea"/>
                <a:cs typeface="+mn-cs"/>
              </a:rPr>
              <a:t>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5C44B1-BA82-483C-BD91-F89067442F9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kern="1200">
                <a:latin typeface="+mn-lt"/>
                <a:ea typeface="+mn-ea"/>
                <a:cs typeface="+mn-cs"/>
              </a:rPr>
              <a:t>Pitch Deck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D4A67-3A46-4F54-A12A-EAE1B53E645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9B51A1E-902D-48AF-9020-955120F399B6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D1C726-1E22-22B6-1800-7D4A08F5A720}"/>
              </a:ext>
            </a:extLst>
          </p:cNvPr>
          <p:cNvSpPr txBox="1"/>
          <p:nvPr/>
        </p:nvSpPr>
        <p:spPr>
          <a:xfrm>
            <a:off x="5596430" y="4686143"/>
            <a:ext cx="64192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kern="1200" spc="150" baseline="0" dirty="0">
                <a:latin typeface="+mj-lt"/>
                <a:ea typeface="+mj-ea"/>
                <a:cs typeface="+mj-cs"/>
              </a:rPr>
              <a:t>Crises as opportunities for social change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69393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80BA138-E9F7-C13B-9D21-331256AF1E7D}"/>
              </a:ext>
            </a:extLst>
          </p:cNvPr>
          <p:cNvSpPr txBox="1"/>
          <p:nvPr/>
        </p:nvSpPr>
        <p:spPr>
          <a:xfrm>
            <a:off x="510339" y="491393"/>
            <a:ext cx="4610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Conceptual contribution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7A3D4F-F2E8-3E66-CF2F-FD95EDF0A23B}"/>
              </a:ext>
            </a:extLst>
          </p:cNvPr>
          <p:cNvSpPr txBox="1"/>
          <p:nvPr/>
        </p:nvSpPr>
        <p:spPr>
          <a:xfrm>
            <a:off x="882316" y="953058"/>
            <a:ext cx="99300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Social reproduction lens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Crisis and everyday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Challenging temporally bound notions of crisis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Decentre much social reproduction theorizing from its global north centric intellectual tethering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i.e. centring social reproduction scholarship and decentring its conceptual gaze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E8BA1F-209A-F297-6D95-60A66AAD26FC}"/>
              </a:ext>
            </a:extLst>
          </p:cNvPr>
          <p:cNvSpPr txBox="1"/>
          <p:nvPr/>
        </p:nvSpPr>
        <p:spPr>
          <a:xfrm>
            <a:off x="510339" y="389982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Empirical contribution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724127-4A11-7F1B-5378-B405696EE335}"/>
              </a:ext>
            </a:extLst>
          </p:cNvPr>
          <p:cNvSpPr txBox="1"/>
          <p:nvPr/>
        </p:nvSpPr>
        <p:spPr>
          <a:xfrm>
            <a:off x="882316" y="4458148"/>
            <a:ext cx="96733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Using empirical examples to illustrate theoretical arguments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Enables us to point to the racialized, gendered and violent nature of struggles over social reproduction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also enables us to bring is a discussion of the spatial and temporal dimensions of crises (where is crisis experienced, when is it experienced and for how long?)</a:t>
            </a:r>
          </a:p>
        </p:txBody>
      </p:sp>
    </p:spTree>
    <p:extLst>
      <p:ext uri="{BB962C8B-B14F-4D97-AF65-F5344CB8AC3E}">
        <p14:creationId xmlns:p14="http://schemas.microsoft.com/office/powerpoint/2010/main" val="353519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preview">
            <a:extLst>
              <a:ext uri="{FF2B5EF4-FFF2-40B4-BE49-F238E27FC236}">
                <a16:creationId xmlns:a16="http://schemas.microsoft.com/office/drawing/2014/main" id="{107B8094-F1C0-83BC-1DD8-A5F3E1E3F7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46"/>
          <a:stretch/>
        </p:blipFill>
        <p:spPr bwMode="auto">
          <a:xfrm>
            <a:off x="5643045" y="3724907"/>
            <a:ext cx="2708253" cy="274994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icture containing building, table, person, old&#10;&#10;Description automatically generated">
            <a:extLst>
              <a:ext uri="{FF2B5EF4-FFF2-40B4-BE49-F238E27FC236}">
                <a16:creationId xmlns:a16="http://schemas.microsoft.com/office/drawing/2014/main" id="{AACFB2EE-7EAF-178C-6DC5-3F21514782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8624"/>
          <a:stretch/>
        </p:blipFill>
        <p:spPr>
          <a:xfrm rot="5400000">
            <a:off x="5712930" y="526543"/>
            <a:ext cx="2752645" cy="2892414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6" name="Picture 2" descr="Image preview">
            <a:extLst>
              <a:ext uri="{FF2B5EF4-FFF2-40B4-BE49-F238E27FC236}">
                <a16:creationId xmlns:a16="http://schemas.microsoft.com/office/drawing/2014/main" id="{E4BED60D-52D6-9C66-22DA-3245F7C189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3" r="7756"/>
          <a:stretch/>
        </p:blipFill>
        <p:spPr bwMode="auto">
          <a:xfrm>
            <a:off x="9182100" y="596427"/>
            <a:ext cx="2373976" cy="28980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0BA138-E9F7-C13B-9D21-331256AF1E7D}"/>
              </a:ext>
            </a:extLst>
          </p:cNvPr>
          <p:cNvSpPr txBox="1"/>
          <p:nvPr/>
        </p:nvSpPr>
        <p:spPr>
          <a:xfrm>
            <a:off x="590550" y="2320193"/>
            <a:ext cx="46101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‘Post-conflict’ Sri Lanka, February 2020: </a:t>
            </a:r>
            <a:r>
              <a:rPr lang="en-GB" sz="2400" b="1" dirty="0" err="1"/>
              <a:t>minoritised</a:t>
            </a:r>
            <a:r>
              <a:rPr lang="en-GB" sz="2400" b="1" dirty="0"/>
              <a:t> households absorb ongoing and everyday crisis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186CE5-B90B-D5D2-6B37-D716DA2EEB4E}"/>
              </a:ext>
            </a:extLst>
          </p:cNvPr>
          <p:cNvGrpSpPr/>
          <p:nvPr/>
        </p:nvGrpSpPr>
        <p:grpSpPr>
          <a:xfrm>
            <a:off x="5712713" y="596426"/>
            <a:ext cx="5913031" cy="5878429"/>
            <a:chOff x="5712713" y="596426"/>
            <a:chExt cx="5913031" cy="5878429"/>
          </a:xfrm>
        </p:grpSpPr>
        <p:pic>
          <p:nvPicPr>
            <p:cNvPr id="2" name="Picture 1" descr="A picture containing building, stone&#10;&#10;Description automatically generated">
              <a:extLst>
                <a:ext uri="{FF2B5EF4-FFF2-40B4-BE49-F238E27FC236}">
                  <a16:creationId xmlns:a16="http://schemas.microsoft.com/office/drawing/2014/main" id="{0617F91B-8FBE-27D7-C63A-28B3CF7C01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23" r="30726" b="2892"/>
            <a:stretch/>
          </p:blipFill>
          <p:spPr>
            <a:xfrm rot="5400000">
              <a:off x="8966311" y="3815422"/>
              <a:ext cx="2749949" cy="2568917"/>
            </a:xfrm>
            <a:prstGeom prst="rect">
              <a:avLst/>
            </a:prstGeom>
            <a:ln w="12700">
              <a:solidFill>
                <a:schemeClr val="tx1">
                  <a:alpha val="99000"/>
                </a:schemeClr>
              </a:solidFill>
            </a:ln>
          </p:spPr>
        </p:pic>
        <p:pic>
          <p:nvPicPr>
            <p:cNvPr id="9" name="Picture 8" descr="Image preview">
              <a:extLst>
                <a:ext uri="{FF2B5EF4-FFF2-40B4-BE49-F238E27FC236}">
                  <a16:creationId xmlns:a16="http://schemas.microsoft.com/office/drawing/2014/main" id="{D687BE46-8AC7-13DC-8575-95EB804BF81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846"/>
            <a:stretch/>
          </p:blipFill>
          <p:spPr bwMode="auto">
            <a:xfrm>
              <a:off x="5712713" y="3724906"/>
              <a:ext cx="2708253" cy="27499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A picture containing building, table, person, old&#10;&#10;Description automatically generated">
              <a:extLst>
                <a:ext uri="{FF2B5EF4-FFF2-40B4-BE49-F238E27FC236}">
                  <a16:creationId xmlns:a16="http://schemas.microsoft.com/office/drawing/2014/main" id="{208D18DE-A2C5-BEBE-24BD-454C4F452E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624"/>
            <a:stretch/>
          </p:blipFill>
          <p:spPr>
            <a:xfrm rot="5400000">
              <a:off x="5782598" y="526542"/>
              <a:ext cx="2752645" cy="2892414"/>
            </a:xfrm>
            <a:prstGeom prst="rect">
              <a:avLst/>
            </a:prstGeom>
            <a:ln w="15875">
              <a:solidFill>
                <a:schemeClr val="tx1"/>
              </a:solidFill>
            </a:ln>
          </p:spPr>
        </p:pic>
        <p:pic>
          <p:nvPicPr>
            <p:cNvPr id="11" name="Picture 2" descr="Image preview">
              <a:extLst>
                <a:ext uri="{FF2B5EF4-FFF2-40B4-BE49-F238E27FC236}">
                  <a16:creationId xmlns:a16="http://schemas.microsoft.com/office/drawing/2014/main" id="{68BFD8A7-A10E-A24B-32E2-53249C0F183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43" r="7756"/>
            <a:stretch/>
          </p:blipFill>
          <p:spPr bwMode="auto">
            <a:xfrm>
              <a:off x="9251768" y="596426"/>
              <a:ext cx="2373976" cy="289807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12739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1B0395B-AFED-DE49-BEB2-85B5BDF748CE}"/>
              </a:ext>
            </a:extLst>
          </p:cNvPr>
          <p:cNvGrpSpPr/>
          <p:nvPr/>
        </p:nvGrpSpPr>
        <p:grpSpPr>
          <a:xfrm>
            <a:off x="876732" y="1306180"/>
            <a:ext cx="10031341" cy="4938241"/>
            <a:chOff x="876732" y="1306180"/>
            <a:chExt cx="10031341" cy="493824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27DCAE1-9691-5FF5-1D49-9A0FFC3E53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8750" t="15210" r="18036" b="52233"/>
            <a:stretch/>
          </p:blipFill>
          <p:spPr>
            <a:xfrm>
              <a:off x="7284314" y="4357393"/>
              <a:ext cx="3623759" cy="1887028"/>
            </a:xfrm>
            <a:prstGeom prst="rect">
              <a:avLst/>
            </a:prstGeom>
            <a:ln>
              <a:solidFill>
                <a:schemeClr val="tx1">
                  <a:alpha val="97000"/>
                </a:schemeClr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73E399D-8A5C-0D56-8570-31EF606E0E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07" t="9160" r="31889"/>
            <a:stretch/>
          </p:blipFill>
          <p:spPr>
            <a:xfrm>
              <a:off x="7284314" y="1306180"/>
              <a:ext cx="3623758" cy="2682021"/>
            </a:xfrm>
            <a:prstGeom prst="rect">
              <a:avLst/>
            </a:prstGeom>
            <a:ln>
              <a:solidFill>
                <a:schemeClr val="tx1">
                  <a:alpha val="97000"/>
                </a:schemeClr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4B50E12-DE33-49BA-48A8-69C5F0C6BD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683" t="7287" r="24771" b="-348"/>
            <a:stretch/>
          </p:blipFill>
          <p:spPr>
            <a:xfrm>
              <a:off x="876732" y="1306180"/>
              <a:ext cx="5847917" cy="4938241"/>
            </a:xfrm>
            <a:prstGeom prst="rect">
              <a:avLst/>
            </a:prstGeom>
            <a:ln>
              <a:solidFill>
                <a:schemeClr val="tx1">
                  <a:alpha val="97000"/>
                </a:schemeClr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F1D03FE-3F0F-EC5C-F913-3C4276AA2273}"/>
              </a:ext>
            </a:extLst>
          </p:cNvPr>
          <p:cNvSpPr txBox="1"/>
          <p:nvPr/>
        </p:nvSpPr>
        <p:spPr>
          <a:xfrm>
            <a:off x="619125" y="400047"/>
            <a:ext cx="11239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UK summer 2020: Racialised households and communities blamed for COVID-19 crisis</a:t>
            </a:r>
          </a:p>
        </p:txBody>
      </p:sp>
    </p:spTree>
    <p:extLst>
      <p:ext uri="{BB962C8B-B14F-4D97-AF65-F5344CB8AC3E}">
        <p14:creationId xmlns:p14="http://schemas.microsoft.com/office/powerpoint/2010/main" val="2247515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02056D-DEDB-F699-B935-56A9FD968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85CA4-E8AE-410B-8D18-F935419E3216}" type="datetime1">
              <a:rPr lang="en-GB" smtClean="0"/>
              <a:t>26/06/2024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4FF6B6-1105-B4D6-1173-0D082CF44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964ACA-6DA0-C343-11E2-09B0946A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51FBD-6771-4FAB-96A0-8809A1A00358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F0D424-D02F-9FB5-7B24-9F87FF9F7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432" y="196850"/>
            <a:ext cx="6029325" cy="65246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73EDA0-511F-0E6B-FE56-699CE1D6F28A}"/>
              </a:ext>
            </a:extLst>
          </p:cNvPr>
          <p:cNvSpPr txBox="1"/>
          <p:nvPr/>
        </p:nvSpPr>
        <p:spPr>
          <a:xfrm>
            <a:off x="7507706" y="2850083"/>
            <a:ext cx="42511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Image from Elias and Rai (2019) ‘Feminist Everyday Political Economy: time, space and violence’ Review of International Studies.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52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D7B580-F69C-3DDD-1525-FA1F45899EB4}"/>
              </a:ext>
            </a:extLst>
          </p:cNvPr>
          <p:cNvSpPr txBox="1"/>
          <p:nvPr/>
        </p:nvSpPr>
        <p:spPr>
          <a:xfrm>
            <a:off x="2438400" y="111056"/>
            <a:ext cx="10048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Agency and resisting crisis: whose voices do we foreground?  </a:t>
            </a:r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7D010348-7B71-DC31-798B-8045EFCF41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6FE995-8120-470A-DE4E-2636D5FC569D}"/>
              </a:ext>
            </a:extLst>
          </p:cNvPr>
          <p:cNvSpPr txBox="1"/>
          <p:nvPr/>
        </p:nvSpPr>
        <p:spPr>
          <a:xfrm>
            <a:off x="6717703" y="6506172"/>
            <a:ext cx="474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Northern Province, Sri Lanka: Families of Disappeared 2022</a:t>
            </a:r>
          </a:p>
        </p:txBody>
      </p:sp>
      <p:sp>
        <p:nvSpPr>
          <p:cNvPr id="12" name="AutoShape 8">
            <a:extLst>
              <a:ext uri="{FF2B5EF4-FFF2-40B4-BE49-F238E27FC236}">
                <a16:creationId xmlns:a16="http://schemas.microsoft.com/office/drawing/2014/main" id="{3105972D-A0EA-154B-8369-47619F25E6A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1DD929-25F8-10A4-B1E3-EBDD63532E6C}"/>
              </a:ext>
            </a:extLst>
          </p:cNvPr>
          <p:cNvSpPr txBox="1"/>
          <p:nvPr/>
        </p:nvSpPr>
        <p:spPr>
          <a:xfrm>
            <a:off x="1817827" y="6483938"/>
            <a:ext cx="474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Colombo, Sri Lanka: ‘</a:t>
            </a:r>
            <a:r>
              <a:rPr lang="en-GB" sz="1400" dirty="0" err="1"/>
              <a:t>Aragalaya</a:t>
            </a:r>
            <a:r>
              <a:rPr lang="en-GB" sz="1400" dirty="0"/>
              <a:t>’ 2022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6BDA715-45B3-3677-1B6A-EDD4B012872C}"/>
              </a:ext>
            </a:extLst>
          </p:cNvPr>
          <p:cNvGrpSpPr/>
          <p:nvPr/>
        </p:nvGrpSpPr>
        <p:grpSpPr>
          <a:xfrm>
            <a:off x="1792042" y="754086"/>
            <a:ext cx="9217515" cy="5720096"/>
            <a:chOff x="1714243" y="651923"/>
            <a:chExt cx="9217515" cy="5720096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72BE9870-8A06-7ADF-539C-261EB1BD271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33"/>
            <a:stretch/>
          </p:blipFill>
          <p:spPr bwMode="auto">
            <a:xfrm>
              <a:off x="1714243" y="3577068"/>
              <a:ext cx="4076958" cy="2778457"/>
            </a:xfrm>
            <a:prstGeom prst="rect">
              <a:avLst/>
            </a:prstGeom>
            <a:noFill/>
            <a:ln>
              <a:solidFill>
                <a:schemeClr val="tx1">
                  <a:alpha val="97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8E0C164-BF26-3EAD-9C62-8C6C425170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117" t="22504" r="40936" b="20290"/>
            <a:stretch/>
          </p:blipFill>
          <p:spPr>
            <a:xfrm>
              <a:off x="1740028" y="694362"/>
              <a:ext cx="4076958" cy="2756550"/>
            </a:xfrm>
            <a:prstGeom prst="rect">
              <a:avLst/>
            </a:prstGeom>
            <a:ln>
              <a:solidFill>
                <a:schemeClr val="tx1">
                  <a:alpha val="97000"/>
                </a:schemeClr>
              </a:solidFill>
            </a:ln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6A55C62-8E7F-49BF-27EA-0B4643792D3E}"/>
                </a:ext>
              </a:extLst>
            </p:cNvPr>
            <p:cNvGrpSpPr/>
            <p:nvPr/>
          </p:nvGrpSpPr>
          <p:grpSpPr>
            <a:xfrm>
              <a:off x="6854799" y="651923"/>
              <a:ext cx="4076959" cy="5720096"/>
              <a:chOff x="6854799" y="651923"/>
              <a:chExt cx="4076959" cy="5720096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F9AD0C8D-F8FF-56C0-D768-0DCB9C017C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423" t="23970" r="41696" b="10371"/>
              <a:stretch/>
            </p:blipFill>
            <p:spPr>
              <a:xfrm>
                <a:off x="6854800" y="651923"/>
                <a:ext cx="4076958" cy="2794951"/>
              </a:xfrm>
              <a:prstGeom prst="rect">
                <a:avLst/>
              </a:prstGeom>
              <a:ln>
                <a:solidFill>
                  <a:schemeClr val="tx1">
                    <a:alpha val="97000"/>
                  </a:schemeClr>
                </a:solidFill>
              </a:ln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E862F45-A623-3B42-8D4C-9F89F9CD8E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1797" t="24412" r="31678" b="2647"/>
              <a:stretch/>
            </p:blipFill>
            <p:spPr>
              <a:xfrm>
                <a:off x="6854799" y="3577068"/>
                <a:ext cx="4076958" cy="2794951"/>
              </a:xfrm>
              <a:prstGeom prst="rect">
                <a:avLst/>
              </a:prstGeom>
              <a:noFill/>
              <a:ln>
                <a:solidFill>
                  <a:schemeClr val="tx1">
                    <a:alpha val="97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71385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nolin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419047_TF22318419_Win32" id="{DA6E7C03-7C07-46B9-8D9D-F061C4AB5C28}" vid="{0874F78C-8308-4EE6-8F19-85387B8691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2D446390-8521-40A2-A462-EA068123BE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E84A1C-2814-43A7-9448-348326113A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BA3906-9696-4247-AC0D-DD5C26B2A70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{D92D4D71-BE34-4A06-9C6E-7B08D6AFDB37}tf22318419_win32</Template>
  <TotalTime>62</TotalTime>
  <Words>275</Words>
  <Application>Microsoft Office PowerPoint</Application>
  <PresentationFormat>Widescreen</PresentationFormat>
  <Paragraphs>44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Tenorite</vt:lpstr>
      <vt:lpstr>Monoline</vt:lpstr>
      <vt:lpstr>Decentring and recentring everyday crises of social reproduction </vt:lpstr>
      <vt:lpstr>Feminist (political economy)theorizations of crisis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Elias, Juanita</dc:creator>
  <cp:lastModifiedBy>Elias, Juanita</cp:lastModifiedBy>
  <cp:revision>1</cp:revision>
  <dcterms:created xsi:type="dcterms:W3CDTF">2024-06-26T09:36:51Z</dcterms:created>
  <dcterms:modified xsi:type="dcterms:W3CDTF">2024-06-26T10:39:04Z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