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6"/>
  </p:notesMasterIdLst>
  <p:sldIdLst>
    <p:sldId id="256" r:id="rId2"/>
    <p:sldId id="257" r:id="rId3"/>
    <p:sldId id="258" r:id="rId4"/>
    <p:sldId id="259" r:id="rId5"/>
    <p:sldId id="260" r:id="rId6"/>
    <p:sldId id="263" r:id="rId7"/>
    <p:sldId id="264" r:id="rId8"/>
    <p:sldId id="267" r:id="rId9"/>
    <p:sldId id="269" r:id="rId10"/>
    <p:sldId id="261" r:id="rId11"/>
    <p:sldId id="270" r:id="rId12"/>
    <p:sldId id="271" r:id="rId13"/>
    <p:sldId id="272" r:id="rId14"/>
    <p:sldId id="273" r:id="rId15"/>
    <p:sldId id="274" r:id="rId16"/>
    <p:sldId id="276" r:id="rId17"/>
    <p:sldId id="275" r:id="rId18"/>
    <p:sldId id="277" r:id="rId19"/>
    <p:sldId id="278" r:id="rId20"/>
    <p:sldId id="279" r:id="rId21"/>
    <p:sldId id="262" r:id="rId22"/>
    <p:sldId id="280" r:id="rId23"/>
    <p:sldId id="282" r:id="rId24"/>
    <p:sldId id="283" r:id="rId25"/>
  </p:sldIdLst>
  <p:sldSz cx="18288000" cy="10287000"/>
  <p:notesSz cx="6858000" cy="9144000"/>
  <p:embeddedFontLst>
    <p:embeddedFont>
      <p:font typeface="HK Grotesk" panose="020B0604020202020204" charset="0"/>
      <p:regular r:id="rId27"/>
    </p:embeddedFont>
    <p:embeddedFont>
      <p:font typeface="HK Grotesk Bold" panose="020B0604020202020204" charset="0"/>
      <p:regular r:id="rId28"/>
    </p:embeddedFont>
    <p:embeddedFont>
      <p:font typeface="HK Grotesk Medium" panose="020B0604020202020204" charset="0"/>
      <p:regular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338C590-1D25-B336-A425-3E66450D226C}" name="Sutherland, Jessica" initials="SJ" userId="S::u2272606@live.warwick.ac.uk::402f8463-f507-4cc1-998d-cc4bb0bbeee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6FC"/>
    <a:srgbClr val="12229D"/>
    <a:srgbClr val="DBD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22" autoAdjust="0"/>
  </p:normalViewPr>
  <p:slideViewPr>
    <p:cSldViewPr>
      <p:cViewPr varScale="1">
        <p:scale>
          <a:sx n="40" d="100"/>
          <a:sy n="40" d="100"/>
        </p:scale>
        <p:origin x="924"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99624-DD4D-458C-BDE8-EC928C03E51C}" type="datetimeFigureOut">
              <a:rPr lang="en-GB" smtClean="0"/>
              <a:t>29/07/2024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0AAB96-56FB-4F21-8832-DBA9FB7DAF17}" type="slidenum">
              <a:rPr lang="en-GB" smtClean="0"/>
              <a:t>‹#›</a:t>
            </a:fld>
            <a:endParaRPr lang="en-GB"/>
          </a:p>
        </p:txBody>
      </p:sp>
    </p:spTree>
    <p:extLst>
      <p:ext uri="{BB962C8B-B14F-4D97-AF65-F5344CB8AC3E}">
        <p14:creationId xmlns:p14="http://schemas.microsoft.com/office/powerpoint/2010/main" val="1214944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50AAB96-56FB-4F21-8832-DBA9FB7DAF17}" type="slidenum">
              <a:rPr lang="en-GB" smtClean="0"/>
              <a:t>4</a:t>
            </a:fld>
            <a:endParaRPr lang="en-GB"/>
          </a:p>
        </p:txBody>
      </p:sp>
    </p:spTree>
    <p:extLst>
      <p:ext uri="{BB962C8B-B14F-4D97-AF65-F5344CB8AC3E}">
        <p14:creationId xmlns:p14="http://schemas.microsoft.com/office/powerpoint/2010/main" val="2884820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sv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8.sv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2.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0.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401550" y="8486337"/>
            <a:ext cx="17490861" cy="1377760"/>
            <a:chOff x="0" y="0"/>
            <a:chExt cx="3810532" cy="300157"/>
          </a:xfrm>
        </p:grpSpPr>
        <p:sp>
          <p:nvSpPr>
            <p:cNvPr id="3" name="Freeform 3"/>
            <p:cNvSpPr/>
            <p:nvPr/>
          </p:nvSpPr>
          <p:spPr>
            <a:xfrm>
              <a:off x="0" y="0"/>
              <a:ext cx="3810533" cy="300157"/>
            </a:xfrm>
            <a:custGeom>
              <a:avLst/>
              <a:gdLst/>
              <a:ahLst/>
              <a:cxnLst/>
              <a:rect l="l" t="t" r="r" b="b"/>
              <a:pathLst>
                <a:path w="3810533" h="300157">
                  <a:moveTo>
                    <a:pt x="11066" y="0"/>
                  </a:moveTo>
                  <a:lnTo>
                    <a:pt x="3799467" y="0"/>
                  </a:lnTo>
                  <a:cubicBezTo>
                    <a:pt x="3805578" y="0"/>
                    <a:pt x="3810533" y="4954"/>
                    <a:pt x="3810533" y="11066"/>
                  </a:cubicBezTo>
                  <a:lnTo>
                    <a:pt x="3810533" y="289091"/>
                  </a:lnTo>
                  <a:cubicBezTo>
                    <a:pt x="3810533" y="292026"/>
                    <a:pt x="3809367" y="294840"/>
                    <a:pt x="3807292" y="296916"/>
                  </a:cubicBezTo>
                  <a:cubicBezTo>
                    <a:pt x="3805216" y="298991"/>
                    <a:pt x="3802402" y="300157"/>
                    <a:pt x="3799467" y="300157"/>
                  </a:cubicBezTo>
                  <a:lnTo>
                    <a:pt x="11066" y="300157"/>
                  </a:lnTo>
                  <a:cubicBezTo>
                    <a:pt x="8131" y="300157"/>
                    <a:pt x="5316" y="298991"/>
                    <a:pt x="3241" y="296916"/>
                  </a:cubicBezTo>
                  <a:cubicBezTo>
                    <a:pt x="1166" y="294840"/>
                    <a:pt x="0" y="292026"/>
                    <a:pt x="0" y="289091"/>
                  </a:cubicBezTo>
                  <a:lnTo>
                    <a:pt x="0" y="11066"/>
                  </a:lnTo>
                  <a:cubicBezTo>
                    <a:pt x="0" y="8131"/>
                    <a:pt x="1166" y="5316"/>
                    <a:pt x="3241" y="3241"/>
                  </a:cubicBezTo>
                  <a:cubicBezTo>
                    <a:pt x="5316" y="1166"/>
                    <a:pt x="8131" y="0"/>
                    <a:pt x="11066" y="0"/>
                  </a:cubicBezTo>
                  <a:close/>
                </a:path>
              </a:pathLst>
            </a:custGeom>
            <a:solidFill>
              <a:srgbClr val="CAE8FF"/>
            </a:solidFill>
            <a:ln cap="rnd">
              <a:noFill/>
              <a:prstDash val="solid"/>
              <a:round/>
            </a:ln>
          </p:spPr>
          <p:txBody>
            <a:bodyPr/>
            <a:lstStyle/>
            <a:p>
              <a:endParaRPr lang="en-GB"/>
            </a:p>
          </p:txBody>
        </p:sp>
        <p:sp>
          <p:nvSpPr>
            <p:cNvPr id="4" name="TextBox 4"/>
            <p:cNvSpPr txBox="1"/>
            <p:nvPr/>
          </p:nvSpPr>
          <p:spPr>
            <a:xfrm>
              <a:off x="0" y="-47625"/>
              <a:ext cx="3810532" cy="347782"/>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16694376" y="8653003"/>
            <a:ext cx="1044427" cy="1044427"/>
            <a:chOff x="0" y="0"/>
            <a:chExt cx="812800" cy="812800"/>
          </a:xfrm>
        </p:grpSpPr>
        <p:sp>
          <p:nvSpPr>
            <p:cNvPr id="6" name="Freeform 6"/>
            <p:cNvSpPr/>
            <p:nvPr/>
          </p:nvSpPr>
          <p:spPr>
            <a:xfrm>
              <a:off x="0" y="0"/>
              <a:ext cx="812800" cy="812800"/>
            </a:xfrm>
            <a:custGeom>
              <a:avLst/>
              <a:gdLst/>
              <a:ahLst/>
              <a:cxnLst/>
              <a:rect l="l" t="t" r="r" b="b"/>
              <a:pathLst>
                <a:path w="812800" h="812800">
                  <a:moveTo>
                    <a:pt x="185315" y="0"/>
                  </a:moveTo>
                  <a:lnTo>
                    <a:pt x="627485" y="0"/>
                  </a:lnTo>
                  <a:cubicBezTo>
                    <a:pt x="676634" y="0"/>
                    <a:pt x="723769" y="19524"/>
                    <a:pt x="758522" y="54277"/>
                  </a:cubicBezTo>
                  <a:cubicBezTo>
                    <a:pt x="793276" y="89031"/>
                    <a:pt x="812800" y="136166"/>
                    <a:pt x="812800" y="185315"/>
                  </a:cubicBezTo>
                  <a:lnTo>
                    <a:pt x="812800" y="627485"/>
                  </a:lnTo>
                  <a:cubicBezTo>
                    <a:pt x="812800" y="676634"/>
                    <a:pt x="793276" y="723769"/>
                    <a:pt x="758522" y="758522"/>
                  </a:cubicBezTo>
                  <a:cubicBezTo>
                    <a:pt x="723769" y="793276"/>
                    <a:pt x="676634" y="812800"/>
                    <a:pt x="627485" y="812800"/>
                  </a:cubicBezTo>
                  <a:lnTo>
                    <a:pt x="185315" y="812800"/>
                  </a:lnTo>
                  <a:cubicBezTo>
                    <a:pt x="136166" y="812800"/>
                    <a:pt x="89031" y="793276"/>
                    <a:pt x="54277" y="758522"/>
                  </a:cubicBezTo>
                  <a:cubicBezTo>
                    <a:pt x="19524" y="723769"/>
                    <a:pt x="0" y="676634"/>
                    <a:pt x="0" y="627485"/>
                  </a:cubicBezTo>
                  <a:lnTo>
                    <a:pt x="0" y="185315"/>
                  </a:lnTo>
                  <a:cubicBezTo>
                    <a:pt x="0" y="136166"/>
                    <a:pt x="19524" y="89031"/>
                    <a:pt x="54277" y="54277"/>
                  </a:cubicBezTo>
                  <a:cubicBezTo>
                    <a:pt x="89031" y="19524"/>
                    <a:pt x="136166" y="0"/>
                    <a:pt x="185315" y="0"/>
                  </a:cubicBezTo>
                  <a:close/>
                </a:path>
              </a:pathLst>
            </a:custGeom>
            <a:solidFill>
              <a:srgbClr val="233DFF"/>
            </a:solidFill>
            <a:ln cap="rnd">
              <a:noFill/>
              <a:prstDash val="solid"/>
              <a:round/>
            </a:ln>
          </p:spPr>
          <p:txBody>
            <a:bodyPr/>
            <a:lstStyle/>
            <a:p>
              <a:endParaRPr lang="en-GB"/>
            </a:p>
          </p:txBody>
        </p:sp>
        <p:sp>
          <p:nvSpPr>
            <p:cNvPr id="7" name="TextBox 7"/>
            <p:cNvSpPr txBox="1"/>
            <p:nvPr/>
          </p:nvSpPr>
          <p:spPr>
            <a:xfrm>
              <a:off x="0" y="-47625"/>
              <a:ext cx="812800" cy="860425"/>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8" name="Freeform 8"/>
          <p:cNvSpPr/>
          <p:nvPr/>
        </p:nvSpPr>
        <p:spPr>
          <a:xfrm>
            <a:off x="17022539" y="8885105"/>
            <a:ext cx="388102" cy="580225"/>
          </a:xfrm>
          <a:custGeom>
            <a:avLst/>
            <a:gdLst/>
            <a:ahLst/>
            <a:cxnLst/>
            <a:rect l="l" t="t" r="r" b="b"/>
            <a:pathLst>
              <a:path w="388102" h="580225">
                <a:moveTo>
                  <a:pt x="0" y="0"/>
                </a:moveTo>
                <a:lnTo>
                  <a:pt x="388101" y="0"/>
                </a:lnTo>
                <a:lnTo>
                  <a:pt x="388101" y="580224"/>
                </a:lnTo>
                <a:lnTo>
                  <a:pt x="0" y="580224"/>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rnd">
            <a:noFill/>
            <a:prstDash val="solid"/>
            <a:round/>
          </a:ln>
        </p:spPr>
        <p:txBody>
          <a:bodyPr/>
          <a:lstStyle/>
          <a:p>
            <a:endParaRPr lang="en-GB"/>
          </a:p>
        </p:txBody>
      </p:sp>
      <p:grpSp>
        <p:nvGrpSpPr>
          <p:cNvPr id="9" name="Group 9"/>
          <p:cNvGrpSpPr/>
          <p:nvPr/>
        </p:nvGrpSpPr>
        <p:grpSpPr>
          <a:xfrm>
            <a:off x="401550" y="1593997"/>
            <a:ext cx="10612864" cy="6815412"/>
            <a:chOff x="0" y="0"/>
            <a:chExt cx="2795158" cy="1795006"/>
          </a:xfrm>
        </p:grpSpPr>
        <p:sp>
          <p:nvSpPr>
            <p:cNvPr id="10" name="Freeform 10"/>
            <p:cNvSpPr/>
            <p:nvPr/>
          </p:nvSpPr>
          <p:spPr>
            <a:xfrm>
              <a:off x="0" y="0"/>
              <a:ext cx="2795158" cy="1795006"/>
            </a:xfrm>
            <a:custGeom>
              <a:avLst/>
              <a:gdLst/>
              <a:ahLst/>
              <a:cxnLst/>
              <a:rect l="l" t="t" r="r" b="b"/>
              <a:pathLst>
                <a:path w="2795158" h="1795006">
                  <a:moveTo>
                    <a:pt x="18237" y="0"/>
                  </a:moveTo>
                  <a:lnTo>
                    <a:pt x="2776921" y="0"/>
                  </a:lnTo>
                  <a:cubicBezTo>
                    <a:pt x="2781757" y="0"/>
                    <a:pt x="2786396" y="1921"/>
                    <a:pt x="2789816" y="5342"/>
                  </a:cubicBezTo>
                  <a:cubicBezTo>
                    <a:pt x="2793236" y="8762"/>
                    <a:pt x="2795158" y="13400"/>
                    <a:pt x="2795158" y="18237"/>
                  </a:cubicBezTo>
                  <a:lnTo>
                    <a:pt x="2795158" y="1776769"/>
                  </a:lnTo>
                  <a:cubicBezTo>
                    <a:pt x="2795158" y="1781605"/>
                    <a:pt x="2793236" y="1786244"/>
                    <a:pt x="2789816" y="1789664"/>
                  </a:cubicBezTo>
                  <a:cubicBezTo>
                    <a:pt x="2786396" y="1793084"/>
                    <a:pt x="2781757" y="1795006"/>
                    <a:pt x="2776921" y="1795006"/>
                  </a:cubicBezTo>
                  <a:lnTo>
                    <a:pt x="18237" y="1795006"/>
                  </a:lnTo>
                  <a:cubicBezTo>
                    <a:pt x="13400" y="1795006"/>
                    <a:pt x="8762" y="1793084"/>
                    <a:pt x="5342" y="1789664"/>
                  </a:cubicBezTo>
                  <a:cubicBezTo>
                    <a:pt x="1921" y="1786244"/>
                    <a:pt x="0" y="1781605"/>
                    <a:pt x="0" y="1776769"/>
                  </a:cubicBezTo>
                  <a:lnTo>
                    <a:pt x="0" y="18237"/>
                  </a:lnTo>
                  <a:cubicBezTo>
                    <a:pt x="0" y="13400"/>
                    <a:pt x="1921" y="8762"/>
                    <a:pt x="5342" y="5342"/>
                  </a:cubicBezTo>
                  <a:cubicBezTo>
                    <a:pt x="8762" y="1921"/>
                    <a:pt x="13400" y="0"/>
                    <a:pt x="18237" y="0"/>
                  </a:cubicBezTo>
                  <a:close/>
                </a:path>
              </a:pathLst>
            </a:custGeom>
            <a:solidFill>
              <a:srgbClr val="F4F6FC"/>
            </a:solidFill>
          </p:spPr>
          <p:txBody>
            <a:bodyPr/>
            <a:lstStyle/>
            <a:p>
              <a:endParaRPr lang="en-GB"/>
            </a:p>
          </p:txBody>
        </p:sp>
        <p:sp>
          <p:nvSpPr>
            <p:cNvPr id="11" name="TextBox 11"/>
            <p:cNvSpPr txBox="1"/>
            <p:nvPr/>
          </p:nvSpPr>
          <p:spPr>
            <a:xfrm>
              <a:off x="0" y="-47625"/>
              <a:ext cx="2795158" cy="1842631"/>
            </a:xfrm>
            <a:prstGeom prst="rect">
              <a:avLst/>
            </a:prstGeom>
          </p:spPr>
          <p:txBody>
            <a:bodyPr lIns="50800" tIns="50800" rIns="50800" bIns="50800" rtlCol="0" anchor="ctr"/>
            <a:lstStyle/>
            <a:p>
              <a:pPr algn="ctr">
                <a:lnSpc>
                  <a:spcPts val="2800"/>
                </a:lnSpc>
              </a:pPr>
              <a:endParaRPr/>
            </a:p>
          </p:txBody>
        </p:sp>
      </p:grpSp>
      <p:grpSp>
        <p:nvGrpSpPr>
          <p:cNvPr id="12" name="Group 12"/>
          <p:cNvGrpSpPr/>
          <p:nvPr/>
        </p:nvGrpSpPr>
        <p:grpSpPr>
          <a:xfrm>
            <a:off x="11090615" y="422903"/>
            <a:ext cx="6801797" cy="1094530"/>
            <a:chOff x="0" y="0"/>
            <a:chExt cx="1791420" cy="288271"/>
          </a:xfrm>
        </p:grpSpPr>
        <p:sp>
          <p:nvSpPr>
            <p:cNvPr id="13" name="Freeform 13"/>
            <p:cNvSpPr/>
            <p:nvPr/>
          </p:nvSpPr>
          <p:spPr>
            <a:xfrm>
              <a:off x="0" y="0"/>
              <a:ext cx="1791420" cy="288271"/>
            </a:xfrm>
            <a:custGeom>
              <a:avLst/>
              <a:gdLst/>
              <a:ahLst/>
              <a:cxnLst/>
              <a:rect l="l" t="t" r="r" b="b"/>
              <a:pathLst>
                <a:path w="1791420" h="288271">
                  <a:moveTo>
                    <a:pt x="28455" y="0"/>
                  </a:moveTo>
                  <a:lnTo>
                    <a:pt x="1762964" y="0"/>
                  </a:lnTo>
                  <a:cubicBezTo>
                    <a:pt x="1778680" y="0"/>
                    <a:pt x="1791420" y="12740"/>
                    <a:pt x="1791420" y="28455"/>
                  </a:cubicBezTo>
                  <a:lnTo>
                    <a:pt x="1791420" y="259816"/>
                  </a:lnTo>
                  <a:cubicBezTo>
                    <a:pt x="1791420" y="275531"/>
                    <a:pt x="1778680" y="288271"/>
                    <a:pt x="1762964" y="288271"/>
                  </a:cubicBezTo>
                  <a:lnTo>
                    <a:pt x="28455" y="288271"/>
                  </a:lnTo>
                  <a:cubicBezTo>
                    <a:pt x="20909" y="288271"/>
                    <a:pt x="13671" y="285273"/>
                    <a:pt x="8334" y="279937"/>
                  </a:cubicBezTo>
                  <a:cubicBezTo>
                    <a:pt x="2998" y="274601"/>
                    <a:pt x="0" y="267363"/>
                    <a:pt x="0" y="259816"/>
                  </a:cubicBezTo>
                  <a:lnTo>
                    <a:pt x="0" y="28455"/>
                  </a:lnTo>
                  <a:cubicBezTo>
                    <a:pt x="0" y="20909"/>
                    <a:pt x="2998" y="13671"/>
                    <a:pt x="8334" y="8334"/>
                  </a:cubicBezTo>
                  <a:cubicBezTo>
                    <a:pt x="13671" y="2998"/>
                    <a:pt x="20909" y="0"/>
                    <a:pt x="28455" y="0"/>
                  </a:cubicBezTo>
                  <a:close/>
                </a:path>
              </a:pathLst>
            </a:custGeom>
            <a:solidFill>
              <a:srgbClr val="233DFF"/>
            </a:solidFill>
            <a:ln cap="rnd">
              <a:noFill/>
              <a:prstDash val="solid"/>
              <a:round/>
            </a:ln>
          </p:spPr>
          <p:txBody>
            <a:bodyPr/>
            <a:lstStyle/>
            <a:p>
              <a:endParaRPr lang="en-GB"/>
            </a:p>
          </p:txBody>
        </p:sp>
        <p:sp>
          <p:nvSpPr>
            <p:cNvPr id="14" name="TextBox 14"/>
            <p:cNvSpPr txBox="1"/>
            <p:nvPr/>
          </p:nvSpPr>
          <p:spPr>
            <a:xfrm>
              <a:off x="0" y="-47625"/>
              <a:ext cx="1791420"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5" name="Group 15"/>
          <p:cNvGrpSpPr/>
          <p:nvPr/>
        </p:nvGrpSpPr>
        <p:grpSpPr>
          <a:xfrm>
            <a:off x="1597743" y="422903"/>
            <a:ext cx="9416672" cy="1094530"/>
            <a:chOff x="0" y="0"/>
            <a:chExt cx="2480111" cy="288271"/>
          </a:xfrm>
        </p:grpSpPr>
        <p:sp>
          <p:nvSpPr>
            <p:cNvPr id="16" name="Freeform 16"/>
            <p:cNvSpPr/>
            <p:nvPr/>
          </p:nvSpPr>
          <p:spPr>
            <a:xfrm>
              <a:off x="0" y="0"/>
              <a:ext cx="2480111" cy="288271"/>
            </a:xfrm>
            <a:custGeom>
              <a:avLst/>
              <a:gdLst/>
              <a:ahLst/>
              <a:cxnLst/>
              <a:rect l="l" t="t" r="r" b="b"/>
              <a:pathLst>
                <a:path w="2480111" h="288271">
                  <a:moveTo>
                    <a:pt x="20554" y="0"/>
                  </a:moveTo>
                  <a:lnTo>
                    <a:pt x="2459557" y="0"/>
                  </a:lnTo>
                  <a:cubicBezTo>
                    <a:pt x="2465008" y="0"/>
                    <a:pt x="2470236" y="2165"/>
                    <a:pt x="2474091" y="6020"/>
                  </a:cubicBezTo>
                  <a:cubicBezTo>
                    <a:pt x="2477946" y="9875"/>
                    <a:pt x="2480111" y="15103"/>
                    <a:pt x="2480111" y="20554"/>
                  </a:cubicBezTo>
                  <a:lnTo>
                    <a:pt x="2480111" y="267718"/>
                  </a:lnTo>
                  <a:cubicBezTo>
                    <a:pt x="2480111" y="279069"/>
                    <a:pt x="2470909" y="288271"/>
                    <a:pt x="2459557" y="288271"/>
                  </a:cubicBezTo>
                  <a:lnTo>
                    <a:pt x="20554" y="288271"/>
                  </a:lnTo>
                  <a:cubicBezTo>
                    <a:pt x="9202" y="288271"/>
                    <a:pt x="0" y="279069"/>
                    <a:pt x="0" y="267718"/>
                  </a:cubicBezTo>
                  <a:lnTo>
                    <a:pt x="0" y="20554"/>
                  </a:lnTo>
                  <a:cubicBezTo>
                    <a:pt x="0" y="9202"/>
                    <a:pt x="9202" y="0"/>
                    <a:pt x="20554" y="0"/>
                  </a:cubicBezTo>
                  <a:close/>
                </a:path>
              </a:pathLst>
            </a:custGeom>
            <a:solidFill>
              <a:srgbClr val="233DFF"/>
            </a:solidFill>
            <a:ln cap="rnd">
              <a:noFill/>
              <a:prstDash val="solid"/>
              <a:round/>
            </a:ln>
          </p:spPr>
          <p:txBody>
            <a:bodyPr/>
            <a:lstStyle/>
            <a:p>
              <a:endParaRPr lang="en-GB"/>
            </a:p>
          </p:txBody>
        </p:sp>
        <p:sp>
          <p:nvSpPr>
            <p:cNvPr id="17" name="TextBox 17"/>
            <p:cNvSpPr txBox="1"/>
            <p:nvPr/>
          </p:nvSpPr>
          <p:spPr>
            <a:xfrm>
              <a:off x="0" y="-47625"/>
              <a:ext cx="2480111"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8" name="Group 18"/>
          <p:cNvGrpSpPr/>
          <p:nvPr/>
        </p:nvGrpSpPr>
        <p:grpSpPr>
          <a:xfrm>
            <a:off x="401550" y="422903"/>
            <a:ext cx="1116132" cy="1094530"/>
            <a:chOff x="0" y="0"/>
            <a:chExt cx="293961" cy="288271"/>
          </a:xfrm>
        </p:grpSpPr>
        <p:sp>
          <p:nvSpPr>
            <p:cNvPr id="19" name="Freeform 19"/>
            <p:cNvSpPr/>
            <p:nvPr/>
          </p:nvSpPr>
          <p:spPr>
            <a:xfrm>
              <a:off x="0" y="0"/>
              <a:ext cx="293961" cy="288271"/>
            </a:xfrm>
            <a:prstGeom prst="roundRect">
              <a:avLst/>
            </a:prstGeom>
            <a:solidFill>
              <a:srgbClr val="CAE8FF"/>
            </a:solidFill>
          </p:spPr>
          <p:txBody>
            <a:bodyPr/>
            <a:lstStyle/>
            <a:p>
              <a:endParaRPr lang="en-GB"/>
            </a:p>
          </p:txBody>
        </p:sp>
        <p:sp>
          <p:nvSpPr>
            <p:cNvPr id="20" name="TextBox 20"/>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21" name="Group 21"/>
          <p:cNvGrpSpPr/>
          <p:nvPr/>
        </p:nvGrpSpPr>
        <p:grpSpPr>
          <a:xfrm>
            <a:off x="11090615" y="1593997"/>
            <a:ext cx="6801797" cy="6815412"/>
            <a:chOff x="0" y="0"/>
            <a:chExt cx="1943375" cy="1947265"/>
          </a:xfrm>
        </p:grpSpPr>
        <p:sp>
          <p:nvSpPr>
            <p:cNvPr id="22" name="Freeform 22"/>
            <p:cNvSpPr/>
            <p:nvPr/>
          </p:nvSpPr>
          <p:spPr>
            <a:xfrm>
              <a:off x="0" y="0"/>
              <a:ext cx="1943375" cy="1947265"/>
            </a:xfrm>
            <a:custGeom>
              <a:avLst/>
              <a:gdLst/>
              <a:ahLst/>
              <a:cxnLst/>
              <a:rect l="l" t="t" r="r" b="b"/>
              <a:pathLst>
                <a:path w="1943375" h="1947265">
                  <a:moveTo>
                    <a:pt x="26179" y="0"/>
                  </a:moveTo>
                  <a:lnTo>
                    <a:pt x="1917196" y="0"/>
                  </a:lnTo>
                  <a:cubicBezTo>
                    <a:pt x="1931654" y="0"/>
                    <a:pt x="1943375" y="11721"/>
                    <a:pt x="1943375" y="26179"/>
                  </a:cubicBezTo>
                  <a:lnTo>
                    <a:pt x="1943375" y="1921086"/>
                  </a:lnTo>
                  <a:cubicBezTo>
                    <a:pt x="1943375" y="1928029"/>
                    <a:pt x="1940616" y="1934688"/>
                    <a:pt x="1935707" y="1939597"/>
                  </a:cubicBezTo>
                  <a:cubicBezTo>
                    <a:pt x="1930797" y="1944507"/>
                    <a:pt x="1924139" y="1947265"/>
                    <a:pt x="1917196" y="1947265"/>
                  </a:cubicBezTo>
                  <a:lnTo>
                    <a:pt x="26179" y="1947265"/>
                  </a:lnTo>
                  <a:cubicBezTo>
                    <a:pt x="19236" y="1947265"/>
                    <a:pt x="12577" y="1944507"/>
                    <a:pt x="7668" y="1939597"/>
                  </a:cubicBezTo>
                  <a:cubicBezTo>
                    <a:pt x="2758" y="1934688"/>
                    <a:pt x="0" y="1928029"/>
                    <a:pt x="0" y="1921086"/>
                  </a:cubicBezTo>
                  <a:lnTo>
                    <a:pt x="0" y="26179"/>
                  </a:lnTo>
                  <a:cubicBezTo>
                    <a:pt x="0" y="19236"/>
                    <a:pt x="2758" y="12577"/>
                    <a:pt x="7668" y="7668"/>
                  </a:cubicBezTo>
                  <a:cubicBezTo>
                    <a:pt x="12577" y="2758"/>
                    <a:pt x="19236" y="0"/>
                    <a:pt x="26179" y="0"/>
                  </a:cubicBezTo>
                  <a:close/>
                </a:path>
              </a:pathLst>
            </a:custGeom>
            <a:blipFill>
              <a:blip r:embed="rId4"/>
              <a:stretch>
                <a:fillRect l="-25197" r="-25197"/>
              </a:stretch>
            </a:blipFill>
          </p:spPr>
          <p:txBody>
            <a:bodyPr/>
            <a:lstStyle/>
            <a:p>
              <a:endParaRPr lang="en-GB"/>
            </a:p>
          </p:txBody>
        </p:sp>
      </p:grpSp>
      <p:sp>
        <p:nvSpPr>
          <p:cNvPr id="23" name="TextBox 23"/>
          <p:cNvSpPr txBox="1"/>
          <p:nvPr/>
        </p:nvSpPr>
        <p:spPr>
          <a:xfrm>
            <a:off x="959616" y="3510522"/>
            <a:ext cx="9639914" cy="1251840"/>
          </a:xfrm>
          <a:prstGeom prst="rect">
            <a:avLst/>
          </a:prstGeom>
        </p:spPr>
        <p:txBody>
          <a:bodyPr lIns="0" tIns="0" rIns="0" bIns="0" rtlCol="0" anchor="t">
            <a:spAutoFit/>
          </a:bodyPr>
          <a:lstStyle/>
          <a:p>
            <a:pPr marL="0" lvl="0" indent="0" algn="ctr">
              <a:lnSpc>
                <a:spcPts val="8982"/>
              </a:lnSpc>
              <a:spcBef>
                <a:spcPct val="0"/>
              </a:spcBef>
            </a:pPr>
            <a:r>
              <a:rPr lang="en-US" sz="10324">
                <a:solidFill>
                  <a:srgbClr val="12229D"/>
                </a:solidFill>
                <a:latin typeface="HK Grotesk Bold"/>
              </a:rPr>
              <a:t>Ethical Toolkit</a:t>
            </a:r>
          </a:p>
        </p:txBody>
      </p:sp>
      <p:sp>
        <p:nvSpPr>
          <p:cNvPr id="24" name="TextBox 24"/>
          <p:cNvSpPr txBox="1"/>
          <p:nvPr/>
        </p:nvSpPr>
        <p:spPr>
          <a:xfrm>
            <a:off x="1124253" y="5249353"/>
            <a:ext cx="9167458" cy="1929325"/>
          </a:xfrm>
          <a:prstGeom prst="rect">
            <a:avLst/>
          </a:prstGeom>
        </p:spPr>
        <p:txBody>
          <a:bodyPr lIns="0" tIns="0" rIns="0" bIns="0" rtlCol="0" anchor="t">
            <a:spAutoFit/>
          </a:bodyPr>
          <a:lstStyle/>
          <a:p>
            <a:pPr marL="0" lvl="0" indent="0" algn="ctr">
              <a:lnSpc>
                <a:spcPts val="7227"/>
              </a:lnSpc>
              <a:spcBef>
                <a:spcPct val="0"/>
              </a:spcBef>
            </a:pPr>
            <a:r>
              <a:rPr lang="en-US" sz="8307" spc="664">
                <a:solidFill>
                  <a:srgbClr val="050A30"/>
                </a:solidFill>
                <a:latin typeface="HK Grotesk Bold"/>
              </a:rPr>
              <a:t>FOR POLICY DELIBERATION</a:t>
            </a:r>
          </a:p>
        </p:txBody>
      </p:sp>
      <p:sp>
        <p:nvSpPr>
          <p:cNvPr id="25" name="TextBox 25"/>
          <p:cNvSpPr txBox="1"/>
          <p:nvPr/>
        </p:nvSpPr>
        <p:spPr>
          <a:xfrm>
            <a:off x="1030761" y="8913279"/>
            <a:ext cx="14873708" cy="523875"/>
          </a:xfrm>
          <a:prstGeom prst="rect">
            <a:avLst/>
          </a:prstGeom>
        </p:spPr>
        <p:txBody>
          <a:bodyPr lIns="0" tIns="0" rIns="0" bIns="0" rtlCol="0" anchor="t">
            <a:spAutoFit/>
          </a:bodyPr>
          <a:lstStyle/>
          <a:p>
            <a:pPr marL="0" lvl="0" indent="0">
              <a:lnSpc>
                <a:spcPts val="4145"/>
              </a:lnSpc>
            </a:pPr>
            <a:r>
              <a:rPr lang="en-US" sz="3454" u="none" strike="noStrike">
                <a:solidFill>
                  <a:srgbClr val="050A30"/>
                </a:solidFill>
                <a:latin typeface="HK Grotesk Medium"/>
              </a:rPr>
              <a:t>A microlearning course on ethical decision-making and deliberation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6" name="TextBox 16"/>
          <p:cNvSpPr txBox="1"/>
          <p:nvPr/>
        </p:nvSpPr>
        <p:spPr>
          <a:xfrm>
            <a:off x="1028700" y="2110507"/>
            <a:ext cx="5457988" cy="1790477"/>
          </a:xfrm>
          <a:prstGeom prst="rect">
            <a:avLst/>
          </a:prstGeom>
        </p:spPr>
        <p:txBody>
          <a:bodyPr lIns="0" tIns="0" rIns="0" bIns="0" rtlCol="0" anchor="t">
            <a:spAutoFit/>
          </a:bodyPr>
          <a:lstStyle/>
          <a:p>
            <a:pPr marL="0" lvl="0" indent="0" algn="l">
              <a:lnSpc>
                <a:spcPts val="13491"/>
              </a:lnSpc>
            </a:pPr>
            <a:r>
              <a:rPr lang="en-US" sz="13491">
                <a:solidFill>
                  <a:srgbClr val="050A30"/>
                </a:solidFill>
                <a:latin typeface="HK Grotesk Bold"/>
              </a:rPr>
              <a:t>Topic</a:t>
            </a:r>
          </a:p>
        </p:txBody>
      </p:sp>
      <p:sp>
        <p:nvSpPr>
          <p:cNvPr id="17" name="TextBox 17"/>
          <p:cNvSpPr txBox="1"/>
          <p:nvPr/>
        </p:nvSpPr>
        <p:spPr>
          <a:xfrm>
            <a:off x="1028700" y="3984542"/>
            <a:ext cx="7895988" cy="1615623"/>
          </a:xfrm>
          <a:prstGeom prst="rect">
            <a:avLst/>
          </a:prstGeom>
        </p:spPr>
        <p:txBody>
          <a:bodyPr lIns="0" tIns="0" rIns="0" bIns="0" rtlCol="0" anchor="t">
            <a:spAutoFit/>
          </a:bodyPr>
          <a:lstStyle/>
          <a:p>
            <a:pPr marL="0" lvl="0" indent="0" algn="l">
              <a:lnSpc>
                <a:spcPts val="11590"/>
              </a:lnSpc>
              <a:spcBef>
                <a:spcPct val="0"/>
              </a:spcBef>
            </a:pPr>
            <a:r>
              <a:rPr lang="en-US" sz="13322">
                <a:solidFill>
                  <a:srgbClr val="12229D"/>
                </a:solidFill>
                <a:latin typeface="HK Grotesk Bold"/>
              </a:rPr>
              <a:t>Area Two</a:t>
            </a:r>
          </a:p>
        </p:txBody>
      </p:sp>
      <p:sp>
        <p:nvSpPr>
          <p:cNvPr id="18" name="TextBox 18"/>
          <p:cNvSpPr txBox="1"/>
          <p:nvPr/>
        </p:nvSpPr>
        <p:spPr>
          <a:xfrm>
            <a:off x="1028700" y="5825134"/>
            <a:ext cx="6335764" cy="466725"/>
          </a:xfrm>
          <a:prstGeom prst="rect">
            <a:avLst/>
          </a:prstGeom>
        </p:spPr>
        <p:txBody>
          <a:bodyPr lIns="0" tIns="0" rIns="0" bIns="0" rtlCol="0" anchor="t">
            <a:spAutoFit/>
          </a:bodyPr>
          <a:lstStyle/>
          <a:p>
            <a:pPr>
              <a:lnSpc>
                <a:spcPts val="3600"/>
              </a:lnSpc>
            </a:pPr>
            <a:r>
              <a:rPr lang="en-US" sz="3000">
                <a:solidFill>
                  <a:srgbClr val="050A30"/>
                </a:solidFill>
                <a:latin typeface="HK Grotesk Medium"/>
              </a:rPr>
              <a:t>The framework</a:t>
            </a:r>
          </a:p>
        </p:txBody>
      </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3"/>
            <a:ext cx="8656725" cy="1227039"/>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23" name="Group 23"/>
          <p:cNvGrpSpPr/>
          <p:nvPr/>
        </p:nvGrpSpPr>
        <p:grpSpPr>
          <a:xfrm>
            <a:off x="9231932" y="1766592"/>
            <a:ext cx="8656725" cy="1252376"/>
            <a:chOff x="0" y="0"/>
            <a:chExt cx="1496164" cy="216451"/>
          </a:xfrm>
        </p:grpSpPr>
        <p:sp>
          <p:nvSpPr>
            <p:cNvPr id="24" name="Freeform 24"/>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12229D"/>
            </a:solidFill>
            <a:ln cap="rnd">
              <a:noFill/>
              <a:prstDash val="solid"/>
              <a:round/>
            </a:ln>
          </p:spPr>
          <p:txBody>
            <a:bodyPr/>
            <a:lstStyle/>
            <a:p>
              <a:endParaRPr lang="en-GB"/>
            </a:p>
          </p:txBody>
        </p:sp>
        <p:sp>
          <p:nvSpPr>
            <p:cNvPr id="25" name="TextBox 25"/>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26" name="Group 26"/>
          <p:cNvGrpSpPr/>
          <p:nvPr/>
        </p:nvGrpSpPr>
        <p:grpSpPr>
          <a:xfrm>
            <a:off x="9231932" y="3135618"/>
            <a:ext cx="8656725" cy="1252376"/>
            <a:chOff x="0" y="0"/>
            <a:chExt cx="1496164" cy="216451"/>
          </a:xfrm>
        </p:grpSpPr>
        <p:sp>
          <p:nvSpPr>
            <p:cNvPr id="27" name="Freeform 27"/>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F6F6F6"/>
            </a:solidFill>
            <a:ln cap="rnd">
              <a:noFill/>
              <a:prstDash val="solid"/>
              <a:round/>
            </a:ln>
          </p:spPr>
          <p:txBody>
            <a:bodyPr/>
            <a:lstStyle/>
            <a:p>
              <a:endParaRPr lang="en-GB"/>
            </a:p>
          </p:txBody>
        </p:sp>
        <p:sp>
          <p:nvSpPr>
            <p:cNvPr id="28" name="TextBox 28"/>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29" name="Group 29"/>
          <p:cNvGrpSpPr/>
          <p:nvPr/>
        </p:nvGrpSpPr>
        <p:grpSpPr>
          <a:xfrm>
            <a:off x="9231932" y="4504644"/>
            <a:ext cx="8656725" cy="1252376"/>
            <a:chOff x="0" y="0"/>
            <a:chExt cx="1496164" cy="216451"/>
          </a:xfrm>
        </p:grpSpPr>
        <p:sp>
          <p:nvSpPr>
            <p:cNvPr id="30" name="Freeform 30"/>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12229D"/>
            </a:solidFill>
            <a:ln cap="rnd">
              <a:noFill/>
              <a:prstDash val="solid"/>
              <a:round/>
            </a:ln>
          </p:spPr>
          <p:txBody>
            <a:bodyPr/>
            <a:lstStyle/>
            <a:p>
              <a:endParaRPr lang="en-GB"/>
            </a:p>
          </p:txBody>
        </p:sp>
        <p:sp>
          <p:nvSpPr>
            <p:cNvPr id="31" name="TextBox 31"/>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32" name="Group 32"/>
          <p:cNvGrpSpPr/>
          <p:nvPr/>
        </p:nvGrpSpPr>
        <p:grpSpPr>
          <a:xfrm>
            <a:off x="9231932" y="5873669"/>
            <a:ext cx="8656725" cy="1252376"/>
            <a:chOff x="0" y="0"/>
            <a:chExt cx="1496164" cy="216451"/>
          </a:xfrm>
        </p:grpSpPr>
        <p:sp>
          <p:nvSpPr>
            <p:cNvPr id="33" name="Freeform 33"/>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F6F6F6"/>
            </a:solidFill>
            <a:ln cap="rnd">
              <a:noFill/>
              <a:prstDash val="solid"/>
              <a:round/>
            </a:ln>
          </p:spPr>
          <p:txBody>
            <a:bodyPr/>
            <a:lstStyle/>
            <a:p>
              <a:endParaRPr lang="en-GB"/>
            </a:p>
          </p:txBody>
        </p:sp>
        <p:sp>
          <p:nvSpPr>
            <p:cNvPr id="34" name="TextBox 34"/>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35" name="Group 35"/>
          <p:cNvGrpSpPr/>
          <p:nvPr/>
        </p:nvGrpSpPr>
        <p:grpSpPr>
          <a:xfrm>
            <a:off x="9231932" y="7242695"/>
            <a:ext cx="8656725" cy="1252376"/>
            <a:chOff x="0" y="0"/>
            <a:chExt cx="1496164" cy="216451"/>
          </a:xfrm>
        </p:grpSpPr>
        <p:sp>
          <p:nvSpPr>
            <p:cNvPr id="36" name="Freeform 36"/>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12229D"/>
            </a:solidFill>
            <a:ln cap="rnd">
              <a:noFill/>
              <a:prstDash val="solid"/>
              <a:round/>
            </a:ln>
          </p:spPr>
          <p:txBody>
            <a:bodyPr/>
            <a:lstStyle/>
            <a:p>
              <a:endParaRPr lang="en-GB"/>
            </a:p>
          </p:txBody>
        </p:sp>
        <p:sp>
          <p:nvSpPr>
            <p:cNvPr id="37" name="TextBox 37"/>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38" name="Group 38"/>
          <p:cNvGrpSpPr/>
          <p:nvPr/>
        </p:nvGrpSpPr>
        <p:grpSpPr>
          <a:xfrm>
            <a:off x="9231932" y="8611721"/>
            <a:ext cx="8656725" cy="1252376"/>
            <a:chOff x="0" y="0"/>
            <a:chExt cx="1496164" cy="216451"/>
          </a:xfrm>
        </p:grpSpPr>
        <p:sp>
          <p:nvSpPr>
            <p:cNvPr id="39" name="Freeform 39"/>
            <p:cNvSpPr/>
            <p:nvPr/>
          </p:nvSpPr>
          <p:spPr>
            <a:xfrm>
              <a:off x="0" y="0"/>
              <a:ext cx="1496164" cy="216451"/>
            </a:xfrm>
            <a:custGeom>
              <a:avLst/>
              <a:gdLst/>
              <a:ahLst/>
              <a:cxnLst/>
              <a:rect l="l" t="t" r="r" b="b"/>
              <a:pathLst>
                <a:path w="1496164" h="216451">
                  <a:moveTo>
                    <a:pt x="22358" y="0"/>
                  </a:moveTo>
                  <a:lnTo>
                    <a:pt x="1473805" y="0"/>
                  </a:lnTo>
                  <a:cubicBezTo>
                    <a:pt x="1479735" y="0"/>
                    <a:pt x="1485422" y="2356"/>
                    <a:pt x="1489615" y="6549"/>
                  </a:cubicBezTo>
                  <a:cubicBezTo>
                    <a:pt x="1493808" y="10741"/>
                    <a:pt x="1496164" y="16428"/>
                    <a:pt x="1496164" y="22358"/>
                  </a:cubicBezTo>
                  <a:lnTo>
                    <a:pt x="1496164" y="194093"/>
                  </a:lnTo>
                  <a:cubicBezTo>
                    <a:pt x="1496164" y="200023"/>
                    <a:pt x="1493808" y="205710"/>
                    <a:pt x="1489615" y="209903"/>
                  </a:cubicBezTo>
                  <a:cubicBezTo>
                    <a:pt x="1485422" y="214096"/>
                    <a:pt x="1479735" y="216451"/>
                    <a:pt x="1473805" y="216451"/>
                  </a:cubicBezTo>
                  <a:lnTo>
                    <a:pt x="22358" y="216451"/>
                  </a:lnTo>
                  <a:cubicBezTo>
                    <a:pt x="16428" y="216451"/>
                    <a:pt x="10741" y="214096"/>
                    <a:pt x="6549" y="209903"/>
                  </a:cubicBezTo>
                  <a:cubicBezTo>
                    <a:pt x="2356" y="205710"/>
                    <a:pt x="0" y="200023"/>
                    <a:pt x="0" y="194093"/>
                  </a:cubicBezTo>
                  <a:lnTo>
                    <a:pt x="0" y="22358"/>
                  </a:lnTo>
                  <a:cubicBezTo>
                    <a:pt x="0" y="16428"/>
                    <a:pt x="2356" y="10741"/>
                    <a:pt x="6549" y="6549"/>
                  </a:cubicBezTo>
                  <a:cubicBezTo>
                    <a:pt x="10741" y="2356"/>
                    <a:pt x="16428" y="0"/>
                    <a:pt x="22358" y="0"/>
                  </a:cubicBezTo>
                  <a:close/>
                </a:path>
              </a:pathLst>
            </a:custGeom>
            <a:solidFill>
              <a:srgbClr val="F6F6F6"/>
            </a:solidFill>
            <a:ln cap="rnd">
              <a:noFill/>
              <a:prstDash val="solid"/>
              <a:round/>
            </a:ln>
          </p:spPr>
          <p:txBody>
            <a:bodyPr/>
            <a:lstStyle/>
            <a:p>
              <a:endParaRPr lang="en-GB"/>
            </a:p>
          </p:txBody>
        </p:sp>
        <p:sp>
          <p:nvSpPr>
            <p:cNvPr id="40" name="TextBox 40"/>
            <p:cNvSpPr txBox="1"/>
            <p:nvPr/>
          </p:nvSpPr>
          <p:spPr>
            <a:xfrm>
              <a:off x="0" y="-47625"/>
              <a:ext cx="1496164" cy="264076"/>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41" name="TextBox 41"/>
          <p:cNvSpPr txBox="1"/>
          <p:nvPr/>
        </p:nvSpPr>
        <p:spPr>
          <a:xfrm>
            <a:off x="9436902" y="631608"/>
            <a:ext cx="8246784" cy="885825"/>
          </a:xfrm>
          <a:prstGeom prst="rect">
            <a:avLst/>
          </a:prstGeom>
        </p:spPr>
        <p:txBody>
          <a:bodyPr lIns="0" tIns="0" rIns="0" bIns="0" rtlCol="0" anchor="t">
            <a:spAutoFit/>
          </a:bodyPr>
          <a:lstStyle/>
          <a:p>
            <a:pPr>
              <a:lnSpc>
                <a:spcPts val="3521"/>
              </a:lnSpc>
            </a:pPr>
            <a:r>
              <a:rPr lang="en-US" sz="2934">
                <a:solidFill>
                  <a:srgbClr val="050A30"/>
                </a:solidFill>
                <a:latin typeface="HK Grotesk Medium"/>
              </a:rPr>
              <a:t>This section of the course outlines each of the six stages of the ethical framework.</a:t>
            </a:r>
          </a:p>
        </p:txBody>
      </p:sp>
      <p:sp>
        <p:nvSpPr>
          <p:cNvPr id="42" name="TextBox 42"/>
          <p:cNvSpPr txBox="1"/>
          <p:nvPr/>
        </p:nvSpPr>
        <p:spPr>
          <a:xfrm>
            <a:off x="9436902" y="1991333"/>
            <a:ext cx="8246784" cy="885825"/>
          </a:xfrm>
          <a:prstGeom prst="rect">
            <a:avLst/>
          </a:prstGeom>
        </p:spPr>
        <p:txBody>
          <a:bodyPr lIns="0" tIns="0" rIns="0" bIns="0" rtlCol="0" anchor="t">
            <a:spAutoFit/>
          </a:bodyPr>
          <a:lstStyle/>
          <a:p>
            <a:pPr>
              <a:lnSpc>
                <a:spcPts val="3521"/>
              </a:lnSpc>
            </a:pPr>
            <a:r>
              <a:rPr lang="en-US" sz="2934" dirty="0">
                <a:solidFill>
                  <a:srgbClr val="FAFAFA"/>
                </a:solidFill>
                <a:latin typeface="HK Grotesk Medium"/>
              </a:rPr>
              <a:t>Stage 0 : Identification of policy alternatives (optional)</a:t>
            </a:r>
          </a:p>
        </p:txBody>
      </p:sp>
      <p:sp>
        <p:nvSpPr>
          <p:cNvPr id="43" name="TextBox 43"/>
          <p:cNvSpPr txBox="1"/>
          <p:nvPr/>
        </p:nvSpPr>
        <p:spPr>
          <a:xfrm>
            <a:off x="9436902" y="4864243"/>
            <a:ext cx="8246784" cy="447675"/>
          </a:xfrm>
          <a:prstGeom prst="rect">
            <a:avLst/>
          </a:prstGeom>
        </p:spPr>
        <p:txBody>
          <a:bodyPr lIns="0" tIns="0" rIns="0" bIns="0" rtlCol="0" anchor="t">
            <a:spAutoFit/>
          </a:bodyPr>
          <a:lstStyle/>
          <a:p>
            <a:pPr>
              <a:lnSpc>
                <a:spcPts val="3521"/>
              </a:lnSpc>
            </a:pPr>
            <a:r>
              <a:rPr lang="en-US" sz="2934">
                <a:solidFill>
                  <a:srgbClr val="FAFAFA"/>
                </a:solidFill>
                <a:latin typeface="HK Grotesk Medium"/>
              </a:rPr>
              <a:t>Stage 2. Identification of principle(s) of fairness</a:t>
            </a:r>
          </a:p>
        </p:txBody>
      </p:sp>
      <p:sp>
        <p:nvSpPr>
          <p:cNvPr id="44" name="TextBox 44"/>
          <p:cNvSpPr txBox="1"/>
          <p:nvPr/>
        </p:nvSpPr>
        <p:spPr>
          <a:xfrm>
            <a:off x="9436902" y="7659445"/>
            <a:ext cx="8246784" cy="447675"/>
          </a:xfrm>
          <a:prstGeom prst="rect">
            <a:avLst/>
          </a:prstGeom>
        </p:spPr>
        <p:txBody>
          <a:bodyPr lIns="0" tIns="0" rIns="0" bIns="0" rtlCol="0" anchor="t">
            <a:spAutoFit/>
          </a:bodyPr>
          <a:lstStyle/>
          <a:p>
            <a:pPr>
              <a:lnSpc>
                <a:spcPts val="3521"/>
              </a:lnSpc>
            </a:pPr>
            <a:r>
              <a:rPr lang="en-US" sz="2934">
                <a:solidFill>
                  <a:srgbClr val="FAFAFA"/>
                </a:solidFill>
                <a:latin typeface="HK Grotesk Medium"/>
              </a:rPr>
              <a:t>Stage 4. Identification of solution(s)</a:t>
            </a:r>
          </a:p>
        </p:txBody>
      </p:sp>
      <p:sp>
        <p:nvSpPr>
          <p:cNvPr id="45" name="TextBox 45"/>
          <p:cNvSpPr txBox="1"/>
          <p:nvPr/>
        </p:nvSpPr>
        <p:spPr>
          <a:xfrm>
            <a:off x="9436902" y="3514044"/>
            <a:ext cx="8246784" cy="447675"/>
          </a:xfrm>
          <a:prstGeom prst="rect">
            <a:avLst/>
          </a:prstGeom>
        </p:spPr>
        <p:txBody>
          <a:bodyPr lIns="0" tIns="0" rIns="0" bIns="0" rtlCol="0" anchor="t">
            <a:spAutoFit/>
          </a:bodyPr>
          <a:lstStyle/>
          <a:p>
            <a:pPr>
              <a:lnSpc>
                <a:spcPts val="3521"/>
              </a:lnSpc>
            </a:pPr>
            <a:r>
              <a:rPr lang="en-US" sz="2934">
                <a:solidFill>
                  <a:srgbClr val="000000"/>
                </a:solidFill>
                <a:latin typeface="HK Grotesk Medium"/>
              </a:rPr>
              <a:t>Stage 1. Description of context</a:t>
            </a:r>
          </a:p>
        </p:txBody>
      </p:sp>
      <p:sp>
        <p:nvSpPr>
          <p:cNvPr id="46" name="TextBox 46"/>
          <p:cNvSpPr txBox="1"/>
          <p:nvPr/>
        </p:nvSpPr>
        <p:spPr>
          <a:xfrm>
            <a:off x="9436902" y="6290419"/>
            <a:ext cx="8246784" cy="447675"/>
          </a:xfrm>
          <a:prstGeom prst="rect">
            <a:avLst/>
          </a:prstGeom>
        </p:spPr>
        <p:txBody>
          <a:bodyPr lIns="0" tIns="0" rIns="0" bIns="0" rtlCol="0" anchor="t">
            <a:spAutoFit/>
          </a:bodyPr>
          <a:lstStyle/>
          <a:p>
            <a:pPr>
              <a:lnSpc>
                <a:spcPts val="3521"/>
              </a:lnSpc>
            </a:pPr>
            <a:r>
              <a:rPr lang="en-US" sz="2934" dirty="0">
                <a:solidFill>
                  <a:srgbClr val="000000"/>
                </a:solidFill>
                <a:latin typeface="HK Grotesk Medium"/>
              </a:rPr>
              <a:t>Stage 3. Identification of ethical issues</a:t>
            </a:r>
          </a:p>
        </p:txBody>
      </p:sp>
      <p:sp>
        <p:nvSpPr>
          <p:cNvPr id="47" name="TextBox 47"/>
          <p:cNvSpPr txBox="1"/>
          <p:nvPr/>
        </p:nvSpPr>
        <p:spPr>
          <a:xfrm>
            <a:off x="9436902" y="9029700"/>
            <a:ext cx="8246784" cy="447675"/>
          </a:xfrm>
          <a:prstGeom prst="rect">
            <a:avLst/>
          </a:prstGeom>
        </p:spPr>
        <p:txBody>
          <a:bodyPr lIns="0" tIns="0" rIns="0" bIns="0" rtlCol="0" anchor="t">
            <a:spAutoFit/>
          </a:bodyPr>
          <a:lstStyle/>
          <a:p>
            <a:pPr>
              <a:lnSpc>
                <a:spcPts val="3521"/>
              </a:lnSpc>
            </a:pPr>
            <a:r>
              <a:rPr lang="en-US" sz="2934">
                <a:solidFill>
                  <a:srgbClr val="000000"/>
                </a:solidFill>
                <a:latin typeface="HK Grotesk Medium"/>
              </a:rPr>
              <a:t>Stage 5. Identification of course(s) of action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57" name="Group 20">
            <a:extLst>
              <a:ext uri="{FF2B5EF4-FFF2-40B4-BE49-F238E27FC236}">
                <a16:creationId xmlns:a16="http://schemas.microsoft.com/office/drawing/2014/main" id="{CB8F114F-CD01-1A28-7ABC-23ECF4EBDB50}"/>
              </a:ext>
            </a:extLst>
          </p:cNvPr>
          <p:cNvGrpSpPr/>
          <p:nvPr/>
        </p:nvGrpSpPr>
        <p:grpSpPr>
          <a:xfrm>
            <a:off x="9231932" y="422904"/>
            <a:ext cx="8656725" cy="1094530"/>
            <a:chOff x="0" y="0"/>
            <a:chExt cx="1496164" cy="212072"/>
          </a:xfrm>
        </p:grpSpPr>
        <p:sp>
          <p:nvSpPr>
            <p:cNvPr id="58" name="Freeform 21">
              <a:extLst>
                <a:ext uri="{FF2B5EF4-FFF2-40B4-BE49-F238E27FC236}">
                  <a16:creationId xmlns:a16="http://schemas.microsoft.com/office/drawing/2014/main" id="{E4852936-F2FC-0E4F-41D8-775C576E4D24}"/>
                </a:ext>
              </a:extLst>
            </p:cNvPr>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59" name="TextBox 22">
              <a:extLst>
                <a:ext uri="{FF2B5EF4-FFF2-40B4-BE49-F238E27FC236}">
                  <a16:creationId xmlns:a16="http://schemas.microsoft.com/office/drawing/2014/main" id="{2B3053D9-A572-70E4-9D1C-8B61F77BAB46}"/>
                </a:ext>
              </a:extLst>
            </p:cNvPr>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sp>
        <p:nvSpPr>
          <p:cNvPr id="52" name="TextBox 31">
            <a:extLst>
              <a:ext uri="{FF2B5EF4-FFF2-40B4-BE49-F238E27FC236}">
                <a16:creationId xmlns:a16="http://schemas.microsoft.com/office/drawing/2014/main" id="{53D21FE2-4483-2464-B7E4-E55DCBF49588}"/>
              </a:ext>
            </a:extLst>
          </p:cNvPr>
          <p:cNvSpPr txBox="1"/>
          <p:nvPr/>
        </p:nvSpPr>
        <p:spPr>
          <a:xfrm>
            <a:off x="929136" y="2852763"/>
            <a:ext cx="7620000" cy="3323987"/>
          </a:xfrm>
          <a:prstGeom prst="rect">
            <a:avLst/>
          </a:prstGeom>
        </p:spPr>
        <p:txBody>
          <a:bodyPr wrap="square" lIns="0" tIns="0" rIns="0" bIns="0" rtlCol="0" anchor="t">
            <a:spAutoFit/>
          </a:bodyPr>
          <a:lstStyle/>
          <a:p>
            <a:r>
              <a:rPr lang="en-US" sz="7200" spc="240" dirty="0">
                <a:solidFill>
                  <a:srgbClr val="050A30"/>
                </a:solidFill>
                <a:latin typeface="HK Grotesk Bold"/>
              </a:rPr>
              <a:t>INTRODUCTION TO THE FRAMEWORK</a:t>
            </a:r>
          </a:p>
        </p:txBody>
      </p:sp>
      <p:grpSp>
        <p:nvGrpSpPr>
          <p:cNvPr id="54" name="Group 16">
            <a:extLst>
              <a:ext uri="{FF2B5EF4-FFF2-40B4-BE49-F238E27FC236}">
                <a16:creationId xmlns:a16="http://schemas.microsoft.com/office/drawing/2014/main" id="{AA876FA3-C5A9-8182-AE12-867961E9986C}"/>
              </a:ext>
            </a:extLst>
          </p:cNvPr>
          <p:cNvGrpSpPr/>
          <p:nvPr/>
        </p:nvGrpSpPr>
        <p:grpSpPr>
          <a:xfrm>
            <a:off x="9220200" y="1785704"/>
            <a:ext cx="8659591" cy="8078392"/>
            <a:chOff x="0" y="0"/>
            <a:chExt cx="2280715" cy="2486570"/>
          </a:xfrm>
          <a:solidFill>
            <a:srgbClr val="12229D"/>
          </a:solidFill>
        </p:grpSpPr>
        <p:sp>
          <p:nvSpPr>
            <p:cNvPr id="55" name="Freeform 17">
              <a:extLst>
                <a:ext uri="{FF2B5EF4-FFF2-40B4-BE49-F238E27FC236}">
                  <a16:creationId xmlns:a16="http://schemas.microsoft.com/office/drawing/2014/main" id="{B3E753F4-58AA-24D8-087F-C6BAA5FA16B0}"/>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6" name="TextBox 18">
              <a:extLst>
                <a:ext uri="{FF2B5EF4-FFF2-40B4-BE49-F238E27FC236}">
                  <a16:creationId xmlns:a16="http://schemas.microsoft.com/office/drawing/2014/main" id="{3B5EFD41-555B-4FEF-44C7-EE5BA0717E80}"/>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53" name="TextBox 52">
            <a:extLst>
              <a:ext uri="{FF2B5EF4-FFF2-40B4-BE49-F238E27FC236}">
                <a16:creationId xmlns:a16="http://schemas.microsoft.com/office/drawing/2014/main" id="{6DFE87C3-A5F5-33A9-4EBC-1842E800441E}"/>
              </a:ext>
            </a:extLst>
          </p:cNvPr>
          <p:cNvSpPr txBox="1"/>
          <p:nvPr/>
        </p:nvSpPr>
        <p:spPr>
          <a:xfrm>
            <a:off x="9525000" y="1866900"/>
            <a:ext cx="8001000" cy="4724400"/>
          </a:xfrm>
          <a:prstGeom prst="rect">
            <a:avLst/>
          </a:prstGeom>
          <a:solidFill>
            <a:srgbClr val="DBDFF1"/>
          </a:solidFill>
        </p:spPr>
        <p:txBody>
          <a:bodyPr wrap="square" rtlCol="0">
            <a:spAutoFit/>
          </a:bodyPr>
          <a:lstStyle/>
          <a:p>
            <a:endParaRPr lang="en-GB" dirty="0"/>
          </a:p>
        </p:txBody>
      </p:sp>
      <p:sp>
        <p:nvSpPr>
          <p:cNvPr id="60" name="TextBox 59">
            <a:extLst>
              <a:ext uri="{FF2B5EF4-FFF2-40B4-BE49-F238E27FC236}">
                <a16:creationId xmlns:a16="http://schemas.microsoft.com/office/drawing/2014/main" id="{1FE56119-EBE8-42EB-F9F9-A6764953E3C3}"/>
              </a:ext>
            </a:extLst>
          </p:cNvPr>
          <p:cNvSpPr txBox="1"/>
          <p:nvPr/>
        </p:nvSpPr>
        <p:spPr>
          <a:xfrm>
            <a:off x="9302014" y="6746025"/>
            <a:ext cx="8446972" cy="1304140"/>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Use this module to work through the framework step-by-step for a policy area familiar to yo</a:t>
            </a:r>
            <a:r>
              <a:rPr lang="en-GB" dirty="0">
                <a:solidFill>
                  <a:schemeClr val="bg1"/>
                </a:solidFill>
                <a:latin typeface="HK Grotesk Medium" panose="020B0604020202020204" charset="0"/>
                <a:ea typeface="Garamond" panose="02020404030301010803" pitchFamily="18" charset="0"/>
              </a:rPr>
              <a:t>u. In what follows, each step of the framework will be explained in more detail, and important questions will be asked along the way.</a:t>
            </a:r>
            <a:endParaRPr lang="en-GB" sz="2000" dirty="0">
              <a:solidFill>
                <a:schemeClr val="bg1"/>
              </a:solidFill>
              <a:effectLst/>
              <a:latin typeface="HK Grotesk Medium" panose="020B0604020202020204" charset="0"/>
              <a:ea typeface="Calibri" panose="020F0502020204030204" pitchFamily="34" charset="0"/>
            </a:endParaRPr>
          </a:p>
        </p:txBody>
      </p:sp>
    </p:spTree>
    <p:extLst>
      <p:ext uri="{BB962C8B-B14F-4D97-AF65-F5344CB8AC3E}">
        <p14:creationId xmlns:p14="http://schemas.microsoft.com/office/powerpoint/2010/main" val="1989334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16" name="Group 20">
            <a:extLst>
              <a:ext uri="{FF2B5EF4-FFF2-40B4-BE49-F238E27FC236}">
                <a16:creationId xmlns:a16="http://schemas.microsoft.com/office/drawing/2014/main" id="{B0706BA0-A2DD-DA61-91FB-9E0DA462C99F}"/>
              </a:ext>
            </a:extLst>
          </p:cNvPr>
          <p:cNvGrpSpPr/>
          <p:nvPr/>
        </p:nvGrpSpPr>
        <p:grpSpPr>
          <a:xfrm>
            <a:off x="9220200" y="8152644"/>
            <a:ext cx="8656725" cy="1711451"/>
            <a:chOff x="0" y="0"/>
            <a:chExt cx="1496164" cy="212072"/>
          </a:xfrm>
        </p:grpSpPr>
        <p:sp>
          <p:nvSpPr>
            <p:cNvPr id="23" name="Freeform 21">
              <a:extLst>
                <a:ext uri="{FF2B5EF4-FFF2-40B4-BE49-F238E27FC236}">
                  <a16:creationId xmlns:a16="http://schemas.microsoft.com/office/drawing/2014/main" id="{8A442FFB-4C3E-496A-B34A-8ACA174AEB79}"/>
                </a:ext>
              </a:extLst>
            </p:cNvPr>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4" name="TextBox 22">
              <a:extLst>
                <a:ext uri="{FF2B5EF4-FFF2-40B4-BE49-F238E27FC236}">
                  <a16:creationId xmlns:a16="http://schemas.microsoft.com/office/drawing/2014/main" id="{F20DEFF1-3D50-EFDC-5B33-CF67A5E43666}"/>
                </a:ext>
              </a:extLst>
            </p:cNvPr>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6253396"/>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26509" y="1672159"/>
            <a:ext cx="8446972" cy="6290120"/>
          </a:xfrm>
          <a:prstGeom prst="rect">
            <a:avLst/>
          </a:prstGeom>
          <a:noFill/>
        </p:spPr>
        <p:txBody>
          <a:bodyPr wrap="square">
            <a:spAutoFit/>
          </a:bodyPr>
          <a:lstStyle/>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Before deliberators begin to discuss ethical issues in climate action and how to address them, they might optionally choose to identify possible available policy-options and interventions that they can implement given municipal priorities and resources. This will narrow down the scope of the deliberation to only focus on ethical issues within the available options. There are several reasons why a narrowed-down deliberation would be preferred: deliberators will not always have the authority to make final policy-decisions; only some alternative solutions would fit within the general policy-aims of the municipality; only some alternative solutions can realistically be achieved given municipal resources; and/or the issue at hand requires urgent action that precludes a longer, more open-ended deliberation process.</a:t>
            </a:r>
            <a:endParaRPr lang="en-GB" sz="2000" dirty="0">
              <a:solidFill>
                <a:schemeClr val="bg1"/>
              </a:solidFill>
              <a:effectLst/>
              <a:latin typeface="HK Grotesk Medium" panose="020B0604020202020204" charset="0"/>
              <a:ea typeface="Calibri" panose="020F0502020204030204" pitchFamily="34" charset="0"/>
            </a:endParaRPr>
          </a:p>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 </a:t>
            </a:r>
            <a:endParaRPr lang="en-GB" sz="2000" dirty="0">
              <a:solidFill>
                <a:schemeClr val="bg1"/>
              </a:solidFill>
              <a:effectLst/>
              <a:latin typeface="HK Grotesk Medium" panose="020B0604020202020204" charset="0"/>
              <a:ea typeface="Calibri" panose="020F0502020204030204" pitchFamily="34" charset="0"/>
            </a:endParaRPr>
          </a:p>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Alternatively, if deliberators aim to use the framework to identify ethically sound alternatives, they will benefit from a more open-ended deliberation and should thus skip straight to Stage 1.</a:t>
            </a: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1</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POLICY ALTERNATIVES </a:t>
            </a:r>
          </a:p>
        </p:txBody>
      </p:sp>
      <p:sp>
        <p:nvSpPr>
          <p:cNvPr id="28" name="TextBox 27">
            <a:extLst>
              <a:ext uri="{FF2B5EF4-FFF2-40B4-BE49-F238E27FC236}">
                <a16:creationId xmlns:a16="http://schemas.microsoft.com/office/drawing/2014/main" id="{497D5F16-2666-364D-9C8B-BD2AD5BFC849}"/>
              </a:ext>
            </a:extLst>
          </p:cNvPr>
          <p:cNvSpPr txBox="1"/>
          <p:nvPr/>
        </p:nvSpPr>
        <p:spPr>
          <a:xfrm>
            <a:off x="9296029" y="8285300"/>
            <a:ext cx="8590421" cy="1430200"/>
          </a:xfrm>
          <a:prstGeom prst="rect">
            <a:avLst/>
          </a:prstGeom>
          <a:noFill/>
        </p:spPr>
        <p:txBody>
          <a:bodyPr wrap="square">
            <a:spAutoFit/>
          </a:bodyPr>
          <a:lstStyle/>
          <a:p>
            <a:pPr algn="ctr">
              <a:lnSpc>
                <a:spcPct val="150000"/>
              </a:lnSpc>
            </a:pPr>
            <a:r>
              <a:rPr lang="en-US" sz="2400" b="1" dirty="0">
                <a:effectLst/>
                <a:latin typeface="HK Grotesk Medium" panose="020B0604020202020204" charset="0"/>
                <a:ea typeface="Calibri" panose="020F0502020204030204" pitchFamily="34" charset="0"/>
              </a:rPr>
              <a:t>Questions to consider:</a:t>
            </a:r>
          </a:p>
          <a:p>
            <a:pPr lvl="0" algn="ctr">
              <a:lnSpc>
                <a:spcPct val="107000"/>
              </a:lnSpc>
            </a:pPr>
            <a:r>
              <a:rPr lang="en-GB" sz="2400" b="1" kern="100" dirty="0">
                <a:latin typeface="HK Grotesk Medium" panose="020B0604020202020204" charset="0"/>
                <a:ea typeface="Calibri" panose="020F0502020204030204" pitchFamily="34" charset="0"/>
                <a:cs typeface="Times New Roman" panose="02020603050405020304" pitchFamily="18" charset="0"/>
              </a:rPr>
              <a:t>Ar</a:t>
            </a:r>
            <a:r>
              <a:rPr lang="en-GB" sz="2400" b="1" kern="100" dirty="0">
                <a:effectLst/>
                <a:latin typeface="HK Grotesk Medium" panose="020B0604020202020204" charset="0"/>
                <a:ea typeface="Calibri" panose="020F0502020204030204" pitchFamily="34" charset="0"/>
                <a:cs typeface="Times New Roman" panose="02020603050405020304" pitchFamily="18" charset="0"/>
              </a:rPr>
              <a:t>e there only a specific number of policy options available to you? Or are there several possible policy options?</a:t>
            </a:r>
            <a:endParaRPr lang="en-GB" sz="1600" b="1" dirty="0">
              <a:latin typeface="HK Grotesk Medium" panose="020B0604020202020204" charset="0"/>
            </a:endParaRPr>
          </a:p>
        </p:txBody>
      </p:sp>
    </p:spTree>
    <p:extLst>
      <p:ext uri="{BB962C8B-B14F-4D97-AF65-F5344CB8AC3E}">
        <p14:creationId xmlns:p14="http://schemas.microsoft.com/office/powerpoint/2010/main" val="42731659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3967396"/>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26509" y="2221243"/>
            <a:ext cx="8446972" cy="2966133"/>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The first stage of the deliberative framework asks deliberators to provide a narrative description of the current situation: what has happened, what are the aims, who is involved? This description will provide the necessary details that allow deliberators to make informed and evidence-based decisions throughout the subsequent stages. Deliberators should strive to describe the situation from different perspectives that consider the various interests of disparate groups in society.</a:t>
            </a:r>
            <a:endParaRPr lang="en-GB" sz="2000" dirty="0">
              <a:solidFill>
                <a:schemeClr val="bg1"/>
              </a:solidFill>
              <a:effectLst/>
              <a:latin typeface="HK Grotesk Medium" panose="020B0604020202020204" charset="0"/>
              <a:ea typeface="Calibri" panose="020F0502020204030204" pitchFamily="34" charset="0"/>
            </a:endParaRP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2</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2215991"/>
          </a:xfrm>
          <a:prstGeom prst="rect">
            <a:avLst/>
          </a:prstGeom>
        </p:spPr>
        <p:txBody>
          <a:bodyPr wrap="square" lIns="0" tIns="0" rIns="0" bIns="0" rtlCol="0" anchor="t">
            <a:spAutoFit/>
          </a:bodyPr>
          <a:lstStyle/>
          <a:p>
            <a:r>
              <a:rPr lang="en-US" sz="7200" spc="240" dirty="0">
                <a:solidFill>
                  <a:srgbClr val="050A30"/>
                </a:solidFill>
                <a:latin typeface="HK Grotesk Bold"/>
              </a:rPr>
              <a:t>DESCRIPTION OF CONTEXT</a:t>
            </a:r>
          </a:p>
        </p:txBody>
      </p:sp>
      <p:grpSp>
        <p:nvGrpSpPr>
          <p:cNvPr id="30" name="Group 16">
            <a:extLst>
              <a:ext uri="{FF2B5EF4-FFF2-40B4-BE49-F238E27FC236}">
                <a16:creationId xmlns:a16="http://schemas.microsoft.com/office/drawing/2014/main" id="{00F7CCD3-D37B-2E32-132B-7DE93F82A035}"/>
              </a:ext>
            </a:extLst>
          </p:cNvPr>
          <p:cNvGrpSpPr/>
          <p:nvPr/>
        </p:nvGrpSpPr>
        <p:grpSpPr>
          <a:xfrm>
            <a:off x="9220199" y="5905500"/>
            <a:ext cx="8659591" cy="3967396"/>
            <a:chOff x="0" y="0"/>
            <a:chExt cx="2280715" cy="2486570"/>
          </a:xfrm>
          <a:solidFill>
            <a:srgbClr val="F4F6FC"/>
          </a:solidFill>
        </p:grpSpPr>
        <p:sp>
          <p:nvSpPr>
            <p:cNvPr id="31" name="Freeform 17">
              <a:extLst>
                <a:ext uri="{FF2B5EF4-FFF2-40B4-BE49-F238E27FC236}">
                  <a16:creationId xmlns:a16="http://schemas.microsoft.com/office/drawing/2014/main" id="{5032FD87-6C5E-5DDE-6F3F-E9E26EA6DA18}"/>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32" name="TextBox 18">
              <a:extLst>
                <a:ext uri="{FF2B5EF4-FFF2-40B4-BE49-F238E27FC236}">
                  <a16:creationId xmlns:a16="http://schemas.microsoft.com/office/drawing/2014/main" id="{E69AB03F-15A1-9CBE-2E35-E201C1E92F0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33" name="TextBox 32">
            <a:extLst>
              <a:ext uri="{FF2B5EF4-FFF2-40B4-BE49-F238E27FC236}">
                <a16:creationId xmlns:a16="http://schemas.microsoft.com/office/drawing/2014/main" id="{0B70AFEA-D4EE-D075-E1B2-C9AA881CA6D6}"/>
              </a:ext>
            </a:extLst>
          </p:cNvPr>
          <p:cNvSpPr txBox="1"/>
          <p:nvPr/>
        </p:nvSpPr>
        <p:spPr>
          <a:xfrm>
            <a:off x="9296400" y="5829087"/>
            <a:ext cx="8590421" cy="600101"/>
          </a:xfrm>
          <a:prstGeom prst="rect">
            <a:avLst/>
          </a:prstGeom>
          <a:noFill/>
        </p:spPr>
        <p:txBody>
          <a:bodyPr wrap="square">
            <a:spAutoFit/>
          </a:bodyPr>
          <a:lstStyle/>
          <a:p>
            <a:pPr algn="ctr">
              <a:lnSpc>
                <a:spcPct val="150000"/>
              </a:lnSpc>
            </a:pPr>
            <a:r>
              <a:rPr lang="en-US" sz="2400" b="1" dirty="0">
                <a:effectLst/>
                <a:latin typeface="HK Grotesk Medium" panose="020B0604020202020204" charset="0"/>
                <a:ea typeface="Calibri" panose="020F0502020204030204" pitchFamily="34" charset="0"/>
              </a:rPr>
              <a:t>Questions to consider:</a:t>
            </a:r>
          </a:p>
        </p:txBody>
      </p:sp>
      <p:graphicFrame>
        <p:nvGraphicFramePr>
          <p:cNvPr id="34" name="Table 33">
            <a:extLst>
              <a:ext uri="{FF2B5EF4-FFF2-40B4-BE49-F238E27FC236}">
                <a16:creationId xmlns:a16="http://schemas.microsoft.com/office/drawing/2014/main" id="{A672F56B-DD9B-C40C-B4C8-172E8CCDBA04}"/>
              </a:ext>
            </a:extLst>
          </p:cNvPr>
          <p:cNvGraphicFramePr>
            <a:graphicFrameLocks noGrp="1"/>
          </p:cNvGraphicFramePr>
          <p:nvPr>
            <p:extLst>
              <p:ext uri="{D42A27DB-BD31-4B8C-83A1-F6EECF244321}">
                <p14:modId xmlns:p14="http://schemas.microsoft.com/office/powerpoint/2010/main" val="2261316213"/>
              </p:ext>
            </p:extLst>
          </p:nvPr>
        </p:nvGraphicFramePr>
        <p:xfrm>
          <a:off x="9326509" y="6567239"/>
          <a:ext cx="8446972" cy="2602681"/>
        </p:xfrm>
        <a:graphic>
          <a:graphicData uri="http://schemas.openxmlformats.org/drawingml/2006/table">
            <a:tbl>
              <a:tblPr firstRow="1" bandRow="1">
                <a:tableStyleId>{5C22544A-7EE6-4342-B048-85BDC9FD1C3A}</a:tableStyleId>
              </a:tblPr>
              <a:tblGrid>
                <a:gridCol w="4223486">
                  <a:extLst>
                    <a:ext uri="{9D8B030D-6E8A-4147-A177-3AD203B41FA5}">
                      <a16:colId xmlns:a16="http://schemas.microsoft.com/office/drawing/2014/main" val="4021786311"/>
                    </a:ext>
                  </a:extLst>
                </a:gridCol>
                <a:gridCol w="4223486">
                  <a:extLst>
                    <a:ext uri="{9D8B030D-6E8A-4147-A177-3AD203B41FA5}">
                      <a16:colId xmlns:a16="http://schemas.microsoft.com/office/drawing/2014/main" val="2047386358"/>
                    </a:ext>
                  </a:extLst>
                </a:gridCol>
              </a:tblGrid>
              <a:tr h="405061">
                <a:tc>
                  <a:txBody>
                    <a:bodyPr/>
                    <a:lstStyle/>
                    <a:p>
                      <a:pPr algn="ctr"/>
                      <a:r>
                        <a:rPr lang="en-GB" dirty="0">
                          <a:latin typeface="HK Grotesk Medium" panose="020B0604020202020204" charset="0"/>
                        </a:rPr>
                        <a:t>Context Descriptor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29D"/>
                    </a:solidFill>
                  </a:tcPr>
                </a:tc>
                <a:tc>
                  <a:txBody>
                    <a:bodyPr/>
                    <a:lstStyle/>
                    <a:p>
                      <a:pPr algn="ctr"/>
                      <a:r>
                        <a:rPr lang="en-GB" dirty="0">
                          <a:latin typeface="HK Grotesk Medium" panose="020B0604020202020204" charset="0"/>
                        </a:rPr>
                        <a:t>Examples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29D"/>
                    </a:solidFill>
                  </a:tcPr>
                </a:tc>
                <a:extLst>
                  <a:ext uri="{0D108BD9-81ED-4DB2-BD59-A6C34878D82A}">
                    <a16:rowId xmlns:a16="http://schemas.microsoft.com/office/drawing/2014/main" val="3823728243"/>
                  </a:ext>
                </a:extLst>
              </a:tr>
              <a:tr h="732540">
                <a:tc>
                  <a:txBody>
                    <a:bodyPr/>
                    <a:lstStyle/>
                    <a:p>
                      <a:pPr algn="ctr"/>
                      <a:r>
                        <a:rPr lang="en-GB" dirty="0">
                          <a:latin typeface="HK Grotesk Medium" panose="020B0604020202020204" charset="0"/>
                        </a:rPr>
                        <a:t>What has happened?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tc>
                  <a:txBody>
                    <a:bodyPr/>
                    <a:lstStyle/>
                    <a:p>
                      <a:pPr marL="285750" indent="-285750">
                        <a:buFont typeface="Arial" panose="020B0604020202020204" pitchFamily="34" charset="0"/>
                        <a:buChar char="•"/>
                      </a:pPr>
                      <a:endParaRPr lang="en-GB" dirty="0">
                        <a:latin typeface="HK Grotesk Medium"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extLst>
                  <a:ext uri="{0D108BD9-81ED-4DB2-BD59-A6C34878D82A}">
                    <a16:rowId xmlns:a16="http://schemas.microsoft.com/office/drawing/2014/main" val="2494925542"/>
                  </a:ext>
                </a:extLst>
              </a:tr>
              <a:tr h="732540">
                <a:tc>
                  <a:txBody>
                    <a:bodyPr/>
                    <a:lstStyle/>
                    <a:p>
                      <a:pPr algn="ctr"/>
                      <a:r>
                        <a:rPr lang="en-GB" dirty="0">
                          <a:latin typeface="HK Grotesk Medium" panose="020B0604020202020204" charset="0"/>
                        </a:rPr>
                        <a:t>What are the aims?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tc>
                  <a:txBody>
                    <a:bodyPr/>
                    <a:lstStyle/>
                    <a:p>
                      <a:pPr marL="285750" indent="-285750">
                        <a:buFont typeface="Arial" panose="020B0604020202020204" pitchFamily="34" charset="0"/>
                        <a:buChar char="•"/>
                      </a:pPr>
                      <a:endParaRPr lang="en-GB" dirty="0">
                        <a:latin typeface="HK Grotesk Medium"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extLst>
                  <a:ext uri="{0D108BD9-81ED-4DB2-BD59-A6C34878D82A}">
                    <a16:rowId xmlns:a16="http://schemas.microsoft.com/office/drawing/2014/main" val="3393269025"/>
                  </a:ext>
                </a:extLst>
              </a:tr>
              <a:tr h="732540">
                <a:tc>
                  <a:txBody>
                    <a:bodyPr/>
                    <a:lstStyle/>
                    <a:p>
                      <a:pPr algn="ctr"/>
                      <a:r>
                        <a:rPr lang="en-GB" dirty="0">
                          <a:latin typeface="HK Grotesk Medium" panose="020B0604020202020204" charset="0"/>
                        </a:rPr>
                        <a:t>Who is involved?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tc>
                  <a:txBody>
                    <a:bodyPr/>
                    <a:lstStyle/>
                    <a:p>
                      <a:pPr marL="0" indent="0">
                        <a:buFont typeface="Arial" panose="020B0604020202020204" pitchFamily="34" charset="0"/>
                        <a:buNone/>
                      </a:pPr>
                      <a:endParaRPr lang="en-GB" dirty="0">
                        <a:latin typeface="HK Grotesk Medium"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C"/>
                    </a:solidFill>
                  </a:tcPr>
                </a:tc>
                <a:extLst>
                  <a:ext uri="{0D108BD9-81ED-4DB2-BD59-A6C34878D82A}">
                    <a16:rowId xmlns:a16="http://schemas.microsoft.com/office/drawing/2014/main" val="3357856540"/>
                  </a:ext>
                </a:extLst>
              </a:tr>
            </a:tbl>
          </a:graphicData>
        </a:graphic>
      </p:graphicFrame>
    </p:spTree>
    <p:extLst>
      <p:ext uri="{BB962C8B-B14F-4D97-AF65-F5344CB8AC3E}">
        <p14:creationId xmlns:p14="http://schemas.microsoft.com/office/powerpoint/2010/main" val="3501624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3785403"/>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26509" y="1714500"/>
            <a:ext cx="8446972" cy="3797130"/>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During the second stage, deliberators are asked to consider and reflect on six definitions (principles) of what fair public policy should look like. Deciding on a principle of fairness is essential because it provides the standard metric for and helps identify unfair states of affairs, and thus what counts as an ethical issue (stage 3), and fair solutions to address them (stages 4 and 5). Each principle has its benefits and disadvantages. Thus, it is important to note that merely deciding on one or more principle(s) of fairness does not necessarily provide clear-cut answers to the issue at hand and still leaves some discretion for deliberators to make decisions about how to apply them in practice.</a:t>
            </a:r>
            <a:endParaRPr lang="en-GB" sz="2000" dirty="0">
              <a:solidFill>
                <a:schemeClr val="bg1"/>
              </a:solidFill>
              <a:effectLst/>
              <a:latin typeface="HK Grotesk Medium" panose="020B0604020202020204" charset="0"/>
              <a:ea typeface="Calibri" panose="020F0502020204030204" pitchFamily="34" charset="0"/>
            </a:endParaRP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3</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PRINCIPLE(S) OF FAIRNESS</a:t>
            </a:r>
          </a:p>
        </p:txBody>
      </p:sp>
      <p:grpSp>
        <p:nvGrpSpPr>
          <p:cNvPr id="16" name="Group 16">
            <a:extLst>
              <a:ext uri="{FF2B5EF4-FFF2-40B4-BE49-F238E27FC236}">
                <a16:creationId xmlns:a16="http://schemas.microsoft.com/office/drawing/2014/main" id="{592B04C2-4FDB-990B-148D-EAA70DA0B1E3}"/>
              </a:ext>
            </a:extLst>
          </p:cNvPr>
          <p:cNvGrpSpPr/>
          <p:nvPr/>
        </p:nvGrpSpPr>
        <p:grpSpPr>
          <a:xfrm>
            <a:off x="9220199" y="5766876"/>
            <a:ext cx="8659591" cy="4106019"/>
            <a:chOff x="0" y="0"/>
            <a:chExt cx="2280715" cy="2486570"/>
          </a:xfrm>
          <a:solidFill>
            <a:srgbClr val="F4F6FC"/>
          </a:solidFill>
        </p:grpSpPr>
        <p:sp>
          <p:nvSpPr>
            <p:cNvPr id="23" name="Freeform 17">
              <a:extLst>
                <a:ext uri="{FF2B5EF4-FFF2-40B4-BE49-F238E27FC236}">
                  <a16:creationId xmlns:a16="http://schemas.microsoft.com/office/drawing/2014/main" id="{FBFE2479-DBD4-ABDD-A2F2-7680DCACEC88}"/>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24" name="TextBox 18">
              <a:extLst>
                <a:ext uri="{FF2B5EF4-FFF2-40B4-BE49-F238E27FC236}">
                  <a16:creationId xmlns:a16="http://schemas.microsoft.com/office/drawing/2014/main" id="{4D3D2E40-42AD-E488-54E7-17D1B7B1222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27" name="TextBox 26">
            <a:extLst>
              <a:ext uri="{FF2B5EF4-FFF2-40B4-BE49-F238E27FC236}">
                <a16:creationId xmlns:a16="http://schemas.microsoft.com/office/drawing/2014/main" id="{E6A59867-DBAC-F79B-0979-8C1749863DB3}"/>
              </a:ext>
            </a:extLst>
          </p:cNvPr>
          <p:cNvSpPr txBox="1"/>
          <p:nvPr/>
        </p:nvSpPr>
        <p:spPr>
          <a:xfrm>
            <a:off x="9296029" y="5609708"/>
            <a:ext cx="8590421" cy="1438792"/>
          </a:xfrm>
          <a:prstGeom prst="rect">
            <a:avLst/>
          </a:prstGeom>
          <a:noFill/>
        </p:spPr>
        <p:txBody>
          <a:bodyPr wrap="square">
            <a:spAutoFit/>
          </a:bodyPr>
          <a:lstStyle/>
          <a:p>
            <a:pPr algn="ctr">
              <a:lnSpc>
                <a:spcPct val="150000"/>
              </a:lnSpc>
            </a:pPr>
            <a:r>
              <a:rPr lang="en-GB" sz="2000" b="1" dirty="0">
                <a:effectLst/>
                <a:latin typeface="HK Grotesk Medium" panose="020B0604020202020204" charset="0"/>
                <a:ea typeface="Calibri" panose="020F0502020204030204" pitchFamily="34" charset="0"/>
              </a:rPr>
              <a:t>This section will take you through the six principles of fairness. Read through each of the principles and weigh up the advantages and disadvantages for your work.</a:t>
            </a:r>
          </a:p>
        </p:txBody>
      </p:sp>
      <p:sp>
        <p:nvSpPr>
          <p:cNvPr id="28" name="TextBox 27">
            <a:extLst>
              <a:ext uri="{FF2B5EF4-FFF2-40B4-BE49-F238E27FC236}">
                <a16:creationId xmlns:a16="http://schemas.microsoft.com/office/drawing/2014/main" id="{116ED6C5-E9AC-4A07-77FA-87D0F4740127}"/>
              </a:ext>
            </a:extLst>
          </p:cNvPr>
          <p:cNvSpPr txBox="1"/>
          <p:nvPr/>
        </p:nvSpPr>
        <p:spPr>
          <a:xfrm>
            <a:off x="9257340" y="7017246"/>
            <a:ext cx="8516142" cy="3231654"/>
          </a:xfrm>
          <a:prstGeom prst="rect">
            <a:avLst/>
          </a:prstGeom>
          <a:noFill/>
        </p:spPr>
        <p:txBody>
          <a:bodyPr wrap="square" numCol="2">
            <a:spAutoFit/>
          </a:bodyPr>
          <a:lstStyle/>
          <a:p>
            <a:pPr algn="ctr">
              <a:lnSpc>
                <a:spcPct val="150000"/>
              </a:lnSpc>
            </a:pPr>
            <a:r>
              <a:rPr lang="en-GB" sz="1700" b="1" dirty="0">
                <a:latin typeface="HK Grotesk Medium" panose="020B0604020202020204" charset="0"/>
              </a:rPr>
              <a:t>Utilitarianism: </a:t>
            </a:r>
            <a:r>
              <a:rPr lang="en-GB" sz="1700" dirty="0">
                <a:latin typeface="HK Grotesk Medium" panose="020B0604020202020204" charset="0"/>
              </a:rPr>
              <a:t>Interventions should benefit the most people</a:t>
            </a:r>
          </a:p>
          <a:p>
            <a:pPr algn="ctr">
              <a:lnSpc>
                <a:spcPct val="150000"/>
              </a:lnSpc>
            </a:pPr>
            <a:r>
              <a:rPr lang="en-GB" sz="1700" b="1" dirty="0">
                <a:latin typeface="HK Grotesk Medium" panose="020B0604020202020204" charset="0"/>
              </a:rPr>
              <a:t>Egalitarianism: </a:t>
            </a:r>
            <a:r>
              <a:rPr lang="en-GB" sz="1700" dirty="0">
                <a:latin typeface="HK Grotesk Medium" panose="020B0604020202020204" charset="0"/>
              </a:rPr>
              <a:t>Interventions should benefit everyone equally</a:t>
            </a:r>
          </a:p>
          <a:p>
            <a:pPr algn="ctr">
              <a:lnSpc>
                <a:spcPct val="150000"/>
              </a:lnSpc>
            </a:pPr>
            <a:r>
              <a:rPr lang="en-GB" sz="1700" b="1" dirty="0">
                <a:latin typeface="HK Grotesk Medium" panose="020B0604020202020204" charset="0"/>
              </a:rPr>
              <a:t>Luck egalitarianism: </a:t>
            </a:r>
            <a:r>
              <a:rPr lang="en-GB" sz="1700" dirty="0">
                <a:latin typeface="HK Grotesk Medium" panose="020B0604020202020204" charset="0"/>
              </a:rPr>
              <a:t>Interventions should benefit those who are worse off through no fault of their own</a:t>
            </a:r>
          </a:p>
          <a:p>
            <a:pPr algn="ctr">
              <a:lnSpc>
                <a:spcPct val="150000"/>
              </a:lnSpc>
            </a:pPr>
            <a:endParaRPr lang="en-GB" sz="1700" dirty="0">
              <a:latin typeface="HK Grotesk Medium" panose="020B0604020202020204" charset="0"/>
            </a:endParaRPr>
          </a:p>
          <a:p>
            <a:pPr algn="ctr">
              <a:lnSpc>
                <a:spcPct val="150000"/>
              </a:lnSpc>
            </a:pPr>
            <a:r>
              <a:rPr lang="en-GB" sz="1700" dirty="0" err="1">
                <a:latin typeface="HK Grotesk Medium" panose="020B0604020202020204" charset="0"/>
              </a:rPr>
              <a:t>Prioritarianism</a:t>
            </a:r>
            <a:r>
              <a:rPr lang="en-GB" sz="1700" dirty="0">
                <a:latin typeface="HK Grotesk Medium" panose="020B0604020202020204" charset="0"/>
              </a:rPr>
              <a:t>: Interventions should benefit the worst-off</a:t>
            </a:r>
          </a:p>
          <a:p>
            <a:pPr algn="ctr">
              <a:lnSpc>
                <a:spcPct val="150000"/>
              </a:lnSpc>
            </a:pPr>
            <a:r>
              <a:rPr lang="en-GB" sz="1700" b="1" dirty="0" err="1">
                <a:latin typeface="HK Grotesk Medium" panose="020B0604020202020204" charset="0"/>
              </a:rPr>
              <a:t>Sufficientarianism</a:t>
            </a:r>
            <a:r>
              <a:rPr lang="en-GB" sz="1700" b="1" dirty="0">
                <a:latin typeface="HK Grotesk Medium" panose="020B0604020202020204" charset="0"/>
              </a:rPr>
              <a:t>:</a:t>
            </a:r>
            <a:r>
              <a:rPr lang="en-GB" sz="1700" dirty="0">
                <a:latin typeface="HK Grotesk Medium" panose="020B0604020202020204" charset="0"/>
              </a:rPr>
              <a:t> Interventions secure a minimum standard of living for everyone</a:t>
            </a:r>
          </a:p>
          <a:p>
            <a:pPr algn="ctr">
              <a:lnSpc>
                <a:spcPct val="150000"/>
              </a:lnSpc>
            </a:pPr>
            <a:r>
              <a:rPr lang="en-GB" sz="1700" b="1" dirty="0" err="1">
                <a:latin typeface="HK Grotesk Medium" panose="020B0604020202020204" charset="0"/>
              </a:rPr>
              <a:t>Limitarianism</a:t>
            </a:r>
            <a:r>
              <a:rPr lang="en-GB" sz="1700" b="1" dirty="0">
                <a:latin typeface="HK Grotesk Medium" panose="020B0604020202020204" charset="0"/>
              </a:rPr>
              <a:t>: </a:t>
            </a:r>
            <a:r>
              <a:rPr lang="en-GB" sz="1700" dirty="0">
                <a:latin typeface="HK Grotesk Medium" panose="020B0604020202020204" charset="0"/>
              </a:rPr>
              <a:t>Interventions should limit the amount of excess advantage for some</a:t>
            </a:r>
          </a:p>
          <a:p>
            <a:pPr algn="ctr">
              <a:lnSpc>
                <a:spcPct val="150000"/>
              </a:lnSpc>
            </a:pPr>
            <a:endParaRPr lang="en-GB" sz="1700" dirty="0">
              <a:latin typeface="HK Grotesk Medium" panose="020B0604020202020204" charset="0"/>
            </a:endParaRPr>
          </a:p>
        </p:txBody>
      </p:sp>
    </p:spTree>
    <p:extLst>
      <p:ext uri="{BB962C8B-B14F-4D97-AF65-F5344CB8AC3E}">
        <p14:creationId xmlns:p14="http://schemas.microsoft.com/office/powerpoint/2010/main" val="6805387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8078392"/>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36808" y="2188480"/>
            <a:ext cx="8446972" cy="6705618"/>
          </a:xfrm>
          <a:prstGeom prst="rect">
            <a:avLst/>
          </a:prstGeom>
          <a:noFill/>
        </p:spPr>
        <p:txBody>
          <a:bodyPr wrap="square">
            <a:spAutoFit/>
          </a:bodyPr>
          <a:lstStyle/>
          <a:p>
            <a:pPr algn="just">
              <a:lnSpc>
                <a:spcPct val="150000"/>
              </a:lnSpc>
            </a:pPr>
            <a:r>
              <a:rPr lang="en-GB" dirty="0">
                <a:solidFill>
                  <a:schemeClr val="bg1"/>
                </a:solidFill>
                <a:effectLst/>
                <a:latin typeface="HK Grotesk Medium" panose="020B0604020202020204" charset="0"/>
                <a:ea typeface="Calibri" panose="020F0502020204030204" pitchFamily="34" charset="0"/>
              </a:rPr>
              <a:t>1.	The first principle holds that public policy should aim for interventions that benefit the most people (utilitarianism). While planning municipal interventions around a utilitarian principle can be expedient and clear-cut due to its cost-benefit analysis, a major issue is that it tends to ignore how severely interventions impact the minority who do not benefit from it. For example, although a minority of households in the Western Cape can be classified as informal settlements (20% of overall households, according to the 2011 census), these are arguably the ones most in need of municipal assistance. Yet, informal settlement communities might be down prioritized if a utilitarian view is taken that focuses on maximizing benefits for the most people.</a:t>
            </a:r>
          </a:p>
          <a:p>
            <a:pPr algn="just">
              <a:lnSpc>
                <a:spcPct val="150000"/>
              </a:lnSpc>
            </a:pPr>
            <a:endParaRPr lang="en-GB" dirty="0">
              <a:solidFill>
                <a:schemeClr val="bg1"/>
              </a:solidFill>
              <a:effectLst/>
              <a:latin typeface="HK Grotesk Medium" panose="020B0604020202020204" charset="0"/>
              <a:ea typeface="Calibri" panose="020F0502020204030204" pitchFamily="34" charset="0"/>
            </a:endParaRPr>
          </a:p>
          <a:p>
            <a:pPr algn="just">
              <a:lnSpc>
                <a:spcPct val="150000"/>
              </a:lnSpc>
            </a:pPr>
            <a:r>
              <a:rPr lang="en-GB" dirty="0">
                <a:solidFill>
                  <a:schemeClr val="bg1"/>
                </a:solidFill>
                <a:effectLst/>
                <a:latin typeface="HK Grotesk Medium" panose="020B0604020202020204" charset="0"/>
                <a:ea typeface="Calibri" panose="020F0502020204030204" pitchFamily="34" charset="0"/>
              </a:rPr>
              <a:t>2.	The second principle holds that public policy should ensure that everyone benefits equally (egalitarianism). While egalitarianism can help justify actions to eradicate socioeconomic inequalities, it can also be prohibitively ambitious, and is vulnerable to </a:t>
            </a:r>
            <a:r>
              <a:rPr lang="en-GB" dirty="0" err="1">
                <a:solidFill>
                  <a:schemeClr val="bg1"/>
                </a:solidFill>
                <a:effectLst/>
                <a:latin typeface="HK Grotesk Medium" panose="020B0604020202020204" charset="0"/>
                <a:ea typeface="Calibri" panose="020F0502020204030204" pitchFamily="34" charset="0"/>
              </a:rPr>
              <a:t>leveling</a:t>
            </a:r>
            <a:r>
              <a:rPr lang="en-GB" dirty="0">
                <a:solidFill>
                  <a:schemeClr val="bg1"/>
                </a:solidFill>
                <a:effectLst/>
                <a:latin typeface="HK Grotesk Medium" panose="020B0604020202020204" charset="0"/>
                <a:ea typeface="Calibri" panose="020F0502020204030204" pitchFamily="34" charset="0"/>
              </a:rPr>
              <a:t> down:  the avoidance of many arguably good actions on the basis that many such actions will not have equal benefit for all.</a:t>
            </a: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3</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PRINCIPLE(S) OF FAIRNESS</a:t>
            </a:r>
          </a:p>
        </p:txBody>
      </p:sp>
    </p:spTree>
    <p:extLst>
      <p:ext uri="{BB962C8B-B14F-4D97-AF65-F5344CB8AC3E}">
        <p14:creationId xmlns:p14="http://schemas.microsoft.com/office/powerpoint/2010/main" val="2229084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8078392"/>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36808" y="1714500"/>
            <a:ext cx="8446972" cy="7952113"/>
          </a:xfrm>
          <a:prstGeom prst="rect">
            <a:avLst/>
          </a:prstGeom>
          <a:noFill/>
        </p:spPr>
        <p:txBody>
          <a:bodyPr wrap="square">
            <a:spAutoFit/>
          </a:bodyPr>
          <a:lstStyle/>
          <a:p>
            <a:pPr algn="just">
              <a:lnSpc>
                <a:spcPct val="150000"/>
              </a:lnSpc>
            </a:pPr>
            <a:r>
              <a:rPr lang="en-GB" dirty="0">
                <a:solidFill>
                  <a:schemeClr val="bg1"/>
                </a:solidFill>
                <a:effectLst/>
                <a:latin typeface="HK Grotesk Medium" panose="020B0604020202020204" charset="0"/>
                <a:ea typeface="Calibri" panose="020F0502020204030204" pitchFamily="34" charset="0"/>
              </a:rPr>
              <a:t>3.	The third principle </a:t>
            </a:r>
            <a:r>
              <a:rPr lang="en-GB" dirty="0" err="1">
                <a:solidFill>
                  <a:schemeClr val="bg1"/>
                </a:solidFill>
                <a:effectLst/>
                <a:latin typeface="HK Grotesk Medium" panose="020B0604020202020204" charset="0"/>
                <a:ea typeface="Calibri" panose="020F0502020204030204" pitchFamily="34" charset="0"/>
              </a:rPr>
              <a:t>favors</a:t>
            </a:r>
            <a:r>
              <a:rPr lang="en-GB" dirty="0">
                <a:solidFill>
                  <a:schemeClr val="bg1"/>
                </a:solidFill>
                <a:effectLst/>
                <a:latin typeface="HK Grotesk Medium" panose="020B0604020202020204" charset="0"/>
                <a:ea typeface="Calibri" panose="020F0502020204030204" pitchFamily="34" charset="0"/>
              </a:rPr>
              <a:t> interventions that prioritize those who are worse off through no fault of their own (luck egalitarianism). The benefit of this principle is that can help distinguish cases where people are unfairly disadvantaged because they have made poor choices when they could have done otherwise. For example, building a shopping mall in a flood zone when they could have done otherwise That said, luck egalitarianism can have difficulties making judgements in grey zone cases where it is unclear whether someone really had a choice at all. For example, informal settlements are often built in climate-vulnerable zones because their inhabitants had few other choices to live elsewhere.</a:t>
            </a:r>
          </a:p>
          <a:p>
            <a:pPr algn="just">
              <a:lnSpc>
                <a:spcPct val="150000"/>
              </a:lnSpc>
            </a:pPr>
            <a:r>
              <a:rPr lang="en-GB" dirty="0">
                <a:solidFill>
                  <a:schemeClr val="bg1"/>
                </a:solidFill>
                <a:effectLst/>
                <a:latin typeface="HK Grotesk Medium" panose="020B0604020202020204" charset="0"/>
                <a:ea typeface="Calibri" panose="020F0502020204030204" pitchFamily="34" charset="0"/>
              </a:rPr>
              <a:t> </a:t>
            </a:r>
          </a:p>
          <a:p>
            <a:pPr algn="just">
              <a:lnSpc>
                <a:spcPct val="150000"/>
              </a:lnSpc>
            </a:pPr>
            <a:r>
              <a:rPr lang="en-GB" dirty="0">
                <a:solidFill>
                  <a:schemeClr val="bg1"/>
                </a:solidFill>
                <a:effectLst/>
                <a:latin typeface="HK Grotesk Medium" panose="020B0604020202020204" charset="0"/>
                <a:ea typeface="Calibri" panose="020F0502020204030204" pitchFamily="34" charset="0"/>
              </a:rPr>
              <a:t>4.	The fourth principle is concerned with prioritizing the worst-off (</a:t>
            </a:r>
            <a:r>
              <a:rPr lang="en-GB" dirty="0" err="1">
                <a:solidFill>
                  <a:schemeClr val="bg1"/>
                </a:solidFill>
                <a:effectLst/>
                <a:latin typeface="HK Grotesk Medium" panose="020B0604020202020204" charset="0"/>
                <a:ea typeface="Calibri" panose="020F0502020204030204" pitchFamily="34" charset="0"/>
              </a:rPr>
              <a:t>prioritarianism</a:t>
            </a:r>
            <a:r>
              <a:rPr lang="en-GB" dirty="0">
                <a:solidFill>
                  <a:schemeClr val="bg1"/>
                </a:solidFill>
                <a:effectLst/>
                <a:latin typeface="HK Grotesk Medium" panose="020B0604020202020204" charset="0"/>
                <a:ea typeface="Calibri" panose="020F0502020204030204" pitchFamily="34" charset="0"/>
              </a:rPr>
              <a:t>). </a:t>
            </a:r>
            <a:r>
              <a:rPr lang="en-GB" dirty="0" err="1">
                <a:solidFill>
                  <a:schemeClr val="bg1"/>
                </a:solidFill>
                <a:effectLst/>
                <a:latin typeface="HK Grotesk Medium" panose="020B0604020202020204" charset="0"/>
                <a:ea typeface="Calibri" panose="020F0502020204030204" pitchFamily="34" charset="0"/>
              </a:rPr>
              <a:t>Prioritarianism</a:t>
            </a:r>
            <a:r>
              <a:rPr lang="en-GB" dirty="0">
                <a:solidFill>
                  <a:schemeClr val="bg1"/>
                </a:solidFill>
                <a:effectLst/>
                <a:latin typeface="HK Grotesk Medium" panose="020B0604020202020204" charset="0"/>
                <a:ea typeface="Calibri" panose="020F0502020204030204" pitchFamily="34" charset="0"/>
              </a:rPr>
              <a:t> avoids the </a:t>
            </a:r>
            <a:r>
              <a:rPr lang="en-GB" dirty="0" err="1">
                <a:solidFill>
                  <a:schemeClr val="bg1"/>
                </a:solidFill>
                <a:effectLst/>
                <a:latin typeface="HK Grotesk Medium" panose="020B0604020202020204" charset="0"/>
                <a:ea typeface="Calibri" panose="020F0502020204030204" pitchFamily="34" charset="0"/>
              </a:rPr>
              <a:t>leveling</a:t>
            </a:r>
            <a:r>
              <a:rPr lang="en-GB" dirty="0">
                <a:solidFill>
                  <a:schemeClr val="bg1"/>
                </a:solidFill>
                <a:effectLst/>
                <a:latin typeface="HK Grotesk Medium" panose="020B0604020202020204" charset="0"/>
                <a:ea typeface="Calibri" panose="020F0502020204030204" pitchFamily="34" charset="0"/>
              </a:rPr>
              <a:t> down-objection because it recognizes that interventions must be unequal, with priority given to the worst-off. The problem with </a:t>
            </a:r>
            <a:r>
              <a:rPr lang="en-GB" dirty="0" err="1">
                <a:solidFill>
                  <a:schemeClr val="bg1"/>
                </a:solidFill>
                <a:effectLst/>
                <a:latin typeface="HK Grotesk Medium" panose="020B0604020202020204" charset="0"/>
                <a:ea typeface="Calibri" panose="020F0502020204030204" pitchFamily="34" charset="0"/>
              </a:rPr>
              <a:t>prioritarianism</a:t>
            </a:r>
            <a:r>
              <a:rPr lang="en-GB" dirty="0">
                <a:solidFill>
                  <a:schemeClr val="bg1"/>
                </a:solidFill>
                <a:effectLst/>
                <a:latin typeface="HK Grotesk Medium" panose="020B0604020202020204" charset="0"/>
                <a:ea typeface="Calibri" panose="020F0502020204030204" pitchFamily="34" charset="0"/>
              </a:rPr>
              <a:t> however, is that it can lead to municipal interventions being resource sinks (especially in cases where the worst-off are so destitute that interventions make no significant difference to their standard of living) or of little benefit to those are not the worst-off, yet still destitute, because they will not be prioritized.</a:t>
            </a: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3</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PRINCIPLE(S) OF FAIRNESS</a:t>
            </a:r>
          </a:p>
        </p:txBody>
      </p:sp>
    </p:spTree>
    <p:extLst>
      <p:ext uri="{BB962C8B-B14F-4D97-AF65-F5344CB8AC3E}">
        <p14:creationId xmlns:p14="http://schemas.microsoft.com/office/powerpoint/2010/main" val="31622505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8078392"/>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36808" y="2247882"/>
            <a:ext cx="8446972" cy="6705618"/>
          </a:xfrm>
          <a:prstGeom prst="rect">
            <a:avLst/>
          </a:prstGeom>
          <a:noFill/>
        </p:spPr>
        <p:txBody>
          <a:bodyPr wrap="square">
            <a:spAutoFit/>
          </a:bodyPr>
          <a:lstStyle/>
          <a:p>
            <a:pPr algn="just">
              <a:lnSpc>
                <a:spcPct val="150000"/>
              </a:lnSpc>
            </a:pPr>
            <a:r>
              <a:rPr lang="en-GB" dirty="0">
                <a:solidFill>
                  <a:schemeClr val="bg1"/>
                </a:solidFill>
                <a:effectLst/>
                <a:latin typeface="HK Grotesk Medium" panose="020B0604020202020204" charset="0"/>
                <a:ea typeface="Calibri" panose="020F0502020204030204" pitchFamily="34" charset="0"/>
              </a:rPr>
              <a:t>5.	The fifth principle holds that municipal interventions should ensure that everyone is raised to a minimum standard of living (</a:t>
            </a:r>
            <a:r>
              <a:rPr lang="en-GB" dirty="0" err="1">
                <a:solidFill>
                  <a:schemeClr val="bg1"/>
                </a:solidFill>
                <a:effectLst/>
                <a:latin typeface="HK Grotesk Medium" panose="020B0604020202020204" charset="0"/>
                <a:ea typeface="Calibri" panose="020F0502020204030204" pitchFamily="34" charset="0"/>
              </a:rPr>
              <a:t>sufficientarianism</a:t>
            </a:r>
            <a:r>
              <a:rPr lang="en-GB" dirty="0">
                <a:solidFill>
                  <a:schemeClr val="bg1"/>
                </a:solidFill>
                <a:effectLst/>
                <a:latin typeface="HK Grotesk Medium" panose="020B0604020202020204" charset="0"/>
                <a:ea typeface="Calibri" panose="020F0502020204030204" pitchFamily="34" charset="0"/>
              </a:rPr>
              <a:t>). The benefit of this principle is that it recognizes that there is some minimum threshold that everyone is owed in order to live a safe and healthy life. However, because the principle is only concerned with inequalities below this threshold, it does little to address inequalities and injustices above the threshold and thus allows for large socioeconomic inequalities as long as everyone has a minimum standard of living.</a:t>
            </a:r>
          </a:p>
          <a:p>
            <a:pPr algn="just">
              <a:lnSpc>
                <a:spcPct val="150000"/>
              </a:lnSpc>
            </a:pPr>
            <a:endParaRPr lang="en-GB" dirty="0">
              <a:solidFill>
                <a:schemeClr val="bg1"/>
              </a:solidFill>
              <a:effectLst/>
              <a:latin typeface="HK Grotesk Medium" panose="020B0604020202020204" charset="0"/>
              <a:ea typeface="Calibri" panose="020F0502020204030204" pitchFamily="34" charset="0"/>
            </a:endParaRPr>
          </a:p>
          <a:p>
            <a:pPr algn="just">
              <a:lnSpc>
                <a:spcPct val="150000"/>
              </a:lnSpc>
            </a:pPr>
            <a:r>
              <a:rPr lang="en-GB" dirty="0">
                <a:solidFill>
                  <a:schemeClr val="bg1"/>
                </a:solidFill>
                <a:effectLst/>
                <a:latin typeface="HK Grotesk Medium" panose="020B0604020202020204" charset="0"/>
                <a:ea typeface="Calibri" panose="020F0502020204030204" pitchFamily="34" charset="0"/>
              </a:rPr>
              <a:t>6.	The sixth principle (</a:t>
            </a:r>
            <a:r>
              <a:rPr lang="en-GB" dirty="0" err="1">
                <a:solidFill>
                  <a:schemeClr val="bg1"/>
                </a:solidFill>
                <a:effectLst/>
                <a:latin typeface="HK Grotesk Medium" panose="020B0604020202020204" charset="0"/>
                <a:ea typeface="Calibri" panose="020F0502020204030204" pitchFamily="34" charset="0"/>
              </a:rPr>
              <a:t>limitarianism</a:t>
            </a:r>
            <a:r>
              <a:rPr lang="en-GB" dirty="0">
                <a:solidFill>
                  <a:schemeClr val="bg1"/>
                </a:solidFill>
                <a:effectLst/>
                <a:latin typeface="HK Grotesk Medium" panose="020B0604020202020204" charset="0"/>
                <a:ea typeface="Calibri" panose="020F0502020204030204" pitchFamily="34" charset="0"/>
              </a:rPr>
              <a:t>) holds that municipal interventions should aim to limit the excess of advantaged groups and individuals as long as these inequalities have adverse socioeconomic consequences for society at large. For example, excess wealth can buy excess democratic power while excess carbon emissions by a few are bad for the shared environment and should therefore be limited. That said, </a:t>
            </a:r>
            <a:r>
              <a:rPr lang="en-GB" dirty="0" err="1">
                <a:solidFill>
                  <a:schemeClr val="bg1"/>
                </a:solidFill>
                <a:effectLst/>
                <a:latin typeface="HK Grotesk Medium" panose="020B0604020202020204" charset="0"/>
                <a:ea typeface="Calibri" panose="020F0502020204030204" pitchFamily="34" charset="0"/>
              </a:rPr>
              <a:t>limitarianism</a:t>
            </a:r>
            <a:r>
              <a:rPr lang="en-GB" dirty="0">
                <a:solidFill>
                  <a:schemeClr val="bg1"/>
                </a:solidFill>
                <a:effectLst/>
                <a:latin typeface="HK Grotesk Medium" panose="020B0604020202020204" charset="0"/>
                <a:ea typeface="Calibri" panose="020F0502020204030204" pitchFamily="34" charset="0"/>
              </a:rPr>
              <a:t> does not by itself do anything to address poverty and destitution and should therefore be combined with one or more of the other principles.</a:t>
            </a: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3</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PRINCIPLE(S) OF FAIRNESS</a:t>
            </a:r>
          </a:p>
        </p:txBody>
      </p:sp>
    </p:spTree>
    <p:extLst>
      <p:ext uri="{BB962C8B-B14F-4D97-AF65-F5344CB8AC3E}">
        <p14:creationId xmlns:p14="http://schemas.microsoft.com/office/powerpoint/2010/main" val="1553605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3127372"/>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291923" y="2215338"/>
            <a:ext cx="8446972" cy="2135136"/>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In the third stage of the framework, deliberators are asked to identify and make explicit a list of ethical issues that arise in the case described during the first stage by using the principle(s) of fairness identified in the second stage. Ethical issues will take the form of inequalities that are unfair according to the principle(s) of fairness.</a:t>
            </a:r>
            <a:endParaRPr lang="en-GB" sz="2000" dirty="0">
              <a:solidFill>
                <a:schemeClr val="bg1"/>
              </a:solidFill>
              <a:effectLst/>
              <a:latin typeface="HK Grotesk Medium" panose="020B0604020202020204" charset="0"/>
              <a:ea typeface="Calibri" panose="020F0502020204030204" pitchFamily="34" charset="0"/>
            </a:endParaRP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4</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ETHICAL ISSUES</a:t>
            </a:r>
          </a:p>
        </p:txBody>
      </p:sp>
      <p:grpSp>
        <p:nvGrpSpPr>
          <p:cNvPr id="16" name="Group 16">
            <a:extLst>
              <a:ext uri="{FF2B5EF4-FFF2-40B4-BE49-F238E27FC236}">
                <a16:creationId xmlns:a16="http://schemas.microsoft.com/office/drawing/2014/main" id="{771F7AD4-1DF8-D383-8A2D-A418FA2287CB}"/>
              </a:ext>
            </a:extLst>
          </p:cNvPr>
          <p:cNvGrpSpPr/>
          <p:nvPr/>
        </p:nvGrpSpPr>
        <p:grpSpPr>
          <a:xfrm>
            <a:off x="9220199" y="5143500"/>
            <a:ext cx="8659591" cy="4966395"/>
            <a:chOff x="0" y="0"/>
            <a:chExt cx="2280715" cy="2486570"/>
          </a:xfrm>
          <a:solidFill>
            <a:srgbClr val="F4F6FC"/>
          </a:solidFill>
        </p:grpSpPr>
        <p:sp>
          <p:nvSpPr>
            <p:cNvPr id="23" name="Freeform 17">
              <a:extLst>
                <a:ext uri="{FF2B5EF4-FFF2-40B4-BE49-F238E27FC236}">
                  <a16:creationId xmlns:a16="http://schemas.microsoft.com/office/drawing/2014/main" id="{C9482540-7526-EECA-1753-EB8CFBDE181F}"/>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24" name="TextBox 18">
              <a:extLst>
                <a:ext uri="{FF2B5EF4-FFF2-40B4-BE49-F238E27FC236}">
                  <a16:creationId xmlns:a16="http://schemas.microsoft.com/office/drawing/2014/main" id="{77A26466-8F15-FA1A-2F5B-B738610974EC}"/>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27" name="TextBox 26">
            <a:extLst>
              <a:ext uri="{FF2B5EF4-FFF2-40B4-BE49-F238E27FC236}">
                <a16:creationId xmlns:a16="http://schemas.microsoft.com/office/drawing/2014/main" id="{06BEDF4A-89A2-341A-04C8-C6036516EC24}"/>
              </a:ext>
            </a:extLst>
          </p:cNvPr>
          <p:cNvSpPr txBox="1"/>
          <p:nvPr/>
        </p:nvSpPr>
        <p:spPr>
          <a:xfrm>
            <a:off x="9220199" y="5249659"/>
            <a:ext cx="8590421" cy="4478085"/>
          </a:xfrm>
          <a:prstGeom prst="rect">
            <a:avLst/>
          </a:prstGeom>
          <a:noFill/>
        </p:spPr>
        <p:txBody>
          <a:bodyPr wrap="square">
            <a:spAutoFit/>
          </a:bodyPr>
          <a:lstStyle/>
          <a:p>
            <a:pPr algn="ctr">
              <a:lnSpc>
                <a:spcPct val="150000"/>
              </a:lnSpc>
            </a:pPr>
            <a:r>
              <a:rPr lang="en-GB" sz="2400" b="1" dirty="0">
                <a:effectLst/>
                <a:latin typeface="HK Grotesk Medium" panose="020B0604020202020204" charset="0"/>
                <a:ea typeface="Calibri" panose="020F0502020204030204" pitchFamily="34" charset="0"/>
              </a:rPr>
              <a:t>Some ethical issues that may arise include but are not limited to:</a:t>
            </a:r>
          </a:p>
          <a:p>
            <a:pPr algn="ctr">
              <a:lnSpc>
                <a:spcPct val="150000"/>
              </a:lnSpc>
            </a:pPr>
            <a:endParaRPr lang="en-GB" sz="2400" b="1" dirty="0">
              <a:effectLst/>
              <a:latin typeface="HK Grotesk Medium" panose="020B0604020202020204" charset="0"/>
              <a:ea typeface="Calibri" panose="020F0502020204030204" pitchFamily="34" charset="0"/>
            </a:endParaRPr>
          </a:p>
          <a:p>
            <a:pPr marL="285750" indent="-285750">
              <a:lnSpc>
                <a:spcPct val="150000"/>
              </a:lnSpc>
              <a:buFont typeface="Arial" panose="020B0604020202020204" pitchFamily="34" charset="0"/>
              <a:buChar char="•"/>
            </a:pPr>
            <a:r>
              <a:rPr lang="en-GB" sz="2400" dirty="0">
                <a:latin typeface="HK Grotesk Medium" panose="020B0604020202020204" charset="0"/>
              </a:rPr>
              <a:t>Excludes certain communities</a:t>
            </a:r>
          </a:p>
          <a:p>
            <a:pPr marL="285750" indent="-285750">
              <a:lnSpc>
                <a:spcPct val="150000"/>
              </a:lnSpc>
              <a:buFont typeface="Arial" panose="020B0604020202020204" pitchFamily="34" charset="0"/>
              <a:buChar char="•"/>
            </a:pPr>
            <a:r>
              <a:rPr lang="en-GB" sz="2400" dirty="0">
                <a:latin typeface="HK Grotesk Medium" panose="020B0604020202020204" charset="0"/>
              </a:rPr>
              <a:t>Promotes socioeconomic inequalities</a:t>
            </a:r>
          </a:p>
          <a:p>
            <a:pPr marL="285750" indent="-285750">
              <a:lnSpc>
                <a:spcPct val="150000"/>
              </a:lnSpc>
              <a:buFont typeface="Arial" panose="020B0604020202020204" pitchFamily="34" charset="0"/>
              <a:buChar char="•"/>
            </a:pPr>
            <a:r>
              <a:rPr lang="en-GB" sz="2400" dirty="0">
                <a:latin typeface="HK Grotesk Medium" panose="020B0604020202020204" charset="0"/>
              </a:rPr>
              <a:t>Does not reduce socioeconomic inequalities</a:t>
            </a:r>
          </a:p>
          <a:p>
            <a:pPr marL="285750" indent="-285750">
              <a:lnSpc>
                <a:spcPct val="150000"/>
              </a:lnSpc>
              <a:buFont typeface="Arial" panose="020B0604020202020204" pitchFamily="34" charset="0"/>
              <a:buChar char="•"/>
            </a:pPr>
            <a:r>
              <a:rPr lang="en-GB" sz="2400" dirty="0">
                <a:latin typeface="HK Grotesk Medium" panose="020B0604020202020204" charset="0"/>
              </a:rPr>
              <a:t>Unfair consequences for specific communities</a:t>
            </a:r>
          </a:p>
          <a:p>
            <a:pPr marL="285750" indent="-285750">
              <a:lnSpc>
                <a:spcPct val="150000"/>
              </a:lnSpc>
              <a:buFont typeface="Arial" panose="020B0604020202020204" pitchFamily="34" charset="0"/>
              <a:buChar char="•"/>
            </a:pPr>
            <a:r>
              <a:rPr lang="en-GB" sz="2400" dirty="0">
                <a:latin typeface="HK Grotesk Medium" panose="020B0604020202020204" charset="0"/>
              </a:rPr>
              <a:t> Levelling down</a:t>
            </a:r>
            <a:endParaRPr lang="en-GB" sz="2400" b="1" dirty="0">
              <a:latin typeface="HK Grotesk Medium" panose="020B0604020202020204" charset="0"/>
            </a:endParaRPr>
          </a:p>
        </p:txBody>
      </p:sp>
    </p:spTree>
    <p:extLst>
      <p:ext uri="{BB962C8B-B14F-4D97-AF65-F5344CB8AC3E}">
        <p14:creationId xmlns:p14="http://schemas.microsoft.com/office/powerpoint/2010/main" val="28720301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4"/>
            <a:ext cx="8659591" cy="3129196"/>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26509" y="1790700"/>
            <a:ext cx="8446972" cy="2966133"/>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In the fourth stage of the framework, deliberators will discuss different solutions to address the ethical issues identified in the third stage. In the process, deliberators will discuss what obstacles there are to achieving different solutions; what solutions make the fewest trade-offs; and what trade-offs must inevitably be made. Deliberators will also try to take into account what unintended and derivative consequences, both positive and negative, the preferred solution(s) might have in the future and beyond the particular case(s) being discussed. </a:t>
            </a:r>
            <a:endParaRPr lang="en-GB" sz="2000" dirty="0">
              <a:solidFill>
                <a:schemeClr val="bg1"/>
              </a:solidFill>
              <a:effectLst/>
              <a:latin typeface="HK Grotesk Medium" panose="020B0604020202020204" charset="0"/>
              <a:ea typeface="Calibri" panose="020F0502020204030204" pitchFamily="34" charset="0"/>
            </a:endParaRP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5</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2215991"/>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SOLUTION(S)</a:t>
            </a:r>
          </a:p>
        </p:txBody>
      </p:sp>
      <p:grpSp>
        <p:nvGrpSpPr>
          <p:cNvPr id="16" name="Group 16">
            <a:extLst>
              <a:ext uri="{FF2B5EF4-FFF2-40B4-BE49-F238E27FC236}">
                <a16:creationId xmlns:a16="http://schemas.microsoft.com/office/drawing/2014/main" id="{A0EDB8ED-6EC1-E6C9-F2C1-3963D94A1AE0}"/>
              </a:ext>
            </a:extLst>
          </p:cNvPr>
          <p:cNvGrpSpPr/>
          <p:nvPr/>
        </p:nvGrpSpPr>
        <p:grpSpPr>
          <a:xfrm>
            <a:off x="9220199" y="5123237"/>
            <a:ext cx="8659591" cy="4749658"/>
            <a:chOff x="0" y="0"/>
            <a:chExt cx="2280715" cy="2486570"/>
          </a:xfrm>
          <a:solidFill>
            <a:srgbClr val="F4F6FC"/>
          </a:solidFill>
        </p:grpSpPr>
        <p:sp>
          <p:nvSpPr>
            <p:cNvPr id="23" name="Freeform 17">
              <a:extLst>
                <a:ext uri="{FF2B5EF4-FFF2-40B4-BE49-F238E27FC236}">
                  <a16:creationId xmlns:a16="http://schemas.microsoft.com/office/drawing/2014/main" id="{15AE00A9-4B80-BDB8-0750-02E91979F112}"/>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24" name="TextBox 18">
              <a:extLst>
                <a:ext uri="{FF2B5EF4-FFF2-40B4-BE49-F238E27FC236}">
                  <a16:creationId xmlns:a16="http://schemas.microsoft.com/office/drawing/2014/main" id="{175AADCE-8360-6AD9-4F2D-C7360546D5B3}"/>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27" name="TextBox 26">
            <a:extLst>
              <a:ext uri="{FF2B5EF4-FFF2-40B4-BE49-F238E27FC236}">
                <a16:creationId xmlns:a16="http://schemas.microsoft.com/office/drawing/2014/main" id="{4AA53C50-BED9-1084-7514-7A878D6FAD7C}"/>
              </a:ext>
            </a:extLst>
          </p:cNvPr>
          <p:cNvSpPr txBox="1"/>
          <p:nvPr/>
        </p:nvSpPr>
        <p:spPr>
          <a:xfrm>
            <a:off x="9247172" y="5142787"/>
            <a:ext cx="8590421" cy="4478085"/>
          </a:xfrm>
          <a:prstGeom prst="rect">
            <a:avLst/>
          </a:prstGeom>
          <a:noFill/>
        </p:spPr>
        <p:txBody>
          <a:bodyPr wrap="square">
            <a:spAutoFit/>
          </a:bodyPr>
          <a:lstStyle/>
          <a:p>
            <a:pPr algn="ctr">
              <a:lnSpc>
                <a:spcPct val="150000"/>
              </a:lnSpc>
            </a:pPr>
            <a:r>
              <a:rPr lang="en-GB" sz="2400" b="1" dirty="0">
                <a:latin typeface="HK Grotesk Medium" panose="020B0604020202020204" charset="0"/>
              </a:rPr>
              <a:t>Some trade-offs may include:</a:t>
            </a:r>
            <a:endParaRPr lang="en-GB" sz="2400" dirty="0">
              <a:latin typeface="HK Grotesk Medium" panose="020B0604020202020204" charset="0"/>
            </a:endParaRPr>
          </a:p>
          <a:p>
            <a:pPr marL="342900" indent="-342900">
              <a:lnSpc>
                <a:spcPct val="150000"/>
              </a:lnSpc>
              <a:buFont typeface="Arial" panose="020B0604020202020204" pitchFamily="34" charset="0"/>
              <a:buChar char="•"/>
            </a:pPr>
            <a:r>
              <a:rPr lang="en-GB" sz="2400" dirty="0">
                <a:latin typeface="HK Grotesk Medium" panose="020B0604020202020204" charset="0"/>
              </a:rPr>
              <a:t>Monetary costs</a:t>
            </a:r>
          </a:p>
          <a:p>
            <a:pPr marL="342900" indent="-342900">
              <a:lnSpc>
                <a:spcPct val="150000"/>
              </a:lnSpc>
              <a:buFont typeface="Arial" panose="020B0604020202020204" pitchFamily="34" charset="0"/>
              <a:buChar char="•"/>
            </a:pPr>
            <a:r>
              <a:rPr lang="en-GB" sz="2400" dirty="0">
                <a:latin typeface="HK Grotesk Medium" panose="020B0604020202020204" charset="0"/>
              </a:rPr>
              <a:t>Trade-offs with other projects</a:t>
            </a:r>
          </a:p>
          <a:p>
            <a:pPr marL="342900" indent="-342900">
              <a:lnSpc>
                <a:spcPct val="150000"/>
              </a:lnSpc>
              <a:buFont typeface="Arial" panose="020B0604020202020204" pitchFamily="34" charset="0"/>
              <a:buChar char="•"/>
            </a:pPr>
            <a:r>
              <a:rPr lang="en-GB" sz="2400" dirty="0">
                <a:latin typeface="HK Grotesk Medium" panose="020B0604020202020204" charset="0"/>
              </a:rPr>
              <a:t>How to work with and in affected communities</a:t>
            </a:r>
          </a:p>
          <a:p>
            <a:pPr algn="ctr">
              <a:lnSpc>
                <a:spcPct val="150000"/>
              </a:lnSpc>
            </a:pPr>
            <a:r>
              <a:rPr lang="en-GB" sz="2400" b="1" dirty="0">
                <a:latin typeface="HK Grotesk Medium" panose="020B0604020202020204" charset="0"/>
              </a:rPr>
              <a:t>Consequences may include:</a:t>
            </a:r>
          </a:p>
          <a:p>
            <a:pPr marL="342900" indent="-342900">
              <a:lnSpc>
                <a:spcPct val="150000"/>
              </a:lnSpc>
              <a:buFont typeface="Arial" panose="020B0604020202020204" pitchFamily="34" charset="0"/>
              <a:buChar char="•"/>
            </a:pPr>
            <a:r>
              <a:rPr lang="en-GB" sz="2400" dirty="0">
                <a:latin typeface="HK Grotesk Medium" panose="020B0604020202020204" charset="0"/>
              </a:rPr>
              <a:t>Changes to communities and their everyday lives</a:t>
            </a:r>
          </a:p>
          <a:p>
            <a:pPr marL="342900" indent="-342900">
              <a:lnSpc>
                <a:spcPct val="150000"/>
              </a:lnSpc>
              <a:buFont typeface="Arial" panose="020B0604020202020204" pitchFamily="34" charset="0"/>
              <a:buChar char="•"/>
            </a:pPr>
            <a:r>
              <a:rPr lang="en-GB" sz="2400" dirty="0">
                <a:latin typeface="HK Grotesk Medium" panose="020B0604020202020204" charset="0"/>
              </a:rPr>
              <a:t>Socioeconomic changes within society</a:t>
            </a:r>
          </a:p>
          <a:p>
            <a:pPr marL="342900" indent="-342900">
              <a:lnSpc>
                <a:spcPct val="150000"/>
              </a:lnSpc>
              <a:buFont typeface="Arial" panose="020B0604020202020204" pitchFamily="34" charset="0"/>
              <a:buChar char="•"/>
            </a:pPr>
            <a:r>
              <a:rPr lang="en-GB" sz="2400" dirty="0">
                <a:latin typeface="HK Grotesk Medium" panose="020B0604020202020204" charset="0"/>
              </a:rPr>
              <a:t>Relationships between groups within society</a:t>
            </a:r>
          </a:p>
        </p:txBody>
      </p:sp>
    </p:spTree>
    <p:extLst>
      <p:ext uri="{BB962C8B-B14F-4D97-AF65-F5344CB8AC3E}">
        <p14:creationId xmlns:p14="http://schemas.microsoft.com/office/powerpoint/2010/main" val="1499219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401550" y="1593997"/>
            <a:ext cx="8742450" cy="5646357"/>
            <a:chOff x="0" y="0"/>
            <a:chExt cx="2302538" cy="1487106"/>
          </a:xfrm>
        </p:grpSpPr>
        <p:sp>
          <p:nvSpPr>
            <p:cNvPr id="3" name="Freeform 3"/>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4" name="TextBox 4"/>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401550" y="7319322"/>
            <a:ext cx="8742450" cy="2544775"/>
            <a:chOff x="0" y="0"/>
            <a:chExt cx="2302538" cy="670229"/>
          </a:xfrm>
        </p:grpSpPr>
        <p:sp>
          <p:nvSpPr>
            <p:cNvPr id="6" name="Freeform 6"/>
            <p:cNvSpPr/>
            <p:nvPr/>
          </p:nvSpPr>
          <p:spPr>
            <a:xfrm>
              <a:off x="0" y="0"/>
              <a:ext cx="2302538" cy="670229"/>
            </a:xfrm>
            <a:custGeom>
              <a:avLst/>
              <a:gdLst/>
              <a:ahLst/>
              <a:cxnLst/>
              <a:rect l="l" t="t" r="r" b="b"/>
              <a:pathLst>
                <a:path w="2302538" h="670229">
                  <a:moveTo>
                    <a:pt x="22139" y="0"/>
                  </a:moveTo>
                  <a:lnTo>
                    <a:pt x="2280399" y="0"/>
                  </a:lnTo>
                  <a:cubicBezTo>
                    <a:pt x="2286271" y="0"/>
                    <a:pt x="2291902" y="2332"/>
                    <a:pt x="2296054" y="6484"/>
                  </a:cubicBezTo>
                  <a:cubicBezTo>
                    <a:pt x="2300206" y="10636"/>
                    <a:pt x="2302538" y="16267"/>
                    <a:pt x="2302538" y="22139"/>
                  </a:cubicBezTo>
                  <a:lnTo>
                    <a:pt x="2302538" y="648090"/>
                  </a:lnTo>
                  <a:cubicBezTo>
                    <a:pt x="2302538" y="653962"/>
                    <a:pt x="2300206" y="659593"/>
                    <a:pt x="2296054" y="663745"/>
                  </a:cubicBezTo>
                  <a:cubicBezTo>
                    <a:pt x="2291902" y="667896"/>
                    <a:pt x="2286271" y="670229"/>
                    <a:pt x="2280399" y="670229"/>
                  </a:cubicBezTo>
                  <a:lnTo>
                    <a:pt x="22139" y="670229"/>
                  </a:lnTo>
                  <a:cubicBezTo>
                    <a:pt x="9912" y="670229"/>
                    <a:pt x="0" y="660317"/>
                    <a:pt x="0" y="648090"/>
                  </a:cubicBezTo>
                  <a:lnTo>
                    <a:pt x="0" y="22139"/>
                  </a:lnTo>
                  <a:cubicBezTo>
                    <a:pt x="0" y="16267"/>
                    <a:pt x="2332" y="10636"/>
                    <a:pt x="6484" y="6484"/>
                  </a:cubicBezTo>
                  <a:cubicBezTo>
                    <a:pt x="10636" y="2332"/>
                    <a:pt x="16267" y="0"/>
                    <a:pt x="22139" y="0"/>
                  </a:cubicBezTo>
                  <a:close/>
                </a:path>
              </a:pathLst>
            </a:custGeom>
            <a:solidFill>
              <a:srgbClr val="12229D"/>
            </a:solidFill>
            <a:ln cap="rnd">
              <a:noFill/>
              <a:prstDash val="solid"/>
              <a:round/>
            </a:ln>
          </p:spPr>
          <p:txBody>
            <a:bodyPr/>
            <a:lstStyle/>
            <a:p>
              <a:endParaRPr lang="en-GB"/>
            </a:p>
          </p:txBody>
        </p:sp>
        <p:sp>
          <p:nvSpPr>
            <p:cNvPr id="7" name="TextBox 7"/>
            <p:cNvSpPr txBox="1"/>
            <p:nvPr/>
          </p:nvSpPr>
          <p:spPr>
            <a:xfrm>
              <a:off x="0" y="-47625"/>
              <a:ext cx="2302538"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9220200" y="422903"/>
            <a:ext cx="8659591" cy="9441194"/>
            <a:chOff x="0" y="0"/>
            <a:chExt cx="2280715" cy="2486570"/>
          </a:xfrm>
        </p:grpSpPr>
        <p:sp>
          <p:nvSpPr>
            <p:cNvPr id="9" name="Freeform 9"/>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F4F6FC"/>
            </a:solidFill>
            <a:ln cap="rnd">
              <a:noFill/>
              <a:prstDash val="solid"/>
              <a:round/>
            </a:ln>
          </p:spPr>
          <p:txBody>
            <a:bodyPr/>
            <a:lstStyle/>
            <a:p>
              <a:endParaRPr lang="en-GB"/>
            </a:p>
          </p:txBody>
        </p:sp>
        <p:sp>
          <p:nvSpPr>
            <p:cNvPr id="10" name="TextBox 10"/>
            <p:cNvSpPr txBox="1"/>
            <p:nvPr/>
          </p:nvSpPr>
          <p:spPr>
            <a:xfrm>
              <a:off x="0" y="-47625"/>
              <a:ext cx="2280715" cy="2534195"/>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1" name="Group 11"/>
          <p:cNvGrpSpPr/>
          <p:nvPr/>
        </p:nvGrpSpPr>
        <p:grpSpPr>
          <a:xfrm>
            <a:off x="9558037" y="781854"/>
            <a:ext cx="7983918" cy="8723291"/>
            <a:chOff x="0" y="0"/>
            <a:chExt cx="2102760" cy="2297492"/>
          </a:xfrm>
        </p:grpSpPr>
        <p:sp>
          <p:nvSpPr>
            <p:cNvPr id="12" name="Freeform 12"/>
            <p:cNvSpPr/>
            <p:nvPr/>
          </p:nvSpPr>
          <p:spPr>
            <a:xfrm>
              <a:off x="0" y="0"/>
              <a:ext cx="2102760" cy="2297492"/>
            </a:xfrm>
            <a:custGeom>
              <a:avLst/>
              <a:gdLst/>
              <a:ahLst/>
              <a:cxnLst/>
              <a:rect l="l" t="t" r="r" b="b"/>
              <a:pathLst>
                <a:path w="2102760" h="2297492">
                  <a:moveTo>
                    <a:pt x="24242" y="0"/>
                  </a:moveTo>
                  <a:lnTo>
                    <a:pt x="2078518" y="0"/>
                  </a:lnTo>
                  <a:cubicBezTo>
                    <a:pt x="2084948" y="0"/>
                    <a:pt x="2091114" y="2554"/>
                    <a:pt x="2095660" y="7100"/>
                  </a:cubicBezTo>
                  <a:cubicBezTo>
                    <a:pt x="2100206" y="11647"/>
                    <a:pt x="2102760" y="17813"/>
                    <a:pt x="2102760" y="24242"/>
                  </a:cubicBezTo>
                  <a:lnTo>
                    <a:pt x="2102760" y="2273250"/>
                  </a:lnTo>
                  <a:cubicBezTo>
                    <a:pt x="2102760" y="2279679"/>
                    <a:pt x="2100206" y="2285846"/>
                    <a:pt x="2095660" y="2290392"/>
                  </a:cubicBezTo>
                  <a:cubicBezTo>
                    <a:pt x="2091114" y="2294938"/>
                    <a:pt x="2084948" y="2297492"/>
                    <a:pt x="2078518" y="2297492"/>
                  </a:cubicBezTo>
                  <a:lnTo>
                    <a:pt x="24242" y="2297492"/>
                  </a:lnTo>
                  <a:cubicBezTo>
                    <a:pt x="17813" y="2297492"/>
                    <a:pt x="11647" y="2294938"/>
                    <a:pt x="7100" y="2290392"/>
                  </a:cubicBezTo>
                  <a:cubicBezTo>
                    <a:pt x="2554" y="2285846"/>
                    <a:pt x="0" y="2279679"/>
                    <a:pt x="0" y="2273250"/>
                  </a:cubicBezTo>
                  <a:lnTo>
                    <a:pt x="0" y="24242"/>
                  </a:lnTo>
                  <a:cubicBezTo>
                    <a:pt x="0" y="17813"/>
                    <a:pt x="2554" y="11647"/>
                    <a:pt x="7100" y="7100"/>
                  </a:cubicBezTo>
                  <a:cubicBezTo>
                    <a:pt x="11647" y="2554"/>
                    <a:pt x="17813" y="0"/>
                    <a:pt x="24242" y="0"/>
                  </a:cubicBezTo>
                  <a:close/>
                </a:path>
              </a:pathLst>
            </a:custGeom>
            <a:solidFill>
              <a:srgbClr val="12229D"/>
            </a:solidFill>
            <a:ln w="19050" cap="rnd">
              <a:solidFill>
                <a:srgbClr val="FAFAFA"/>
              </a:solidFill>
              <a:prstDash val="solid"/>
              <a:round/>
            </a:ln>
          </p:spPr>
          <p:txBody>
            <a:bodyPr/>
            <a:lstStyle/>
            <a:p>
              <a:endParaRPr lang="en-GB"/>
            </a:p>
          </p:txBody>
        </p:sp>
        <p:sp>
          <p:nvSpPr>
            <p:cNvPr id="13" name="TextBox 13"/>
            <p:cNvSpPr txBox="1"/>
            <p:nvPr/>
          </p:nvSpPr>
          <p:spPr>
            <a:xfrm>
              <a:off x="0" y="-47625"/>
              <a:ext cx="2102760" cy="2345117"/>
            </a:xfrm>
            <a:prstGeom prst="rect">
              <a:avLst/>
            </a:prstGeom>
          </p:spPr>
          <p:txBody>
            <a:bodyPr lIns="50800" tIns="50800" rIns="50800" bIns="50800" rtlCol="0" anchor="ctr"/>
            <a:lstStyle/>
            <a:p>
              <a:pPr algn="ctr">
                <a:lnSpc>
                  <a:spcPts val="2800"/>
                </a:lnSpc>
              </a:pPr>
              <a:endParaRPr/>
            </a:p>
          </p:txBody>
        </p:sp>
      </p:grpSp>
      <p:sp>
        <p:nvSpPr>
          <p:cNvPr id="14" name="AutoShape 14"/>
          <p:cNvSpPr/>
          <p:nvPr/>
        </p:nvSpPr>
        <p:spPr>
          <a:xfrm>
            <a:off x="9558161" y="2242086"/>
            <a:ext cx="7963946" cy="0"/>
          </a:xfrm>
          <a:prstGeom prst="line">
            <a:avLst/>
          </a:prstGeom>
          <a:ln w="19050" cap="flat">
            <a:solidFill>
              <a:srgbClr val="F4F6FC"/>
            </a:solidFill>
            <a:prstDash val="solid"/>
            <a:headEnd type="none" w="sm" len="sm"/>
            <a:tailEnd type="none" w="sm" len="sm"/>
          </a:ln>
        </p:spPr>
        <p:txBody>
          <a:bodyPr/>
          <a:lstStyle/>
          <a:p>
            <a:endParaRPr lang="en-GB"/>
          </a:p>
        </p:txBody>
      </p:sp>
      <p:sp>
        <p:nvSpPr>
          <p:cNvPr id="15" name="AutoShape 15"/>
          <p:cNvSpPr/>
          <p:nvPr/>
        </p:nvSpPr>
        <p:spPr>
          <a:xfrm>
            <a:off x="9568023" y="3692793"/>
            <a:ext cx="7963946" cy="0"/>
          </a:xfrm>
          <a:prstGeom prst="line">
            <a:avLst/>
          </a:prstGeom>
          <a:ln w="19050" cap="flat">
            <a:solidFill>
              <a:srgbClr val="F4F6FC"/>
            </a:solidFill>
            <a:prstDash val="solid"/>
            <a:headEnd type="none" w="sm" len="sm"/>
            <a:tailEnd type="none" w="sm" len="sm"/>
          </a:ln>
        </p:spPr>
        <p:txBody>
          <a:bodyPr/>
          <a:lstStyle/>
          <a:p>
            <a:endParaRPr lang="en-GB"/>
          </a:p>
        </p:txBody>
      </p:sp>
      <p:sp>
        <p:nvSpPr>
          <p:cNvPr id="16" name="AutoShape 16"/>
          <p:cNvSpPr/>
          <p:nvPr/>
        </p:nvSpPr>
        <p:spPr>
          <a:xfrm>
            <a:off x="9568023" y="5143500"/>
            <a:ext cx="7963946" cy="0"/>
          </a:xfrm>
          <a:prstGeom prst="line">
            <a:avLst/>
          </a:prstGeom>
          <a:ln w="19050" cap="flat">
            <a:solidFill>
              <a:srgbClr val="F4F6FC"/>
            </a:solidFill>
            <a:prstDash val="solid"/>
            <a:headEnd type="none" w="sm" len="sm"/>
            <a:tailEnd type="none" w="sm" len="sm"/>
          </a:ln>
        </p:spPr>
        <p:txBody>
          <a:bodyPr/>
          <a:lstStyle/>
          <a:p>
            <a:endParaRPr lang="en-GB"/>
          </a:p>
        </p:txBody>
      </p:sp>
      <p:sp>
        <p:nvSpPr>
          <p:cNvPr id="17" name="AutoShape 17"/>
          <p:cNvSpPr/>
          <p:nvPr/>
        </p:nvSpPr>
        <p:spPr>
          <a:xfrm>
            <a:off x="9568023" y="6594207"/>
            <a:ext cx="7963946" cy="0"/>
          </a:xfrm>
          <a:prstGeom prst="line">
            <a:avLst/>
          </a:prstGeom>
          <a:ln w="19050" cap="flat">
            <a:solidFill>
              <a:srgbClr val="F4F6FC"/>
            </a:solidFill>
            <a:prstDash val="solid"/>
            <a:headEnd type="none" w="sm" len="sm"/>
            <a:tailEnd type="none" w="sm" len="sm"/>
          </a:ln>
        </p:spPr>
        <p:txBody>
          <a:bodyPr/>
          <a:lstStyle/>
          <a:p>
            <a:endParaRPr lang="en-GB"/>
          </a:p>
        </p:txBody>
      </p:sp>
      <p:sp>
        <p:nvSpPr>
          <p:cNvPr id="18" name="AutoShape 18"/>
          <p:cNvSpPr/>
          <p:nvPr/>
        </p:nvSpPr>
        <p:spPr>
          <a:xfrm>
            <a:off x="9568023" y="8044914"/>
            <a:ext cx="7963946" cy="0"/>
          </a:xfrm>
          <a:prstGeom prst="line">
            <a:avLst/>
          </a:prstGeom>
          <a:ln w="19050" cap="flat">
            <a:solidFill>
              <a:srgbClr val="F4F6FC"/>
            </a:solidFill>
            <a:prstDash val="solid"/>
            <a:headEnd type="none" w="sm" len="sm"/>
            <a:tailEnd type="none" w="sm" len="sm"/>
          </a:ln>
        </p:spPr>
        <p:txBody>
          <a:bodyPr/>
          <a:lstStyle/>
          <a:p>
            <a:endParaRPr lang="en-GB"/>
          </a:p>
        </p:txBody>
      </p:sp>
      <p:sp>
        <p:nvSpPr>
          <p:cNvPr id="19" name="AutoShape 19"/>
          <p:cNvSpPr/>
          <p:nvPr/>
        </p:nvSpPr>
        <p:spPr>
          <a:xfrm flipV="1">
            <a:off x="11004947" y="800904"/>
            <a:ext cx="0" cy="8704241"/>
          </a:xfrm>
          <a:prstGeom prst="line">
            <a:avLst/>
          </a:prstGeom>
          <a:ln w="19050" cap="flat">
            <a:solidFill>
              <a:srgbClr val="F4F6FC"/>
            </a:solidFill>
            <a:prstDash val="solid"/>
            <a:headEnd type="none" w="sm" len="sm"/>
            <a:tailEnd type="none" w="sm" len="sm"/>
          </a:ln>
        </p:spPr>
        <p:txBody>
          <a:bodyPr/>
          <a:lstStyle/>
          <a:p>
            <a:endParaRPr lang="en-GB"/>
          </a:p>
        </p:txBody>
      </p:sp>
      <p:sp>
        <p:nvSpPr>
          <p:cNvPr id="20" name="TextBox 20"/>
          <p:cNvSpPr txBox="1"/>
          <p:nvPr/>
        </p:nvSpPr>
        <p:spPr>
          <a:xfrm>
            <a:off x="707123" y="7607373"/>
            <a:ext cx="7856086" cy="1654810"/>
          </a:xfrm>
          <a:prstGeom prst="rect">
            <a:avLst/>
          </a:prstGeom>
        </p:spPr>
        <p:txBody>
          <a:bodyPr lIns="0" tIns="0" rIns="0" bIns="0" rtlCol="0" anchor="t">
            <a:spAutoFit/>
          </a:bodyPr>
          <a:lstStyle/>
          <a:p>
            <a:pPr algn="just">
              <a:lnSpc>
                <a:spcPts val="2240"/>
              </a:lnSpc>
            </a:pPr>
            <a:r>
              <a:rPr lang="en-US" sz="1600">
                <a:solidFill>
                  <a:srgbClr val="F4F6FC"/>
                </a:solidFill>
                <a:latin typeface="HK Grotesk"/>
              </a:rPr>
              <a:t>The course aims to provide you with the necessary tools for ethical deliberation within your specific policy area. Originally centered on climate adaptation, the valuable insights gained can be applied to any policy-related decision-making process.</a:t>
            </a:r>
          </a:p>
          <a:p>
            <a:pPr algn="just">
              <a:lnSpc>
                <a:spcPts val="2240"/>
              </a:lnSpc>
            </a:pPr>
            <a:endParaRPr lang="en-US" sz="1600">
              <a:solidFill>
                <a:srgbClr val="F4F6FC"/>
              </a:solidFill>
              <a:latin typeface="HK Grotesk"/>
            </a:endParaRPr>
          </a:p>
          <a:p>
            <a:pPr algn="just">
              <a:lnSpc>
                <a:spcPts val="2240"/>
              </a:lnSpc>
            </a:pPr>
            <a:r>
              <a:rPr lang="en-US" sz="1600">
                <a:solidFill>
                  <a:srgbClr val="F4F6FC"/>
                </a:solidFill>
                <a:latin typeface="HK Grotesk"/>
              </a:rPr>
              <a:t>The course will take you through each of the steps of the ethical toolkit, using examples, videos, and questions to check your understanding throughout.</a:t>
            </a:r>
          </a:p>
        </p:txBody>
      </p:sp>
      <p:sp>
        <p:nvSpPr>
          <p:cNvPr id="21" name="TextBox 21"/>
          <p:cNvSpPr txBox="1"/>
          <p:nvPr/>
        </p:nvSpPr>
        <p:spPr>
          <a:xfrm>
            <a:off x="1028700" y="3707339"/>
            <a:ext cx="7040497" cy="1565733"/>
          </a:xfrm>
          <a:prstGeom prst="rect">
            <a:avLst/>
          </a:prstGeom>
        </p:spPr>
        <p:txBody>
          <a:bodyPr lIns="0" tIns="0" rIns="0" bIns="0" rtlCol="0" anchor="t">
            <a:spAutoFit/>
          </a:bodyPr>
          <a:lstStyle/>
          <a:p>
            <a:pPr marL="0" lvl="0" indent="0" algn="l">
              <a:lnSpc>
                <a:spcPts val="11768"/>
              </a:lnSpc>
            </a:pPr>
            <a:r>
              <a:rPr lang="en-US" sz="11768">
                <a:solidFill>
                  <a:srgbClr val="12229D"/>
                </a:solidFill>
                <a:latin typeface="HK Grotesk Bold"/>
              </a:rPr>
              <a:t>Contents</a:t>
            </a:r>
          </a:p>
        </p:txBody>
      </p:sp>
      <p:sp>
        <p:nvSpPr>
          <p:cNvPr id="22" name="TextBox 22"/>
          <p:cNvSpPr txBox="1"/>
          <p:nvPr/>
        </p:nvSpPr>
        <p:spPr>
          <a:xfrm>
            <a:off x="9939541" y="2748398"/>
            <a:ext cx="691500" cy="428625"/>
          </a:xfrm>
          <a:prstGeom prst="rect">
            <a:avLst/>
          </a:prstGeom>
        </p:spPr>
        <p:txBody>
          <a:bodyPr lIns="0" tIns="0" rIns="0" bIns="0" rtlCol="0" anchor="t">
            <a:spAutoFit/>
          </a:bodyPr>
          <a:lstStyle/>
          <a:p>
            <a:pPr marL="0" lvl="0" indent="0" algn="ctr">
              <a:lnSpc>
                <a:spcPts val="3318"/>
              </a:lnSpc>
            </a:pPr>
            <a:r>
              <a:rPr lang="en-US" sz="2765" spc="221">
                <a:solidFill>
                  <a:srgbClr val="F4F6FC"/>
                </a:solidFill>
                <a:latin typeface="HK Grotesk Bold"/>
              </a:rPr>
              <a:t>3</a:t>
            </a:r>
          </a:p>
        </p:txBody>
      </p:sp>
      <p:sp>
        <p:nvSpPr>
          <p:cNvPr id="23" name="TextBox 23"/>
          <p:cNvSpPr txBox="1"/>
          <p:nvPr/>
        </p:nvSpPr>
        <p:spPr>
          <a:xfrm>
            <a:off x="9939541" y="4199105"/>
            <a:ext cx="691500" cy="428625"/>
          </a:xfrm>
          <a:prstGeom prst="rect">
            <a:avLst/>
          </a:prstGeom>
        </p:spPr>
        <p:txBody>
          <a:bodyPr lIns="0" tIns="0" rIns="0" bIns="0" rtlCol="0" anchor="t">
            <a:spAutoFit/>
          </a:bodyPr>
          <a:lstStyle/>
          <a:p>
            <a:pPr marL="0" lvl="0" indent="0" algn="ctr">
              <a:lnSpc>
                <a:spcPts val="3318"/>
              </a:lnSpc>
            </a:pPr>
            <a:r>
              <a:rPr lang="en-US" sz="2765" spc="221" dirty="0">
                <a:solidFill>
                  <a:srgbClr val="F4F6FC"/>
                </a:solidFill>
                <a:latin typeface="HK Grotesk Bold"/>
              </a:rPr>
              <a:t>5</a:t>
            </a:r>
          </a:p>
        </p:txBody>
      </p:sp>
      <p:sp>
        <p:nvSpPr>
          <p:cNvPr id="24" name="TextBox 24"/>
          <p:cNvSpPr txBox="1"/>
          <p:nvPr/>
        </p:nvSpPr>
        <p:spPr>
          <a:xfrm>
            <a:off x="9939541" y="5649811"/>
            <a:ext cx="691500" cy="428625"/>
          </a:xfrm>
          <a:prstGeom prst="rect">
            <a:avLst/>
          </a:prstGeom>
        </p:spPr>
        <p:txBody>
          <a:bodyPr lIns="0" tIns="0" rIns="0" bIns="0" rtlCol="0" anchor="t">
            <a:spAutoFit/>
          </a:bodyPr>
          <a:lstStyle/>
          <a:p>
            <a:pPr marL="0" lvl="0" indent="0" algn="ctr">
              <a:lnSpc>
                <a:spcPts val="3318"/>
              </a:lnSpc>
            </a:pPr>
            <a:r>
              <a:rPr lang="en-US" sz="2765" spc="221" dirty="0">
                <a:solidFill>
                  <a:srgbClr val="F4F6FC"/>
                </a:solidFill>
                <a:latin typeface="HK Grotesk Bold"/>
              </a:rPr>
              <a:t>10</a:t>
            </a:r>
          </a:p>
        </p:txBody>
      </p:sp>
      <p:sp>
        <p:nvSpPr>
          <p:cNvPr id="25" name="TextBox 25"/>
          <p:cNvSpPr txBox="1"/>
          <p:nvPr/>
        </p:nvSpPr>
        <p:spPr>
          <a:xfrm>
            <a:off x="9939541" y="7100518"/>
            <a:ext cx="691500" cy="428625"/>
          </a:xfrm>
          <a:prstGeom prst="rect">
            <a:avLst/>
          </a:prstGeom>
        </p:spPr>
        <p:txBody>
          <a:bodyPr lIns="0" tIns="0" rIns="0" bIns="0" rtlCol="0" anchor="t">
            <a:spAutoFit/>
          </a:bodyPr>
          <a:lstStyle/>
          <a:p>
            <a:pPr marL="0" lvl="0" indent="0" algn="ctr">
              <a:lnSpc>
                <a:spcPts val="3318"/>
              </a:lnSpc>
            </a:pPr>
            <a:r>
              <a:rPr lang="en-US" sz="2765" spc="221" dirty="0">
                <a:solidFill>
                  <a:srgbClr val="F4F6FC"/>
                </a:solidFill>
                <a:latin typeface="HK Grotesk Bold"/>
              </a:rPr>
              <a:t>21</a:t>
            </a:r>
          </a:p>
        </p:txBody>
      </p:sp>
      <p:sp>
        <p:nvSpPr>
          <p:cNvPr id="26" name="TextBox 26"/>
          <p:cNvSpPr txBox="1"/>
          <p:nvPr/>
        </p:nvSpPr>
        <p:spPr>
          <a:xfrm>
            <a:off x="11433240" y="2748398"/>
            <a:ext cx="6166612" cy="428625"/>
          </a:xfrm>
          <a:prstGeom prst="rect">
            <a:avLst/>
          </a:prstGeom>
        </p:spPr>
        <p:txBody>
          <a:bodyPr lIns="0" tIns="0" rIns="0" bIns="0" rtlCol="0" anchor="t">
            <a:spAutoFit/>
          </a:bodyPr>
          <a:lstStyle/>
          <a:p>
            <a:pPr marL="0" lvl="0" indent="0">
              <a:lnSpc>
                <a:spcPts val="3318"/>
              </a:lnSpc>
            </a:pPr>
            <a:r>
              <a:rPr lang="en-US" sz="2765" spc="221" dirty="0">
                <a:solidFill>
                  <a:srgbClr val="F4F6FC"/>
                </a:solidFill>
                <a:latin typeface="HK Grotesk Bold"/>
              </a:rPr>
              <a:t>OBJECTIVES AND TOPICS</a:t>
            </a:r>
          </a:p>
        </p:txBody>
      </p:sp>
      <p:sp>
        <p:nvSpPr>
          <p:cNvPr id="27" name="TextBox 27"/>
          <p:cNvSpPr txBox="1"/>
          <p:nvPr/>
        </p:nvSpPr>
        <p:spPr>
          <a:xfrm>
            <a:off x="11404292" y="3994697"/>
            <a:ext cx="6166612" cy="846899"/>
          </a:xfrm>
          <a:prstGeom prst="rect">
            <a:avLst/>
          </a:prstGeom>
        </p:spPr>
        <p:txBody>
          <a:bodyPr lIns="0" tIns="0" rIns="0" bIns="0" rtlCol="0" anchor="t">
            <a:spAutoFit/>
          </a:bodyPr>
          <a:lstStyle/>
          <a:p>
            <a:pPr marL="0" lvl="0" indent="0">
              <a:lnSpc>
                <a:spcPts val="3318"/>
              </a:lnSpc>
            </a:pPr>
            <a:r>
              <a:rPr lang="en-US" sz="2765" spc="221" dirty="0">
                <a:solidFill>
                  <a:srgbClr val="F4F6FC"/>
                </a:solidFill>
                <a:latin typeface="HK Grotesk Bold"/>
              </a:rPr>
              <a:t>TOPIC ONE: ETHICAL DELIBERATION </a:t>
            </a:r>
          </a:p>
        </p:txBody>
      </p:sp>
      <p:sp>
        <p:nvSpPr>
          <p:cNvPr id="28" name="TextBox 28"/>
          <p:cNvSpPr txBox="1"/>
          <p:nvPr/>
        </p:nvSpPr>
        <p:spPr>
          <a:xfrm>
            <a:off x="11433240" y="5502518"/>
            <a:ext cx="6057015" cy="846899"/>
          </a:xfrm>
          <a:prstGeom prst="rect">
            <a:avLst/>
          </a:prstGeom>
        </p:spPr>
        <p:txBody>
          <a:bodyPr lIns="0" tIns="0" rIns="0" bIns="0" rtlCol="0" anchor="t">
            <a:spAutoFit/>
          </a:bodyPr>
          <a:lstStyle/>
          <a:p>
            <a:pPr marL="0" lvl="0" indent="0">
              <a:lnSpc>
                <a:spcPts val="3318"/>
              </a:lnSpc>
            </a:pPr>
            <a:r>
              <a:rPr lang="en-US" sz="2765" spc="221" dirty="0">
                <a:solidFill>
                  <a:srgbClr val="F4F6FC"/>
                </a:solidFill>
                <a:latin typeface="HK Grotesk Bold"/>
              </a:rPr>
              <a:t>TOPIC TWO: THE ETHICAL TOOLKIT</a:t>
            </a:r>
          </a:p>
        </p:txBody>
      </p:sp>
      <p:sp>
        <p:nvSpPr>
          <p:cNvPr id="29" name="TextBox 29"/>
          <p:cNvSpPr txBox="1"/>
          <p:nvPr/>
        </p:nvSpPr>
        <p:spPr>
          <a:xfrm>
            <a:off x="11433240" y="6723977"/>
            <a:ext cx="6166612" cy="1270091"/>
          </a:xfrm>
          <a:prstGeom prst="rect">
            <a:avLst/>
          </a:prstGeom>
        </p:spPr>
        <p:txBody>
          <a:bodyPr lIns="0" tIns="0" rIns="0" bIns="0" rtlCol="0" anchor="t">
            <a:spAutoFit/>
          </a:bodyPr>
          <a:lstStyle/>
          <a:p>
            <a:pPr marL="0" lvl="0" indent="0">
              <a:lnSpc>
                <a:spcPts val="3318"/>
              </a:lnSpc>
            </a:pPr>
            <a:r>
              <a:rPr lang="en-US" sz="2765" spc="221" dirty="0">
                <a:solidFill>
                  <a:srgbClr val="F4F6FC"/>
                </a:solidFill>
                <a:latin typeface="HK Grotesk Bold"/>
              </a:rPr>
              <a:t>TOPIC THREE: ETHICAL DELIBERATION IN POLICYMAKING</a:t>
            </a:r>
          </a:p>
        </p:txBody>
      </p:sp>
      <p:grpSp>
        <p:nvGrpSpPr>
          <p:cNvPr id="30" name="Group 30"/>
          <p:cNvGrpSpPr/>
          <p:nvPr/>
        </p:nvGrpSpPr>
        <p:grpSpPr>
          <a:xfrm>
            <a:off x="1597743" y="422903"/>
            <a:ext cx="7546257" cy="1094530"/>
            <a:chOff x="0" y="0"/>
            <a:chExt cx="1987492" cy="288271"/>
          </a:xfrm>
        </p:grpSpPr>
        <p:sp>
          <p:nvSpPr>
            <p:cNvPr id="31" name="Freeform 31"/>
            <p:cNvSpPr/>
            <p:nvPr/>
          </p:nvSpPr>
          <p:spPr>
            <a:xfrm>
              <a:off x="0" y="0"/>
              <a:ext cx="1987491" cy="288271"/>
            </a:xfrm>
            <a:custGeom>
              <a:avLst/>
              <a:gdLst/>
              <a:ahLst/>
              <a:cxnLst/>
              <a:rect l="l" t="t" r="r" b="b"/>
              <a:pathLst>
                <a:path w="1987491" h="288271">
                  <a:moveTo>
                    <a:pt x="25648" y="0"/>
                  </a:moveTo>
                  <a:lnTo>
                    <a:pt x="1961843" y="0"/>
                  </a:lnTo>
                  <a:cubicBezTo>
                    <a:pt x="1968646" y="0"/>
                    <a:pt x="1975169" y="2702"/>
                    <a:pt x="1979979" y="7512"/>
                  </a:cubicBezTo>
                  <a:cubicBezTo>
                    <a:pt x="1984789" y="12322"/>
                    <a:pt x="1987491" y="18846"/>
                    <a:pt x="1987491" y="25648"/>
                  </a:cubicBezTo>
                  <a:lnTo>
                    <a:pt x="1987491" y="262623"/>
                  </a:lnTo>
                  <a:cubicBezTo>
                    <a:pt x="1987491" y="276788"/>
                    <a:pt x="1976008" y="288271"/>
                    <a:pt x="1961843" y="288271"/>
                  </a:cubicBezTo>
                  <a:lnTo>
                    <a:pt x="25648" y="288271"/>
                  </a:lnTo>
                  <a:cubicBezTo>
                    <a:pt x="11483" y="288271"/>
                    <a:pt x="0" y="276788"/>
                    <a:pt x="0" y="262623"/>
                  </a:cubicBezTo>
                  <a:lnTo>
                    <a:pt x="0" y="25648"/>
                  </a:lnTo>
                  <a:cubicBezTo>
                    <a:pt x="0" y="11483"/>
                    <a:pt x="11483" y="0"/>
                    <a:pt x="25648" y="0"/>
                  </a:cubicBezTo>
                  <a:close/>
                </a:path>
              </a:pathLst>
            </a:custGeom>
            <a:solidFill>
              <a:srgbClr val="12229D"/>
            </a:solidFill>
            <a:ln cap="rnd">
              <a:noFill/>
              <a:prstDash val="solid"/>
              <a:round/>
            </a:ln>
          </p:spPr>
          <p:txBody>
            <a:bodyPr/>
            <a:lstStyle/>
            <a:p>
              <a:endParaRPr lang="en-GB"/>
            </a:p>
          </p:txBody>
        </p:sp>
        <p:sp>
          <p:nvSpPr>
            <p:cNvPr id="32" name="TextBox 32"/>
            <p:cNvSpPr txBox="1"/>
            <p:nvPr/>
          </p:nvSpPr>
          <p:spPr>
            <a:xfrm>
              <a:off x="0" y="-47625"/>
              <a:ext cx="1987492"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33" name="Group 33"/>
          <p:cNvGrpSpPr/>
          <p:nvPr/>
        </p:nvGrpSpPr>
        <p:grpSpPr>
          <a:xfrm>
            <a:off x="401550" y="422903"/>
            <a:ext cx="1116132" cy="1094530"/>
            <a:chOff x="0" y="0"/>
            <a:chExt cx="293961" cy="288271"/>
          </a:xfrm>
        </p:grpSpPr>
        <p:sp>
          <p:nvSpPr>
            <p:cNvPr id="34" name="Freeform 34"/>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35" name="TextBox 35"/>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sp>
        <p:nvSpPr>
          <p:cNvPr id="36" name="TextBox 36"/>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4F6FC"/>
                </a:solidFill>
                <a:latin typeface="HK Grotesk Bold"/>
              </a:rPr>
              <a:t>ETHICAL TOOLKIT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F4F6FC"/>
            </a:solidFill>
            <a:ln cap="rnd">
              <a:noFill/>
              <a:prstDash val="solid"/>
              <a:round/>
            </a:ln>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l="-10" r="-10"/>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9" name="TextBox 19"/>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AFAFA"/>
                </a:solidFill>
                <a:latin typeface="HK Grotesk Bold"/>
              </a:rPr>
              <a:t>ETHICAL TOOLKIT</a:t>
            </a:r>
          </a:p>
        </p:txBody>
      </p:sp>
      <p:grpSp>
        <p:nvGrpSpPr>
          <p:cNvPr id="20" name="Group 20"/>
          <p:cNvGrpSpPr/>
          <p:nvPr/>
        </p:nvGrpSpPr>
        <p:grpSpPr>
          <a:xfrm>
            <a:off x="9231932" y="422904"/>
            <a:ext cx="8656725" cy="1094530"/>
            <a:chOff x="0" y="0"/>
            <a:chExt cx="1496164" cy="212072"/>
          </a:xfrm>
        </p:grpSpPr>
        <p:sp>
          <p:nvSpPr>
            <p:cNvPr id="21" name="Freeform 21"/>
            <p:cNvSpPr/>
            <p:nvPr/>
          </p:nvSpPr>
          <p:spPr>
            <a:xfrm>
              <a:off x="0" y="0"/>
              <a:ext cx="1496164" cy="212072"/>
            </a:xfrm>
            <a:custGeom>
              <a:avLst/>
              <a:gdLst/>
              <a:ahLst/>
              <a:cxnLst/>
              <a:rect l="l" t="t" r="r" b="b"/>
              <a:pathLst>
                <a:path w="1496164" h="212072">
                  <a:moveTo>
                    <a:pt x="22358" y="0"/>
                  </a:moveTo>
                  <a:lnTo>
                    <a:pt x="1473805" y="0"/>
                  </a:lnTo>
                  <a:cubicBezTo>
                    <a:pt x="1479735" y="0"/>
                    <a:pt x="1485422" y="2356"/>
                    <a:pt x="1489615" y="6549"/>
                  </a:cubicBezTo>
                  <a:cubicBezTo>
                    <a:pt x="1493808" y="10741"/>
                    <a:pt x="1496164" y="16428"/>
                    <a:pt x="1496164" y="22358"/>
                  </a:cubicBezTo>
                  <a:lnTo>
                    <a:pt x="1496164" y="189714"/>
                  </a:lnTo>
                  <a:cubicBezTo>
                    <a:pt x="1496164" y="195644"/>
                    <a:pt x="1493808" y="201331"/>
                    <a:pt x="1489615" y="205524"/>
                  </a:cubicBezTo>
                  <a:cubicBezTo>
                    <a:pt x="1485422" y="209717"/>
                    <a:pt x="1479735" y="212072"/>
                    <a:pt x="1473805" y="212072"/>
                  </a:cubicBezTo>
                  <a:lnTo>
                    <a:pt x="22358" y="212072"/>
                  </a:lnTo>
                  <a:cubicBezTo>
                    <a:pt x="16428" y="212072"/>
                    <a:pt x="10741" y="209717"/>
                    <a:pt x="6549" y="205524"/>
                  </a:cubicBezTo>
                  <a:cubicBezTo>
                    <a:pt x="2356" y="201331"/>
                    <a:pt x="0" y="195644"/>
                    <a:pt x="0" y="189714"/>
                  </a:cubicBezTo>
                  <a:lnTo>
                    <a:pt x="0" y="22358"/>
                  </a:lnTo>
                  <a:cubicBezTo>
                    <a:pt x="0" y="16428"/>
                    <a:pt x="2356" y="10741"/>
                    <a:pt x="6549" y="6549"/>
                  </a:cubicBezTo>
                  <a:cubicBezTo>
                    <a:pt x="10741" y="2356"/>
                    <a:pt x="16428" y="0"/>
                    <a:pt x="22358" y="0"/>
                  </a:cubicBezTo>
                  <a:close/>
                </a:path>
              </a:pathLst>
            </a:custGeom>
            <a:solidFill>
              <a:srgbClr val="F4F6FC"/>
            </a:solidFill>
            <a:ln cap="rnd">
              <a:noFill/>
              <a:prstDash val="solid"/>
              <a:round/>
            </a:ln>
          </p:spPr>
          <p:txBody>
            <a:bodyPr/>
            <a:lstStyle/>
            <a:p>
              <a:endParaRPr lang="en-GB"/>
            </a:p>
          </p:txBody>
        </p:sp>
        <p:sp>
          <p:nvSpPr>
            <p:cNvPr id="22" name="TextBox 22"/>
            <p:cNvSpPr txBox="1"/>
            <p:nvPr/>
          </p:nvSpPr>
          <p:spPr>
            <a:xfrm>
              <a:off x="0" y="-47625"/>
              <a:ext cx="1496164" cy="259697"/>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8" name="TextBox 18"/>
          <p:cNvSpPr txBox="1"/>
          <p:nvPr/>
        </p:nvSpPr>
        <p:spPr>
          <a:xfrm>
            <a:off x="12344400" y="789603"/>
            <a:ext cx="2743200" cy="461665"/>
          </a:xfrm>
          <a:prstGeom prst="rect">
            <a:avLst/>
          </a:prstGeom>
        </p:spPr>
        <p:txBody>
          <a:bodyPr wrap="square" lIns="0" tIns="0" rIns="0" bIns="0" rtlCol="0" anchor="t">
            <a:spAutoFit/>
          </a:bodyPr>
          <a:lstStyle/>
          <a:p>
            <a:pPr>
              <a:lnSpc>
                <a:spcPts val="3600"/>
              </a:lnSpc>
            </a:pPr>
            <a:r>
              <a:rPr lang="en-US" sz="3000" dirty="0">
                <a:solidFill>
                  <a:srgbClr val="050A30"/>
                </a:solidFill>
                <a:latin typeface="HK Grotesk Medium"/>
              </a:rPr>
              <a:t>The framework</a:t>
            </a:r>
          </a:p>
        </p:txBody>
      </p:sp>
      <p:grpSp>
        <p:nvGrpSpPr>
          <p:cNvPr id="48" name="Group 16">
            <a:extLst>
              <a:ext uri="{FF2B5EF4-FFF2-40B4-BE49-F238E27FC236}">
                <a16:creationId xmlns:a16="http://schemas.microsoft.com/office/drawing/2014/main" id="{5AAB35FA-969B-F9D8-5B30-A90B5ED5D5CB}"/>
              </a:ext>
            </a:extLst>
          </p:cNvPr>
          <p:cNvGrpSpPr/>
          <p:nvPr/>
        </p:nvGrpSpPr>
        <p:grpSpPr>
          <a:xfrm>
            <a:off x="9220200" y="1785705"/>
            <a:ext cx="8659591" cy="3814996"/>
            <a:chOff x="0" y="0"/>
            <a:chExt cx="2280715" cy="2486570"/>
          </a:xfrm>
          <a:solidFill>
            <a:srgbClr val="12229D"/>
          </a:solidFill>
        </p:grpSpPr>
        <p:sp>
          <p:nvSpPr>
            <p:cNvPr id="49" name="Freeform 17">
              <a:extLst>
                <a:ext uri="{FF2B5EF4-FFF2-40B4-BE49-F238E27FC236}">
                  <a16:creationId xmlns:a16="http://schemas.microsoft.com/office/drawing/2014/main" id="{5C7F7528-EBB3-9DD3-4C48-B92A8E97522C}"/>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50" name="TextBox 18">
              <a:extLst>
                <a:ext uri="{FF2B5EF4-FFF2-40B4-BE49-F238E27FC236}">
                  <a16:creationId xmlns:a16="http://schemas.microsoft.com/office/drawing/2014/main" id="{6F58FD5D-8E93-46B5-046E-CA0A061054B9}"/>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17" name="TextBox 16">
            <a:extLst>
              <a:ext uri="{FF2B5EF4-FFF2-40B4-BE49-F238E27FC236}">
                <a16:creationId xmlns:a16="http://schemas.microsoft.com/office/drawing/2014/main" id="{828978D9-8BD8-195B-C87B-EBBD60F29336}"/>
              </a:ext>
            </a:extLst>
          </p:cNvPr>
          <p:cNvSpPr txBox="1"/>
          <p:nvPr/>
        </p:nvSpPr>
        <p:spPr>
          <a:xfrm>
            <a:off x="9326509" y="2221243"/>
            <a:ext cx="8446972" cy="2966133"/>
          </a:xfrm>
          <a:prstGeom prst="rect">
            <a:avLst/>
          </a:prstGeom>
          <a:noFill/>
        </p:spPr>
        <p:txBody>
          <a:bodyPr wrap="square">
            <a:spAutoFit/>
          </a:bodyPr>
          <a:lstStyle/>
          <a:p>
            <a:pPr algn="just">
              <a:lnSpc>
                <a:spcPct val="150000"/>
              </a:lnSpc>
            </a:pPr>
            <a:r>
              <a:rPr lang="en-GB" sz="1800" dirty="0">
                <a:solidFill>
                  <a:schemeClr val="bg1"/>
                </a:solidFill>
                <a:effectLst/>
                <a:latin typeface="HK Grotesk Medium" panose="020B0604020202020204" charset="0"/>
                <a:ea typeface="Garamond" panose="02020404030301010803" pitchFamily="18" charset="0"/>
              </a:rPr>
              <a:t>Once a preferred solution has emerged, it is necessary to consider what needs to be done to achieve that solution. This involves distributing responsibilities to relevant actors and identifying possible civil society partners as well as setting out concrete steps for moving forward. It may also be important to take note of negative consequences and trade-offs that might be associated with the solution so that attention can be paid to these issues during the implementation and in the future.</a:t>
            </a:r>
            <a:endParaRPr lang="en-GB" sz="2000" dirty="0">
              <a:solidFill>
                <a:schemeClr val="bg1"/>
              </a:solidFill>
              <a:effectLst/>
              <a:latin typeface="HK Grotesk Medium" panose="020B0604020202020204" charset="0"/>
              <a:ea typeface="Calibri" panose="020F0502020204030204" pitchFamily="34" charset="0"/>
            </a:endParaRPr>
          </a:p>
        </p:txBody>
      </p:sp>
      <p:sp>
        <p:nvSpPr>
          <p:cNvPr id="25" name="TextBox 32">
            <a:extLst>
              <a:ext uri="{FF2B5EF4-FFF2-40B4-BE49-F238E27FC236}">
                <a16:creationId xmlns:a16="http://schemas.microsoft.com/office/drawing/2014/main" id="{175B6CD0-5722-8102-0E3D-6A9161938724}"/>
              </a:ext>
            </a:extLst>
          </p:cNvPr>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a:t>
            </a:r>
            <a:r>
              <a:rPr lang="en-GB" sz="19900" dirty="0">
                <a:solidFill>
                  <a:srgbClr val="050A30"/>
                </a:solidFill>
                <a:latin typeface="HK Grotesk Bold"/>
              </a:rPr>
              <a:t>6</a:t>
            </a:r>
            <a:endParaRPr lang="en-US" sz="19900" dirty="0">
              <a:solidFill>
                <a:srgbClr val="050A30"/>
              </a:solidFill>
              <a:latin typeface="HK Grotesk Bold"/>
            </a:endParaRPr>
          </a:p>
        </p:txBody>
      </p:sp>
      <p:sp>
        <p:nvSpPr>
          <p:cNvPr id="26" name="TextBox 31">
            <a:extLst>
              <a:ext uri="{FF2B5EF4-FFF2-40B4-BE49-F238E27FC236}">
                <a16:creationId xmlns:a16="http://schemas.microsoft.com/office/drawing/2014/main" id="{580D18D2-4EDE-A3D6-1BA1-C2331286617F}"/>
              </a:ext>
            </a:extLst>
          </p:cNvPr>
          <p:cNvSpPr txBox="1"/>
          <p:nvPr/>
        </p:nvSpPr>
        <p:spPr>
          <a:xfrm>
            <a:off x="762000" y="3879296"/>
            <a:ext cx="8791583" cy="3323987"/>
          </a:xfrm>
          <a:prstGeom prst="rect">
            <a:avLst/>
          </a:prstGeom>
        </p:spPr>
        <p:txBody>
          <a:bodyPr wrap="square" lIns="0" tIns="0" rIns="0" bIns="0" rtlCol="0" anchor="t">
            <a:spAutoFit/>
          </a:bodyPr>
          <a:lstStyle/>
          <a:p>
            <a:r>
              <a:rPr lang="en-US" sz="7200" spc="240" dirty="0">
                <a:solidFill>
                  <a:srgbClr val="050A30"/>
                </a:solidFill>
                <a:latin typeface="HK Grotesk Bold"/>
              </a:rPr>
              <a:t>IDENTIFICATION OF COURSE(S) OF ACTION</a:t>
            </a:r>
          </a:p>
        </p:txBody>
      </p:sp>
      <p:grpSp>
        <p:nvGrpSpPr>
          <p:cNvPr id="16" name="Group 16">
            <a:extLst>
              <a:ext uri="{FF2B5EF4-FFF2-40B4-BE49-F238E27FC236}">
                <a16:creationId xmlns:a16="http://schemas.microsoft.com/office/drawing/2014/main" id="{B26322B7-0528-B06A-10C7-E9222561064F}"/>
              </a:ext>
            </a:extLst>
          </p:cNvPr>
          <p:cNvGrpSpPr/>
          <p:nvPr/>
        </p:nvGrpSpPr>
        <p:grpSpPr>
          <a:xfrm>
            <a:off x="9220199" y="5795903"/>
            <a:ext cx="8659591" cy="4076991"/>
            <a:chOff x="0" y="0"/>
            <a:chExt cx="2280715" cy="2486570"/>
          </a:xfrm>
          <a:solidFill>
            <a:srgbClr val="F4F6FC"/>
          </a:solidFill>
        </p:grpSpPr>
        <p:sp>
          <p:nvSpPr>
            <p:cNvPr id="23" name="Freeform 17">
              <a:extLst>
                <a:ext uri="{FF2B5EF4-FFF2-40B4-BE49-F238E27FC236}">
                  <a16:creationId xmlns:a16="http://schemas.microsoft.com/office/drawing/2014/main" id="{32492CE9-F851-65A1-E3BD-7AB6A3530276}"/>
                </a:ext>
              </a:extLst>
            </p:cNvPr>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grpFill/>
          </p:spPr>
          <p:txBody>
            <a:bodyPr/>
            <a:lstStyle/>
            <a:p>
              <a:endParaRPr lang="en-GB"/>
            </a:p>
          </p:txBody>
        </p:sp>
        <p:sp>
          <p:nvSpPr>
            <p:cNvPr id="24" name="TextBox 18">
              <a:extLst>
                <a:ext uri="{FF2B5EF4-FFF2-40B4-BE49-F238E27FC236}">
                  <a16:creationId xmlns:a16="http://schemas.microsoft.com/office/drawing/2014/main" id="{4F3A68A1-685E-D997-8821-94B5E4C9675A}"/>
                </a:ext>
              </a:extLst>
            </p:cNvPr>
            <p:cNvSpPr txBox="1"/>
            <p:nvPr/>
          </p:nvSpPr>
          <p:spPr>
            <a:xfrm>
              <a:off x="0" y="-47625"/>
              <a:ext cx="2280715" cy="2534195"/>
            </a:xfrm>
            <a:prstGeom prst="rect">
              <a:avLst/>
            </a:prstGeom>
            <a:grpFill/>
          </p:spPr>
          <p:txBody>
            <a:bodyPr lIns="50800" tIns="50800" rIns="50800" bIns="50800" rtlCol="0" anchor="ctr"/>
            <a:lstStyle/>
            <a:p>
              <a:pPr algn="ctr">
                <a:lnSpc>
                  <a:spcPts val="2800"/>
                </a:lnSpc>
              </a:pPr>
              <a:endParaRPr/>
            </a:p>
          </p:txBody>
        </p:sp>
      </p:grpSp>
      <p:sp>
        <p:nvSpPr>
          <p:cNvPr id="27" name="TextBox 26">
            <a:extLst>
              <a:ext uri="{FF2B5EF4-FFF2-40B4-BE49-F238E27FC236}">
                <a16:creationId xmlns:a16="http://schemas.microsoft.com/office/drawing/2014/main" id="{99B0DC1C-D0D6-87F9-0E88-58E4873C4A18}"/>
              </a:ext>
            </a:extLst>
          </p:cNvPr>
          <p:cNvSpPr txBox="1"/>
          <p:nvPr/>
        </p:nvSpPr>
        <p:spPr>
          <a:xfrm>
            <a:off x="9247172" y="6116810"/>
            <a:ext cx="8590421" cy="3370090"/>
          </a:xfrm>
          <a:prstGeom prst="rect">
            <a:avLst/>
          </a:prstGeom>
          <a:noFill/>
        </p:spPr>
        <p:txBody>
          <a:bodyPr wrap="square">
            <a:spAutoFit/>
          </a:bodyPr>
          <a:lstStyle/>
          <a:p>
            <a:pPr algn="ctr">
              <a:lnSpc>
                <a:spcPct val="150000"/>
              </a:lnSpc>
            </a:pPr>
            <a:r>
              <a:rPr lang="en-GB" sz="2400" b="1" dirty="0">
                <a:effectLst/>
                <a:latin typeface="HK Grotesk Medium" panose="020B0604020202020204" charset="0"/>
                <a:ea typeface="Calibri" panose="020F0502020204030204" pitchFamily="34" charset="0"/>
              </a:rPr>
              <a:t>Use this time to think through what a project plan may look like in your area of planning, drawing on your preferred project management frameworks.</a:t>
            </a:r>
          </a:p>
          <a:p>
            <a:pPr algn="ctr">
              <a:lnSpc>
                <a:spcPct val="150000"/>
              </a:lnSpc>
            </a:pPr>
            <a:endParaRPr lang="en-GB" sz="2400" b="1" dirty="0">
              <a:latin typeface="HK Grotesk Medium" panose="020B0604020202020204" charset="0"/>
            </a:endParaRPr>
          </a:p>
          <a:p>
            <a:pPr algn="ctr">
              <a:lnSpc>
                <a:spcPct val="150000"/>
              </a:lnSpc>
            </a:pPr>
            <a:r>
              <a:rPr lang="en-GB" sz="2400" b="1" dirty="0">
                <a:latin typeface="HK Grotesk Medium" panose="020B0604020202020204" charset="0"/>
              </a:rPr>
              <a:t>Some aspects to consider include how to embed the ethical deliberation you have done into existing processes.</a:t>
            </a:r>
          </a:p>
        </p:txBody>
      </p:sp>
    </p:spTree>
    <p:extLst>
      <p:ext uri="{BB962C8B-B14F-4D97-AF65-F5344CB8AC3E}">
        <p14:creationId xmlns:p14="http://schemas.microsoft.com/office/powerpoint/2010/main" val="37419176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t="-29923" b="-29923"/>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16" name="TextBox 16"/>
          <p:cNvSpPr txBox="1"/>
          <p:nvPr/>
        </p:nvSpPr>
        <p:spPr>
          <a:xfrm>
            <a:off x="1028700" y="2291257"/>
            <a:ext cx="5457988" cy="1609727"/>
          </a:xfrm>
          <a:prstGeom prst="rect">
            <a:avLst/>
          </a:prstGeom>
        </p:spPr>
        <p:txBody>
          <a:bodyPr lIns="0" tIns="0" rIns="0" bIns="0" rtlCol="0" anchor="t">
            <a:spAutoFit/>
          </a:bodyPr>
          <a:lstStyle/>
          <a:p>
            <a:pPr marL="0" lvl="0" indent="0" algn="l">
              <a:lnSpc>
                <a:spcPts val="12000"/>
              </a:lnSpc>
            </a:pPr>
            <a:r>
              <a:rPr lang="en-US" sz="12000">
                <a:solidFill>
                  <a:srgbClr val="050A30"/>
                </a:solidFill>
                <a:latin typeface="HK Grotesk Bold"/>
              </a:rPr>
              <a:t>Topic</a:t>
            </a:r>
          </a:p>
        </p:txBody>
      </p:sp>
      <p:sp>
        <p:nvSpPr>
          <p:cNvPr id="17" name="TextBox 17"/>
          <p:cNvSpPr txBox="1"/>
          <p:nvPr/>
        </p:nvSpPr>
        <p:spPr>
          <a:xfrm>
            <a:off x="1028700" y="3946442"/>
            <a:ext cx="7895988" cy="1455420"/>
          </a:xfrm>
          <a:prstGeom prst="rect">
            <a:avLst/>
          </a:prstGeom>
        </p:spPr>
        <p:txBody>
          <a:bodyPr lIns="0" tIns="0" rIns="0" bIns="0" rtlCol="0" anchor="t">
            <a:spAutoFit/>
          </a:bodyPr>
          <a:lstStyle/>
          <a:p>
            <a:pPr marL="0" lvl="0" indent="0" algn="l">
              <a:lnSpc>
                <a:spcPts val="10440"/>
              </a:lnSpc>
              <a:spcBef>
                <a:spcPct val="0"/>
              </a:spcBef>
            </a:pPr>
            <a:r>
              <a:rPr lang="en-US" sz="12000">
                <a:solidFill>
                  <a:srgbClr val="233DFF"/>
                </a:solidFill>
                <a:latin typeface="HK Grotesk Bold"/>
              </a:rPr>
              <a:t>Area Three</a:t>
            </a:r>
          </a:p>
        </p:txBody>
      </p:sp>
      <p:sp>
        <p:nvSpPr>
          <p:cNvPr id="18" name="TextBox 18"/>
          <p:cNvSpPr txBox="1"/>
          <p:nvPr/>
        </p:nvSpPr>
        <p:spPr>
          <a:xfrm>
            <a:off x="1028700" y="5825134"/>
            <a:ext cx="7895988" cy="466725"/>
          </a:xfrm>
          <a:prstGeom prst="rect">
            <a:avLst/>
          </a:prstGeom>
        </p:spPr>
        <p:txBody>
          <a:bodyPr lIns="0" tIns="0" rIns="0" bIns="0" rtlCol="0" anchor="t">
            <a:spAutoFit/>
          </a:bodyPr>
          <a:lstStyle/>
          <a:p>
            <a:pPr>
              <a:lnSpc>
                <a:spcPts val="3600"/>
              </a:lnSpc>
            </a:pPr>
            <a:r>
              <a:rPr lang="en-US" sz="3000" spc="240">
                <a:solidFill>
                  <a:srgbClr val="050A30"/>
                </a:solidFill>
                <a:latin typeface="HK Grotesk Bold"/>
              </a:rPr>
              <a:t>Ethical Deliberation in Policy-making</a:t>
            </a:r>
          </a:p>
        </p:txBody>
      </p:sp>
      <p:grpSp>
        <p:nvGrpSpPr>
          <p:cNvPr id="19" name="Group 19"/>
          <p:cNvGrpSpPr/>
          <p:nvPr/>
        </p:nvGrpSpPr>
        <p:grpSpPr>
          <a:xfrm>
            <a:off x="9216856" y="364136"/>
            <a:ext cx="8659591" cy="9441194"/>
            <a:chOff x="0" y="0"/>
            <a:chExt cx="2280715" cy="2486570"/>
          </a:xfrm>
        </p:grpSpPr>
        <p:sp>
          <p:nvSpPr>
            <p:cNvPr id="20" name="Freeform 20"/>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21" name="TextBox 21"/>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22" name="Group 22"/>
          <p:cNvGrpSpPr/>
          <p:nvPr/>
        </p:nvGrpSpPr>
        <p:grpSpPr>
          <a:xfrm>
            <a:off x="9393224" y="608697"/>
            <a:ext cx="8326860" cy="2867498"/>
            <a:chOff x="0" y="0"/>
            <a:chExt cx="803532" cy="878489"/>
          </a:xfrm>
        </p:grpSpPr>
        <p:sp>
          <p:nvSpPr>
            <p:cNvPr id="23" name="Freeform 23"/>
            <p:cNvSpPr/>
            <p:nvPr/>
          </p:nvSpPr>
          <p:spPr>
            <a:xfrm>
              <a:off x="0" y="0"/>
              <a:ext cx="803532" cy="878489"/>
            </a:xfrm>
            <a:prstGeom prst="roundRect">
              <a:avLst/>
            </a:prstGeom>
            <a:solidFill>
              <a:srgbClr val="F4F6FC"/>
            </a:solidFill>
            <a:ln cap="rnd">
              <a:noFill/>
              <a:prstDash val="solid"/>
              <a:round/>
            </a:ln>
          </p:spPr>
          <p:txBody>
            <a:bodyPr/>
            <a:lstStyle/>
            <a:p>
              <a:endParaRPr lang="en-GB"/>
            </a:p>
          </p:txBody>
        </p:sp>
        <p:sp>
          <p:nvSpPr>
            <p:cNvPr id="24" name="TextBox 24"/>
            <p:cNvSpPr txBox="1"/>
            <p:nvPr/>
          </p:nvSpPr>
          <p:spPr>
            <a:xfrm>
              <a:off x="0" y="-47625"/>
              <a:ext cx="803532" cy="926114"/>
            </a:xfrm>
            <a:prstGeom prst="roundRect">
              <a:avLst/>
            </a:prstGeom>
          </p:spPr>
          <p:txBody>
            <a:bodyPr lIns="52627" tIns="52627" rIns="52627" bIns="52627" rtlCol="0" anchor="ctr"/>
            <a:lstStyle/>
            <a:p>
              <a:pPr marL="0" lvl="0" indent="0" algn="ctr">
                <a:lnSpc>
                  <a:spcPts val="2800"/>
                </a:lnSpc>
                <a:spcBef>
                  <a:spcPct val="0"/>
                </a:spcBef>
              </a:pPr>
              <a:endParaRPr/>
            </a:p>
          </p:txBody>
        </p:sp>
      </p:grpSp>
      <p:sp>
        <p:nvSpPr>
          <p:cNvPr id="34" name="Freeform 34"/>
          <p:cNvSpPr/>
          <p:nvPr/>
        </p:nvSpPr>
        <p:spPr>
          <a:xfrm>
            <a:off x="10840204" y="876300"/>
            <a:ext cx="1231518" cy="1188975"/>
          </a:xfrm>
          <a:custGeom>
            <a:avLst/>
            <a:gdLst/>
            <a:ahLst/>
            <a:cxnLst/>
            <a:rect l="l" t="t" r="r" b="b"/>
            <a:pathLst>
              <a:path w="1231518" h="1188975">
                <a:moveTo>
                  <a:pt x="0" y="0"/>
                </a:moveTo>
                <a:lnTo>
                  <a:pt x="1231518" y="0"/>
                </a:lnTo>
                <a:lnTo>
                  <a:pt x="1231518" y="1188975"/>
                </a:lnTo>
                <a:lnTo>
                  <a:pt x="0" y="11889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grpSp>
        <p:nvGrpSpPr>
          <p:cNvPr id="47" name="Group 22">
            <a:extLst>
              <a:ext uri="{FF2B5EF4-FFF2-40B4-BE49-F238E27FC236}">
                <a16:creationId xmlns:a16="http://schemas.microsoft.com/office/drawing/2014/main" id="{6D37A9F8-9970-5DB2-6F33-7465ECD461A4}"/>
              </a:ext>
            </a:extLst>
          </p:cNvPr>
          <p:cNvGrpSpPr/>
          <p:nvPr/>
        </p:nvGrpSpPr>
        <p:grpSpPr>
          <a:xfrm>
            <a:off x="9383221" y="3619500"/>
            <a:ext cx="8326860" cy="2867498"/>
            <a:chOff x="0" y="0"/>
            <a:chExt cx="803532" cy="878489"/>
          </a:xfrm>
        </p:grpSpPr>
        <p:sp>
          <p:nvSpPr>
            <p:cNvPr id="48" name="Freeform 23">
              <a:extLst>
                <a:ext uri="{FF2B5EF4-FFF2-40B4-BE49-F238E27FC236}">
                  <a16:creationId xmlns:a16="http://schemas.microsoft.com/office/drawing/2014/main" id="{2DCBAD3C-A55F-1387-91A6-30496E7F9E95}"/>
                </a:ext>
              </a:extLst>
            </p:cNvPr>
            <p:cNvSpPr/>
            <p:nvPr/>
          </p:nvSpPr>
          <p:spPr>
            <a:xfrm>
              <a:off x="0" y="0"/>
              <a:ext cx="803532" cy="878489"/>
            </a:xfrm>
            <a:prstGeom prst="roundRect">
              <a:avLst/>
            </a:prstGeom>
            <a:solidFill>
              <a:srgbClr val="F4F6FC"/>
            </a:solidFill>
            <a:ln cap="rnd">
              <a:noFill/>
              <a:prstDash val="solid"/>
              <a:round/>
            </a:ln>
          </p:spPr>
          <p:txBody>
            <a:bodyPr/>
            <a:lstStyle/>
            <a:p>
              <a:endParaRPr lang="en-GB"/>
            </a:p>
          </p:txBody>
        </p:sp>
        <p:sp>
          <p:nvSpPr>
            <p:cNvPr id="49" name="TextBox 24">
              <a:extLst>
                <a:ext uri="{FF2B5EF4-FFF2-40B4-BE49-F238E27FC236}">
                  <a16:creationId xmlns:a16="http://schemas.microsoft.com/office/drawing/2014/main" id="{A12A0FA7-2090-25B6-7299-FB5EDAB54C65}"/>
                </a:ext>
              </a:extLst>
            </p:cNvPr>
            <p:cNvSpPr txBox="1"/>
            <p:nvPr/>
          </p:nvSpPr>
          <p:spPr>
            <a:xfrm>
              <a:off x="0" y="-47625"/>
              <a:ext cx="803532" cy="926114"/>
            </a:xfrm>
            <a:prstGeom prst="roundRect">
              <a:avLst/>
            </a:prstGeom>
          </p:spPr>
          <p:txBody>
            <a:bodyPr lIns="52627" tIns="52627" rIns="52627" bIns="52627" rtlCol="0" anchor="ctr"/>
            <a:lstStyle/>
            <a:p>
              <a:pPr marL="0" lvl="0" indent="0" algn="ctr">
                <a:lnSpc>
                  <a:spcPts val="2800"/>
                </a:lnSpc>
                <a:spcBef>
                  <a:spcPct val="0"/>
                </a:spcBef>
              </a:pPr>
              <a:endParaRPr/>
            </a:p>
          </p:txBody>
        </p:sp>
      </p:grpSp>
      <p:grpSp>
        <p:nvGrpSpPr>
          <p:cNvPr id="50" name="Group 22">
            <a:extLst>
              <a:ext uri="{FF2B5EF4-FFF2-40B4-BE49-F238E27FC236}">
                <a16:creationId xmlns:a16="http://schemas.microsoft.com/office/drawing/2014/main" id="{426D1F31-D3F4-45E2-3148-A5F2EF42902E}"/>
              </a:ext>
            </a:extLst>
          </p:cNvPr>
          <p:cNvGrpSpPr/>
          <p:nvPr/>
        </p:nvGrpSpPr>
        <p:grpSpPr>
          <a:xfrm>
            <a:off x="9378930" y="6597808"/>
            <a:ext cx="8326860" cy="2867498"/>
            <a:chOff x="0" y="0"/>
            <a:chExt cx="803532" cy="878489"/>
          </a:xfrm>
        </p:grpSpPr>
        <p:sp>
          <p:nvSpPr>
            <p:cNvPr id="51" name="Freeform 23">
              <a:extLst>
                <a:ext uri="{FF2B5EF4-FFF2-40B4-BE49-F238E27FC236}">
                  <a16:creationId xmlns:a16="http://schemas.microsoft.com/office/drawing/2014/main" id="{9728AB34-9260-CA99-3B27-24FAEAF9F04C}"/>
                </a:ext>
              </a:extLst>
            </p:cNvPr>
            <p:cNvSpPr/>
            <p:nvPr/>
          </p:nvSpPr>
          <p:spPr>
            <a:xfrm>
              <a:off x="0" y="0"/>
              <a:ext cx="803532" cy="878489"/>
            </a:xfrm>
            <a:prstGeom prst="roundRect">
              <a:avLst/>
            </a:prstGeom>
            <a:solidFill>
              <a:srgbClr val="F4F6FC"/>
            </a:solidFill>
            <a:ln cap="rnd">
              <a:noFill/>
              <a:prstDash val="solid"/>
              <a:round/>
            </a:ln>
          </p:spPr>
          <p:txBody>
            <a:bodyPr/>
            <a:lstStyle/>
            <a:p>
              <a:endParaRPr lang="en-GB"/>
            </a:p>
          </p:txBody>
        </p:sp>
        <p:sp>
          <p:nvSpPr>
            <p:cNvPr id="52" name="TextBox 24">
              <a:extLst>
                <a:ext uri="{FF2B5EF4-FFF2-40B4-BE49-F238E27FC236}">
                  <a16:creationId xmlns:a16="http://schemas.microsoft.com/office/drawing/2014/main" id="{D35535C2-410A-4A5C-FB00-3B10D33FB601}"/>
                </a:ext>
              </a:extLst>
            </p:cNvPr>
            <p:cNvSpPr txBox="1"/>
            <p:nvPr/>
          </p:nvSpPr>
          <p:spPr>
            <a:xfrm>
              <a:off x="0" y="-47625"/>
              <a:ext cx="803532" cy="926114"/>
            </a:xfrm>
            <a:prstGeom prst="roundRect">
              <a:avLst/>
            </a:prstGeom>
          </p:spPr>
          <p:txBody>
            <a:bodyPr lIns="52627" tIns="52627" rIns="52627" bIns="52627" rtlCol="0" anchor="ctr"/>
            <a:lstStyle/>
            <a:p>
              <a:pPr marL="0" lvl="0" indent="0" algn="ctr">
                <a:lnSpc>
                  <a:spcPts val="2800"/>
                </a:lnSpc>
                <a:spcBef>
                  <a:spcPct val="0"/>
                </a:spcBef>
              </a:pPr>
              <a:endParaRPr/>
            </a:p>
          </p:txBody>
        </p:sp>
      </p:grpSp>
      <p:sp>
        <p:nvSpPr>
          <p:cNvPr id="36" name="Freeform 36"/>
          <p:cNvSpPr/>
          <p:nvPr/>
        </p:nvSpPr>
        <p:spPr>
          <a:xfrm>
            <a:off x="10867781" y="4152900"/>
            <a:ext cx="1176363" cy="1176363"/>
          </a:xfrm>
          <a:custGeom>
            <a:avLst/>
            <a:gdLst/>
            <a:ahLst/>
            <a:cxnLst/>
            <a:rect l="l" t="t" r="r" b="b"/>
            <a:pathLst>
              <a:path w="1176363" h="1176363">
                <a:moveTo>
                  <a:pt x="0" y="0"/>
                </a:moveTo>
                <a:lnTo>
                  <a:pt x="1176363" y="0"/>
                </a:lnTo>
                <a:lnTo>
                  <a:pt x="1176363" y="1176363"/>
                </a:lnTo>
                <a:lnTo>
                  <a:pt x="0" y="1176363"/>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GB"/>
          </a:p>
        </p:txBody>
      </p:sp>
      <p:sp>
        <p:nvSpPr>
          <p:cNvPr id="37" name="Freeform 37"/>
          <p:cNvSpPr/>
          <p:nvPr/>
        </p:nvSpPr>
        <p:spPr>
          <a:xfrm>
            <a:off x="10913403" y="7284134"/>
            <a:ext cx="1130741" cy="1130741"/>
          </a:xfrm>
          <a:custGeom>
            <a:avLst/>
            <a:gdLst/>
            <a:ahLst/>
            <a:cxnLst/>
            <a:rect l="l" t="t" r="r" b="b"/>
            <a:pathLst>
              <a:path w="1130741" h="1130741">
                <a:moveTo>
                  <a:pt x="0" y="0"/>
                </a:moveTo>
                <a:lnTo>
                  <a:pt x="1130741" y="0"/>
                </a:lnTo>
                <a:lnTo>
                  <a:pt x="1130741" y="1130741"/>
                </a:lnTo>
                <a:lnTo>
                  <a:pt x="0" y="1130741"/>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txBody>
          <a:bodyPr/>
          <a:lstStyle/>
          <a:p>
            <a:endParaRPr lang="en-GB"/>
          </a:p>
        </p:txBody>
      </p:sp>
      <p:sp>
        <p:nvSpPr>
          <p:cNvPr id="38" name="TextBox 38"/>
          <p:cNvSpPr txBox="1"/>
          <p:nvPr/>
        </p:nvSpPr>
        <p:spPr>
          <a:xfrm>
            <a:off x="13699798" y="1292099"/>
            <a:ext cx="3387726" cy="1345240"/>
          </a:xfrm>
          <a:prstGeom prst="rect">
            <a:avLst/>
          </a:prstGeom>
        </p:spPr>
        <p:txBody>
          <a:bodyPr lIns="0" tIns="0" rIns="0" bIns="0" rtlCol="0" anchor="t">
            <a:spAutoFit/>
          </a:bodyPr>
          <a:lstStyle/>
          <a:p>
            <a:pPr algn="ctr">
              <a:lnSpc>
                <a:spcPts val="2060"/>
              </a:lnSpc>
            </a:pPr>
            <a:r>
              <a:rPr lang="en-US" sz="1717" dirty="0">
                <a:solidFill>
                  <a:srgbClr val="050A30"/>
                </a:solidFill>
                <a:latin typeface="HK Grotesk Medium"/>
              </a:rPr>
              <a:t>This section provides a worked through example of how the framework can be used. Use this to check your understanding of each of the stages of the framework.</a:t>
            </a:r>
          </a:p>
        </p:txBody>
      </p:sp>
      <p:sp>
        <p:nvSpPr>
          <p:cNvPr id="40" name="TextBox 40"/>
          <p:cNvSpPr txBox="1"/>
          <p:nvPr/>
        </p:nvSpPr>
        <p:spPr>
          <a:xfrm>
            <a:off x="9922487" y="2476500"/>
            <a:ext cx="3066952" cy="603446"/>
          </a:xfrm>
          <a:prstGeom prst="rect">
            <a:avLst/>
          </a:prstGeom>
        </p:spPr>
        <p:txBody>
          <a:bodyPr lIns="0" tIns="0" rIns="0" bIns="0" rtlCol="0" anchor="t">
            <a:spAutoFit/>
          </a:bodyPr>
          <a:lstStyle/>
          <a:p>
            <a:pPr algn="ctr">
              <a:lnSpc>
                <a:spcPts val="2382"/>
              </a:lnSpc>
            </a:pPr>
            <a:r>
              <a:rPr lang="en-US" sz="2382" spc="190" dirty="0">
                <a:solidFill>
                  <a:srgbClr val="050A30"/>
                </a:solidFill>
                <a:latin typeface="HK Grotesk Bold"/>
              </a:rPr>
              <a:t>THE FRAMEWORK IN ACTION</a:t>
            </a:r>
          </a:p>
        </p:txBody>
      </p:sp>
      <p:sp>
        <p:nvSpPr>
          <p:cNvPr id="42" name="TextBox 42"/>
          <p:cNvSpPr txBox="1"/>
          <p:nvPr/>
        </p:nvSpPr>
        <p:spPr>
          <a:xfrm>
            <a:off x="13734822" y="4773752"/>
            <a:ext cx="3387726" cy="514350"/>
          </a:xfrm>
          <a:prstGeom prst="rect">
            <a:avLst/>
          </a:prstGeom>
        </p:spPr>
        <p:txBody>
          <a:bodyPr lIns="0" tIns="0" rIns="0" bIns="0" rtlCol="0" anchor="t">
            <a:spAutoFit/>
          </a:bodyPr>
          <a:lstStyle/>
          <a:p>
            <a:pPr algn="ctr">
              <a:lnSpc>
                <a:spcPts val="2060"/>
              </a:lnSpc>
            </a:pPr>
            <a:r>
              <a:rPr lang="en-US" sz="1717" dirty="0">
                <a:solidFill>
                  <a:srgbClr val="050A30"/>
                </a:solidFill>
                <a:latin typeface="HK Grotesk Medium"/>
              </a:rPr>
              <a:t>A short section on frequently asked questions</a:t>
            </a:r>
          </a:p>
        </p:txBody>
      </p:sp>
      <p:sp>
        <p:nvSpPr>
          <p:cNvPr id="43" name="TextBox 43"/>
          <p:cNvSpPr txBox="1"/>
          <p:nvPr/>
        </p:nvSpPr>
        <p:spPr>
          <a:xfrm>
            <a:off x="13765302" y="7674125"/>
            <a:ext cx="3387726" cy="1075936"/>
          </a:xfrm>
          <a:prstGeom prst="rect">
            <a:avLst/>
          </a:prstGeom>
        </p:spPr>
        <p:txBody>
          <a:bodyPr lIns="0" tIns="0" rIns="0" bIns="0" rtlCol="0" anchor="t">
            <a:spAutoFit/>
          </a:bodyPr>
          <a:lstStyle/>
          <a:p>
            <a:pPr algn="ctr">
              <a:lnSpc>
                <a:spcPts val="2060"/>
              </a:lnSpc>
            </a:pPr>
            <a:r>
              <a:rPr lang="en-US" sz="1717" dirty="0">
                <a:solidFill>
                  <a:srgbClr val="050A30"/>
                </a:solidFill>
                <a:latin typeface="HK Grotesk Medium"/>
              </a:rPr>
              <a:t>This section provides further information on ethical deliberation in policymaking including extra resources</a:t>
            </a:r>
          </a:p>
        </p:txBody>
      </p:sp>
      <p:sp>
        <p:nvSpPr>
          <p:cNvPr id="44" name="TextBox 44"/>
          <p:cNvSpPr txBox="1"/>
          <p:nvPr/>
        </p:nvSpPr>
        <p:spPr>
          <a:xfrm>
            <a:off x="9768093" y="5822299"/>
            <a:ext cx="3518538" cy="308171"/>
          </a:xfrm>
          <a:prstGeom prst="rect">
            <a:avLst/>
          </a:prstGeom>
        </p:spPr>
        <p:txBody>
          <a:bodyPr lIns="0" tIns="0" rIns="0" bIns="0" rtlCol="0" anchor="t">
            <a:spAutoFit/>
          </a:bodyPr>
          <a:lstStyle/>
          <a:p>
            <a:pPr algn="ctr">
              <a:lnSpc>
                <a:spcPts val="2382"/>
              </a:lnSpc>
            </a:pPr>
            <a:r>
              <a:rPr lang="en-US" sz="2382" spc="190" dirty="0">
                <a:solidFill>
                  <a:srgbClr val="050A30"/>
                </a:solidFill>
                <a:latin typeface="HK Grotesk Bold"/>
              </a:rPr>
              <a:t>TROUBLESHOOTING</a:t>
            </a:r>
          </a:p>
        </p:txBody>
      </p:sp>
      <p:sp>
        <p:nvSpPr>
          <p:cNvPr id="45" name="TextBox 45"/>
          <p:cNvSpPr txBox="1"/>
          <p:nvPr/>
        </p:nvSpPr>
        <p:spPr>
          <a:xfrm>
            <a:off x="9873593" y="8806820"/>
            <a:ext cx="3625855" cy="308171"/>
          </a:xfrm>
          <a:prstGeom prst="rect">
            <a:avLst/>
          </a:prstGeom>
        </p:spPr>
        <p:txBody>
          <a:bodyPr lIns="0" tIns="0" rIns="0" bIns="0" rtlCol="0" anchor="t">
            <a:spAutoFit/>
          </a:bodyPr>
          <a:lstStyle/>
          <a:p>
            <a:pPr algn="ctr">
              <a:lnSpc>
                <a:spcPts val="2382"/>
              </a:lnSpc>
            </a:pPr>
            <a:r>
              <a:rPr lang="en-US" sz="2382" spc="190" dirty="0">
                <a:solidFill>
                  <a:srgbClr val="050A30"/>
                </a:solidFill>
                <a:latin typeface="HK Grotesk Bold"/>
              </a:rPr>
              <a:t>FURTHER RESOURCES</a:t>
            </a:r>
          </a:p>
        </p:txBody>
      </p:sp>
      <p:sp>
        <p:nvSpPr>
          <p:cNvPr id="46" name="TextBox 46"/>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t="-29923" b="-29923"/>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9" name="Group 19"/>
          <p:cNvGrpSpPr/>
          <p:nvPr/>
        </p:nvGrpSpPr>
        <p:grpSpPr>
          <a:xfrm>
            <a:off x="9220200" y="422903"/>
            <a:ext cx="8659591" cy="9441194"/>
            <a:chOff x="0" y="0"/>
            <a:chExt cx="2280715" cy="2486570"/>
          </a:xfrm>
        </p:grpSpPr>
        <p:sp>
          <p:nvSpPr>
            <p:cNvPr id="20" name="Freeform 20"/>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21" name="TextBox 21"/>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sp>
        <p:nvSpPr>
          <p:cNvPr id="46" name="TextBox 46"/>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
        <p:nvSpPr>
          <p:cNvPr id="47" name="TextBox 31">
            <a:extLst>
              <a:ext uri="{FF2B5EF4-FFF2-40B4-BE49-F238E27FC236}">
                <a16:creationId xmlns:a16="http://schemas.microsoft.com/office/drawing/2014/main" id="{3221DB52-FB1B-9180-AD64-CE18810B2A61}"/>
              </a:ext>
            </a:extLst>
          </p:cNvPr>
          <p:cNvSpPr txBox="1"/>
          <p:nvPr/>
        </p:nvSpPr>
        <p:spPr>
          <a:xfrm>
            <a:off x="633117" y="3265281"/>
            <a:ext cx="8321094" cy="2215991"/>
          </a:xfrm>
          <a:prstGeom prst="rect">
            <a:avLst/>
          </a:prstGeom>
        </p:spPr>
        <p:txBody>
          <a:bodyPr wrap="square" lIns="0" tIns="0" rIns="0" bIns="0" rtlCol="0" anchor="t">
            <a:spAutoFit/>
          </a:bodyPr>
          <a:lstStyle/>
          <a:p>
            <a:r>
              <a:rPr lang="en-US" sz="7200" spc="240" dirty="0">
                <a:solidFill>
                  <a:srgbClr val="050A30"/>
                </a:solidFill>
                <a:latin typeface="HK Grotesk Bold"/>
              </a:rPr>
              <a:t>THE FRAMEWORK IN ACTION</a:t>
            </a:r>
          </a:p>
        </p:txBody>
      </p:sp>
      <p:sp>
        <p:nvSpPr>
          <p:cNvPr id="48" name="Freeform 34">
            <a:extLst>
              <a:ext uri="{FF2B5EF4-FFF2-40B4-BE49-F238E27FC236}">
                <a16:creationId xmlns:a16="http://schemas.microsoft.com/office/drawing/2014/main" id="{721B5959-6977-26D3-430C-D5A921A5DA33}"/>
              </a:ext>
            </a:extLst>
          </p:cNvPr>
          <p:cNvSpPr/>
          <p:nvPr/>
        </p:nvSpPr>
        <p:spPr>
          <a:xfrm>
            <a:off x="6093698" y="4460797"/>
            <a:ext cx="2633378" cy="2545773"/>
          </a:xfrm>
          <a:custGeom>
            <a:avLst/>
            <a:gdLst/>
            <a:ahLst/>
            <a:cxnLst/>
            <a:rect l="l" t="t" r="r" b="b"/>
            <a:pathLst>
              <a:path w="1231518" h="1188975">
                <a:moveTo>
                  <a:pt x="0" y="0"/>
                </a:moveTo>
                <a:lnTo>
                  <a:pt x="1231518" y="0"/>
                </a:lnTo>
                <a:lnTo>
                  <a:pt x="1231518" y="1188975"/>
                </a:lnTo>
                <a:lnTo>
                  <a:pt x="0" y="11889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Tree>
    <p:extLst>
      <p:ext uri="{BB962C8B-B14F-4D97-AF65-F5344CB8AC3E}">
        <p14:creationId xmlns:p14="http://schemas.microsoft.com/office/powerpoint/2010/main" val="2885758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t="-29923" b="-29923"/>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9" name="Group 19"/>
          <p:cNvGrpSpPr/>
          <p:nvPr/>
        </p:nvGrpSpPr>
        <p:grpSpPr>
          <a:xfrm>
            <a:off x="9220200" y="422903"/>
            <a:ext cx="8659591" cy="9441194"/>
            <a:chOff x="0" y="0"/>
            <a:chExt cx="2280715" cy="2486570"/>
          </a:xfrm>
        </p:grpSpPr>
        <p:sp>
          <p:nvSpPr>
            <p:cNvPr id="20" name="Freeform 20"/>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21" name="TextBox 21"/>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sp>
        <p:nvSpPr>
          <p:cNvPr id="46" name="TextBox 46"/>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
        <p:nvSpPr>
          <p:cNvPr id="47" name="TextBox 31">
            <a:extLst>
              <a:ext uri="{FF2B5EF4-FFF2-40B4-BE49-F238E27FC236}">
                <a16:creationId xmlns:a16="http://schemas.microsoft.com/office/drawing/2014/main" id="{3221DB52-FB1B-9180-AD64-CE18810B2A61}"/>
              </a:ext>
            </a:extLst>
          </p:cNvPr>
          <p:cNvSpPr txBox="1"/>
          <p:nvPr/>
        </p:nvSpPr>
        <p:spPr>
          <a:xfrm>
            <a:off x="401550" y="1948527"/>
            <a:ext cx="8659591" cy="2031325"/>
          </a:xfrm>
          <a:prstGeom prst="rect">
            <a:avLst/>
          </a:prstGeom>
        </p:spPr>
        <p:txBody>
          <a:bodyPr wrap="square" lIns="0" tIns="0" rIns="0" bIns="0" rtlCol="0" anchor="t">
            <a:spAutoFit/>
          </a:bodyPr>
          <a:lstStyle/>
          <a:p>
            <a:pPr algn="ctr"/>
            <a:r>
              <a:rPr lang="en-US" sz="6600" spc="240" dirty="0">
                <a:solidFill>
                  <a:srgbClr val="050A30"/>
                </a:solidFill>
                <a:latin typeface="HK Grotesk Bold"/>
              </a:rPr>
              <a:t>FREQUENTLY ASKED QUESTIONS</a:t>
            </a:r>
          </a:p>
        </p:txBody>
      </p:sp>
      <p:sp>
        <p:nvSpPr>
          <p:cNvPr id="17" name="Freeform 36">
            <a:extLst>
              <a:ext uri="{FF2B5EF4-FFF2-40B4-BE49-F238E27FC236}">
                <a16:creationId xmlns:a16="http://schemas.microsoft.com/office/drawing/2014/main" id="{836A1759-6557-0D98-3BCE-493B06571C0E}"/>
              </a:ext>
            </a:extLst>
          </p:cNvPr>
          <p:cNvSpPr/>
          <p:nvPr/>
        </p:nvSpPr>
        <p:spPr>
          <a:xfrm>
            <a:off x="3551302" y="4334382"/>
            <a:ext cx="2442945" cy="2467560"/>
          </a:xfrm>
          <a:custGeom>
            <a:avLst/>
            <a:gdLst/>
            <a:ahLst/>
            <a:cxnLst/>
            <a:rect l="l" t="t" r="r" b="b"/>
            <a:pathLst>
              <a:path w="1176363" h="1176363">
                <a:moveTo>
                  <a:pt x="0" y="0"/>
                </a:moveTo>
                <a:lnTo>
                  <a:pt x="1176363" y="0"/>
                </a:lnTo>
                <a:lnTo>
                  <a:pt x="1176363" y="1176363"/>
                </a:lnTo>
                <a:lnTo>
                  <a:pt x="0" y="1176363"/>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txBody>
          <a:bodyPr/>
          <a:lstStyle/>
          <a:p>
            <a:endParaRPr lang="en-GB"/>
          </a:p>
        </p:txBody>
      </p:sp>
      <p:sp>
        <p:nvSpPr>
          <p:cNvPr id="16" name="TextBox 15">
            <a:extLst>
              <a:ext uri="{FF2B5EF4-FFF2-40B4-BE49-F238E27FC236}">
                <a16:creationId xmlns:a16="http://schemas.microsoft.com/office/drawing/2014/main" id="{2786CD16-37CB-1C8A-DAA7-C55261B0BA36}"/>
              </a:ext>
            </a:extLst>
          </p:cNvPr>
          <p:cNvSpPr txBox="1"/>
          <p:nvPr/>
        </p:nvSpPr>
        <p:spPr>
          <a:xfrm>
            <a:off x="9324841" y="470229"/>
            <a:ext cx="8590421" cy="6417078"/>
          </a:xfrm>
          <a:prstGeom prst="rect">
            <a:avLst/>
          </a:prstGeom>
          <a:noFill/>
        </p:spPr>
        <p:txBody>
          <a:bodyPr wrap="square">
            <a:spAutoFit/>
          </a:bodyPr>
          <a:lstStyle/>
          <a:p>
            <a:pPr algn="ctr">
              <a:lnSpc>
                <a:spcPct val="150000"/>
              </a:lnSpc>
            </a:pPr>
            <a:r>
              <a:rPr lang="en-GB" sz="2400" b="1" dirty="0">
                <a:solidFill>
                  <a:schemeClr val="bg1"/>
                </a:solidFill>
                <a:effectLst/>
                <a:latin typeface="HK Grotesk Medium" panose="020B0604020202020204" charset="0"/>
                <a:ea typeface="Calibri" panose="020F0502020204030204" pitchFamily="34" charset="0"/>
              </a:rPr>
              <a:t>How does this framework help me in my everyday work?</a:t>
            </a:r>
          </a:p>
          <a:p>
            <a:pPr>
              <a:lnSpc>
                <a:spcPct val="150000"/>
              </a:lnSpc>
            </a:pPr>
            <a:r>
              <a:rPr lang="en-GB" sz="2000" dirty="0">
                <a:solidFill>
                  <a:schemeClr val="bg1"/>
                </a:solidFill>
                <a:latin typeface="HK Grotesk Medium" panose="020B0604020202020204" charset="0"/>
              </a:rPr>
              <a:t>The aim of this framework is to centre ethical deliberation in the work you already do in municipal planning. The framework is intended to complement existing project management frameworks and tools to assist you in working through consequences of planning decisions that may not be identified in traditional cost benefit analyses.</a:t>
            </a:r>
          </a:p>
          <a:p>
            <a:pPr algn="ctr">
              <a:lnSpc>
                <a:spcPct val="150000"/>
              </a:lnSpc>
            </a:pPr>
            <a:endParaRPr lang="en-GB" sz="2400" b="1" dirty="0">
              <a:solidFill>
                <a:schemeClr val="bg1"/>
              </a:solidFill>
              <a:latin typeface="HK Grotesk Medium" panose="020B0604020202020204" charset="0"/>
            </a:endParaRPr>
          </a:p>
          <a:p>
            <a:pPr algn="ctr">
              <a:lnSpc>
                <a:spcPct val="150000"/>
              </a:lnSpc>
            </a:pPr>
            <a:r>
              <a:rPr lang="en-GB" sz="2400" b="1" dirty="0">
                <a:solidFill>
                  <a:schemeClr val="bg1"/>
                </a:solidFill>
                <a:latin typeface="HK Grotesk Medium" panose="020B0604020202020204" charset="0"/>
              </a:rPr>
              <a:t>When should I use the framework?</a:t>
            </a:r>
          </a:p>
          <a:p>
            <a:pPr>
              <a:lnSpc>
                <a:spcPct val="150000"/>
              </a:lnSpc>
            </a:pPr>
            <a:r>
              <a:rPr lang="en-GB" sz="2000" dirty="0">
                <a:solidFill>
                  <a:schemeClr val="bg1"/>
                </a:solidFill>
                <a:latin typeface="HK Grotesk Medium" panose="020B0604020202020204" charset="0"/>
              </a:rPr>
              <a:t>The framework is designed to assist municipal planning both in the initial mapping stages of a project, and whenever a planning decision throughout the lifetime of the project may have undesirable results for stakeholders.</a:t>
            </a:r>
          </a:p>
          <a:p>
            <a:pPr>
              <a:lnSpc>
                <a:spcPct val="150000"/>
              </a:lnSpc>
            </a:pPr>
            <a:endParaRPr lang="en-GB" sz="2000" dirty="0">
              <a:solidFill>
                <a:schemeClr val="bg1"/>
              </a:solidFill>
              <a:latin typeface="HK Grotesk Medium" panose="020B0604020202020204" charset="0"/>
            </a:endParaRPr>
          </a:p>
          <a:p>
            <a:pPr algn="ctr">
              <a:lnSpc>
                <a:spcPct val="150000"/>
              </a:lnSpc>
            </a:pPr>
            <a:endParaRPr lang="en-GB" sz="2400" b="1" dirty="0">
              <a:solidFill>
                <a:schemeClr val="bg1"/>
              </a:solidFill>
              <a:latin typeface="HK Grotesk Medium" panose="020B0604020202020204" charset="0"/>
            </a:endParaRPr>
          </a:p>
        </p:txBody>
      </p:sp>
    </p:spTree>
    <p:extLst>
      <p:ext uri="{BB962C8B-B14F-4D97-AF65-F5344CB8AC3E}">
        <p14:creationId xmlns:p14="http://schemas.microsoft.com/office/powerpoint/2010/main" val="4083237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3396" y="7316555"/>
            <a:ext cx="6100604" cy="2547542"/>
            <a:chOff x="0" y="0"/>
            <a:chExt cx="1946414" cy="812800"/>
          </a:xfrm>
        </p:grpSpPr>
        <p:sp>
          <p:nvSpPr>
            <p:cNvPr id="12" name="Freeform 12"/>
            <p:cNvSpPr/>
            <p:nvPr/>
          </p:nvSpPr>
          <p:spPr>
            <a:xfrm>
              <a:off x="0" y="0"/>
              <a:ext cx="1946414" cy="812800"/>
            </a:xfrm>
            <a:custGeom>
              <a:avLst/>
              <a:gdLst/>
              <a:ahLst/>
              <a:cxnLst/>
              <a:rect l="l" t="t" r="r" b="b"/>
              <a:pathLst>
                <a:path w="1946414" h="812800">
                  <a:moveTo>
                    <a:pt x="29188" y="0"/>
                  </a:moveTo>
                  <a:lnTo>
                    <a:pt x="1917226" y="0"/>
                  </a:lnTo>
                  <a:cubicBezTo>
                    <a:pt x="1933346" y="0"/>
                    <a:pt x="1946414" y="13068"/>
                    <a:pt x="1946414" y="29188"/>
                  </a:cubicBezTo>
                  <a:lnTo>
                    <a:pt x="1946414" y="783612"/>
                  </a:lnTo>
                  <a:cubicBezTo>
                    <a:pt x="1946414" y="791353"/>
                    <a:pt x="1943338" y="798777"/>
                    <a:pt x="1937865" y="804251"/>
                  </a:cubicBezTo>
                  <a:cubicBezTo>
                    <a:pt x="1932391" y="809725"/>
                    <a:pt x="1924967" y="812800"/>
                    <a:pt x="1917226" y="812800"/>
                  </a:cubicBezTo>
                  <a:lnTo>
                    <a:pt x="29188" y="812800"/>
                  </a:lnTo>
                  <a:cubicBezTo>
                    <a:pt x="21447" y="812800"/>
                    <a:pt x="14023" y="809725"/>
                    <a:pt x="8549" y="804251"/>
                  </a:cubicBezTo>
                  <a:cubicBezTo>
                    <a:pt x="3075" y="798777"/>
                    <a:pt x="0" y="791353"/>
                    <a:pt x="0" y="783612"/>
                  </a:cubicBezTo>
                  <a:lnTo>
                    <a:pt x="0" y="29188"/>
                  </a:lnTo>
                  <a:cubicBezTo>
                    <a:pt x="0" y="21447"/>
                    <a:pt x="3075" y="14023"/>
                    <a:pt x="8549" y="8549"/>
                  </a:cubicBezTo>
                  <a:cubicBezTo>
                    <a:pt x="14023" y="3075"/>
                    <a:pt x="21447" y="0"/>
                    <a:pt x="29188" y="0"/>
                  </a:cubicBezTo>
                  <a:close/>
                </a:path>
              </a:pathLst>
            </a:custGeom>
            <a:blipFill>
              <a:blip r:embed="rId2"/>
              <a:stretch>
                <a:fillRect t="-29923" b="-29923"/>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9" name="Group 19"/>
          <p:cNvGrpSpPr/>
          <p:nvPr/>
        </p:nvGrpSpPr>
        <p:grpSpPr>
          <a:xfrm>
            <a:off x="9220200" y="422903"/>
            <a:ext cx="8659591" cy="9441194"/>
            <a:chOff x="0" y="0"/>
            <a:chExt cx="2280715" cy="2486570"/>
          </a:xfrm>
        </p:grpSpPr>
        <p:sp>
          <p:nvSpPr>
            <p:cNvPr id="20" name="Freeform 20"/>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21" name="TextBox 21"/>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sp>
        <p:nvSpPr>
          <p:cNvPr id="46" name="TextBox 46"/>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
        <p:nvSpPr>
          <p:cNvPr id="47" name="TextBox 31">
            <a:extLst>
              <a:ext uri="{FF2B5EF4-FFF2-40B4-BE49-F238E27FC236}">
                <a16:creationId xmlns:a16="http://schemas.microsoft.com/office/drawing/2014/main" id="{3221DB52-FB1B-9180-AD64-CE18810B2A61}"/>
              </a:ext>
            </a:extLst>
          </p:cNvPr>
          <p:cNvSpPr txBox="1"/>
          <p:nvPr/>
        </p:nvSpPr>
        <p:spPr>
          <a:xfrm>
            <a:off x="560609" y="3319376"/>
            <a:ext cx="8659591" cy="2215991"/>
          </a:xfrm>
          <a:prstGeom prst="rect">
            <a:avLst/>
          </a:prstGeom>
        </p:spPr>
        <p:txBody>
          <a:bodyPr wrap="square" lIns="0" tIns="0" rIns="0" bIns="0" rtlCol="0" anchor="t">
            <a:spAutoFit/>
          </a:bodyPr>
          <a:lstStyle/>
          <a:p>
            <a:r>
              <a:rPr lang="en-US" sz="7200" spc="240" dirty="0">
                <a:solidFill>
                  <a:srgbClr val="050A30"/>
                </a:solidFill>
                <a:latin typeface="HK Grotesk Bold"/>
              </a:rPr>
              <a:t>FURTHER RESOURCES</a:t>
            </a:r>
          </a:p>
        </p:txBody>
      </p:sp>
      <p:sp>
        <p:nvSpPr>
          <p:cNvPr id="16" name="Freeform 37">
            <a:extLst>
              <a:ext uri="{FF2B5EF4-FFF2-40B4-BE49-F238E27FC236}">
                <a16:creationId xmlns:a16="http://schemas.microsoft.com/office/drawing/2014/main" id="{28313639-ADCB-394E-F03A-E126FADDF508}"/>
              </a:ext>
            </a:extLst>
          </p:cNvPr>
          <p:cNvSpPr/>
          <p:nvPr/>
        </p:nvSpPr>
        <p:spPr>
          <a:xfrm>
            <a:off x="5867400" y="2004874"/>
            <a:ext cx="2502341" cy="2409032"/>
          </a:xfrm>
          <a:custGeom>
            <a:avLst/>
            <a:gdLst/>
            <a:ahLst/>
            <a:cxnLst/>
            <a:rect l="l" t="t" r="r" b="b"/>
            <a:pathLst>
              <a:path w="1130741" h="1130741">
                <a:moveTo>
                  <a:pt x="0" y="0"/>
                </a:moveTo>
                <a:lnTo>
                  <a:pt x="1130741" y="0"/>
                </a:lnTo>
                <a:lnTo>
                  <a:pt x="1130741" y="1130741"/>
                </a:lnTo>
                <a:lnTo>
                  <a:pt x="0" y="1130741"/>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txBody>
          <a:bodyPr/>
          <a:lstStyle/>
          <a:p>
            <a:endParaRPr lang="en-GB"/>
          </a:p>
        </p:txBody>
      </p:sp>
    </p:spTree>
    <p:extLst>
      <p:ext uri="{BB962C8B-B14F-4D97-AF65-F5344CB8AC3E}">
        <p14:creationId xmlns:p14="http://schemas.microsoft.com/office/powerpoint/2010/main" val="448912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9220200" y="3038337"/>
            <a:ext cx="8659591" cy="6825760"/>
            <a:chOff x="0" y="0"/>
            <a:chExt cx="3154620" cy="2486570"/>
          </a:xfrm>
        </p:grpSpPr>
        <p:sp>
          <p:nvSpPr>
            <p:cNvPr id="3" name="Freeform 3"/>
            <p:cNvSpPr/>
            <p:nvPr/>
          </p:nvSpPr>
          <p:spPr>
            <a:xfrm>
              <a:off x="0" y="0"/>
              <a:ext cx="3154620" cy="2486570"/>
            </a:xfrm>
            <a:custGeom>
              <a:avLst/>
              <a:gdLst/>
              <a:ahLst/>
              <a:cxnLst/>
              <a:rect l="l" t="t" r="r" b="b"/>
              <a:pathLst>
                <a:path w="3154620" h="2486570">
                  <a:moveTo>
                    <a:pt x="22351" y="0"/>
                  </a:moveTo>
                  <a:lnTo>
                    <a:pt x="3132269" y="0"/>
                  </a:lnTo>
                  <a:cubicBezTo>
                    <a:pt x="3138197" y="0"/>
                    <a:pt x="3143882" y="2355"/>
                    <a:pt x="3148073" y="6546"/>
                  </a:cubicBezTo>
                  <a:cubicBezTo>
                    <a:pt x="3152265" y="10738"/>
                    <a:pt x="3154620" y="16423"/>
                    <a:pt x="3154620" y="22351"/>
                  </a:cubicBezTo>
                  <a:lnTo>
                    <a:pt x="3154620" y="2464219"/>
                  </a:lnTo>
                  <a:cubicBezTo>
                    <a:pt x="3154620" y="2470147"/>
                    <a:pt x="3152265" y="2475832"/>
                    <a:pt x="3148073" y="2480023"/>
                  </a:cubicBezTo>
                  <a:cubicBezTo>
                    <a:pt x="3143882" y="2484215"/>
                    <a:pt x="3138197" y="2486570"/>
                    <a:pt x="3132269"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CAE8FF"/>
            </a:solidFill>
            <a:ln cap="rnd">
              <a:noFill/>
              <a:prstDash val="solid"/>
              <a:round/>
            </a:ln>
          </p:spPr>
          <p:txBody>
            <a:bodyPr/>
            <a:lstStyle/>
            <a:p>
              <a:endParaRPr lang="en-GB"/>
            </a:p>
          </p:txBody>
        </p:sp>
        <p:sp>
          <p:nvSpPr>
            <p:cNvPr id="4" name="TextBox 4"/>
            <p:cNvSpPr txBox="1"/>
            <p:nvPr/>
          </p:nvSpPr>
          <p:spPr>
            <a:xfrm>
              <a:off x="0" y="-47625"/>
              <a:ext cx="3154620" cy="2534195"/>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9464448" y="3297850"/>
            <a:ext cx="8171313" cy="6306733"/>
            <a:chOff x="0" y="0"/>
            <a:chExt cx="2976744" cy="2297492"/>
          </a:xfrm>
        </p:grpSpPr>
        <p:sp>
          <p:nvSpPr>
            <p:cNvPr id="6" name="Freeform 6"/>
            <p:cNvSpPr/>
            <p:nvPr/>
          </p:nvSpPr>
          <p:spPr>
            <a:xfrm>
              <a:off x="0" y="0"/>
              <a:ext cx="2976744" cy="2297492"/>
            </a:xfrm>
            <a:custGeom>
              <a:avLst/>
              <a:gdLst/>
              <a:ahLst/>
              <a:cxnLst/>
              <a:rect l="l" t="t" r="r" b="b"/>
              <a:pathLst>
                <a:path w="2976744" h="2297492">
                  <a:moveTo>
                    <a:pt x="23686" y="0"/>
                  </a:moveTo>
                  <a:lnTo>
                    <a:pt x="2953057" y="0"/>
                  </a:lnTo>
                  <a:cubicBezTo>
                    <a:pt x="2966139" y="0"/>
                    <a:pt x="2976744" y="10605"/>
                    <a:pt x="2976744" y="23686"/>
                  </a:cubicBezTo>
                  <a:lnTo>
                    <a:pt x="2976744" y="2273806"/>
                  </a:lnTo>
                  <a:cubicBezTo>
                    <a:pt x="2976744" y="2286888"/>
                    <a:pt x="2966139" y="2297492"/>
                    <a:pt x="2953057" y="2297492"/>
                  </a:cubicBezTo>
                  <a:lnTo>
                    <a:pt x="23686" y="2297492"/>
                  </a:lnTo>
                  <a:cubicBezTo>
                    <a:pt x="10605" y="2297492"/>
                    <a:pt x="0" y="2286888"/>
                    <a:pt x="0" y="2273806"/>
                  </a:cubicBezTo>
                  <a:lnTo>
                    <a:pt x="0" y="23686"/>
                  </a:lnTo>
                  <a:cubicBezTo>
                    <a:pt x="0" y="10605"/>
                    <a:pt x="10605" y="0"/>
                    <a:pt x="23686" y="0"/>
                  </a:cubicBezTo>
                  <a:close/>
                </a:path>
              </a:pathLst>
            </a:custGeom>
            <a:solidFill>
              <a:srgbClr val="12229D"/>
            </a:solidFill>
            <a:ln cap="rnd">
              <a:noFill/>
              <a:prstDash val="solid"/>
              <a:round/>
            </a:ln>
          </p:spPr>
          <p:txBody>
            <a:bodyPr/>
            <a:lstStyle/>
            <a:p>
              <a:endParaRPr lang="en-GB"/>
            </a:p>
          </p:txBody>
        </p:sp>
        <p:sp>
          <p:nvSpPr>
            <p:cNvPr id="7" name="TextBox 7"/>
            <p:cNvSpPr txBox="1"/>
            <p:nvPr/>
          </p:nvSpPr>
          <p:spPr>
            <a:xfrm>
              <a:off x="0" y="-47625"/>
              <a:ext cx="2976744" cy="2345117"/>
            </a:xfrm>
            <a:prstGeom prst="rect">
              <a:avLst/>
            </a:prstGeom>
          </p:spPr>
          <p:txBody>
            <a:bodyPr lIns="50800" tIns="50800" rIns="50800" bIns="50800" rtlCol="0" anchor="ctr"/>
            <a:lstStyle/>
            <a:p>
              <a:pPr algn="ctr">
                <a:lnSpc>
                  <a:spcPts val="2800"/>
                </a:lnSpc>
              </a:pPr>
              <a:endParaRPr/>
            </a:p>
          </p:txBody>
        </p:sp>
      </p:grpSp>
      <p:sp>
        <p:nvSpPr>
          <p:cNvPr id="8" name="AutoShape 8"/>
          <p:cNvSpPr/>
          <p:nvPr/>
        </p:nvSpPr>
        <p:spPr>
          <a:xfrm>
            <a:off x="9464538" y="4914685"/>
            <a:ext cx="8160549" cy="0"/>
          </a:xfrm>
          <a:prstGeom prst="line">
            <a:avLst/>
          </a:prstGeom>
          <a:ln w="19050" cap="flat">
            <a:solidFill>
              <a:srgbClr val="CAE8FF"/>
            </a:solidFill>
            <a:prstDash val="solid"/>
            <a:headEnd type="none" w="sm" len="sm"/>
            <a:tailEnd type="none" w="sm" len="sm"/>
          </a:ln>
        </p:spPr>
        <p:txBody>
          <a:bodyPr/>
          <a:lstStyle/>
          <a:p>
            <a:endParaRPr lang="en-GB"/>
          </a:p>
        </p:txBody>
      </p:sp>
      <p:sp>
        <p:nvSpPr>
          <p:cNvPr id="9" name="AutoShape 9"/>
          <p:cNvSpPr/>
          <p:nvPr/>
        </p:nvSpPr>
        <p:spPr>
          <a:xfrm>
            <a:off x="9474643" y="6086570"/>
            <a:ext cx="8160549" cy="0"/>
          </a:xfrm>
          <a:prstGeom prst="line">
            <a:avLst/>
          </a:prstGeom>
          <a:ln w="19050" cap="flat">
            <a:solidFill>
              <a:srgbClr val="CAE8FF"/>
            </a:solidFill>
            <a:prstDash val="solid"/>
            <a:headEnd type="none" w="sm" len="sm"/>
            <a:tailEnd type="none" w="sm" len="sm"/>
          </a:ln>
        </p:spPr>
        <p:txBody>
          <a:bodyPr/>
          <a:lstStyle/>
          <a:p>
            <a:endParaRPr lang="en-GB"/>
          </a:p>
        </p:txBody>
      </p:sp>
      <p:sp>
        <p:nvSpPr>
          <p:cNvPr id="10" name="AutoShape 10"/>
          <p:cNvSpPr/>
          <p:nvPr/>
        </p:nvSpPr>
        <p:spPr>
          <a:xfrm>
            <a:off x="9474643" y="7258456"/>
            <a:ext cx="8160549" cy="0"/>
          </a:xfrm>
          <a:prstGeom prst="line">
            <a:avLst/>
          </a:prstGeom>
          <a:ln w="19050" cap="flat">
            <a:solidFill>
              <a:srgbClr val="CAE8FF"/>
            </a:solidFill>
            <a:prstDash val="solid"/>
            <a:headEnd type="none" w="sm" len="sm"/>
            <a:tailEnd type="none" w="sm" len="sm"/>
          </a:ln>
        </p:spPr>
        <p:txBody>
          <a:bodyPr/>
          <a:lstStyle/>
          <a:p>
            <a:endParaRPr lang="en-GB"/>
          </a:p>
        </p:txBody>
      </p:sp>
      <p:sp>
        <p:nvSpPr>
          <p:cNvPr id="11" name="AutoShape 11"/>
          <p:cNvSpPr/>
          <p:nvPr/>
        </p:nvSpPr>
        <p:spPr>
          <a:xfrm>
            <a:off x="9474643" y="8430341"/>
            <a:ext cx="8160549" cy="0"/>
          </a:xfrm>
          <a:prstGeom prst="line">
            <a:avLst/>
          </a:prstGeom>
          <a:ln w="19050" cap="flat">
            <a:solidFill>
              <a:srgbClr val="CAE8FF"/>
            </a:solidFill>
            <a:prstDash val="solid"/>
            <a:headEnd type="none" w="sm" len="sm"/>
            <a:tailEnd type="none" w="sm" len="sm"/>
          </a:ln>
        </p:spPr>
        <p:txBody>
          <a:bodyPr/>
          <a:lstStyle/>
          <a:p>
            <a:endParaRPr lang="en-GB"/>
          </a:p>
        </p:txBody>
      </p:sp>
      <p:sp>
        <p:nvSpPr>
          <p:cNvPr id="12" name="AutoShape 12"/>
          <p:cNvSpPr/>
          <p:nvPr/>
        </p:nvSpPr>
        <p:spPr>
          <a:xfrm flipV="1">
            <a:off x="10510530" y="3311623"/>
            <a:ext cx="0" cy="6292960"/>
          </a:xfrm>
          <a:prstGeom prst="line">
            <a:avLst/>
          </a:prstGeom>
          <a:ln w="19050" cap="flat">
            <a:solidFill>
              <a:srgbClr val="CAE8FF"/>
            </a:solidFill>
            <a:prstDash val="solid"/>
            <a:headEnd type="none" w="sm" len="sm"/>
            <a:tailEnd type="none" w="sm" len="sm"/>
          </a:ln>
        </p:spPr>
        <p:txBody>
          <a:bodyPr/>
          <a:lstStyle/>
          <a:p>
            <a:endParaRPr lang="en-GB"/>
          </a:p>
        </p:txBody>
      </p:sp>
      <p:grpSp>
        <p:nvGrpSpPr>
          <p:cNvPr id="13" name="Group 13"/>
          <p:cNvGrpSpPr/>
          <p:nvPr/>
        </p:nvGrpSpPr>
        <p:grpSpPr>
          <a:xfrm>
            <a:off x="401550" y="1593997"/>
            <a:ext cx="8742450" cy="5646357"/>
            <a:chOff x="0" y="0"/>
            <a:chExt cx="2302538" cy="1487106"/>
          </a:xfrm>
        </p:grpSpPr>
        <p:sp>
          <p:nvSpPr>
            <p:cNvPr id="14" name="Freeform 14"/>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CAE8FF"/>
            </a:solidFill>
          </p:spPr>
          <p:txBody>
            <a:bodyPr/>
            <a:lstStyle/>
            <a:p>
              <a:endParaRPr lang="en-GB"/>
            </a:p>
          </p:txBody>
        </p:sp>
        <p:sp>
          <p:nvSpPr>
            <p:cNvPr id="15" name="TextBox 15"/>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6" name="Group 16"/>
          <p:cNvGrpSpPr/>
          <p:nvPr/>
        </p:nvGrpSpPr>
        <p:grpSpPr>
          <a:xfrm>
            <a:off x="401550" y="7319322"/>
            <a:ext cx="2565645" cy="2544775"/>
            <a:chOff x="0" y="0"/>
            <a:chExt cx="675726" cy="670229"/>
          </a:xfrm>
        </p:grpSpPr>
        <p:sp>
          <p:nvSpPr>
            <p:cNvPr id="17" name="Freeform 17"/>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12229D"/>
            </a:solidFill>
            <a:ln cap="rnd">
              <a:noFill/>
              <a:prstDash val="solid"/>
              <a:round/>
            </a:ln>
          </p:spPr>
          <p:txBody>
            <a:bodyPr/>
            <a:lstStyle/>
            <a:p>
              <a:endParaRPr lang="en-GB"/>
            </a:p>
          </p:txBody>
        </p:sp>
        <p:sp>
          <p:nvSpPr>
            <p:cNvPr id="18" name="TextBox 18"/>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9" name="Group 19"/>
          <p:cNvGrpSpPr/>
          <p:nvPr/>
        </p:nvGrpSpPr>
        <p:grpSpPr>
          <a:xfrm>
            <a:off x="9223067" y="422903"/>
            <a:ext cx="8685452" cy="2547542"/>
            <a:chOff x="0" y="0"/>
            <a:chExt cx="2771116" cy="812800"/>
          </a:xfrm>
        </p:grpSpPr>
        <p:sp>
          <p:nvSpPr>
            <p:cNvPr id="20" name="Freeform 20"/>
            <p:cNvSpPr/>
            <p:nvPr/>
          </p:nvSpPr>
          <p:spPr>
            <a:xfrm>
              <a:off x="0" y="0"/>
              <a:ext cx="2771116" cy="812800"/>
            </a:xfrm>
            <a:custGeom>
              <a:avLst/>
              <a:gdLst/>
              <a:ahLst/>
              <a:cxnLst/>
              <a:rect l="l" t="t" r="r" b="b"/>
              <a:pathLst>
                <a:path w="2771116" h="812800">
                  <a:moveTo>
                    <a:pt x="20501" y="0"/>
                  </a:moveTo>
                  <a:lnTo>
                    <a:pt x="2750614" y="0"/>
                  </a:lnTo>
                  <a:cubicBezTo>
                    <a:pt x="2756052" y="0"/>
                    <a:pt x="2761267" y="2160"/>
                    <a:pt x="2765111" y="6005"/>
                  </a:cubicBezTo>
                  <a:cubicBezTo>
                    <a:pt x="2768956" y="9849"/>
                    <a:pt x="2771116" y="15064"/>
                    <a:pt x="2771116" y="20501"/>
                  </a:cubicBezTo>
                  <a:lnTo>
                    <a:pt x="2771116" y="792299"/>
                  </a:lnTo>
                  <a:cubicBezTo>
                    <a:pt x="2771116" y="797736"/>
                    <a:pt x="2768956" y="802951"/>
                    <a:pt x="2765111" y="806795"/>
                  </a:cubicBezTo>
                  <a:cubicBezTo>
                    <a:pt x="2761267" y="810640"/>
                    <a:pt x="2756052" y="812800"/>
                    <a:pt x="2750614" y="812800"/>
                  </a:cubicBezTo>
                  <a:lnTo>
                    <a:pt x="20501" y="812800"/>
                  </a:lnTo>
                  <a:cubicBezTo>
                    <a:pt x="15064" y="812800"/>
                    <a:pt x="9849" y="810640"/>
                    <a:pt x="6005" y="806795"/>
                  </a:cubicBezTo>
                  <a:cubicBezTo>
                    <a:pt x="2160" y="802951"/>
                    <a:pt x="0" y="797736"/>
                    <a:pt x="0" y="792299"/>
                  </a:cubicBezTo>
                  <a:lnTo>
                    <a:pt x="0" y="20501"/>
                  </a:lnTo>
                  <a:cubicBezTo>
                    <a:pt x="0" y="15064"/>
                    <a:pt x="2160" y="9849"/>
                    <a:pt x="6005" y="6005"/>
                  </a:cubicBezTo>
                  <a:cubicBezTo>
                    <a:pt x="9849" y="2160"/>
                    <a:pt x="15064" y="0"/>
                    <a:pt x="20501" y="0"/>
                  </a:cubicBezTo>
                  <a:close/>
                </a:path>
              </a:pathLst>
            </a:custGeom>
            <a:blipFill>
              <a:blip r:embed="rId2"/>
              <a:stretch>
                <a:fillRect t="-63573" b="-63573"/>
              </a:stretch>
            </a:blipFill>
          </p:spPr>
          <p:txBody>
            <a:bodyPr/>
            <a:lstStyle/>
            <a:p>
              <a:endParaRPr lang="en-GB"/>
            </a:p>
          </p:txBody>
        </p:sp>
      </p:grpSp>
      <p:grpSp>
        <p:nvGrpSpPr>
          <p:cNvPr id="21" name="Group 21"/>
          <p:cNvGrpSpPr/>
          <p:nvPr/>
        </p:nvGrpSpPr>
        <p:grpSpPr>
          <a:xfrm>
            <a:off x="1590538" y="422903"/>
            <a:ext cx="7553462" cy="1094530"/>
            <a:chOff x="0" y="0"/>
            <a:chExt cx="1989389" cy="288271"/>
          </a:xfrm>
        </p:grpSpPr>
        <p:sp>
          <p:nvSpPr>
            <p:cNvPr id="22" name="Freeform 22"/>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12229D"/>
            </a:solidFill>
            <a:ln cap="rnd">
              <a:noFill/>
              <a:prstDash val="solid"/>
              <a:round/>
            </a:ln>
          </p:spPr>
          <p:txBody>
            <a:bodyPr/>
            <a:lstStyle/>
            <a:p>
              <a:endParaRPr lang="en-GB"/>
            </a:p>
          </p:txBody>
        </p:sp>
        <p:sp>
          <p:nvSpPr>
            <p:cNvPr id="23" name="TextBox 23"/>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24" name="Group 24"/>
          <p:cNvGrpSpPr/>
          <p:nvPr/>
        </p:nvGrpSpPr>
        <p:grpSpPr>
          <a:xfrm>
            <a:off x="401550" y="422903"/>
            <a:ext cx="1116132" cy="1094530"/>
            <a:chOff x="0" y="0"/>
            <a:chExt cx="293961" cy="288271"/>
          </a:xfrm>
        </p:grpSpPr>
        <p:sp>
          <p:nvSpPr>
            <p:cNvPr id="25" name="Freeform 25"/>
            <p:cNvSpPr/>
            <p:nvPr/>
          </p:nvSpPr>
          <p:spPr>
            <a:xfrm>
              <a:off x="0" y="0"/>
              <a:ext cx="293961" cy="288271"/>
            </a:xfrm>
            <a:prstGeom prst="roundRect">
              <a:avLst/>
            </a:prstGeom>
            <a:solidFill>
              <a:srgbClr val="CAE8FF"/>
            </a:solidFill>
            <a:ln cap="rnd">
              <a:noFill/>
              <a:prstDash val="solid"/>
              <a:round/>
            </a:ln>
          </p:spPr>
          <p:txBody>
            <a:bodyPr/>
            <a:lstStyle/>
            <a:p>
              <a:endParaRPr lang="en-GB"/>
            </a:p>
          </p:txBody>
        </p:sp>
        <p:sp>
          <p:nvSpPr>
            <p:cNvPr id="26" name="TextBox 26"/>
            <p:cNvSpPr txBox="1"/>
            <p:nvPr/>
          </p:nvSpPr>
          <p:spPr>
            <a:xfrm>
              <a:off x="0" y="-47625"/>
              <a:ext cx="293961" cy="335896"/>
            </a:xfrm>
            <a:prstGeom prst="roundRect">
              <a:avLst/>
            </a:prstGeom>
          </p:spPr>
          <p:txBody>
            <a:bodyPr lIns="50800" tIns="50800" rIns="50800" bIns="50800" rtlCol="0" anchor="ctr"/>
            <a:lstStyle/>
            <a:p>
              <a:pPr marL="0" lvl="0" indent="0" algn="ctr">
                <a:lnSpc>
                  <a:spcPts val="2800"/>
                </a:lnSpc>
                <a:spcBef>
                  <a:spcPct val="0"/>
                </a:spcBef>
              </a:pPr>
              <a:endParaRPr/>
            </a:p>
          </p:txBody>
        </p:sp>
      </p:grpSp>
      <p:sp>
        <p:nvSpPr>
          <p:cNvPr id="27" name="TextBox 27"/>
          <p:cNvSpPr txBox="1"/>
          <p:nvPr/>
        </p:nvSpPr>
        <p:spPr>
          <a:xfrm>
            <a:off x="9740267" y="5333940"/>
            <a:ext cx="499938" cy="323850"/>
          </a:xfrm>
          <a:prstGeom prst="rect">
            <a:avLst/>
          </a:prstGeom>
        </p:spPr>
        <p:txBody>
          <a:bodyPr lIns="0" tIns="0" rIns="0" bIns="0" rtlCol="0" anchor="t">
            <a:spAutoFit/>
          </a:bodyPr>
          <a:lstStyle/>
          <a:p>
            <a:pPr marL="0" lvl="0" indent="0" algn="ctr">
              <a:lnSpc>
                <a:spcPts val="2520"/>
              </a:lnSpc>
            </a:pPr>
            <a:r>
              <a:rPr lang="en-US" sz="2100" spc="168" dirty="0">
                <a:solidFill>
                  <a:srgbClr val="F4F6FC"/>
                </a:solidFill>
                <a:latin typeface="HK Grotesk Bold"/>
              </a:rPr>
              <a:t>1</a:t>
            </a:r>
          </a:p>
        </p:txBody>
      </p:sp>
      <p:sp>
        <p:nvSpPr>
          <p:cNvPr id="28" name="TextBox 28"/>
          <p:cNvSpPr txBox="1"/>
          <p:nvPr/>
        </p:nvSpPr>
        <p:spPr>
          <a:xfrm>
            <a:off x="9740267" y="6505825"/>
            <a:ext cx="499938" cy="323850"/>
          </a:xfrm>
          <a:prstGeom prst="rect">
            <a:avLst/>
          </a:prstGeom>
        </p:spPr>
        <p:txBody>
          <a:bodyPr lIns="0" tIns="0" rIns="0" bIns="0" rtlCol="0" anchor="t">
            <a:spAutoFit/>
          </a:bodyPr>
          <a:lstStyle/>
          <a:p>
            <a:pPr marL="0" lvl="0" indent="0" algn="ctr">
              <a:lnSpc>
                <a:spcPts val="2520"/>
              </a:lnSpc>
            </a:pPr>
            <a:r>
              <a:rPr lang="en-US" sz="2100" spc="168" dirty="0">
                <a:solidFill>
                  <a:srgbClr val="F4F6FC"/>
                </a:solidFill>
                <a:latin typeface="HK Grotesk Bold"/>
              </a:rPr>
              <a:t>2</a:t>
            </a:r>
          </a:p>
        </p:txBody>
      </p:sp>
      <p:sp>
        <p:nvSpPr>
          <p:cNvPr id="29" name="TextBox 29"/>
          <p:cNvSpPr txBox="1"/>
          <p:nvPr/>
        </p:nvSpPr>
        <p:spPr>
          <a:xfrm>
            <a:off x="9740267" y="7677711"/>
            <a:ext cx="499938" cy="323850"/>
          </a:xfrm>
          <a:prstGeom prst="rect">
            <a:avLst/>
          </a:prstGeom>
        </p:spPr>
        <p:txBody>
          <a:bodyPr lIns="0" tIns="0" rIns="0" bIns="0" rtlCol="0" anchor="t">
            <a:spAutoFit/>
          </a:bodyPr>
          <a:lstStyle/>
          <a:p>
            <a:pPr marL="0" lvl="0" indent="0" algn="ctr">
              <a:lnSpc>
                <a:spcPts val="2520"/>
              </a:lnSpc>
            </a:pPr>
            <a:r>
              <a:rPr lang="en-US" sz="2100" spc="168" dirty="0">
                <a:solidFill>
                  <a:srgbClr val="F4F6FC"/>
                </a:solidFill>
                <a:latin typeface="HK Grotesk Bold"/>
              </a:rPr>
              <a:t>3</a:t>
            </a:r>
          </a:p>
        </p:txBody>
      </p:sp>
      <p:sp>
        <p:nvSpPr>
          <p:cNvPr id="30" name="TextBox 30"/>
          <p:cNvSpPr txBox="1"/>
          <p:nvPr/>
        </p:nvSpPr>
        <p:spPr>
          <a:xfrm>
            <a:off x="10820176" y="5176777"/>
            <a:ext cx="6432466" cy="638175"/>
          </a:xfrm>
          <a:prstGeom prst="rect">
            <a:avLst/>
          </a:prstGeom>
        </p:spPr>
        <p:txBody>
          <a:bodyPr lIns="0" tIns="0" rIns="0" bIns="0" rtlCol="0" anchor="t">
            <a:spAutoFit/>
          </a:bodyPr>
          <a:lstStyle/>
          <a:p>
            <a:pPr marL="0" lvl="0" indent="0">
              <a:lnSpc>
                <a:spcPts val="2520"/>
              </a:lnSpc>
            </a:pPr>
            <a:r>
              <a:rPr lang="en-US" sz="2100">
                <a:solidFill>
                  <a:srgbClr val="F4F6FC"/>
                </a:solidFill>
                <a:latin typeface="HK Grotesk Medium"/>
              </a:rPr>
              <a:t>To understand the role of ethical deliberation in policymaking</a:t>
            </a:r>
          </a:p>
        </p:txBody>
      </p:sp>
      <p:sp>
        <p:nvSpPr>
          <p:cNvPr id="31" name="TextBox 31"/>
          <p:cNvSpPr txBox="1"/>
          <p:nvPr/>
        </p:nvSpPr>
        <p:spPr>
          <a:xfrm>
            <a:off x="10820176" y="6348663"/>
            <a:ext cx="6432466" cy="638175"/>
          </a:xfrm>
          <a:prstGeom prst="rect">
            <a:avLst/>
          </a:prstGeom>
        </p:spPr>
        <p:txBody>
          <a:bodyPr lIns="0" tIns="0" rIns="0" bIns="0" rtlCol="0" anchor="t">
            <a:spAutoFit/>
          </a:bodyPr>
          <a:lstStyle/>
          <a:p>
            <a:pPr marL="0" lvl="0" indent="0">
              <a:lnSpc>
                <a:spcPts val="2520"/>
              </a:lnSpc>
            </a:pPr>
            <a:r>
              <a:rPr lang="en-US" sz="2100" dirty="0">
                <a:solidFill>
                  <a:srgbClr val="F4F6FC"/>
                </a:solidFill>
                <a:latin typeface="HK Grotesk Medium"/>
              </a:rPr>
              <a:t>To be able to use the ethical toolkit step by step in ethical deliberation</a:t>
            </a:r>
          </a:p>
        </p:txBody>
      </p:sp>
      <p:sp>
        <p:nvSpPr>
          <p:cNvPr id="32" name="TextBox 32"/>
          <p:cNvSpPr txBox="1"/>
          <p:nvPr/>
        </p:nvSpPr>
        <p:spPr>
          <a:xfrm>
            <a:off x="10820176" y="7520548"/>
            <a:ext cx="6432466" cy="638175"/>
          </a:xfrm>
          <a:prstGeom prst="rect">
            <a:avLst/>
          </a:prstGeom>
        </p:spPr>
        <p:txBody>
          <a:bodyPr lIns="0" tIns="0" rIns="0" bIns="0" rtlCol="0" anchor="t">
            <a:spAutoFit/>
          </a:bodyPr>
          <a:lstStyle/>
          <a:p>
            <a:pPr marL="0" lvl="0" indent="0">
              <a:lnSpc>
                <a:spcPts val="2520"/>
              </a:lnSpc>
            </a:pPr>
            <a:r>
              <a:rPr lang="en-US" sz="2100">
                <a:solidFill>
                  <a:srgbClr val="F4F6FC"/>
                </a:solidFill>
                <a:latin typeface="HK Grotesk Medium"/>
              </a:rPr>
              <a:t>To be able to make judgments about key ethical issues that may arise</a:t>
            </a:r>
          </a:p>
        </p:txBody>
      </p:sp>
      <p:sp>
        <p:nvSpPr>
          <p:cNvPr id="33" name="TextBox 33"/>
          <p:cNvSpPr txBox="1"/>
          <p:nvPr/>
        </p:nvSpPr>
        <p:spPr>
          <a:xfrm>
            <a:off x="1028700" y="2696087"/>
            <a:ext cx="6530146" cy="1672195"/>
          </a:xfrm>
          <a:prstGeom prst="rect">
            <a:avLst/>
          </a:prstGeom>
        </p:spPr>
        <p:txBody>
          <a:bodyPr lIns="0" tIns="0" rIns="0" bIns="0" rtlCol="0" anchor="t">
            <a:spAutoFit/>
          </a:bodyPr>
          <a:lstStyle/>
          <a:p>
            <a:pPr marL="0" lvl="0" indent="0" algn="l">
              <a:lnSpc>
                <a:spcPts val="12835"/>
              </a:lnSpc>
            </a:pPr>
            <a:r>
              <a:rPr lang="en-US" sz="11668">
                <a:solidFill>
                  <a:srgbClr val="050A30"/>
                </a:solidFill>
                <a:latin typeface="HK Grotesk Bold"/>
              </a:rPr>
              <a:t>Course</a:t>
            </a:r>
          </a:p>
        </p:txBody>
      </p:sp>
      <p:sp>
        <p:nvSpPr>
          <p:cNvPr id="34" name="TextBox 34"/>
          <p:cNvSpPr txBox="1"/>
          <p:nvPr/>
        </p:nvSpPr>
        <p:spPr>
          <a:xfrm>
            <a:off x="1028700" y="4342771"/>
            <a:ext cx="7610475" cy="1672195"/>
          </a:xfrm>
          <a:prstGeom prst="rect">
            <a:avLst/>
          </a:prstGeom>
        </p:spPr>
        <p:txBody>
          <a:bodyPr lIns="0" tIns="0" rIns="0" bIns="0" rtlCol="0" anchor="t">
            <a:spAutoFit/>
          </a:bodyPr>
          <a:lstStyle/>
          <a:p>
            <a:pPr marL="0" lvl="0" indent="0" algn="l">
              <a:lnSpc>
                <a:spcPts val="12835"/>
              </a:lnSpc>
            </a:pPr>
            <a:r>
              <a:rPr lang="en-US" sz="11668">
                <a:solidFill>
                  <a:srgbClr val="12229D"/>
                </a:solidFill>
                <a:latin typeface="HK Grotesk Bold"/>
              </a:rPr>
              <a:t>Objectives</a:t>
            </a:r>
          </a:p>
        </p:txBody>
      </p:sp>
      <p:sp>
        <p:nvSpPr>
          <p:cNvPr id="35" name="TextBox 35"/>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F4F6FC"/>
                </a:solidFill>
                <a:latin typeface="HK Grotesk Bold"/>
              </a:rPr>
              <a:t>ETHICAL TOOLKIT</a:t>
            </a:r>
          </a:p>
        </p:txBody>
      </p:sp>
      <p:grpSp>
        <p:nvGrpSpPr>
          <p:cNvPr id="36" name="Group 36"/>
          <p:cNvGrpSpPr/>
          <p:nvPr/>
        </p:nvGrpSpPr>
        <p:grpSpPr>
          <a:xfrm>
            <a:off x="3038633" y="7316555"/>
            <a:ext cx="6105367" cy="2547542"/>
            <a:chOff x="0" y="0"/>
            <a:chExt cx="1947933" cy="812800"/>
          </a:xfrm>
        </p:grpSpPr>
        <p:sp>
          <p:nvSpPr>
            <p:cNvPr id="37" name="Freeform 37"/>
            <p:cNvSpPr/>
            <p:nvPr/>
          </p:nvSpPr>
          <p:spPr>
            <a:xfrm>
              <a:off x="0" y="0"/>
              <a:ext cx="1947933" cy="812800"/>
            </a:xfrm>
            <a:custGeom>
              <a:avLst/>
              <a:gdLst/>
              <a:ahLst/>
              <a:cxnLst/>
              <a:rect l="l" t="t" r="r" b="b"/>
              <a:pathLst>
                <a:path w="1947933" h="812800">
                  <a:moveTo>
                    <a:pt x="29165" y="0"/>
                  </a:moveTo>
                  <a:lnTo>
                    <a:pt x="1918768" y="0"/>
                  </a:lnTo>
                  <a:cubicBezTo>
                    <a:pt x="1934875" y="0"/>
                    <a:pt x="1947933" y="13058"/>
                    <a:pt x="1947933" y="29165"/>
                  </a:cubicBezTo>
                  <a:lnTo>
                    <a:pt x="1947933" y="783635"/>
                  </a:lnTo>
                  <a:cubicBezTo>
                    <a:pt x="1947933" y="799742"/>
                    <a:pt x="1934875" y="812800"/>
                    <a:pt x="1918768" y="812800"/>
                  </a:cubicBezTo>
                  <a:lnTo>
                    <a:pt x="29165" y="812800"/>
                  </a:lnTo>
                  <a:cubicBezTo>
                    <a:pt x="13058" y="812800"/>
                    <a:pt x="0" y="799742"/>
                    <a:pt x="0" y="783635"/>
                  </a:cubicBezTo>
                  <a:lnTo>
                    <a:pt x="0" y="29165"/>
                  </a:lnTo>
                  <a:cubicBezTo>
                    <a:pt x="0" y="13058"/>
                    <a:pt x="13058" y="0"/>
                    <a:pt x="29165" y="0"/>
                  </a:cubicBezTo>
                  <a:close/>
                </a:path>
              </a:pathLst>
            </a:custGeom>
            <a:blipFill>
              <a:blip r:embed="rId3"/>
              <a:stretch>
                <a:fillRect t="-29985" b="-29985"/>
              </a:stretch>
            </a:blipFill>
          </p:spPr>
          <p:txBody>
            <a:bodyPr/>
            <a:lstStyle/>
            <a:p>
              <a:endParaRPr lang="en-GB"/>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8551342" cy="1094530"/>
            <a:chOff x="0" y="0"/>
            <a:chExt cx="2252205" cy="288271"/>
          </a:xfrm>
        </p:grpSpPr>
        <p:sp>
          <p:nvSpPr>
            <p:cNvPr id="3" name="Freeform 3"/>
            <p:cNvSpPr/>
            <p:nvPr/>
          </p:nvSpPr>
          <p:spPr>
            <a:xfrm>
              <a:off x="0" y="0"/>
              <a:ext cx="2252205" cy="288271"/>
            </a:xfrm>
            <a:custGeom>
              <a:avLst/>
              <a:gdLst/>
              <a:ahLst/>
              <a:cxnLst/>
              <a:rect l="l" t="t" r="r" b="b"/>
              <a:pathLst>
                <a:path w="2252205" h="288271">
                  <a:moveTo>
                    <a:pt x="22634" y="0"/>
                  </a:moveTo>
                  <a:lnTo>
                    <a:pt x="2229571" y="0"/>
                  </a:lnTo>
                  <a:cubicBezTo>
                    <a:pt x="2235574" y="0"/>
                    <a:pt x="2241331" y="2385"/>
                    <a:pt x="2245576" y="6629"/>
                  </a:cubicBezTo>
                  <a:cubicBezTo>
                    <a:pt x="2249821" y="10874"/>
                    <a:pt x="2252205" y="16631"/>
                    <a:pt x="2252205" y="22634"/>
                  </a:cubicBezTo>
                  <a:lnTo>
                    <a:pt x="2252205" y="265638"/>
                  </a:lnTo>
                  <a:cubicBezTo>
                    <a:pt x="2252205" y="271641"/>
                    <a:pt x="2249821" y="277397"/>
                    <a:pt x="2245576" y="281642"/>
                  </a:cubicBezTo>
                  <a:cubicBezTo>
                    <a:pt x="2241331" y="285887"/>
                    <a:pt x="2235574" y="288271"/>
                    <a:pt x="2229571" y="288271"/>
                  </a:cubicBezTo>
                  <a:lnTo>
                    <a:pt x="22634" y="288271"/>
                  </a:lnTo>
                  <a:cubicBezTo>
                    <a:pt x="16631" y="288271"/>
                    <a:pt x="10874" y="285887"/>
                    <a:pt x="6629" y="281642"/>
                  </a:cubicBezTo>
                  <a:cubicBezTo>
                    <a:pt x="2385" y="277397"/>
                    <a:pt x="0" y="271641"/>
                    <a:pt x="0" y="265638"/>
                  </a:cubicBezTo>
                  <a:lnTo>
                    <a:pt x="0" y="22634"/>
                  </a:lnTo>
                  <a:cubicBezTo>
                    <a:pt x="0" y="16631"/>
                    <a:pt x="2385" y="10874"/>
                    <a:pt x="6629" y="6629"/>
                  </a:cubicBezTo>
                  <a:cubicBezTo>
                    <a:pt x="10874" y="2385"/>
                    <a:pt x="16631" y="0"/>
                    <a:pt x="2263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2252205"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12229D"/>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7319322"/>
            <a:ext cx="2565645" cy="2544775"/>
            <a:chOff x="0" y="0"/>
            <a:chExt cx="675726" cy="670229"/>
          </a:xfrm>
        </p:grpSpPr>
        <p:sp>
          <p:nvSpPr>
            <p:cNvPr id="9" name="Freeform 9"/>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F4F6FC"/>
            </a:solidFill>
            <a:ln cap="rnd">
              <a:noFill/>
              <a:prstDash val="solid"/>
              <a:round/>
            </a:ln>
          </p:spPr>
          <p:txBody>
            <a:bodyPr/>
            <a:lstStyle/>
            <a:p>
              <a:endParaRPr lang="en-GB"/>
            </a:p>
          </p:txBody>
        </p:sp>
        <p:sp>
          <p:nvSpPr>
            <p:cNvPr id="10" name="TextBox 10"/>
            <p:cNvSpPr txBox="1"/>
            <p:nvPr/>
          </p:nvSpPr>
          <p:spPr>
            <a:xfrm>
              <a:off x="0" y="-47625"/>
              <a:ext cx="675726" cy="717854"/>
            </a:xfrm>
            <a:prstGeom prst="rect">
              <a:avLst/>
            </a:prstGeom>
          </p:spPr>
          <p:txBody>
            <a:bodyPr lIns="50800" tIns="50800" rIns="50800" bIns="50800" rtlCol="0" anchor="ctr"/>
            <a:lstStyle/>
            <a:p>
              <a:pPr marL="0" lvl="0" indent="0" algn="ctr">
                <a:lnSpc>
                  <a:spcPts val="3196"/>
                </a:lnSpc>
                <a:spcBef>
                  <a:spcPct val="0"/>
                </a:spcBef>
              </a:pPr>
              <a:endParaRPr/>
            </a:p>
          </p:txBody>
        </p:sp>
      </p:grpSp>
      <p:grpSp>
        <p:nvGrpSpPr>
          <p:cNvPr id="11" name="Group 11"/>
          <p:cNvGrpSpPr/>
          <p:nvPr/>
        </p:nvGrpSpPr>
        <p:grpSpPr>
          <a:xfrm>
            <a:off x="3052921" y="1593997"/>
            <a:ext cx="7088959" cy="3253396"/>
            <a:chOff x="0" y="0"/>
            <a:chExt cx="2199044" cy="1009226"/>
          </a:xfrm>
        </p:grpSpPr>
        <p:sp>
          <p:nvSpPr>
            <p:cNvPr id="12" name="Freeform 12"/>
            <p:cNvSpPr/>
            <p:nvPr/>
          </p:nvSpPr>
          <p:spPr>
            <a:xfrm>
              <a:off x="0" y="0"/>
              <a:ext cx="2199044" cy="1009226"/>
            </a:xfrm>
            <a:custGeom>
              <a:avLst/>
              <a:gdLst/>
              <a:ahLst/>
              <a:cxnLst/>
              <a:rect l="l" t="t" r="r" b="b"/>
              <a:pathLst>
                <a:path w="2199044" h="1009226">
                  <a:moveTo>
                    <a:pt x="25119" y="0"/>
                  </a:moveTo>
                  <a:lnTo>
                    <a:pt x="2173926" y="0"/>
                  </a:lnTo>
                  <a:cubicBezTo>
                    <a:pt x="2187798" y="0"/>
                    <a:pt x="2199044" y="11246"/>
                    <a:pt x="2199044" y="25119"/>
                  </a:cubicBezTo>
                  <a:lnTo>
                    <a:pt x="2199044" y="984107"/>
                  </a:lnTo>
                  <a:cubicBezTo>
                    <a:pt x="2199044" y="997980"/>
                    <a:pt x="2187798" y="1009226"/>
                    <a:pt x="2173926" y="1009226"/>
                  </a:cubicBezTo>
                  <a:lnTo>
                    <a:pt x="25119" y="1009226"/>
                  </a:lnTo>
                  <a:cubicBezTo>
                    <a:pt x="11246" y="1009226"/>
                    <a:pt x="0" y="997980"/>
                    <a:pt x="0" y="984107"/>
                  </a:cubicBezTo>
                  <a:lnTo>
                    <a:pt x="0" y="25119"/>
                  </a:lnTo>
                  <a:cubicBezTo>
                    <a:pt x="0" y="11246"/>
                    <a:pt x="11246" y="0"/>
                    <a:pt x="25119" y="0"/>
                  </a:cubicBezTo>
                  <a:close/>
                </a:path>
              </a:pathLst>
            </a:custGeom>
            <a:blipFill>
              <a:blip r:embed="rId3"/>
              <a:stretch>
                <a:fillRect t="-22722" b="-22722"/>
              </a:stretch>
            </a:blipFill>
          </p:spPr>
          <p:txBody>
            <a:bodyPr/>
            <a:lstStyle/>
            <a:p>
              <a:endParaRPr lang="en-GB"/>
            </a:p>
          </p:txBody>
        </p:sp>
      </p:grpSp>
      <p:grpSp>
        <p:nvGrpSpPr>
          <p:cNvPr id="13" name="Group 13"/>
          <p:cNvGrpSpPr/>
          <p:nvPr/>
        </p:nvGrpSpPr>
        <p:grpSpPr>
          <a:xfrm>
            <a:off x="401550" y="1593997"/>
            <a:ext cx="2575170" cy="5649756"/>
            <a:chOff x="0" y="0"/>
            <a:chExt cx="821615" cy="1802569"/>
          </a:xfrm>
        </p:grpSpPr>
        <p:sp>
          <p:nvSpPr>
            <p:cNvPr id="14" name="Freeform 14"/>
            <p:cNvSpPr/>
            <p:nvPr/>
          </p:nvSpPr>
          <p:spPr>
            <a:xfrm>
              <a:off x="0" y="0"/>
              <a:ext cx="821615" cy="1802569"/>
            </a:xfrm>
            <a:custGeom>
              <a:avLst/>
              <a:gdLst/>
              <a:ahLst/>
              <a:cxnLst/>
              <a:rect l="l" t="t" r="r" b="b"/>
              <a:pathLst>
                <a:path w="821615" h="1802569">
                  <a:moveTo>
                    <a:pt x="69147" y="0"/>
                  </a:moveTo>
                  <a:lnTo>
                    <a:pt x="752468" y="0"/>
                  </a:lnTo>
                  <a:cubicBezTo>
                    <a:pt x="770807" y="0"/>
                    <a:pt x="788395" y="7285"/>
                    <a:pt x="801362" y="20253"/>
                  </a:cubicBezTo>
                  <a:cubicBezTo>
                    <a:pt x="814330" y="33220"/>
                    <a:pt x="821615" y="50808"/>
                    <a:pt x="821615" y="69147"/>
                  </a:cubicBezTo>
                  <a:lnTo>
                    <a:pt x="821615" y="1733423"/>
                  </a:lnTo>
                  <a:cubicBezTo>
                    <a:pt x="821615" y="1751761"/>
                    <a:pt x="814330" y="1769349"/>
                    <a:pt x="801362" y="1782317"/>
                  </a:cubicBezTo>
                  <a:cubicBezTo>
                    <a:pt x="788395" y="1795284"/>
                    <a:pt x="770807" y="1802569"/>
                    <a:pt x="752468" y="1802569"/>
                  </a:cubicBezTo>
                  <a:lnTo>
                    <a:pt x="69147" y="1802569"/>
                  </a:lnTo>
                  <a:cubicBezTo>
                    <a:pt x="50808" y="1802569"/>
                    <a:pt x="33220" y="1795284"/>
                    <a:pt x="20253" y="1782317"/>
                  </a:cubicBezTo>
                  <a:cubicBezTo>
                    <a:pt x="7285" y="1769349"/>
                    <a:pt x="0" y="1751761"/>
                    <a:pt x="0" y="1733423"/>
                  </a:cubicBezTo>
                  <a:lnTo>
                    <a:pt x="0" y="69147"/>
                  </a:lnTo>
                  <a:cubicBezTo>
                    <a:pt x="0" y="50808"/>
                    <a:pt x="7285" y="33220"/>
                    <a:pt x="20253" y="20253"/>
                  </a:cubicBezTo>
                  <a:cubicBezTo>
                    <a:pt x="33220" y="7285"/>
                    <a:pt x="50808" y="0"/>
                    <a:pt x="69147" y="0"/>
                  </a:cubicBezTo>
                  <a:close/>
                </a:path>
              </a:pathLst>
            </a:custGeom>
            <a:solidFill>
              <a:srgbClr val="FAFAFA"/>
            </a:solidFill>
            <a:ln w="12700">
              <a:solidFill>
                <a:srgbClr val="000000"/>
              </a:solidFill>
            </a:ln>
          </p:spPr>
          <p:txBody>
            <a:bodyPr/>
            <a:lstStyle/>
            <a:p>
              <a:endParaRPr lang="en-GB"/>
            </a:p>
          </p:txBody>
        </p:sp>
      </p:grpSp>
      <p:grpSp>
        <p:nvGrpSpPr>
          <p:cNvPr id="15" name="Group 15"/>
          <p:cNvGrpSpPr/>
          <p:nvPr/>
        </p:nvGrpSpPr>
        <p:grpSpPr>
          <a:xfrm>
            <a:off x="3052921" y="4975611"/>
            <a:ext cx="7088959" cy="4888486"/>
            <a:chOff x="0" y="0"/>
            <a:chExt cx="1867051" cy="1287503"/>
          </a:xfrm>
        </p:grpSpPr>
        <p:sp>
          <p:nvSpPr>
            <p:cNvPr id="16" name="Freeform 16"/>
            <p:cNvSpPr/>
            <p:nvPr/>
          </p:nvSpPr>
          <p:spPr>
            <a:xfrm>
              <a:off x="0" y="0"/>
              <a:ext cx="1867051" cy="1287503"/>
            </a:xfrm>
            <a:custGeom>
              <a:avLst/>
              <a:gdLst/>
              <a:ahLst/>
              <a:cxnLst/>
              <a:rect l="l" t="t" r="r" b="b"/>
              <a:pathLst>
                <a:path w="1867051" h="1287503">
                  <a:moveTo>
                    <a:pt x="27303" y="0"/>
                  </a:moveTo>
                  <a:lnTo>
                    <a:pt x="1839748" y="0"/>
                  </a:lnTo>
                  <a:cubicBezTo>
                    <a:pt x="1854827" y="0"/>
                    <a:pt x="1867051" y="12224"/>
                    <a:pt x="1867051" y="27303"/>
                  </a:cubicBezTo>
                  <a:lnTo>
                    <a:pt x="1867051" y="1260200"/>
                  </a:lnTo>
                  <a:cubicBezTo>
                    <a:pt x="1867051" y="1275279"/>
                    <a:pt x="1854827" y="1287503"/>
                    <a:pt x="1839748" y="1287503"/>
                  </a:cubicBezTo>
                  <a:lnTo>
                    <a:pt x="27303" y="1287503"/>
                  </a:lnTo>
                  <a:cubicBezTo>
                    <a:pt x="12224" y="1287503"/>
                    <a:pt x="0" y="1275279"/>
                    <a:pt x="0" y="1260200"/>
                  </a:cubicBezTo>
                  <a:lnTo>
                    <a:pt x="0" y="27303"/>
                  </a:lnTo>
                  <a:cubicBezTo>
                    <a:pt x="0" y="12224"/>
                    <a:pt x="12224" y="0"/>
                    <a:pt x="27303" y="0"/>
                  </a:cubicBezTo>
                  <a:close/>
                </a:path>
              </a:pathLst>
            </a:custGeom>
            <a:solidFill>
              <a:srgbClr val="F4F6FC"/>
            </a:solidFill>
          </p:spPr>
          <p:txBody>
            <a:bodyPr/>
            <a:lstStyle/>
            <a:p>
              <a:endParaRPr lang="en-GB"/>
            </a:p>
          </p:txBody>
        </p:sp>
        <p:sp>
          <p:nvSpPr>
            <p:cNvPr id="17" name="TextBox 17"/>
            <p:cNvSpPr txBox="1"/>
            <p:nvPr/>
          </p:nvSpPr>
          <p:spPr>
            <a:xfrm>
              <a:off x="0" y="-47625"/>
              <a:ext cx="1867051" cy="1335128"/>
            </a:xfrm>
            <a:prstGeom prst="rect">
              <a:avLst/>
            </a:prstGeom>
          </p:spPr>
          <p:txBody>
            <a:bodyPr lIns="50800" tIns="50800" rIns="50800" bIns="50800" rtlCol="0" anchor="ctr"/>
            <a:lstStyle/>
            <a:p>
              <a:pPr algn="ctr">
                <a:lnSpc>
                  <a:spcPts val="2800"/>
                </a:lnSpc>
              </a:pPr>
              <a:endParaRPr/>
            </a:p>
          </p:txBody>
        </p:sp>
      </p:grpSp>
      <p:sp>
        <p:nvSpPr>
          <p:cNvPr id="18" name="TextBox 18"/>
          <p:cNvSpPr txBox="1"/>
          <p:nvPr/>
        </p:nvSpPr>
        <p:spPr>
          <a:xfrm>
            <a:off x="3680070" y="5995952"/>
            <a:ext cx="4524628" cy="1565733"/>
          </a:xfrm>
          <a:prstGeom prst="rect">
            <a:avLst/>
          </a:prstGeom>
        </p:spPr>
        <p:txBody>
          <a:bodyPr lIns="0" tIns="0" rIns="0" bIns="0" rtlCol="0" anchor="t">
            <a:spAutoFit/>
          </a:bodyPr>
          <a:lstStyle/>
          <a:p>
            <a:pPr marL="0" lvl="0" indent="0" algn="l">
              <a:lnSpc>
                <a:spcPts val="11768"/>
              </a:lnSpc>
            </a:pPr>
            <a:r>
              <a:rPr lang="en-US" sz="11768">
                <a:solidFill>
                  <a:srgbClr val="12229D"/>
                </a:solidFill>
                <a:latin typeface="HK Grotesk Bold"/>
              </a:rPr>
              <a:t>Topics</a:t>
            </a:r>
          </a:p>
        </p:txBody>
      </p:sp>
      <p:sp>
        <p:nvSpPr>
          <p:cNvPr id="19" name="TextBox 19"/>
          <p:cNvSpPr txBox="1"/>
          <p:nvPr/>
        </p:nvSpPr>
        <p:spPr>
          <a:xfrm>
            <a:off x="3680070" y="7629735"/>
            <a:ext cx="6315183" cy="1410956"/>
          </a:xfrm>
          <a:prstGeom prst="rect">
            <a:avLst/>
          </a:prstGeom>
        </p:spPr>
        <p:txBody>
          <a:bodyPr lIns="0" tIns="0" rIns="0" bIns="0" rtlCol="0" anchor="t">
            <a:spAutoFit/>
          </a:bodyPr>
          <a:lstStyle/>
          <a:p>
            <a:pPr marL="0" lvl="0" indent="0" algn="l">
              <a:lnSpc>
                <a:spcPts val="10110"/>
              </a:lnSpc>
              <a:spcBef>
                <a:spcPct val="0"/>
              </a:spcBef>
            </a:pPr>
            <a:r>
              <a:rPr lang="en-US" sz="11620">
                <a:solidFill>
                  <a:srgbClr val="050A30"/>
                </a:solidFill>
                <a:latin typeface="HK Grotesk Bold"/>
              </a:rPr>
              <a:t>Covered</a:t>
            </a:r>
          </a:p>
        </p:txBody>
      </p:sp>
      <p:grpSp>
        <p:nvGrpSpPr>
          <p:cNvPr id="20" name="Group 20"/>
          <p:cNvGrpSpPr/>
          <p:nvPr/>
        </p:nvGrpSpPr>
        <p:grpSpPr>
          <a:xfrm>
            <a:off x="10218080" y="422903"/>
            <a:ext cx="7668370" cy="3094483"/>
            <a:chOff x="0" y="0"/>
            <a:chExt cx="2009350" cy="810850"/>
          </a:xfrm>
        </p:grpSpPr>
        <p:sp>
          <p:nvSpPr>
            <p:cNvPr id="21" name="Freeform 21"/>
            <p:cNvSpPr/>
            <p:nvPr/>
          </p:nvSpPr>
          <p:spPr>
            <a:xfrm>
              <a:off x="0" y="0"/>
              <a:ext cx="2009350" cy="810850"/>
            </a:xfrm>
            <a:custGeom>
              <a:avLst/>
              <a:gdLst/>
              <a:ahLst/>
              <a:cxnLst/>
              <a:rect l="l" t="t" r="r" b="b"/>
              <a:pathLst>
                <a:path w="2009350" h="810850">
                  <a:moveTo>
                    <a:pt x="22211" y="0"/>
                  </a:moveTo>
                  <a:lnTo>
                    <a:pt x="1987139" y="0"/>
                  </a:lnTo>
                  <a:cubicBezTo>
                    <a:pt x="1999406" y="0"/>
                    <a:pt x="2009350" y="9944"/>
                    <a:pt x="2009350" y="22211"/>
                  </a:cubicBezTo>
                  <a:lnTo>
                    <a:pt x="2009350" y="788639"/>
                  </a:lnTo>
                  <a:cubicBezTo>
                    <a:pt x="2009350" y="794530"/>
                    <a:pt x="2007010" y="800179"/>
                    <a:pt x="2002845" y="804345"/>
                  </a:cubicBezTo>
                  <a:cubicBezTo>
                    <a:pt x="1998679" y="808510"/>
                    <a:pt x="1993030" y="810850"/>
                    <a:pt x="1987139" y="810850"/>
                  </a:cubicBezTo>
                  <a:lnTo>
                    <a:pt x="22211" y="810850"/>
                  </a:lnTo>
                  <a:cubicBezTo>
                    <a:pt x="9944" y="810850"/>
                    <a:pt x="0" y="800906"/>
                    <a:pt x="0" y="788639"/>
                  </a:cubicBezTo>
                  <a:lnTo>
                    <a:pt x="0" y="22211"/>
                  </a:lnTo>
                  <a:cubicBezTo>
                    <a:pt x="0" y="16320"/>
                    <a:pt x="2340" y="10671"/>
                    <a:pt x="6505" y="6505"/>
                  </a:cubicBezTo>
                  <a:cubicBezTo>
                    <a:pt x="10671" y="2340"/>
                    <a:pt x="16320" y="0"/>
                    <a:pt x="22211" y="0"/>
                  </a:cubicBezTo>
                  <a:close/>
                </a:path>
              </a:pathLst>
            </a:custGeom>
            <a:solidFill>
              <a:srgbClr val="12229D"/>
            </a:solidFill>
          </p:spPr>
          <p:txBody>
            <a:bodyPr/>
            <a:lstStyle/>
            <a:p>
              <a:endParaRPr lang="en-GB"/>
            </a:p>
          </p:txBody>
        </p:sp>
        <p:sp>
          <p:nvSpPr>
            <p:cNvPr id="22" name="TextBox 22"/>
            <p:cNvSpPr txBox="1"/>
            <p:nvPr/>
          </p:nvSpPr>
          <p:spPr>
            <a:xfrm>
              <a:off x="0" y="-47625"/>
              <a:ext cx="2009350" cy="858475"/>
            </a:xfrm>
            <a:prstGeom prst="rect">
              <a:avLst/>
            </a:prstGeom>
          </p:spPr>
          <p:txBody>
            <a:bodyPr lIns="44944" tIns="44944" rIns="44944" bIns="44944" rtlCol="0" anchor="ctr"/>
            <a:lstStyle/>
            <a:p>
              <a:pPr algn="ctr">
                <a:lnSpc>
                  <a:spcPts val="2800"/>
                </a:lnSpc>
              </a:pPr>
              <a:endParaRPr/>
            </a:p>
          </p:txBody>
        </p:sp>
      </p:grpSp>
      <p:grpSp>
        <p:nvGrpSpPr>
          <p:cNvPr id="23" name="Group 23"/>
          <p:cNvGrpSpPr/>
          <p:nvPr/>
        </p:nvGrpSpPr>
        <p:grpSpPr>
          <a:xfrm>
            <a:off x="10727745" y="846559"/>
            <a:ext cx="899439" cy="899439"/>
            <a:chOff x="0" y="0"/>
            <a:chExt cx="812800" cy="812800"/>
          </a:xfrm>
        </p:grpSpPr>
        <p:sp>
          <p:nvSpPr>
            <p:cNvPr id="24" name="Freeform 24"/>
            <p:cNvSpPr/>
            <p:nvPr/>
          </p:nvSpPr>
          <p:spPr>
            <a:xfrm>
              <a:off x="0" y="0"/>
              <a:ext cx="812800" cy="812800"/>
            </a:xfrm>
            <a:custGeom>
              <a:avLst/>
              <a:gdLst/>
              <a:ahLst/>
              <a:cxnLst/>
              <a:rect l="l" t="t" r="r" b="b"/>
              <a:pathLst>
                <a:path w="812800" h="812800">
                  <a:moveTo>
                    <a:pt x="215188" y="0"/>
                  </a:moveTo>
                  <a:lnTo>
                    <a:pt x="597612" y="0"/>
                  </a:lnTo>
                  <a:cubicBezTo>
                    <a:pt x="716457" y="0"/>
                    <a:pt x="812800" y="96343"/>
                    <a:pt x="812800" y="215188"/>
                  </a:cubicBezTo>
                  <a:lnTo>
                    <a:pt x="812800" y="597612"/>
                  </a:lnTo>
                  <a:cubicBezTo>
                    <a:pt x="812800" y="716457"/>
                    <a:pt x="716457" y="812800"/>
                    <a:pt x="597612" y="812800"/>
                  </a:cubicBezTo>
                  <a:lnTo>
                    <a:pt x="215188" y="812800"/>
                  </a:lnTo>
                  <a:cubicBezTo>
                    <a:pt x="96343" y="812800"/>
                    <a:pt x="0" y="716457"/>
                    <a:pt x="0" y="597612"/>
                  </a:cubicBezTo>
                  <a:lnTo>
                    <a:pt x="0" y="215188"/>
                  </a:lnTo>
                  <a:cubicBezTo>
                    <a:pt x="0" y="96343"/>
                    <a:pt x="96343" y="0"/>
                    <a:pt x="215188" y="0"/>
                  </a:cubicBezTo>
                  <a:close/>
                </a:path>
              </a:pathLst>
            </a:custGeom>
            <a:solidFill>
              <a:srgbClr val="F4F6FC"/>
            </a:solidFill>
            <a:ln cap="rnd">
              <a:noFill/>
              <a:prstDash val="solid"/>
              <a:round/>
            </a:ln>
          </p:spPr>
          <p:txBody>
            <a:bodyPr/>
            <a:lstStyle/>
            <a:p>
              <a:endParaRPr lang="en-GB"/>
            </a:p>
          </p:txBody>
        </p:sp>
        <p:sp>
          <p:nvSpPr>
            <p:cNvPr id="25" name="TextBox 25"/>
            <p:cNvSpPr txBox="1"/>
            <p:nvPr/>
          </p:nvSpPr>
          <p:spPr>
            <a:xfrm>
              <a:off x="0" y="-47625"/>
              <a:ext cx="812800" cy="860425"/>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26" name="TextBox 26"/>
          <p:cNvSpPr txBox="1"/>
          <p:nvPr/>
        </p:nvSpPr>
        <p:spPr>
          <a:xfrm>
            <a:off x="12390747" y="1552833"/>
            <a:ext cx="5495703" cy="1845310"/>
          </a:xfrm>
          <a:prstGeom prst="rect">
            <a:avLst/>
          </a:prstGeom>
        </p:spPr>
        <p:txBody>
          <a:bodyPr lIns="0" tIns="0" rIns="0" bIns="0" rtlCol="0" anchor="t">
            <a:spAutoFit/>
          </a:bodyPr>
          <a:lstStyle/>
          <a:p>
            <a:pPr marL="496569" lvl="1" indent="-248284">
              <a:lnSpc>
                <a:spcPts val="3679"/>
              </a:lnSpc>
              <a:buFont typeface="Arial"/>
              <a:buChar char="•"/>
            </a:pPr>
            <a:r>
              <a:rPr lang="en-US" sz="2299">
                <a:solidFill>
                  <a:srgbClr val="F4F6FC"/>
                </a:solidFill>
                <a:latin typeface="HK Grotesk"/>
              </a:rPr>
              <a:t>What is ethics?</a:t>
            </a:r>
          </a:p>
          <a:p>
            <a:pPr marL="496569" lvl="1" indent="-248284">
              <a:lnSpc>
                <a:spcPts val="3679"/>
              </a:lnSpc>
              <a:buFont typeface="Arial"/>
              <a:buChar char="•"/>
            </a:pPr>
            <a:r>
              <a:rPr lang="en-US" sz="2299">
                <a:solidFill>
                  <a:srgbClr val="F4F6FC"/>
                </a:solidFill>
                <a:latin typeface="HK Grotesk"/>
              </a:rPr>
              <a:t>What is ethical deliberation?</a:t>
            </a:r>
          </a:p>
          <a:p>
            <a:pPr marL="496569" lvl="1" indent="-248284">
              <a:lnSpc>
                <a:spcPts val="3679"/>
              </a:lnSpc>
              <a:buFont typeface="Arial"/>
              <a:buChar char="•"/>
            </a:pPr>
            <a:r>
              <a:rPr lang="en-US" sz="2299">
                <a:solidFill>
                  <a:srgbClr val="F4F6FC"/>
                </a:solidFill>
                <a:latin typeface="HK Grotesk"/>
              </a:rPr>
              <a:t>How can ethical deliberation assist municipal planning?</a:t>
            </a:r>
          </a:p>
        </p:txBody>
      </p:sp>
      <p:sp>
        <p:nvSpPr>
          <p:cNvPr id="27" name="TextBox 27"/>
          <p:cNvSpPr txBox="1"/>
          <p:nvPr/>
        </p:nvSpPr>
        <p:spPr>
          <a:xfrm>
            <a:off x="12390747" y="850803"/>
            <a:ext cx="4990171" cy="723900"/>
          </a:xfrm>
          <a:prstGeom prst="rect">
            <a:avLst/>
          </a:prstGeom>
        </p:spPr>
        <p:txBody>
          <a:bodyPr lIns="0" tIns="0" rIns="0" bIns="0" rtlCol="0" anchor="t">
            <a:spAutoFit/>
          </a:bodyPr>
          <a:lstStyle/>
          <a:p>
            <a:pPr>
              <a:lnSpc>
                <a:spcPts val="2887"/>
              </a:lnSpc>
            </a:pPr>
            <a:r>
              <a:rPr lang="en-US" sz="2406" spc="192">
                <a:solidFill>
                  <a:srgbClr val="F4F6FC"/>
                </a:solidFill>
                <a:latin typeface="HK Grotesk Bold"/>
              </a:rPr>
              <a:t>INTRODUCTION TO ETHICAL DELIBERATION</a:t>
            </a:r>
          </a:p>
        </p:txBody>
      </p:sp>
      <p:sp>
        <p:nvSpPr>
          <p:cNvPr id="28" name="Freeform 28"/>
          <p:cNvSpPr/>
          <p:nvPr/>
        </p:nvSpPr>
        <p:spPr>
          <a:xfrm>
            <a:off x="11018287" y="1052686"/>
            <a:ext cx="337573" cy="504682"/>
          </a:xfrm>
          <a:custGeom>
            <a:avLst/>
            <a:gdLst/>
            <a:ahLst/>
            <a:cxnLst/>
            <a:rect l="l" t="t" r="r" b="b"/>
            <a:pathLst>
              <a:path w="337573" h="504682">
                <a:moveTo>
                  <a:pt x="0" y="0"/>
                </a:moveTo>
                <a:lnTo>
                  <a:pt x="337573" y="0"/>
                </a:lnTo>
                <a:lnTo>
                  <a:pt x="337573" y="504682"/>
                </a:lnTo>
                <a:lnTo>
                  <a:pt x="0" y="504682"/>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rnd">
            <a:noFill/>
            <a:prstDash val="solid"/>
            <a:round/>
          </a:ln>
        </p:spPr>
        <p:txBody>
          <a:bodyPr/>
          <a:lstStyle/>
          <a:p>
            <a:endParaRPr lang="en-GB" dirty="0"/>
          </a:p>
        </p:txBody>
      </p:sp>
      <p:grpSp>
        <p:nvGrpSpPr>
          <p:cNvPr id="29" name="Group 29"/>
          <p:cNvGrpSpPr/>
          <p:nvPr/>
        </p:nvGrpSpPr>
        <p:grpSpPr>
          <a:xfrm>
            <a:off x="10218080" y="6769614"/>
            <a:ext cx="7668370" cy="3094483"/>
            <a:chOff x="0" y="0"/>
            <a:chExt cx="2009350" cy="810850"/>
          </a:xfrm>
        </p:grpSpPr>
        <p:sp>
          <p:nvSpPr>
            <p:cNvPr id="30" name="Freeform 30"/>
            <p:cNvSpPr/>
            <p:nvPr/>
          </p:nvSpPr>
          <p:spPr>
            <a:xfrm>
              <a:off x="0" y="0"/>
              <a:ext cx="2009350" cy="810850"/>
            </a:xfrm>
            <a:custGeom>
              <a:avLst/>
              <a:gdLst/>
              <a:ahLst/>
              <a:cxnLst/>
              <a:rect l="l" t="t" r="r" b="b"/>
              <a:pathLst>
                <a:path w="2009350" h="810850">
                  <a:moveTo>
                    <a:pt x="22211" y="0"/>
                  </a:moveTo>
                  <a:lnTo>
                    <a:pt x="1987139" y="0"/>
                  </a:lnTo>
                  <a:cubicBezTo>
                    <a:pt x="1999406" y="0"/>
                    <a:pt x="2009350" y="9944"/>
                    <a:pt x="2009350" y="22211"/>
                  </a:cubicBezTo>
                  <a:lnTo>
                    <a:pt x="2009350" y="788639"/>
                  </a:lnTo>
                  <a:cubicBezTo>
                    <a:pt x="2009350" y="794530"/>
                    <a:pt x="2007010" y="800179"/>
                    <a:pt x="2002845" y="804345"/>
                  </a:cubicBezTo>
                  <a:cubicBezTo>
                    <a:pt x="1998679" y="808510"/>
                    <a:pt x="1993030" y="810850"/>
                    <a:pt x="1987139" y="810850"/>
                  </a:cubicBezTo>
                  <a:lnTo>
                    <a:pt x="22211" y="810850"/>
                  </a:lnTo>
                  <a:cubicBezTo>
                    <a:pt x="9944" y="810850"/>
                    <a:pt x="0" y="800906"/>
                    <a:pt x="0" y="788639"/>
                  </a:cubicBezTo>
                  <a:lnTo>
                    <a:pt x="0" y="22211"/>
                  </a:lnTo>
                  <a:cubicBezTo>
                    <a:pt x="0" y="16320"/>
                    <a:pt x="2340" y="10671"/>
                    <a:pt x="6505" y="6505"/>
                  </a:cubicBezTo>
                  <a:cubicBezTo>
                    <a:pt x="10671" y="2340"/>
                    <a:pt x="16320" y="0"/>
                    <a:pt x="22211" y="0"/>
                  </a:cubicBezTo>
                  <a:close/>
                </a:path>
              </a:pathLst>
            </a:custGeom>
            <a:solidFill>
              <a:srgbClr val="12229D"/>
            </a:solidFill>
          </p:spPr>
          <p:txBody>
            <a:bodyPr/>
            <a:lstStyle/>
            <a:p>
              <a:endParaRPr lang="en-GB"/>
            </a:p>
          </p:txBody>
        </p:sp>
        <p:sp>
          <p:nvSpPr>
            <p:cNvPr id="31" name="TextBox 31"/>
            <p:cNvSpPr txBox="1"/>
            <p:nvPr/>
          </p:nvSpPr>
          <p:spPr>
            <a:xfrm>
              <a:off x="0" y="-47625"/>
              <a:ext cx="2009350" cy="858475"/>
            </a:xfrm>
            <a:prstGeom prst="rect">
              <a:avLst/>
            </a:prstGeom>
          </p:spPr>
          <p:txBody>
            <a:bodyPr lIns="44944" tIns="44944" rIns="44944" bIns="44944" rtlCol="0" anchor="ctr"/>
            <a:lstStyle/>
            <a:p>
              <a:pPr algn="ctr">
                <a:lnSpc>
                  <a:spcPts val="2800"/>
                </a:lnSpc>
              </a:pPr>
              <a:endParaRPr/>
            </a:p>
          </p:txBody>
        </p:sp>
      </p:grpSp>
      <p:sp>
        <p:nvSpPr>
          <p:cNvPr id="32" name="TextBox 32"/>
          <p:cNvSpPr txBox="1"/>
          <p:nvPr/>
        </p:nvSpPr>
        <p:spPr>
          <a:xfrm>
            <a:off x="12390747" y="8152545"/>
            <a:ext cx="4074670" cy="1867755"/>
          </a:xfrm>
          <a:prstGeom prst="rect">
            <a:avLst/>
          </a:prstGeom>
        </p:spPr>
        <p:txBody>
          <a:bodyPr lIns="0" tIns="0" rIns="0" bIns="0" rtlCol="0" anchor="t">
            <a:spAutoFit/>
          </a:bodyPr>
          <a:lstStyle/>
          <a:p>
            <a:pPr marL="496569" lvl="1" indent="-248284">
              <a:lnSpc>
                <a:spcPts val="3679"/>
              </a:lnSpc>
              <a:buFont typeface="Arial"/>
              <a:buChar char="•"/>
            </a:pPr>
            <a:r>
              <a:rPr lang="en-US" sz="2299" dirty="0">
                <a:solidFill>
                  <a:srgbClr val="F4F6FC"/>
                </a:solidFill>
                <a:latin typeface="HK Grotesk"/>
              </a:rPr>
              <a:t>Framework in action</a:t>
            </a:r>
          </a:p>
          <a:p>
            <a:pPr marL="496569" lvl="1" indent="-248284">
              <a:lnSpc>
                <a:spcPts val="3679"/>
              </a:lnSpc>
              <a:buFont typeface="Arial"/>
              <a:buChar char="•"/>
            </a:pPr>
            <a:r>
              <a:rPr lang="en-US" sz="2299" dirty="0">
                <a:solidFill>
                  <a:srgbClr val="F4F6FC"/>
                </a:solidFill>
                <a:latin typeface="HK Grotesk"/>
              </a:rPr>
              <a:t>FAQs</a:t>
            </a:r>
          </a:p>
          <a:p>
            <a:pPr marL="496569" lvl="1" indent="-248284">
              <a:lnSpc>
                <a:spcPts val="3679"/>
              </a:lnSpc>
              <a:buFont typeface="Arial"/>
              <a:buChar char="•"/>
            </a:pPr>
            <a:r>
              <a:rPr lang="en-US" sz="2299" dirty="0">
                <a:solidFill>
                  <a:srgbClr val="F4F6FC"/>
                </a:solidFill>
                <a:latin typeface="HK Grotesk"/>
              </a:rPr>
              <a:t>Further resources</a:t>
            </a:r>
          </a:p>
          <a:p>
            <a:pPr marL="496569" lvl="1" indent="-248284" algn="l">
              <a:lnSpc>
                <a:spcPts val="3679"/>
              </a:lnSpc>
              <a:buFont typeface="Arial"/>
              <a:buChar char="•"/>
            </a:pPr>
            <a:endParaRPr lang="en-US" sz="2299" dirty="0">
              <a:solidFill>
                <a:srgbClr val="F4F6FC"/>
              </a:solidFill>
              <a:latin typeface="HK Grotesk"/>
            </a:endParaRPr>
          </a:p>
        </p:txBody>
      </p:sp>
      <p:sp>
        <p:nvSpPr>
          <p:cNvPr id="33" name="TextBox 33"/>
          <p:cNvSpPr txBox="1"/>
          <p:nvPr/>
        </p:nvSpPr>
        <p:spPr>
          <a:xfrm>
            <a:off x="12390747" y="7197514"/>
            <a:ext cx="5288540" cy="742950"/>
          </a:xfrm>
          <a:prstGeom prst="rect">
            <a:avLst/>
          </a:prstGeom>
        </p:spPr>
        <p:txBody>
          <a:bodyPr lIns="0" tIns="0" rIns="0" bIns="0" rtlCol="0" anchor="t">
            <a:spAutoFit/>
          </a:bodyPr>
          <a:lstStyle/>
          <a:p>
            <a:pPr marL="0" lvl="1" indent="0" algn="l">
              <a:lnSpc>
                <a:spcPts val="2999"/>
              </a:lnSpc>
              <a:spcBef>
                <a:spcPct val="0"/>
              </a:spcBef>
            </a:pPr>
            <a:r>
              <a:rPr lang="en-US" sz="2499" spc="199">
                <a:solidFill>
                  <a:srgbClr val="F4F6FC"/>
                </a:solidFill>
                <a:latin typeface="HK Grotesk Bold"/>
              </a:rPr>
              <a:t>ETHICAL DELIBERATION IN POLICY-MAKING</a:t>
            </a:r>
          </a:p>
        </p:txBody>
      </p:sp>
      <p:grpSp>
        <p:nvGrpSpPr>
          <p:cNvPr id="34" name="Group 34"/>
          <p:cNvGrpSpPr/>
          <p:nvPr/>
        </p:nvGrpSpPr>
        <p:grpSpPr>
          <a:xfrm>
            <a:off x="10732850" y="7259966"/>
            <a:ext cx="908448" cy="908448"/>
            <a:chOff x="0" y="0"/>
            <a:chExt cx="812800" cy="812800"/>
          </a:xfrm>
        </p:grpSpPr>
        <p:sp>
          <p:nvSpPr>
            <p:cNvPr id="35" name="Freeform 35"/>
            <p:cNvSpPr/>
            <p:nvPr/>
          </p:nvSpPr>
          <p:spPr>
            <a:xfrm>
              <a:off x="0" y="0"/>
              <a:ext cx="812800" cy="812800"/>
            </a:xfrm>
            <a:custGeom>
              <a:avLst/>
              <a:gdLst/>
              <a:ahLst/>
              <a:cxnLst/>
              <a:rect l="l" t="t" r="r" b="b"/>
              <a:pathLst>
                <a:path w="812800" h="812800">
                  <a:moveTo>
                    <a:pt x="213054" y="0"/>
                  </a:moveTo>
                  <a:lnTo>
                    <a:pt x="599746" y="0"/>
                  </a:lnTo>
                  <a:cubicBezTo>
                    <a:pt x="656252" y="0"/>
                    <a:pt x="710443" y="22447"/>
                    <a:pt x="750398" y="62402"/>
                  </a:cubicBezTo>
                  <a:cubicBezTo>
                    <a:pt x="790353" y="102357"/>
                    <a:pt x="812800" y="156548"/>
                    <a:pt x="812800" y="213054"/>
                  </a:cubicBezTo>
                  <a:lnTo>
                    <a:pt x="812800" y="599746"/>
                  </a:lnTo>
                  <a:cubicBezTo>
                    <a:pt x="812800" y="656252"/>
                    <a:pt x="790353" y="710443"/>
                    <a:pt x="750398" y="750398"/>
                  </a:cubicBezTo>
                  <a:cubicBezTo>
                    <a:pt x="710443" y="790353"/>
                    <a:pt x="656252" y="812800"/>
                    <a:pt x="599746" y="812800"/>
                  </a:cubicBezTo>
                  <a:lnTo>
                    <a:pt x="213054" y="812800"/>
                  </a:lnTo>
                  <a:cubicBezTo>
                    <a:pt x="156548" y="812800"/>
                    <a:pt x="102357" y="790353"/>
                    <a:pt x="62402" y="750398"/>
                  </a:cubicBezTo>
                  <a:cubicBezTo>
                    <a:pt x="22447" y="710443"/>
                    <a:pt x="0" y="656252"/>
                    <a:pt x="0" y="599746"/>
                  </a:cubicBezTo>
                  <a:lnTo>
                    <a:pt x="0" y="213054"/>
                  </a:lnTo>
                  <a:cubicBezTo>
                    <a:pt x="0" y="156548"/>
                    <a:pt x="22447" y="102357"/>
                    <a:pt x="62402" y="62402"/>
                  </a:cubicBezTo>
                  <a:cubicBezTo>
                    <a:pt x="102357" y="22447"/>
                    <a:pt x="156548" y="0"/>
                    <a:pt x="213054" y="0"/>
                  </a:cubicBezTo>
                  <a:close/>
                </a:path>
              </a:pathLst>
            </a:custGeom>
            <a:solidFill>
              <a:srgbClr val="F4F6FC"/>
            </a:solidFill>
            <a:ln cap="rnd">
              <a:noFill/>
              <a:prstDash val="solid"/>
              <a:round/>
            </a:ln>
          </p:spPr>
          <p:txBody>
            <a:bodyPr/>
            <a:lstStyle/>
            <a:p>
              <a:endParaRPr lang="en-GB"/>
            </a:p>
          </p:txBody>
        </p:sp>
        <p:sp>
          <p:nvSpPr>
            <p:cNvPr id="36" name="TextBox 36"/>
            <p:cNvSpPr txBox="1"/>
            <p:nvPr/>
          </p:nvSpPr>
          <p:spPr>
            <a:xfrm>
              <a:off x="0" y="-47625"/>
              <a:ext cx="812800" cy="860425"/>
            </a:xfrm>
            <a:prstGeom prst="rect">
              <a:avLst/>
            </a:prstGeom>
          </p:spPr>
          <p:txBody>
            <a:bodyPr lIns="51309" tIns="51309" rIns="51309" bIns="51309" rtlCol="0" anchor="ctr"/>
            <a:lstStyle/>
            <a:p>
              <a:pPr marL="0" lvl="0" indent="0" algn="ctr">
                <a:lnSpc>
                  <a:spcPts val="2800"/>
                </a:lnSpc>
                <a:spcBef>
                  <a:spcPct val="0"/>
                </a:spcBef>
              </a:pPr>
              <a:endParaRPr/>
            </a:p>
          </p:txBody>
        </p:sp>
      </p:grpSp>
      <p:sp>
        <p:nvSpPr>
          <p:cNvPr id="37" name="Freeform 37"/>
          <p:cNvSpPr/>
          <p:nvPr/>
        </p:nvSpPr>
        <p:spPr>
          <a:xfrm>
            <a:off x="11018287" y="7461849"/>
            <a:ext cx="337573" cy="504682"/>
          </a:xfrm>
          <a:custGeom>
            <a:avLst/>
            <a:gdLst/>
            <a:ahLst/>
            <a:cxnLst/>
            <a:rect l="l" t="t" r="r" b="b"/>
            <a:pathLst>
              <a:path w="337573" h="504682">
                <a:moveTo>
                  <a:pt x="0" y="0"/>
                </a:moveTo>
                <a:lnTo>
                  <a:pt x="337573" y="0"/>
                </a:lnTo>
                <a:lnTo>
                  <a:pt x="337573" y="504682"/>
                </a:lnTo>
                <a:lnTo>
                  <a:pt x="0" y="504682"/>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rnd">
            <a:noFill/>
            <a:prstDash val="solid"/>
            <a:round/>
          </a:ln>
        </p:spPr>
        <p:txBody>
          <a:bodyPr/>
          <a:lstStyle/>
          <a:p>
            <a:endParaRPr lang="en-GB"/>
          </a:p>
        </p:txBody>
      </p:sp>
      <p:grpSp>
        <p:nvGrpSpPr>
          <p:cNvPr id="38" name="Group 38"/>
          <p:cNvGrpSpPr/>
          <p:nvPr/>
        </p:nvGrpSpPr>
        <p:grpSpPr>
          <a:xfrm>
            <a:off x="10218080" y="3598168"/>
            <a:ext cx="7668370" cy="3094483"/>
            <a:chOff x="0" y="0"/>
            <a:chExt cx="2009350" cy="810850"/>
          </a:xfrm>
        </p:grpSpPr>
        <p:sp>
          <p:nvSpPr>
            <p:cNvPr id="39" name="Freeform 39"/>
            <p:cNvSpPr/>
            <p:nvPr/>
          </p:nvSpPr>
          <p:spPr>
            <a:xfrm>
              <a:off x="0" y="0"/>
              <a:ext cx="2009350" cy="810850"/>
            </a:xfrm>
            <a:custGeom>
              <a:avLst/>
              <a:gdLst/>
              <a:ahLst/>
              <a:cxnLst/>
              <a:rect l="l" t="t" r="r" b="b"/>
              <a:pathLst>
                <a:path w="2009350" h="810850">
                  <a:moveTo>
                    <a:pt x="22211" y="0"/>
                  </a:moveTo>
                  <a:lnTo>
                    <a:pt x="1987139" y="0"/>
                  </a:lnTo>
                  <a:cubicBezTo>
                    <a:pt x="1999406" y="0"/>
                    <a:pt x="2009350" y="9944"/>
                    <a:pt x="2009350" y="22211"/>
                  </a:cubicBezTo>
                  <a:lnTo>
                    <a:pt x="2009350" y="788639"/>
                  </a:lnTo>
                  <a:cubicBezTo>
                    <a:pt x="2009350" y="794530"/>
                    <a:pt x="2007010" y="800179"/>
                    <a:pt x="2002845" y="804345"/>
                  </a:cubicBezTo>
                  <a:cubicBezTo>
                    <a:pt x="1998679" y="808510"/>
                    <a:pt x="1993030" y="810850"/>
                    <a:pt x="1987139" y="810850"/>
                  </a:cubicBezTo>
                  <a:lnTo>
                    <a:pt x="22211" y="810850"/>
                  </a:lnTo>
                  <a:cubicBezTo>
                    <a:pt x="9944" y="810850"/>
                    <a:pt x="0" y="800906"/>
                    <a:pt x="0" y="788639"/>
                  </a:cubicBezTo>
                  <a:lnTo>
                    <a:pt x="0" y="22211"/>
                  </a:lnTo>
                  <a:cubicBezTo>
                    <a:pt x="0" y="16320"/>
                    <a:pt x="2340" y="10671"/>
                    <a:pt x="6505" y="6505"/>
                  </a:cubicBezTo>
                  <a:cubicBezTo>
                    <a:pt x="10671" y="2340"/>
                    <a:pt x="16320" y="0"/>
                    <a:pt x="22211" y="0"/>
                  </a:cubicBezTo>
                  <a:close/>
                </a:path>
              </a:pathLst>
            </a:custGeom>
            <a:solidFill>
              <a:srgbClr val="F4F6FC"/>
            </a:solidFill>
          </p:spPr>
          <p:txBody>
            <a:bodyPr/>
            <a:lstStyle/>
            <a:p>
              <a:endParaRPr lang="en-GB"/>
            </a:p>
          </p:txBody>
        </p:sp>
        <p:sp>
          <p:nvSpPr>
            <p:cNvPr id="40" name="TextBox 40"/>
            <p:cNvSpPr txBox="1"/>
            <p:nvPr/>
          </p:nvSpPr>
          <p:spPr>
            <a:xfrm>
              <a:off x="0" y="-47625"/>
              <a:ext cx="2009350" cy="858475"/>
            </a:xfrm>
            <a:prstGeom prst="rect">
              <a:avLst/>
            </a:prstGeom>
          </p:spPr>
          <p:txBody>
            <a:bodyPr lIns="44944" tIns="44944" rIns="44944" bIns="44944" rtlCol="0" anchor="ctr"/>
            <a:lstStyle/>
            <a:p>
              <a:pPr algn="ctr">
                <a:lnSpc>
                  <a:spcPts val="2800"/>
                </a:lnSpc>
              </a:pPr>
              <a:endParaRPr/>
            </a:p>
          </p:txBody>
        </p:sp>
      </p:grpSp>
      <p:sp>
        <p:nvSpPr>
          <p:cNvPr id="41" name="TextBox 41"/>
          <p:cNvSpPr txBox="1"/>
          <p:nvPr/>
        </p:nvSpPr>
        <p:spPr>
          <a:xfrm>
            <a:off x="12346148" y="4416268"/>
            <a:ext cx="5495703" cy="1867755"/>
          </a:xfrm>
          <a:prstGeom prst="rect">
            <a:avLst/>
          </a:prstGeom>
        </p:spPr>
        <p:txBody>
          <a:bodyPr lIns="0" tIns="0" rIns="0" bIns="0" rtlCol="0" anchor="t">
            <a:spAutoFit/>
          </a:bodyPr>
          <a:lstStyle/>
          <a:p>
            <a:pPr marL="496569" lvl="1" indent="-248284" algn="l">
              <a:lnSpc>
                <a:spcPts val="3679"/>
              </a:lnSpc>
              <a:buFont typeface="Arial"/>
              <a:buChar char="•"/>
            </a:pPr>
            <a:r>
              <a:rPr lang="en-US" sz="2299" dirty="0">
                <a:solidFill>
                  <a:srgbClr val="050A30"/>
                </a:solidFill>
                <a:latin typeface="HK Grotesk"/>
              </a:rPr>
              <a:t>Six stages of the framework for ethical deliberation (policy alternatives, context, fairness, ethical issues, solutions, courses of action)</a:t>
            </a:r>
          </a:p>
        </p:txBody>
      </p:sp>
      <p:sp>
        <p:nvSpPr>
          <p:cNvPr id="42" name="TextBox 42"/>
          <p:cNvSpPr txBox="1"/>
          <p:nvPr/>
        </p:nvSpPr>
        <p:spPr>
          <a:xfrm>
            <a:off x="12390747" y="4039373"/>
            <a:ext cx="5288540" cy="352425"/>
          </a:xfrm>
          <a:prstGeom prst="rect">
            <a:avLst/>
          </a:prstGeom>
        </p:spPr>
        <p:txBody>
          <a:bodyPr lIns="0" tIns="0" rIns="0" bIns="0" rtlCol="0" anchor="t">
            <a:spAutoFit/>
          </a:bodyPr>
          <a:lstStyle/>
          <a:p>
            <a:pPr marL="0" lvl="1" indent="0" algn="l">
              <a:lnSpc>
                <a:spcPts val="2812"/>
              </a:lnSpc>
              <a:spcBef>
                <a:spcPct val="0"/>
              </a:spcBef>
            </a:pPr>
            <a:r>
              <a:rPr lang="en-US" sz="2343" spc="187" dirty="0">
                <a:solidFill>
                  <a:srgbClr val="050A30"/>
                </a:solidFill>
                <a:latin typeface="HK Grotesk Bold"/>
              </a:rPr>
              <a:t>THE FRAMEWORK</a:t>
            </a:r>
          </a:p>
        </p:txBody>
      </p:sp>
      <p:grpSp>
        <p:nvGrpSpPr>
          <p:cNvPr id="43" name="Group 43"/>
          <p:cNvGrpSpPr/>
          <p:nvPr/>
        </p:nvGrpSpPr>
        <p:grpSpPr>
          <a:xfrm>
            <a:off x="10732850" y="4057294"/>
            <a:ext cx="908448" cy="908448"/>
            <a:chOff x="0" y="0"/>
            <a:chExt cx="812800" cy="812800"/>
          </a:xfrm>
        </p:grpSpPr>
        <p:sp>
          <p:nvSpPr>
            <p:cNvPr id="44" name="Freeform 44"/>
            <p:cNvSpPr/>
            <p:nvPr/>
          </p:nvSpPr>
          <p:spPr>
            <a:xfrm>
              <a:off x="0" y="0"/>
              <a:ext cx="812800" cy="812800"/>
            </a:xfrm>
            <a:custGeom>
              <a:avLst/>
              <a:gdLst/>
              <a:ahLst/>
              <a:cxnLst/>
              <a:rect l="l" t="t" r="r" b="b"/>
              <a:pathLst>
                <a:path w="812800" h="812800">
                  <a:moveTo>
                    <a:pt x="213054" y="0"/>
                  </a:moveTo>
                  <a:lnTo>
                    <a:pt x="599746" y="0"/>
                  </a:lnTo>
                  <a:cubicBezTo>
                    <a:pt x="656252" y="0"/>
                    <a:pt x="710443" y="22447"/>
                    <a:pt x="750398" y="62402"/>
                  </a:cubicBezTo>
                  <a:cubicBezTo>
                    <a:pt x="790353" y="102357"/>
                    <a:pt x="812800" y="156548"/>
                    <a:pt x="812800" y="213054"/>
                  </a:cubicBezTo>
                  <a:lnTo>
                    <a:pt x="812800" y="599746"/>
                  </a:lnTo>
                  <a:cubicBezTo>
                    <a:pt x="812800" y="656252"/>
                    <a:pt x="790353" y="710443"/>
                    <a:pt x="750398" y="750398"/>
                  </a:cubicBezTo>
                  <a:cubicBezTo>
                    <a:pt x="710443" y="790353"/>
                    <a:pt x="656252" y="812800"/>
                    <a:pt x="599746" y="812800"/>
                  </a:cubicBezTo>
                  <a:lnTo>
                    <a:pt x="213054" y="812800"/>
                  </a:lnTo>
                  <a:cubicBezTo>
                    <a:pt x="156548" y="812800"/>
                    <a:pt x="102357" y="790353"/>
                    <a:pt x="62402" y="750398"/>
                  </a:cubicBezTo>
                  <a:cubicBezTo>
                    <a:pt x="22447" y="710443"/>
                    <a:pt x="0" y="656252"/>
                    <a:pt x="0" y="599746"/>
                  </a:cubicBezTo>
                  <a:lnTo>
                    <a:pt x="0" y="213054"/>
                  </a:lnTo>
                  <a:cubicBezTo>
                    <a:pt x="0" y="156548"/>
                    <a:pt x="22447" y="102357"/>
                    <a:pt x="62402" y="62402"/>
                  </a:cubicBezTo>
                  <a:cubicBezTo>
                    <a:pt x="102357" y="22447"/>
                    <a:pt x="156548" y="0"/>
                    <a:pt x="213054" y="0"/>
                  </a:cubicBezTo>
                  <a:close/>
                </a:path>
              </a:pathLst>
            </a:custGeom>
            <a:solidFill>
              <a:srgbClr val="12229D"/>
            </a:solidFill>
            <a:ln cap="rnd">
              <a:noFill/>
              <a:prstDash val="solid"/>
              <a:round/>
            </a:ln>
          </p:spPr>
          <p:txBody>
            <a:bodyPr/>
            <a:lstStyle/>
            <a:p>
              <a:endParaRPr lang="en-GB"/>
            </a:p>
          </p:txBody>
        </p:sp>
        <p:sp>
          <p:nvSpPr>
            <p:cNvPr id="45" name="TextBox 45"/>
            <p:cNvSpPr txBox="1"/>
            <p:nvPr/>
          </p:nvSpPr>
          <p:spPr>
            <a:xfrm>
              <a:off x="0" y="-47625"/>
              <a:ext cx="812800" cy="860425"/>
            </a:xfrm>
            <a:prstGeom prst="rect">
              <a:avLst/>
            </a:prstGeom>
          </p:spPr>
          <p:txBody>
            <a:bodyPr lIns="51309" tIns="51309" rIns="51309" bIns="51309" rtlCol="0" anchor="ctr"/>
            <a:lstStyle/>
            <a:p>
              <a:pPr marL="0" lvl="0" indent="0" algn="ctr">
                <a:lnSpc>
                  <a:spcPts val="2800"/>
                </a:lnSpc>
                <a:spcBef>
                  <a:spcPct val="0"/>
                </a:spcBef>
              </a:pPr>
              <a:endParaRPr/>
            </a:p>
          </p:txBody>
        </p:sp>
      </p:grpSp>
      <p:sp>
        <p:nvSpPr>
          <p:cNvPr id="46" name="Freeform 46"/>
          <p:cNvSpPr/>
          <p:nvPr/>
        </p:nvSpPr>
        <p:spPr>
          <a:xfrm>
            <a:off x="11018287" y="4259177"/>
            <a:ext cx="337573" cy="504682"/>
          </a:xfrm>
          <a:custGeom>
            <a:avLst/>
            <a:gdLst/>
            <a:ahLst/>
            <a:cxnLst/>
            <a:rect l="l" t="t" r="r" b="b"/>
            <a:pathLst>
              <a:path w="337573" h="504682">
                <a:moveTo>
                  <a:pt x="0" y="0"/>
                </a:moveTo>
                <a:lnTo>
                  <a:pt x="337573" y="0"/>
                </a:lnTo>
                <a:lnTo>
                  <a:pt x="337573" y="504682"/>
                </a:lnTo>
                <a:lnTo>
                  <a:pt x="0" y="504682"/>
                </a:lnTo>
                <a:lnTo>
                  <a:pt x="0" y="0"/>
                </a:lnTo>
                <a:close/>
              </a:path>
            </a:pathLst>
          </a:custGeom>
          <a:blipFill>
            <a:blip r:embed="rId6">
              <a:extLst>
                <a:ext uri="{96DAC541-7B7A-43D3-8B79-37D633B846F1}">
                  <asvg:svgBlip xmlns:asvg="http://schemas.microsoft.com/office/drawing/2016/SVG/main" r:embed="rId7"/>
                </a:ext>
              </a:extLst>
            </a:blip>
            <a:stretch>
              <a:fillRect/>
            </a:stretch>
          </a:blipFill>
          <a:ln cap="rnd">
            <a:noFill/>
            <a:prstDash val="solid"/>
            <a:round/>
          </a:ln>
        </p:spPr>
        <p:txBody>
          <a:bodyPr/>
          <a:lstStyle/>
          <a:p>
            <a:endParaRPr lang="en-GB"/>
          </a:p>
        </p:txBody>
      </p:sp>
      <p:sp>
        <p:nvSpPr>
          <p:cNvPr id="47" name="TextBox 47"/>
          <p:cNvSpPr txBox="1"/>
          <p:nvPr/>
        </p:nvSpPr>
        <p:spPr>
          <a:xfrm>
            <a:off x="3271139"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401550" y="1593997"/>
            <a:ext cx="8742450" cy="5646357"/>
            <a:chOff x="0" y="0"/>
            <a:chExt cx="2302538" cy="1487106"/>
          </a:xfrm>
        </p:grpSpPr>
        <p:sp>
          <p:nvSpPr>
            <p:cNvPr id="9" name="Freeform 9"/>
            <p:cNvSpPr/>
            <p:nvPr/>
          </p:nvSpPr>
          <p:spPr>
            <a:xfrm>
              <a:off x="0" y="0"/>
              <a:ext cx="2302538" cy="1487107"/>
            </a:xfrm>
            <a:custGeom>
              <a:avLst/>
              <a:gdLst/>
              <a:ahLst/>
              <a:cxnLst/>
              <a:rect l="l" t="t" r="r" b="b"/>
              <a:pathLst>
                <a:path w="2302538" h="1487107">
                  <a:moveTo>
                    <a:pt x="22139" y="0"/>
                  </a:moveTo>
                  <a:lnTo>
                    <a:pt x="2280399" y="0"/>
                  </a:lnTo>
                  <a:cubicBezTo>
                    <a:pt x="2286271" y="0"/>
                    <a:pt x="2291902" y="2332"/>
                    <a:pt x="2296054" y="6484"/>
                  </a:cubicBezTo>
                  <a:cubicBezTo>
                    <a:pt x="2300206" y="10636"/>
                    <a:pt x="2302538" y="16267"/>
                    <a:pt x="2302538" y="22139"/>
                  </a:cubicBezTo>
                  <a:lnTo>
                    <a:pt x="2302538" y="1464968"/>
                  </a:lnTo>
                  <a:cubicBezTo>
                    <a:pt x="2302538" y="1477195"/>
                    <a:pt x="2292626" y="1487107"/>
                    <a:pt x="2280399" y="1487107"/>
                  </a:cubicBezTo>
                  <a:lnTo>
                    <a:pt x="22139" y="1487107"/>
                  </a:lnTo>
                  <a:cubicBezTo>
                    <a:pt x="16267" y="1487107"/>
                    <a:pt x="10636" y="1484774"/>
                    <a:pt x="6484" y="1480622"/>
                  </a:cubicBezTo>
                  <a:cubicBezTo>
                    <a:pt x="2332" y="1476470"/>
                    <a:pt x="0" y="1470839"/>
                    <a:pt x="0" y="1464968"/>
                  </a:cubicBezTo>
                  <a:lnTo>
                    <a:pt x="0" y="22139"/>
                  </a:lnTo>
                  <a:cubicBezTo>
                    <a:pt x="0" y="16267"/>
                    <a:pt x="2332" y="10636"/>
                    <a:pt x="6484" y="6484"/>
                  </a:cubicBezTo>
                  <a:cubicBezTo>
                    <a:pt x="10636" y="2332"/>
                    <a:pt x="16267" y="0"/>
                    <a:pt x="22139" y="0"/>
                  </a:cubicBezTo>
                  <a:close/>
                </a:path>
              </a:pathLst>
            </a:custGeom>
            <a:solidFill>
              <a:srgbClr val="F4F6FC"/>
            </a:solidFill>
          </p:spPr>
          <p:txBody>
            <a:bodyPr/>
            <a:lstStyle/>
            <a:p>
              <a:endParaRPr lang="en-GB"/>
            </a:p>
          </p:txBody>
        </p:sp>
        <p:sp>
          <p:nvSpPr>
            <p:cNvPr id="10" name="TextBox 10"/>
            <p:cNvSpPr txBox="1"/>
            <p:nvPr/>
          </p:nvSpPr>
          <p:spPr>
            <a:xfrm>
              <a:off x="0" y="-47625"/>
              <a:ext cx="2302538" cy="1534731"/>
            </a:xfrm>
            <a:prstGeom prst="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8158" y="7316555"/>
            <a:ext cx="6095842" cy="2547542"/>
            <a:chOff x="0" y="0"/>
            <a:chExt cx="1944894" cy="812800"/>
          </a:xfrm>
        </p:grpSpPr>
        <p:sp>
          <p:nvSpPr>
            <p:cNvPr id="12" name="Freeform 12"/>
            <p:cNvSpPr/>
            <p:nvPr/>
          </p:nvSpPr>
          <p:spPr>
            <a:xfrm>
              <a:off x="0" y="0"/>
              <a:ext cx="1944894" cy="812800"/>
            </a:xfrm>
            <a:custGeom>
              <a:avLst/>
              <a:gdLst/>
              <a:ahLst/>
              <a:cxnLst/>
              <a:rect l="l" t="t" r="r" b="b"/>
              <a:pathLst>
                <a:path w="1944894" h="812800">
                  <a:moveTo>
                    <a:pt x="29211" y="0"/>
                  </a:moveTo>
                  <a:lnTo>
                    <a:pt x="1915683" y="0"/>
                  </a:lnTo>
                  <a:cubicBezTo>
                    <a:pt x="1931816" y="0"/>
                    <a:pt x="1944894" y="13078"/>
                    <a:pt x="1944894" y="29211"/>
                  </a:cubicBezTo>
                  <a:lnTo>
                    <a:pt x="1944894" y="783589"/>
                  </a:lnTo>
                  <a:cubicBezTo>
                    <a:pt x="1944894" y="799722"/>
                    <a:pt x="1931816" y="812800"/>
                    <a:pt x="1915683" y="812800"/>
                  </a:cubicBezTo>
                  <a:lnTo>
                    <a:pt x="29211" y="812800"/>
                  </a:lnTo>
                  <a:cubicBezTo>
                    <a:pt x="13078" y="812800"/>
                    <a:pt x="0" y="799722"/>
                    <a:pt x="0" y="783589"/>
                  </a:cubicBezTo>
                  <a:lnTo>
                    <a:pt x="0" y="29211"/>
                  </a:lnTo>
                  <a:cubicBezTo>
                    <a:pt x="0" y="13078"/>
                    <a:pt x="13078" y="0"/>
                    <a:pt x="29211" y="0"/>
                  </a:cubicBezTo>
                  <a:close/>
                </a:path>
              </a:pathLst>
            </a:custGeom>
            <a:blipFill>
              <a:blip r:embed="rId2"/>
              <a:stretch>
                <a:fillRect l="-7248" r="-7248"/>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6" name="Group 16"/>
          <p:cNvGrpSpPr/>
          <p:nvPr/>
        </p:nvGrpSpPr>
        <p:grpSpPr>
          <a:xfrm>
            <a:off x="9220200" y="422903"/>
            <a:ext cx="8659591" cy="9441194"/>
            <a:chOff x="0" y="0"/>
            <a:chExt cx="2280715" cy="2486570"/>
          </a:xfrm>
        </p:grpSpPr>
        <p:sp>
          <p:nvSpPr>
            <p:cNvPr id="17" name="Freeform 17"/>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18" name="TextBox 18"/>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19" name="Group 19"/>
          <p:cNvGrpSpPr/>
          <p:nvPr/>
        </p:nvGrpSpPr>
        <p:grpSpPr>
          <a:xfrm>
            <a:off x="9375426" y="630790"/>
            <a:ext cx="8348843" cy="2513810"/>
            <a:chOff x="0" y="0"/>
            <a:chExt cx="2172531" cy="654142"/>
          </a:xfrm>
        </p:grpSpPr>
        <p:sp>
          <p:nvSpPr>
            <p:cNvPr id="20" name="Freeform 20"/>
            <p:cNvSpPr/>
            <p:nvPr/>
          </p:nvSpPr>
          <p:spPr>
            <a:xfrm>
              <a:off x="0" y="0"/>
              <a:ext cx="2172531" cy="654142"/>
            </a:xfrm>
            <a:custGeom>
              <a:avLst/>
              <a:gdLst/>
              <a:ahLst/>
              <a:cxnLst/>
              <a:rect l="l" t="t" r="r" b="b"/>
              <a:pathLst>
                <a:path w="2172531" h="654142">
                  <a:moveTo>
                    <a:pt x="23183" y="0"/>
                  </a:moveTo>
                  <a:lnTo>
                    <a:pt x="2149349" y="0"/>
                  </a:lnTo>
                  <a:cubicBezTo>
                    <a:pt x="2155497" y="0"/>
                    <a:pt x="2161394" y="2442"/>
                    <a:pt x="2165741" y="6790"/>
                  </a:cubicBezTo>
                  <a:cubicBezTo>
                    <a:pt x="2170089" y="11138"/>
                    <a:pt x="2172531" y="17034"/>
                    <a:pt x="2172531" y="23183"/>
                  </a:cubicBezTo>
                  <a:lnTo>
                    <a:pt x="2172531" y="630960"/>
                  </a:lnTo>
                  <a:cubicBezTo>
                    <a:pt x="2172531" y="643763"/>
                    <a:pt x="2162152" y="654142"/>
                    <a:pt x="2149349" y="654142"/>
                  </a:cubicBezTo>
                  <a:lnTo>
                    <a:pt x="23183" y="654142"/>
                  </a:lnTo>
                  <a:cubicBezTo>
                    <a:pt x="10379" y="654142"/>
                    <a:pt x="0" y="643763"/>
                    <a:pt x="0" y="630960"/>
                  </a:cubicBezTo>
                  <a:lnTo>
                    <a:pt x="0" y="23183"/>
                  </a:lnTo>
                  <a:cubicBezTo>
                    <a:pt x="0" y="10379"/>
                    <a:pt x="10379" y="0"/>
                    <a:pt x="23183" y="0"/>
                  </a:cubicBezTo>
                  <a:close/>
                </a:path>
              </a:pathLst>
            </a:custGeom>
            <a:solidFill>
              <a:srgbClr val="F4F6FC"/>
            </a:solidFill>
          </p:spPr>
          <p:txBody>
            <a:bodyPr/>
            <a:lstStyle/>
            <a:p>
              <a:endParaRPr lang="en-GB"/>
            </a:p>
          </p:txBody>
        </p:sp>
        <p:sp>
          <p:nvSpPr>
            <p:cNvPr id="21" name="TextBox 21"/>
            <p:cNvSpPr txBox="1"/>
            <p:nvPr/>
          </p:nvSpPr>
          <p:spPr>
            <a:xfrm>
              <a:off x="0" y="-47625"/>
              <a:ext cx="2172531" cy="701767"/>
            </a:xfrm>
            <a:prstGeom prst="rect">
              <a:avLst/>
            </a:prstGeom>
          </p:spPr>
          <p:txBody>
            <a:bodyPr lIns="50800" tIns="50800" rIns="50800" bIns="50800" rtlCol="0" anchor="ctr"/>
            <a:lstStyle/>
            <a:p>
              <a:pPr algn="ctr">
                <a:lnSpc>
                  <a:spcPts val="2800"/>
                </a:lnSpc>
              </a:pPr>
              <a:endParaRPr/>
            </a:p>
          </p:txBody>
        </p:sp>
      </p:grpSp>
      <p:grpSp>
        <p:nvGrpSpPr>
          <p:cNvPr id="22" name="Group 22"/>
          <p:cNvGrpSpPr/>
          <p:nvPr/>
        </p:nvGrpSpPr>
        <p:grpSpPr>
          <a:xfrm>
            <a:off x="9375426" y="3182701"/>
            <a:ext cx="8348843" cy="2880558"/>
            <a:chOff x="0" y="0"/>
            <a:chExt cx="2172531" cy="749577"/>
          </a:xfrm>
        </p:grpSpPr>
        <p:sp>
          <p:nvSpPr>
            <p:cNvPr id="23" name="Freeform 23"/>
            <p:cNvSpPr/>
            <p:nvPr/>
          </p:nvSpPr>
          <p:spPr>
            <a:xfrm>
              <a:off x="0" y="0"/>
              <a:ext cx="2172531" cy="749577"/>
            </a:xfrm>
            <a:custGeom>
              <a:avLst/>
              <a:gdLst/>
              <a:ahLst/>
              <a:cxnLst/>
              <a:rect l="l" t="t" r="r" b="b"/>
              <a:pathLst>
                <a:path w="2172531" h="749577">
                  <a:moveTo>
                    <a:pt x="23183" y="0"/>
                  </a:moveTo>
                  <a:lnTo>
                    <a:pt x="2149349" y="0"/>
                  </a:lnTo>
                  <a:cubicBezTo>
                    <a:pt x="2155497" y="0"/>
                    <a:pt x="2161394" y="2442"/>
                    <a:pt x="2165741" y="6790"/>
                  </a:cubicBezTo>
                  <a:cubicBezTo>
                    <a:pt x="2170089" y="11138"/>
                    <a:pt x="2172531" y="17034"/>
                    <a:pt x="2172531" y="23183"/>
                  </a:cubicBezTo>
                  <a:lnTo>
                    <a:pt x="2172531" y="726395"/>
                  </a:lnTo>
                  <a:cubicBezTo>
                    <a:pt x="2172531" y="739198"/>
                    <a:pt x="2162152" y="749577"/>
                    <a:pt x="2149349" y="749577"/>
                  </a:cubicBezTo>
                  <a:lnTo>
                    <a:pt x="23183" y="749577"/>
                  </a:lnTo>
                  <a:cubicBezTo>
                    <a:pt x="10379" y="749577"/>
                    <a:pt x="0" y="739198"/>
                    <a:pt x="0" y="726395"/>
                  </a:cubicBezTo>
                  <a:lnTo>
                    <a:pt x="0" y="23183"/>
                  </a:lnTo>
                  <a:cubicBezTo>
                    <a:pt x="0" y="10379"/>
                    <a:pt x="10379" y="0"/>
                    <a:pt x="23183" y="0"/>
                  </a:cubicBezTo>
                  <a:close/>
                </a:path>
              </a:pathLst>
            </a:custGeom>
            <a:solidFill>
              <a:srgbClr val="F4F6FC"/>
            </a:solidFill>
          </p:spPr>
          <p:txBody>
            <a:bodyPr/>
            <a:lstStyle/>
            <a:p>
              <a:endParaRPr lang="en-GB" dirty="0"/>
            </a:p>
          </p:txBody>
        </p:sp>
        <p:sp>
          <p:nvSpPr>
            <p:cNvPr id="24" name="TextBox 24"/>
            <p:cNvSpPr txBox="1"/>
            <p:nvPr/>
          </p:nvSpPr>
          <p:spPr>
            <a:xfrm>
              <a:off x="0" y="-47625"/>
              <a:ext cx="2172531" cy="797202"/>
            </a:xfrm>
            <a:prstGeom prst="rect">
              <a:avLst/>
            </a:prstGeom>
          </p:spPr>
          <p:txBody>
            <a:bodyPr lIns="50800" tIns="50800" rIns="50800" bIns="50800" rtlCol="0" anchor="ctr"/>
            <a:lstStyle/>
            <a:p>
              <a:pPr algn="ctr">
                <a:lnSpc>
                  <a:spcPts val="2800"/>
                </a:lnSpc>
              </a:pPr>
              <a:endParaRPr/>
            </a:p>
          </p:txBody>
        </p:sp>
      </p:grpSp>
      <p:grpSp>
        <p:nvGrpSpPr>
          <p:cNvPr id="25" name="Group 25"/>
          <p:cNvGrpSpPr/>
          <p:nvPr/>
        </p:nvGrpSpPr>
        <p:grpSpPr>
          <a:xfrm>
            <a:off x="9375426" y="6101359"/>
            <a:ext cx="8348843" cy="3554851"/>
            <a:chOff x="0" y="0"/>
            <a:chExt cx="2172531" cy="925041"/>
          </a:xfrm>
        </p:grpSpPr>
        <p:sp>
          <p:nvSpPr>
            <p:cNvPr id="26" name="Freeform 26"/>
            <p:cNvSpPr/>
            <p:nvPr/>
          </p:nvSpPr>
          <p:spPr>
            <a:xfrm>
              <a:off x="0" y="0"/>
              <a:ext cx="2172531" cy="925041"/>
            </a:xfrm>
            <a:custGeom>
              <a:avLst/>
              <a:gdLst/>
              <a:ahLst/>
              <a:cxnLst/>
              <a:rect l="l" t="t" r="r" b="b"/>
              <a:pathLst>
                <a:path w="2172531" h="925041">
                  <a:moveTo>
                    <a:pt x="23183" y="0"/>
                  </a:moveTo>
                  <a:lnTo>
                    <a:pt x="2149349" y="0"/>
                  </a:lnTo>
                  <a:cubicBezTo>
                    <a:pt x="2155497" y="0"/>
                    <a:pt x="2161394" y="2442"/>
                    <a:pt x="2165741" y="6790"/>
                  </a:cubicBezTo>
                  <a:cubicBezTo>
                    <a:pt x="2170089" y="11138"/>
                    <a:pt x="2172531" y="17034"/>
                    <a:pt x="2172531" y="23183"/>
                  </a:cubicBezTo>
                  <a:lnTo>
                    <a:pt x="2172531" y="901859"/>
                  </a:lnTo>
                  <a:cubicBezTo>
                    <a:pt x="2172531" y="914662"/>
                    <a:pt x="2162152" y="925041"/>
                    <a:pt x="2149349" y="925041"/>
                  </a:cubicBezTo>
                  <a:lnTo>
                    <a:pt x="23183" y="925041"/>
                  </a:lnTo>
                  <a:cubicBezTo>
                    <a:pt x="17034" y="925041"/>
                    <a:pt x="11138" y="922599"/>
                    <a:pt x="6790" y="918251"/>
                  </a:cubicBezTo>
                  <a:cubicBezTo>
                    <a:pt x="2442" y="913904"/>
                    <a:pt x="0" y="908007"/>
                    <a:pt x="0" y="901859"/>
                  </a:cubicBezTo>
                  <a:lnTo>
                    <a:pt x="0" y="23183"/>
                  </a:lnTo>
                  <a:cubicBezTo>
                    <a:pt x="0" y="10379"/>
                    <a:pt x="10379" y="0"/>
                    <a:pt x="23183" y="0"/>
                  </a:cubicBezTo>
                  <a:close/>
                </a:path>
              </a:pathLst>
            </a:custGeom>
            <a:solidFill>
              <a:srgbClr val="F4F6FC"/>
            </a:solidFill>
          </p:spPr>
          <p:txBody>
            <a:bodyPr/>
            <a:lstStyle/>
            <a:p>
              <a:endParaRPr lang="en-GB"/>
            </a:p>
          </p:txBody>
        </p:sp>
        <p:sp>
          <p:nvSpPr>
            <p:cNvPr id="27" name="TextBox 27"/>
            <p:cNvSpPr txBox="1"/>
            <p:nvPr/>
          </p:nvSpPr>
          <p:spPr>
            <a:xfrm>
              <a:off x="0" y="-47625"/>
              <a:ext cx="2172531" cy="972666"/>
            </a:xfrm>
            <a:prstGeom prst="rect">
              <a:avLst/>
            </a:prstGeom>
          </p:spPr>
          <p:txBody>
            <a:bodyPr lIns="50800" tIns="50800" rIns="50800" bIns="50800" rtlCol="0" anchor="ctr"/>
            <a:lstStyle/>
            <a:p>
              <a:pPr algn="ctr">
                <a:lnSpc>
                  <a:spcPts val="2800"/>
                </a:lnSpc>
              </a:pPr>
              <a:endParaRPr/>
            </a:p>
          </p:txBody>
        </p:sp>
      </p:grpSp>
      <p:sp>
        <p:nvSpPr>
          <p:cNvPr id="28" name="TextBox 28"/>
          <p:cNvSpPr txBox="1"/>
          <p:nvPr/>
        </p:nvSpPr>
        <p:spPr>
          <a:xfrm>
            <a:off x="1028700" y="2110507"/>
            <a:ext cx="5457988" cy="1790477"/>
          </a:xfrm>
          <a:prstGeom prst="rect">
            <a:avLst/>
          </a:prstGeom>
        </p:spPr>
        <p:txBody>
          <a:bodyPr lIns="0" tIns="0" rIns="0" bIns="0" rtlCol="0" anchor="t">
            <a:spAutoFit/>
          </a:bodyPr>
          <a:lstStyle/>
          <a:p>
            <a:pPr marL="0" lvl="0" indent="0" algn="l">
              <a:lnSpc>
                <a:spcPts val="13491"/>
              </a:lnSpc>
            </a:pPr>
            <a:r>
              <a:rPr lang="en-US" sz="13491">
                <a:solidFill>
                  <a:srgbClr val="050A30"/>
                </a:solidFill>
                <a:latin typeface="HK Grotesk Bold"/>
              </a:rPr>
              <a:t>Topic</a:t>
            </a:r>
          </a:p>
        </p:txBody>
      </p:sp>
      <p:sp>
        <p:nvSpPr>
          <p:cNvPr id="29" name="TextBox 29"/>
          <p:cNvSpPr txBox="1"/>
          <p:nvPr/>
        </p:nvSpPr>
        <p:spPr>
          <a:xfrm>
            <a:off x="1028700" y="3984542"/>
            <a:ext cx="7895988" cy="1615623"/>
          </a:xfrm>
          <a:prstGeom prst="rect">
            <a:avLst/>
          </a:prstGeom>
        </p:spPr>
        <p:txBody>
          <a:bodyPr lIns="0" tIns="0" rIns="0" bIns="0" rtlCol="0" anchor="t">
            <a:spAutoFit/>
          </a:bodyPr>
          <a:lstStyle/>
          <a:p>
            <a:pPr marL="0" lvl="0" indent="0" algn="l">
              <a:lnSpc>
                <a:spcPts val="11590"/>
              </a:lnSpc>
              <a:spcBef>
                <a:spcPct val="0"/>
              </a:spcBef>
            </a:pPr>
            <a:r>
              <a:rPr lang="en-US" sz="13322">
                <a:solidFill>
                  <a:srgbClr val="233DFF"/>
                </a:solidFill>
                <a:latin typeface="HK Grotesk Bold"/>
              </a:rPr>
              <a:t>Area One</a:t>
            </a:r>
          </a:p>
        </p:txBody>
      </p:sp>
      <p:sp>
        <p:nvSpPr>
          <p:cNvPr id="30" name="TextBox 30"/>
          <p:cNvSpPr txBox="1"/>
          <p:nvPr/>
        </p:nvSpPr>
        <p:spPr>
          <a:xfrm>
            <a:off x="11909067" y="1287226"/>
            <a:ext cx="5396891" cy="1762125"/>
          </a:xfrm>
          <a:prstGeom prst="rect">
            <a:avLst/>
          </a:prstGeom>
        </p:spPr>
        <p:txBody>
          <a:bodyPr lIns="0" tIns="0" rIns="0" bIns="0" rtlCol="0" anchor="t">
            <a:spAutoFit/>
          </a:bodyPr>
          <a:lstStyle/>
          <a:p>
            <a:pPr>
              <a:lnSpc>
                <a:spcPts val="3521"/>
              </a:lnSpc>
            </a:pPr>
            <a:r>
              <a:rPr lang="en-US" sz="2934">
                <a:solidFill>
                  <a:srgbClr val="050A30"/>
                </a:solidFill>
                <a:latin typeface="HK Grotesk Medium"/>
              </a:rPr>
              <a:t>This section takes learners through some of the questions that the study of ethics asks and some of the key features</a:t>
            </a:r>
          </a:p>
        </p:txBody>
      </p:sp>
      <p:sp>
        <p:nvSpPr>
          <p:cNvPr id="31" name="TextBox 31"/>
          <p:cNvSpPr txBox="1"/>
          <p:nvPr/>
        </p:nvSpPr>
        <p:spPr>
          <a:xfrm>
            <a:off x="11909067" y="847725"/>
            <a:ext cx="5515977" cy="409575"/>
          </a:xfrm>
          <a:prstGeom prst="rect">
            <a:avLst/>
          </a:prstGeom>
        </p:spPr>
        <p:txBody>
          <a:bodyPr lIns="0" tIns="0" rIns="0" bIns="0" rtlCol="0" anchor="t">
            <a:spAutoFit/>
          </a:bodyPr>
          <a:lstStyle/>
          <a:p>
            <a:pPr>
              <a:lnSpc>
                <a:spcPts val="3000"/>
              </a:lnSpc>
            </a:pPr>
            <a:r>
              <a:rPr lang="en-US" sz="3000" spc="240">
                <a:solidFill>
                  <a:srgbClr val="050A30"/>
                </a:solidFill>
                <a:latin typeface="HK Grotesk Bold"/>
              </a:rPr>
              <a:t>WHAT IS ETHICS?</a:t>
            </a:r>
          </a:p>
        </p:txBody>
      </p:sp>
      <p:sp>
        <p:nvSpPr>
          <p:cNvPr id="32" name="TextBox 32"/>
          <p:cNvSpPr txBox="1"/>
          <p:nvPr/>
        </p:nvSpPr>
        <p:spPr>
          <a:xfrm>
            <a:off x="9676019" y="1369145"/>
            <a:ext cx="1690123" cy="1130299"/>
          </a:xfrm>
          <a:prstGeom prst="rect">
            <a:avLst/>
          </a:prstGeom>
        </p:spPr>
        <p:txBody>
          <a:bodyPr lIns="0" tIns="0" rIns="0" bIns="0" rtlCol="0" anchor="t">
            <a:spAutoFit/>
          </a:bodyPr>
          <a:lstStyle/>
          <a:p>
            <a:pPr algn="r">
              <a:lnSpc>
                <a:spcPts val="8499"/>
              </a:lnSpc>
            </a:pPr>
            <a:r>
              <a:rPr lang="en-US" sz="8499">
                <a:solidFill>
                  <a:srgbClr val="050A30"/>
                </a:solidFill>
                <a:latin typeface="HK Grotesk Bold"/>
              </a:rPr>
              <a:t>01</a:t>
            </a:r>
          </a:p>
        </p:txBody>
      </p:sp>
      <p:sp>
        <p:nvSpPr>
          <p:cNvPr id="33" name="TextBox 33"/>
          <p:cNvSpPr txBox="1"/>
          <p:nvPr/>
        </p:nvSpPr>
        <p:spPr>
          <a:xfrm>
            <a:off x="1028700" y="5825134"/>
            <a:ext cx="6335764" cy="466725"/>
          </a:xfrm>
          <a:prstGeom prst="rect">
            <a:avLst/>
          </a:prstGeom>
        </p:spPr>
        <p:txBody>
          <a:bodyPr lIns="0" tIns="0" rIns="0" bIns="0" rtlCol="0" anchor="t">
            <a:spAutoFit/>
          </a:bodyPr>
          <a:lstStyle/>
          <a:p>
            <a:pPr>
              <a:lnSpc>
                <a:spcPts val="3600"/>
              </a:lnSpc>
            </a:pPr>
            <a:r>
              <a:rPr lang="en-US" sz="3000">
                <a:solidFill>
                  <a:srgbClr val="050A30"/>
                </a:solidFill>
                <a:latin typeface="HK Grotesk Medium"/>
              </a:rPr>
              <a:t>Introduction to ethical deliberation</a:t>
            </a:r>
          </a:p>
        </p:txBody>
      </p:sp>
      <p:sp>
        <p:nvSpPr>
          <p:cNvPr id="34" name="TextBox 34"/>
          <p:cNvSpPr txBox="1"/>
          <p:nvPr/>
        </p:nvSpPr>
        <p:spPr>
          <a:xfrm>
            <a:off x="11909067" y="4195798"/>
            <a:ext cx="5396891" cy="1762125"/>
          </a:xfrm>
          <a:prstGeom prst="rect">
            <a:avLst/>
          </a:prstGeom>
        </p:spPr>
        <p:txBody>
          <a:bodyPr lIns="0" tIns="0" rIns="0" bIns="0" rtlCol="0" anchor="t">
            <a:spAutoFit/>
          </a:bodyPr>
          <a:lstStyle/>
          <a:p>
            <a:pPr>
              <a:lnSpc>
                <a:spcPts val="3521"/>
              </a:lnSpc>
            </a:pPr>
            <a:r>
              <a:rPr lang="en-US" sz="2934">
                <a:solidFill>
                  <a:srgbClr val="050A30"/>
                </a:solidFill>
                <a:latin typeface="HK Grotesk Medium"/>
              </a:rPr>
              <a:t>Using examples, this section outlines the role of ethical deliberation and some of its important values</a:t>
            </a:r>
          </a:p>
        </p:txBody>
      </p:sp>
      <p:sp>
        <p:nvSpPr>
          <p:cNvPr id="35" name="TextBox 35"/>
          <p:cNvSpPr txBox="1"/>
          <p:nvPr/>
        </p:nvSpPr>
        <p:spPr>
          <a:xfrm>
            <a:off x="11909067" y="3348073"/>
            <a:ext cx="5515977" cy="790575"/>
          </a:xfrm>
          <a:prstGeom prst="rect">
            <a:avLst/>
          </a:prstGeom>
        </p:spPr>
        <p:txBody>
          <a:bodyPr lIns="0" tIns="0" rIns="0" bIns="0" rtlCol="0" anchor="t">
            <a:spAutoFit/>
          </a:bodyPr>
          <a:lstStyle/>
          <a:p>
            <a:pPr>
              <a:lnSpc>
                <a:spcPts val="3000"/>
              </a:lnSpc>
            </a:pPr>
            <a:r>
              <a:rPr lang="en-US" sz="3000" spc="240">
                <a:solidFill>
                  <a:srgbClr val="050A30"/>
                </a:solidFill>
                <a:latin typeface="HK Grotesk Bold"/>
              </a:rPr>
              <a:t>WHAT IS ETHICAL DELIBERATION?</a:t>
            </a:r>
          </a:p>
        </p:txBody>
      </p:sp>
      <p:sp>
        <p:nvSpPr>
          <p:cNvPr id="36" name="TextBox 36"/>
          <p:cNvSpPr txBox="1"/>
          <p:nvPr/>
        </p:nvSpPr>
        <p:spPr>
          <a:xfrm>
            <a:off x="9681472" y="4013201"/>
            <a:ext cx="1690123" cy="1130299"/>
          </a:xfrm>
          <a:prstGeom prst="rect">
            <a:avLst/>
          </a:prstGeom>
        </p:spPr>
        <p:txBody>
          <a:bodyPr lIns="0" tIns="0" rIns="0" bIns="0" rtlCol="0" anchor="t">
            <a:spAutoFit/>
          </a:bodyPr>
          <a:lstStyle/>
          <a:p>
            <a:pPr algn="r">
              <a:lnSpc>
                <a:spcPts val="8499"/>
              </a:lnSpc>
            </a:pPr>
            <a:r>
              <a:rPr lang="en-US" sz="8499" dirty="0">
                <a:solidFill>
                  <a:srgbClr val="050A30"/>
                </a:solidFill>
                <a:latin typeface="HK Grotesk Bold"/>
              </a:rPr>
              <a:t>02</a:t>
            </a:r>
          </a:p>
        </p:txBody>
      </p:sp>
      <p:sp>
        <p:nvSpPr>
          <p:cNvPr id="37" name="TextBox 37"/>
          <p:cNvSpPr txBox="1"/>
          <p:nvPr/>
        </p:nvSpPr>
        <p:spPr>
          <a:xfrm>
            <a:off x="11899542" y="7415809"/>
            <a:ext cx="5396891" cy="2200275"/>
          </a:xfrm>
          <a:prstGeom prst="rect">
            <a:avLst/>
          </a:prstGeom>
        </p:spPr>
        <p:txBody>
          <a:bodyPr lIns="0" tIns="0" rIns="0" bIns="0" rtlCol="0" anchor="t">
            <a:spAutoFit/>
          </a:bodyPr>
          <a:lstStyle/>
          <a:p>
            <a:pPr>
              <a:lnSpc>
                <a:spcPts val="3521"/>
              </a:lnSpc>
            </a:pPr>
            <a:r>
              <a:rPr lang="en-US" sz="2934">
                <a:solidFill>
                  <a:srgbClr val="050A30"/>
                </a:solidFill>
                <a:latin typeface="HK Grotesk Medium"/>
              </a:rPr>
              <a:t>This section demonstrates how ethical deliberation is useful in identifying important considerations for municipal planning decisions</a:t>
            </a:r>
          </a:p>
        </p:txBody>
      </p:sp>
      <p:sp>
        <p:nvSpPr>
          <p:cNvPr id="38" name="TextBox 38"/>
          <p:cNvSpPr txBox="1"/>
          <p:nvPr/>
        </p:nvSpPr>
        <p:spPr>
          <a:xfrm>
            <a:off x="11909067" y="6215659"/>
            <a:ext cx="5669746" cy="1171575"/>
          </a:xfrm>
          <a:prstGeom prst="rect">
            <a:avLst/>
          </a:prstGeom>
        </p:spPr>
        <p:txBody>
          <a:bodyPr lIns="0" tIns="0" rIns="0" bIns="0" rtlCol="0" anchor="t">
            <a:spAutoFit/>
          </a:bodyPr>
          <a:lstStyle/>
          <a:p>
            <a:pPr>
              <a:lnSpc>
                <a:spcPts val="3000"/>
              </a:lnSpc>
            </a:pPr>
            <a:r>
              <a:rPr lang="en-US" sz="3000" spc="240">
                <a:solidFill>
                  <a:srgbClr val="050A30"/>
                </a:solidFill>
                <a:latin typeface="HK Grotesk Bold"/>
              </a:rPr>
              <a:t>HOW CAN ETHICAL DELIBERATION ASSIST MUNICIPAL PLANNING? </a:t>
            </a:r>
          </a:p>
        </p:txBody>
      </p:sp>
      <p:sp>
        <p:nvSpPr>
          <p:cNvPr id="39" name="TextBox 39"/>
          <p:cNvSpPr txBox="1"/>
          <p:nvPr/>
        </p:nvSpPr>
        <p:spPr>
          <a:xfrm>
            <a:off x="9676019" y="7390410"/>
            <a:ext cx="1690123" cy="1130299"/>
          </a:xfrm>
          <a:prstGeom prst="rect">
            <a:avLst/>
          </a:prstGeom>
        </p:spPr>
        <p:txBody>
          <a:bodyPr lIns="0" tIns="0" rIns="0" bIns="0" rtlCol="0" anchor="t">
            <a:spAutoFit/>
          </a:bodyPr>
          <a:lstStyle/>
          <a:p>
            <a:pPr algn="r">
              <a:lnSpc>
                <a:spcPts val="8499"/>
              </a:lnSpc>
            </a:pPr>
            <a:r>
              <a:rPr lang="en-US" sz="8499">
                <a:solidFill>
                  <a:srgbClr val="050A30"/>
                </a:solidFill>
                <a:latin typeface="HK Grotesk Bold"/>
              </a:rPr>
              <a:t>03</a:t>
            </a:r>
          </a:p>
        </p:txBody>
      </p:sp>
      <p:sp>
        <p:nvSpPr>
          <p:cNvPr id="40" name="TextBox 40"/>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8158" y="7316555"/>
            <a:ext cx="6095842" cy="2547542"/>
            <a:chOff x="0" y="0"/>
            <a:chExt cx="1944894" cy="812800"/>
          </a:xfrm>
        </p:grpSpPr>
        <p:sp>
          <p:nvSpPr>
            <p:cNvPr id="12" name="Freeform 12"/>
            <p:cNvSpPr/>
            <p:nvPr/>
          </p:nvSpPr>
          <p:spPr>
            <a:xfrm>
              <a:off x="0" y="0"/>
              <a:ext cx="1944894" cy="812800"/>
            </a:xfrm>
            <a:custGeom>
              <a:avLst/>
              <a:gdLst/>
              <a:ahLst/>
              <a:cxnLst/>
              <a:rect l="l" t="t" r="r" b="b"/>
              <a:pathLst>
                <a:path w="1944894" h="812800">
                  <a:moveTo>
                    <a:pt x="29211" y="0"/>
                  </a:moveTo>
                  <a:lnTo>
                    <a:pt x="1915683" y="0"/>
                  </a:lnTo>
                  <a:cubicBezTo>
                    <a:pt x="1931816" y="0"/>
                    <a:pt x="1944894" y="13078"/>
                    <a:pt x="1944894" y="29211"/>
                  </a:cubicBezTo>
                  <a:lnTo>
                    <a:pt x="1944894" y="783589"/>
                  </a:lnTo>
                  <a:cubicBezTo>
                    <a:pt x="1944894" y="799722"/>
                    <a:pt x="1931816" y="812800"/>
                    <a:pt x="1915683" y="812800"/>
                  </a:cubicBezTo>
                  <a:lnTo>
                    <a:pt x="29211" y="812800"/>
                  </a:lnTo>
                  <a:cubicBezTo>
                    <a:pt x="13078" y="812800"/>
                    <a:pt x="0" y="799722"/>
                    <a:pt x="0" y="783589"/>
                  </a:cubicBezTo>
                  <a:lnTo>
                    <a:pt x="0" y="29211"/>
                  </a:lnTo>
                  <a:cubicBezTo>
                    <a:pt x="0" y="13078"/>
                    <a:pt x="13078" y="0"/>
                    <a:pt x="29211" y="0"/>
                  </a:cubicBezTo>
                  <a:close/>
                </a:path>
              </a:pathLst>
            </a:custGeom>
            <a:blipFill>
              <a:blip r:embed="rId2"/>
              <a:stretch>
                <a:fillRect l="-7248" r="-7248"/>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6" name="Group 16"/>
          <p:cNvGrpSpPr/>
          <p:nvPr/>
        </p:nvGrpSpPr>
        <p:grpSpPr>
          <a:xfrm>
            <a:off x="9220200" y="1686669"/>
            <a:ext cx="8659591" cy="8177427"/>
            <a:chOff x="0" y="0"/>
            <a:chExt cx="2280715" cy="2486570"/>
          </a:xfrm>
        </p:grpSpPr>
        <p:sp>
          <p:nvSpPr>
            <p:cNvPr id="17" name="Freeform 17"/>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18" name="TextBox 18"/>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19" name="Group 19"/>
          <p:cNvGrpSpPr/>
          <p:nvPr/>
        </p:nvGrpSpPr>
        <p:grpSpPr>
          <a:xfrm>
            <a:off x="401551" y="1624504"/>
            <a:ext cx="8678368" cy="5576396"/>
            <a:chOff x="0" y="0"/>
            <a:chExt cx="2172531" cy="654142"/>
          </a:xfrm>
        </p:grpSpPr>
        <p:sp>
          <p:nvSpPr>
            <p:cNvPr id="20" name="Freeform 20"/>
            <p:cNvSpPr/>
            <p:nvPr/>
          </p:nvSpPr>
          <p:spPr>
            <a:xfrm>
              <a:off x="0" y="0"/>
              <a:ext cx="2172531" cy="654142"/>
            </a:xfrm>
            <a:custGeom>
              <a:avLst/>
              <a:gdLst/>
              <a:ahLst/>
              <a:cxnLst/>
              <a:rect l="l" t="t" r="r" b="b"/>
              <a:pathLst>
                <a:path w="2172531" h="654142">
                  <a:moveTo>
                    <a:pt x="23183" y="0"/>
                  </a:moveTo>
                  <a:lnTo>
                    <a:pt x="2149349" y="0"/>
                  </a:lnTo>
                  <a:cubicBezTo>
                    <a:pt x="2155497" y="0"/>
                    <a:pt x="2161394" y="2442"/>
                    <a:pt x="2165741" y="6790"/>
                  </a:cubicBezTo>
                  <a:cubicBezTo>
                    <a:pt x="2170089" y="11138"/>
                    <a:pt x="2172531" y="17034"/>
                    <a:pt x="2172531" y="23183"/>
                  </a:cubicBezTo>
                  <a:lnTo>
                    <a:pt x="2172531" y="630960"/>
                  </a:lnTo>
                  <a:cubicBezTo>
                    <a:pt x="2172531" y="643763"/>
                    <a:pt x="2162152" y="654142"/>
                    <a:pt x="2149349" y="654142"/>
                  </a:cubicBezTo>
                  <a:lnTo>
                    <a:pt x="23183" y="654142"/>
                  </a:lnTo>
                  <a:cubicBezTo>
                    <a:pt x="10379" y="654142"/>
                    <a:pt x="0" y="643763"/>
                    <a:pt x="0" y="630960"/>
                  </a:cubicBezTo>
                  <a:lnTo>
                    <a:pt x="0" y="23183"/>
                  </a:lnTo>
                  <a:cubicBezTo>
                    <a:pt x="0" y="10379"/>
                    <a:pt x="10379" y="0"/>
                    <a:pt x="23183" y="0"/>
                  </a:cubicBezTo>
                  <a:close/>
                </a:path>
              </a:pathLst>
            </a:custGeom>
            <a:solidFill>
              <a:srgbClr val="F4F6FC"/>
            </a:solidFill>
          </p:spPr>
          <p:txBody>
            <a:bodyPr/>
            <a:lstStyle/>
            <a:p>
              <a:endParaRPr lang="en-GB"/>
            </a:p>
          </p:txBody>
        </p:sp>
        <p:sp>
          <p:nvSpPr>
            <p:cNvPr id="21" name="TextBox 21"/>
            <p:cNvSpPr txBox="1"/>
            <p:nvPr/>
          </p:nvSpPr>
          <p:spPr>
            <a:xfrm>
              <a:off x="0" y="-47625"/>
              <a:ext cx="2172531" cy="701767"/>
            </a:xfrm>
            <a:prstGeom prst="rect">
              <a:avLst/>
            </a:prstGeom>
          </p:spPr>
          <p:txBody>
            <a:bodyPr lIns="50800" tIns="50800" rIns="50800" bIns="50800" rtlCol="0" anchor="ctr"/>
            <a:lstStyle/>
            <a:p>
              <a:pPr algn="ctr">
                <a:lnSpc>
                  <a:spcPts val="2800"/>
                </a:lnSpc>
              </a:pPr>
              <a:endParaRPr/>
            </a:p>
          </p:txBody>
        </p:sp>
      </p:grpSp>
      <p:sp>
        <p:nvSpPr>
          <p:cNvPr id="31" name="TextBox 31"/>
          <p:cNvSpPr txBox="1"/>
          <p:nvPr/>
        </p:nvSpPr>
        <p:spPr>
          <a:xfrm>
            <a:off x="703887" y="4528415"/>
            <a:ext cx="8791583" cy="565283"/>
          </a:xfrm>
          <a:prstGeom prst="rect">
            <a:avLst/>
          </a:prstGeom>
        </p:spPr>
        <p:txBody>
          <a:bodyPr wrap="square" lIns="0" tIns="0" rIns="0" bIns="0" rtlCol="0" anchor="t">
            <a:spAutoFit/>
          </a:bodyPr>
          <a:lstStyle/>
          <a:p>
            <a:pPr>
              <a:lnSpc>
                <a:spcPts val="3000"/>
              </a:lnSpc>
            </a:pPr>
            <a:r>
              <a:rPr lang="en-US" sz="7200" spc="240" dirty="0">
                <a:solidFill>
                  <a:srgbClr val="050A30"/>
                </a:solidFill>
                <a:latin typeface="HK Grotesk Bold"/>
              </a:rPr>
              <a:t>WHAT IS ETHICS?</a:t>
            </a:r>
          </a:p>
        </p:txBody>
      </p:sp>
      <p:sp>
        <p:nvSpPr>
          <p:cNvPr id="32" name="TextBox 32"/>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01</a:t>
            </a:r>
          </a:p>
        </p:txBody>
      </p:sp>
      <p:sp>
        <p:nvSpPr>
          <p:cNvPr id="40" name="TextBox 40"/>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grpSp>
        <p:nvGrpSpPr>
          <p:cNvPr id="41" name="Group 2">
            <a:extLst>
              <a:ext uri="{FF2B5EF4-FFF2-40B4-BE49-F238E27FC236}">
                <a16:creationId xmlns:a16="http://schemas.microsoft.com/office/drawing/2014/main" id="{D9FA3A7E-0256-8799-960F-14E4B65DBC1D}"/>
              </a:ext>
            </a:extLst>
          </p:cNvPr>
          <p:cNvGrpSpPr/>
          <p:nvPr/>
        </p:nvGrpSpPr>
        <p:grpSpPr>
          <a:xfrm>
            <a:off x="9253801" y="411314"/>
            <a:ext cx="8632648" cy="1094530"/>
            <a:chOff x="0" y="0"/>
            <a:chExt cx="1989389" cy="288271"/>
          </a:xfrm>
        </p:grpSpPr>
        <p:sp>
          <p:nvSpPr>
            <p:cNvPr id="42" name="Freeform 3">
              <a:extLst>
                <a:ext uri="{FF2B5EF4-FFF2-40B4-BE49-F238E27FC236}">
                  <a16:creationId xmlns:a16="http://schemas.microsoft.com/office/drawing/2014/main" id="{356144FD-8D55-57D3-788A-1E249BE3C4DB}"/>
                </a:ext>
              </a:extLst>
            </p:cNvPr>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3" name="TextBox 4">
              <a:extLst>
                <a:ext uri="{FF2B5EF4-FFF2-40B4-BE49-F238E27FC236}">
                  <a16:creationId xmlns:a16="http://schemas.microsoft.com/office/drawing/2014/main" id="{9CF44CDB-8BDB-2674-16D3-CEBAF08EA66D}"/>
                </a:ext>
              </a:extLst>
            </p:cNvPr>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33" name="TextBox 33"/>
          <p:cNvSpPr txBox="1"/>
          <p:nvPr/>
        </p:nvSpPr>
        <p:spPr>
          <a:xfrm>
            <a:off x="10544355" y="694034"/>
            <a:ext cx="6335764" cy="466725"/>
          </a:xfrm>
          <a:prstGeom prst="rect">
            <a:avLst/>
          </a:prstGeom>
        </p:spPr>
        <p:txBody>
          <a:bodyPr lIns="0" tIns="0" rIns="0" bIns="0" rtlCol="0" anchor="t">
            <a:spAutoFit/>
          </a:bodyPr>
          <a:lstStyle/>
          <a:p>
            <a:pPr>
              <a:lnSpc>
                <a:spcPts val="3600"/>
              </a:lnSpc>
            </a:pPr>
            <a:r>
              <a:rPr lang="en-US" sz="3000" dirty="0">
                <a:solidFill>
                  <a:srgbClr val="12229D"/>
                </a:solidFill>
                <a:latin typeface="HK Grotesk Medium"/>
              </a:rPr>
              <a:t>Introduction to ethical deliberation</a:t>
            </a:r>
          </a:p>
        </p:txBody>
      </p:sp>
      <p:sp>
        <p:nvSpPr>
          <p:cNvPr id="45" name="TextBox 44">
            <a:extLst>
              <a:ext uri="{FF2B5EF4-FFF2-40B4-BE49-F238E27FC236}">
                <a16:creationId xmlns:a16="http://schemas.microsoft.com/office/drawing/2014/main" id="{B6E6F0CC-E229-9BE8-5AE8-CE3EF5D2C321}"/>
              </a:ext>
            </a:extLst>
          </p:cNvPr>
          <p:cNvSpPr txBox="1"/>
          <p:nvPr/>
        </p:nvSpPr>
        <p:spPr>
          <a:xfrm>
            <a:off x="9379125" y="2298096"/>
            <a:ext cx="8382000" cy="6797951"/>
          </a:xfrm>
          <a:prstGeom prst="rect">
            <a:avLst/>
          </a:prstGeom>
          <a:noFill/>
        </p:spPr>
        <p:txBody>
          <a:bodyPr wrap="square">
            <a:spAutoFit/>
          </a:bodyPr>
          <a:lstStyle/>
          <a:p>
            <a:pPr marL="548640" marR="548640" algn="ctr">
              <a:spcBef>
                <a:spcPts val="1800"/>
              </a:spcBef>
              <a:spcAft>
                <a:spcPts val="1800"/>
              </a:spcAft>
            </a:pPr>
            <a:r>
              <a:rPr lang="en-US" sz="2400" i="0" dirty="0">
                <a:solidFill>
                  <a:schemeClr val="bg1"/>
                </a:solidFill>
                <a:effectLst/>
                <a:latin typeface="HK Grotesk Medium" panose="020B0604020202020204" charset="0"/>
                <a:ea typeface="Calibri" panose="020F0502020204030204" pitchFamily="34" charset="0"/>
              </a:rPr>
              <a:t>Ethics is the branch of philosophy that involves the systematic reflection on what is right and wrong, good and bad.</a:t>
            </a:r>
            <a:r>
              <a:rPr lang="en-US" sz="2400" i="0" dirty="0">
                <a:solidFill>
                  <a:schemeClr val="bg1"/>
                </a:solidFill>
                <a:effectLst/>
                <a:latin typeface="HK Grotesk Medium" panose="020B0604020202020204" charset="0"/>
                <a:ea typeface="Garamond" panose="02020404030301010803" pitchFamily="18" charset="0"/>
              </a:rPr>
              <a:t> </a:t>
            </a:r>
          </a:p>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Consequently, ethics aims to be </a:t>
            </a:r>
            <a:r>
              <a:rPr lang="en-US" sz="1800" i="1" dirty="0">
                <a:solidFill>
                  <a:schemeClr val="bg1"/>
                </a:solidFill>
                <a:effectLst/>
                <a:latin typeface="HK Grotesk Medium" panose="020B0604020202020204" charset="0"/>
                <a:ea typeface="Garamond" panose="02020404030301010803" pitchFamily="18" charset="0"/>
              </a:rPr>
              <a:t>prescriptive</a:t>
            </a:r>
            <a:r>
              <a:rPr lang="en-US" sz="1800" dirty="0">
                <a:solidFill>
                  <a:schemeClr val="bg1"/>
                </a:solidFill>
                <a:effectLst/>
                <a:latin typeface="HK Grotesk Medium" panose="020B0604020202020204" charset="0"/>
                <a:ea typeface="Garamond" panose="02020404030301010803" pitchFamily="18" charset="0"/>
              </a:rPr>
              <a:t> (or normative) rather than </a:t>
            </a:r>
            <a:r>
              <a:rPr lang="en-US" sz="1800" i="1" dirty="0">
                <a:solidFill>
                  <a:schemeClr val="bg1"/>
                </a:solidFill>
                <a:effectLst/>
                <a:latin typeface="HK Grotesk Medium" panose="020B0604020202020204" charset="0"/>
                <a:ea typeface="Garamond" panose="02020404030301010803" pitchFamily="18" charset="0"/>
              </a:rPr>
              <a:t>descriptive</a:t>
            </a:r>
            <a:r>
              <a:rPr lang="en-US" sz="1800" dirty="0">
                <a:solidFill>
                  <a:schemeClr val="bg1"/>
                </a:solidFill>
                <a:effectLst/>
                <a:latin typeface="HK Grotesk Medium" panose="020B0604020202020204" charset="0"/>
                <a:ea typeface="Garamond" panose="02020404030301010803" pitchFamily="18" charset="0"/>
              </a:rPr>
              <a:t>: whereas descriptive statements make empirical claims that can describe a situation or state of affairs, prescriptive and normative statements make claims about what people ought or should do or be based on what has been determined to be right or wrong, good or bad. For example, the statement ‘I like oysters!’ is descriptive because it describes a personal preference (namely, that the person making the claim likes oysters) rather than making a claim about whether that such preferences are good or bad. In contrast, the statement ‘I like oysters </a:t>
            </a:r>
            <a:r>
              <a:rPr lang="en-US" sz="1800" i="1" dirty="0">
                <a:solidFill>
                  <a:schemeClr val="bg1"/>
                </a:solidFill>
                <a:effectLst/>
                <a:latin typeface="HK Grotesk Medium" panose="020B0604020202020204" charset="0"/>
                <a:ea typeface="Garamond" panose="02020404030301010803" pitchFamily="18" charset="0"/>
              </a:rPr>
              <a:t>and everyone should like oysters too</a:t>
            </a:r>
            <a:r>
              <a:rPr lang="en-US" sz="1800" dirty="0">
                <a:solidFill>
                  <a:schemeClr val="bg1"/>
                </a:solidFill>
                <a:effectLst/>
                <a:latin typeface="HK Grotesk Medium" panose="020B0604020202020204" charset="0"/>
                <a:ea typeface="Garamond" panose="02020404030301010803" pitchFamily="18" charset="0"/>
              </a:rPr>
              <a:t>!’ is prescriptive because it makes a claim about what is good (namely, that oysters are good) and thus prescribes what people </a:t>
            </a:r>
            <a:r>
              <a:rPr lang="en-US" sz="1800" i="1" dirty="0">
                <a:solidFill>
                  <a:schemeClr val="bg1"/>
                </a:solidFill>
                <a:effectLst/>
                <a:latin typeface="HK Grotesk Medium" panose="020B0604020202020204" charset="0"/>
                <a:ea typeface="Garamond" panose="02020404030301010803" pitchFamily="18" charset="0"/>
              </a:rPr>
              <a:t>ought </a:t>
            </a:r>
            <a:r>
              <a:rPr lang="en-US" sz="1800" dirty="0">
                <a:solidFill>
                  <a:schemeClr val="bg1"/>
                </a:solidFill>
                <a:effectLst/>
                <a:latin typeface="HK Grotesk Medium" panose="020B0604020202020204" charset="0"/>
                <a:ea typeface="Garamond" panose="02020404030301010803" pitchFamily="18" charset="0"/>
              </a:rPr>
              <a:t>or </a:t>
            </a:r>
            <a:r>
              <a:rPr lang="en-US" sz="1800" i="1" dirty="0">
                <a:solidFill>
                  <a:schemeClr val="bg1"/>
                </a:solidFill>
                <a:effectLst/>
                <a:latin typeface="HK Grotesk Medium" panose="020B0604020202020204" charset="0"/>
                <a:ea typeface="Garamond" panose="02020404030301010803" pitchFamily="18" charset="0"/>
              </a:rPr>
              <a:t>should</a:t>
            </a:r>
            <a:r>
              <a:rPr lang="en-US" sz="1800" dirty="0">
                <a:solidFill>
                  <a:schemeClr val="bg1"/>
                </a:solidFill>
                <a:effectLst/>
                <a:latin typeface="HK Grotesk Medium" panose="020B0604020202020204" charset="0"/>
                <a:ea typeface="Garamond" panose="02020404030301010803" pitchFamily="18" charset="0"/>
              </a:rPr>
              <a:t> do (namely, that they should like oysters). In this way, ethics is often action-guiding as it prescribes actions that are good or right and disavows actions that are wrong or bad. </a:t>
            </a:r>
            <a:endParaRPr lang="en-GB" sz="1800" dirty="0">
              <a:solidFill>
                <a:schemeClr val="bg1"/>
              </a:solidFill>
              <a:effectLst/>
              <a:latin typeface="HK Grotesk Medium" panose="020B0604020202020204" charset="0"/>
              <a:ea typeface="Calibri" panose="020F0502020204030204" pitchFamily="34" charset="0"/>
            </a:endParaRPr>
          </a:p>
        </p:txBody>
      </p:sp>
    </p:spTree>
    <p:extLst>
      <p:ext uri="{BB962C8B-B14F-4D97-AF65-F5344CB8AC3E}">
        <p14:creationId xmlns:p14="http://schemas.microsoft.com/office/powerpoint/2010/main" val="906832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8158" y="7316555"/>
            <a:ext cx="6095842" cy="2547542"/>
            <a:chOff x="0" y="0"/>
            <a:chExt cx="1944894" cy="812800"/>
          </a:xfrm>
        </p:grpSpPr>
        <p:sp>
          <p:nvSpPr>
            <p:cNvPr id="12" name="Freeform 12"/>
            <p:cNvSpPr/>
            <p:nvPr/>
          </p:nvSpPr>
          <p:spPr>
            <a:xfrm>
              <a:off x="0" y="0"/>
              <a:ext cx="1944894" cy="812800"/>
            </a:xfrm>
            <a:custGeom>
              <a:avLst/>
              <a:gdLst/>
              <a:ahLst/>
              <a:cxnLst/>
              <a:rect l="l" t="t" r="r" b="b"/>
              <a:pathLst>
                <a:path w="1944894" h="812800">
                  <a:moveTo>
                    <a:pt x="29211" y="0"/>
                  </a:moveTo>
                  <a:lnTo>
                    <a:pt x="1915683" y="0"/>
                  </a:lnTo>
                  <a:cubicBezTo>
                    <a:pt x="1931816" y="0"/>
                    <a:pt x="1944894" y="13078"/>
                    <a:pt x="1944894" y="29211"/>
                  </a:cubicBezTo>
                  <a:lnTo>
                    <a:pt x="1944894" y="783589"/>
                  </a:lnTo>
                  <a:cubicBezTo>
                    <a:pt x="1944894" y="799722"/>
                    <a:pt x="1931816" y="812800"/>
                    <a:pt x="1915683" y="812800"/>
                  </a:cubicBezTo>
                  <a:lnTo>
                    <a:pt x="29211" y="812800"/>
                  </a:lnTo>
                  <a:cubicBezTo>
                    <a:pt x="13078" y="812800"/>
                    <a:pt x="0" y="799722"/>
                    <a:pt x="0" y="783589"/>
                  </a:cubicBezTo>
                  <a:lnTo>
                    <a:pt x="0" y="29211"/>
                  </a:lnTo>
                  <a:cubicBezTo>
                    <a:pt x="0" y="13078"/>
                    <a:pt x="13078" y="0"/>
                    <a:pt x="29211" y="0"/>
                  </a:cubicBezTo>
                  <a:close/>
                </a:path>
              </a:pathLst>
            </a:custGeom>
            <a:blipFill>
              <a:blip r:embed="rId2"/>
              <a:stretch>
                <a:fillRect l="-7248" r="-7248"/>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6" name="Group 16"/>
          <p:cNvGrpSpPr/>
          <p:nvPr/>
        </p:nvGrpSpPr>
        <p:grpSpPr>
          <a:xfrm>
            <a:off x="9220200" y="1686669"/>
            <a:ext cx="8659591" cy="8177427"/>
            <a:chOff x="0" y="0"/>
            <a:chExt cx="2280715" cy="2486570"/>
          </a:xfrm>
        </p:grpSpPr>
        <p:sp>
          <p:nvSpPr>
            <p:cNvPr id="17" name="Freeform 17"/>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18" name="TextBox 18"/>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19" name="Group 19"/>
          <p:cNvGrpSpPr/>
          <p:nvPr/>
        </p:nvGrpSpPr>
        <p:grpSpPr>
          <a:xfrm>
            <a:off x="401551" y="1624504"/>
            <a:ext cx="8678368" cy="5576396"/>
            <a:chOff x="0" y="0"/>
            <a:chExt cx="2172531" cy="654142"/>
          </a:xfrm>
        </p:grpSpPr>
        <p:sp>
          <p:nvSpPr>
            <p:cNvPr id="20" name="Freeform 20"/>
            <p:cNvSpPr/>
            <p:nvPr/>
          </p:nvSpPr>
          <p:spPr>
            <a:xfrm>
              <a:off x="0" y="0"/>
              <a:ext cx="2172531" cy="654142"/>
            </a:xfrm>
            <a:custGeom>
              <a:avLst/>
              <a:gdLst/>
              <a:ahLst/>
              <a:cxnLst/>
              <a:rect l="l" t="t" r="r" b="b"/>
              <a:pathLst>
                <a:path w="2172531" h="654142">
                  <a:moveTo>
                    <a:pt x="23183" y="0"/>
                  </a:moveTo>
                  <a:lnTo>
                    <a:pt x="2149349" y="0"/>
                  </a:lnTo>
                  <a:cubicBezTo>
                    <a:pt x="2155497" y="0"/>
                    <a:pt x="2161394" y="2442"/>
                    <a:pt x="2165741" y="6790"/>
                  </a:cubicBezTo>
                  <a:cubicBezTo>
                    <a:pt x="2170089" y="11138"/>
                    <a:pt x="2172531" y="17034"/>
                    <a:pt x="2172531" y="23183"/>
                  </a:cubicBezTo>
                  <a:lnTo>
                    <a:pt x="2172531" y="630960"/>
                  </a:lnTo>
                  <a:cubicBezTo>
                    <a:pt x="2172531" y="643763"/>
                    <a:pt x="2162152" y="654142"/>
                    <a:pt x="2149349" y="654142"/>
                  </a:cubicBezTo>
                  <a:lnTo>
                    <a:pt x="23183" y="654142"/>
                  </a:lnTo>
                  <a:cubicBezTo>
                    <a:pt x="10379" y="654142"/>
                    <a:pt x="0" y="643763"/>
                    <a:pt x="0" y="630960"/>
                  </a:cubicBezTo>
                  <a:lnTo>
                    <a:pt x="0" y="23183"/>
                  </a:lnTo>
                  <a:cubicBezTo>
                    <a:pt x="0" y="10379"/>
                    <a:pt x="10379" y="0"/>
                    <a:pt x="23183" y="0"/>
                  </a:cubicBezTo>
                  <a:close/>
                </a:path>
              </a:pathLst>
            </a:custGeom>
            <a:solidFill>
              <a:srgbClr val="F4F6FC"/>
            </a:solidFill>
          </p:spPr>
          <p:txBody>
            <a:bodyPr/>
            <a:lstStyle/>
            <a:p>
              <a:endParaRPr lang="en-GB"/>
            </a:p>
          </p:txBody>
        </p:sp>
        <p:sp>
          <p:nvSpPr>
            <p:cNvPr id="21" name="TextBox 21"/>
            <p:cNvSpPr txBox="1"/>
            <p:nvPr/>
          </p:nvSpPr>
          <p:spPr>
            <a:xfrm>
              <a:off x="0" y="-47625"/>
              <a:ext cx="2172531" cy="701767"/>
            </a:xfrm>
            <a:prstGeom prst="rect">
              <a:avLst/>
            </a:prstGeom>
          </p:spPr>
          <p:txBody>
            <a:bodyPr lIns="50800" tIns="50800" rIns="50800" bIns="50800" rtlCol="0" anchor="ctr"/>
            <a:lstStyle/>
            <a:p>
              <a:pPr algn="ctr">
                <a:lnSpc>
                  <a:spcPts val="2800"/>
                </a:lnSpc>
              </a:pPr>
              <a:endParaRPr/>
            </a:p>
          </p:txBody>
        </p:sp>
      </p:grpSp>
      <p:sp>
        <p:nvSpPr>
          <p:cNvPr id="31" name="TextBox 31"/>
          <p:cNvSpPr txBox="1"/>
          <p:nvPr/>
        </p:nvSpPr>
        <p:spPr>
          <a:xfrm>
            <a:off x="703887" y="4528415"/>
            <a:ext cx="8791583" cy="565283"/>
          </a:xfrm>
          <a:prstGeom prst="rect">
            <a:avLst/>
          </a:prstGeom>
        </p:spPr>
        <p:txBody>
          <a:bodyPr wrap="square" lIns="0" tIns="0" rIns="0" bIns="0" rtlCol="0" anchor="t">
            <a:spAutoFit/>
          </a:bodyPr>
          <a:lstStyle/>
          <a:p>
            <a:pPr>
              <a:lnSpc>
                <a:spcPts val="3000"/>
              </a:lnSpc>
            </a:pPr>
            <a:r>
              <a:rPr lang="en-US" sz="7200" spc="240" dirty="0">
                <a:solidFill>
                  <a:srgbClr val="050A30"/>
                </a:solidFill>
                <a:latin typeface="HK Grotesk Bold"/>
              </a:rPr>
              <a:t>WHAT IS ETHICS?</a:t>
            </a:r>
          </a:p>
        </p:txBody>
      </p:sp>
      <p:sp>
        <p:nvSpPr>
          <p:cNvPr id="32" name="TextBox 32"/>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01</a:t>
            </a:r>
          </a:p>
        </p:txBody>
      </p:sp>
      <p:sp>
        <p:nvSpPr>
          <p:cNvPr id="40" name="TextBox 40"/>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grpSp>
        <p:nvGrpSpPr>
          <p:cNvPr id="41" name="Group 2">
            <a:extLst>
              <a:ext uri="{FF2B5EF4-FFF2-40B4-BE49-F238E27FC236}">
                <a16:creationId xmlns:a16="http://schemas.microsoft.com/office/drawing/2014/main" id="{D9FA3A7E-0256-8799-960F-14E4B65DBC1D}"/>
              </a:ext>
            </a:extLst>
          </p:cNvPr>
          <p:cNvGrpSpPr/>
          <p:nvPr/>
        </p:nvGrpSpPr>
        <p:grpSpPr>
          <a:xfrm>
            <a:off x="9253801" y="411314"/>
            <a:ext cx="8632648" cy="1094530"/>
            <a:chOff x="0" y="0"/>
            <a:chExt cx="1989389" cy="288271"/>
          </a:xfrm>
        </p:grpSpPr>
        <p:sp>
          <p:nvSpPr>
            <p:cNvPr id="42" name="Freeform 3">
              <a:extLst>
                <a:ext uri="{FF2B5EF4-FFF2-40B4-BE49-F238E27FC236}">
                  <a16:creationId xmlns:a16="http://schemas.microsoft.com/office/drawing/2014/main" id="{356144FD-8D55-57D3-788A-1E249BE3C4DB}"/>
                </a:ext>
              </a:extLst>
            </p:cNvPr>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3" name="TextBox 4">
              <a:extLst>
                <a:ext uri="{FF2B5EF4-FFF2-40B4-BE49-F238E27FC236}">
                  <a16:creationId xmlns:a16="http://schemas.microsoft.com/office/drawing/2014/main" id="{9CF44CDB-8BDB-2674-16D3-CEBAF08EA66D}"/>
                </a:ext>
              </a:extLst>
            </p:cNvPr>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33" name="TextBox 33"/>
          <p:cNvSpPr txBox="1"/>
          <p:nvPr/>
        </p:nvSpPr>
        <p:spPr>
          <a:xfrm>
            <a:off x="10544355" y="694034"/>
            <a:ext cx="6335764" cy="466725"/>
          </a:xfrm>
          <a:prstGeom prst="rect">
            <a:avLst/>
          </a:prstGeom>
        </p:spPr>
        <p:txBody>
          <a:bodyPr lIns="0" tIns="0" rIns="0" bIns="0" rtlCol="0" anchor="t">
            <a:spAutoFit/>
          </a:bodyPr>
          <a:lstStyle/>
          <a:p>
            <a:pPr>
              <a:lnSpc>
                <a:spcPts val="3600"/>
              </a:lnSpc>
            </a:pPr>
            <a:r>
              <a:rPr lang="en-US" sz="3000" dirty="0">
                <a:solidFill>
                  <a:srgbClr val="12229D"/>
                </a:solidFill>
                <a:latin typeface="HK Grotesk Medium"/>
              </a:rPr>
              <a:t>Introduction to ethical deliberation</a:t>
            </a:r>
          </a:p>
        </p:txBody>
      </p:sp>
      <p:sp>
        <p:nvSpPr>
          <p:cNvPr id="45" name="TextBox 44">
            <a:extLst>
              <a:ext uri="{FF2B5EF4-FFF2-40B4-BE49-F238E27FC236}">
                <a16:creationId xmlns:a16="http://schemas.microsoft.com/office/drawing/2014/main" id="{B6E6F0CC-E229-9BE8-5AE8-CE3EF5D2C321}"/>
              </a:ext>
            </a:extLst>
          </p:cNvPr>
          <p:cNvSpPr txBox="1"/>
          <p:nvPr/>
        </p:nvSpPr>
        <p:spPr>
          <a:xfrm>
            <a:off x="9382255" y="2074038"/>
            <a:ext cx="8382000" cy="7526548"/>
          </a:xfrm>
          <a:prstGeom prst="rect">
            <a:avLst/>
          </a:prstGeom>
          <a:noFill/>
        </p:spPr>
        <p:txBody>
          <a:bodyPr wrap="square">
            <a:spAutoFit/>
          </a:bodyPr>
          <a:lstStyle/>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Whereas personal preferences are just that – namely personal – prescriptive claims can be evaluated and deliberated upon. The aim of ethics is to ask questions about how and why prescriptive claims are justified, for example:</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Is the claim supported by evidence (i.e., are there any benefits or disadvantages to eating oysters)? </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Who has been involved in setting forward this claim and has this process been inclusive (i.e., does all relevant stakeholders support eating oysters)?</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Does the claim adhere to accepted normative principles of fairness (i.e., does the prescription to eat oyster unfairly impact some people rather than others, such as people with shellfish allergies or people who cannot afford to buy oysters, or benefit some, such as oyster farmers)?</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Who should be responsible for upholding this claim (i.e., who should enforce people eating oysters and would this be appropriate)? </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Does the claim violate the distinction between the public and private sphere (i.e., is eating oysters a personal choice rather than one that should be enforced as part of public policy)?</a:t>
            </a:r>
            <a:endParaRPr lang="en-GB" sz="1800" dirty="0">
              <a:solidFill>
                <a:schemeClr val="bg1"/>
              </a:solidFill>
              <a:effectLst/>
              <a:latin typeface="HK Grotesk Medium" panose="020B0604020202020204" charset="0"/>
              <a:ea typeface="Calibri" panose="020F0502020204030204" pitchFamily="34" charset="0"/>
            </a:endParaRPr>
          </a:p>
          <a:p>
            <a:pPr marL="342900" lvl="0" indent="-342900" algn="just">
              <a:lnSpc>
                <a:spcPct val="150000"/>
              </a:lnSpc>
              <a:buFont typeface="Symbol" panose="05050102010706020507" pitchFamily="18" charset="2"/>
              <a:buChar char=""/>
            </a:pPr>
            <a:r>
              <a:rPr lang="en-US" sz="1800" dirty="0">
                <a:solidFill>
                  <a:schemeClr val="bg1"/>
                </a:solidFill>
                <a:effectLst/>
                <a:latin typeface="HK Grotesk Medium" panose="020B0604020202020204" charset="0"/>
                <a:ea typeface="Garamond" panose="02020404030301010803" pitchFamily="18" charset="0"/>
              </a:rPr>
              <a:t>How is the claim normatively justified (i.e., why should everyone eat oysters and is this justified)?</a:t>
            </a:r>
            <a:endParaRPr lang="en-GB" sz="1800" dirty="0">
              <a:solidFill>
                <a:schemeClr val="bg1"/>
              </a:solidFill>
              <a:effectLst/>
              <a:latin typeface="HK Grotesk Medium" panose="020B0604020202020204" charset="0"/>
              <a:ea typeface="Calibri" panose="020F0502020204030204" pitchFamily="34" charset="0"/>
            </a:endParaRPr>
          </a:p>
        </p:txBody>
      </p:sp>
    </p:spTree>
    <p:extLst>
      <p:ext uri="{BB962C8B-B14F-4D97-AF65-F5344CB8AC3E}">
        <p14:creationId xmlns:p14="http://schemas.microsoft.com/office/powerpoint/2010/main" val="60824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8158" y="7316555"/>
            <a:ext cx="6095842" cy="2547542"/>
            <a:chOff x="0" y="0"/>
            <a:chExt cx="1944894" cy="812800"/>
          </a:xfrm>
        </p:grpSpPr>
        <p:sp>
          <p:nvSpPr>
            <p:cNvPr id="12" name="Freeform 12"/>
            <p:cNvSpPr/>
            <p:nvPr/>
          </p:nvSpPr>
          <p:spPr>
            <a:xfrm>
              <a:off x="0" y="0"/>
              <a:ext cx="1944894" cy="812800"/>
            </a:xfrm>
            <a:custGeom>
              <a:avLst/>
              <a:gdLst/>
              <a:ahLst/>
              <a:cxnLst/>
              <a:rect l="l" t="t" r="r" b="b"/>
              <a:pathLst>
                <a:path w="1944894" h="812800">
                  <a:moveTo>
                    <a:pt x="29211" y="0"/>
                  </a:moveTo>
                  <a:lnTo>
                    <a:pt x="1915683" y="0"/>
                  </a:lnTo>
                  <a:cubicBezTo>
                    <a:pt x="1931816" y="0"/>
                    <a:pt x="1944894" y="13078"/>
                    <a:pt x="1944894" y="29211"/>
                  </a:cubicBezTo>
                  <a:lnTo>
                    <a:pt x="1944894" y="783589"/>
                  </a:lnTo>
                  <a:cubicBezTo>
                    <a:pt x="1944894" y="799722"/>
                    <a:pt x="1931816" y="812800"/>
                    <a:pt x="1915683" y="812800"/>
                  </a:cubicBezTo>
                  <a:lnTo>
                    <a:pt x="29211" y="812800"/>
                  </a:lnTo>
                  <a:cubicBezTo>
                    <a:pt x="13078" y="812800"/>
                    <a:pt x="0" y="799722"/>
                    <a:pt x="0" y="783589"/>
                  </a:cubicBezTo>
                  <a:lnTo>
                    <a:pt x="0" y="29211"/>
                  </a:lnTo>
                  <a:cubicBezTo>
                    <a:pt x="0" y="13078"/>
                    <a:pt x="13078" y="0"/>
                    <a:pt x="29211" y="0"/>
                  </a:cubicBezTo>
                  <a:close/>
                </a:path>
              </a:pathLst>
            </a:custGeom>
            <a:blipFill>
              <a:blip r:embed="rId4"/>
              <a:stretch>
                <a:fillRect l="-7248" r="-7248"/>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6" name="Group 16"/>
          <p:cNvGrpSpPr/>
          <p:nvPr/>
        </p:nvGrpSpPr>
        <p:grpSpPr>
          <a:xfrm>
            <a:off x="9220200" y="1686669"/>
            <a:ext cx="8659591" cy="8177427"/>
            <a:chOff x="0" y="0"/>
            <a:chExt cx="2280715" cy="2486570"/>
          </a:xfrm>
        </p:grpSpPr>
        <p:sp>
          <p:nvSpPr>
            <p:cNvPr id="17" name="Freeform 17"/>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18" name="TextBox 18"/>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19" name="Group 19"/>
          <p:cNvGrpSpPr/>
          <p:nvPr/>
        </p:nvGrpSpPr>
        <p:grpSpPr>
          <a:xfrm>
            <a:off x="401551" y="1624504"/>
            <a:ext cx="8678368" cy="5576396"/>
            <a:chOff x="0" y="0"/>
            <a:chExt cx="2172531" cy="654142"/>
          </a:xfrm>
        </p:grpSpPr>
        <p:sp>
          <p:nvSpPr>
            <p:cNvPr id="20" name="Freeform 20"/>
            <p:cNvSpPr/>
            <p:nvPr/>
          </p:nvSpPr>
          <p:spPr>
            <a:xfrm>
              <a:off x="0" y="0"/>
              <a:ext cx="2172531" cy="654142"/>
            </a:xfrm>
            <a:custGeom>
              <a:avLst/>
              <a:gdLst/>
              <a:ahLst/>
              <a:cxnLst/>
              <a:rect l="l" t="t" r="r" b="b"/>
              <a:pathLst>
                <a:path w="2172531" h="654142">
                  <a:moveTo>
                    <a:pt x="23183" y="0"/>
                  </a:moveTo>
                  <a:lnTo>
                    <a:pt x="2149349" y="0"/>
                  </a:lnTo>
                  <a:cubicBezTo>
                    <a:pt x="2155497" y="0"/>
                    <a:pt x="2161394" y="2442"/>
                    <a:pt x="2165741" y="6790"/>
                  </a:cubicBezTo>
                  <a:cubicBezTo>
                    <a:pt x="2170089" y="11138"/>
                    <a:pt x="2172531" y="17034"/>
                    <a:pt x="2172531" y="23183"/>
                  </a:cubicBezTo>
                  <a:lnTo>
                    <a:pt x="2172531" y="630960"/>
                  </a:lnTo>
                  <a:cubicBezTo>
                    <a:pt x="2172531" y="643763"/>
                    <a:pt x="2162152" y="654142"/>
                    <a:pt x="2149349" y="654142"/>
                  </a:cubicBezTo>
                  <a:lnTo>
                    <a:pt x="23183" y="654142"/>
                  </a:lnTo>
                  <a:cubicBezTo>
                    <a:pt x="10379" y="654142"/>
                    <a:pt x="0" y="643763"/>
                    <a:pt x="0" y="630960"/>
                  </a:cubicBezTo>
                  <a:lnTo>
                    <a:pt x="0" y="23183"/>
                  </a:lnTo>
                  <a:cubicBezTo>
                    <a:pt x="0" y="10379"/>
                    <a:pt x="10379" y="0"/>
                    <a:pt x="23183" y="0"/>
                  </a:cubicBezTo>
                  <a:close/>
                </a:path>
              </a:pathLst>
            </a:custGeom>
            <a:solidFill>
              <a:srgbClr val="F4F6FC"/>
            </a:solidFill>
          </p:spPr>
          <p:txBody>
            <a:bodyPr/>
            <a:lstStyle/>
            <a:p>
              <a:endParaRPr lang="en-GB" dirty="0"/>
            </a:p>
          </p:txBody>
        </p:sp>
        <p:sp>
          <p:nvSpPr>
            <p:cNvPr id="21" name="TextBox 21"/>
            <p:cNvSpPr txBox="1"/>
            <p:nvPr/>
          </p:nvSpPr>
          <p:spPr>
            <a:xfrm>
              <a:off x="0" y="-47625"/>
              <a:ext cx="2172531" cy="701767"/>
            </a:xfrm>
            <a:prstGeom prst="rect">
              <a:avLst/>
            </a:prstGeom>
          </p:spPr>
          <p:txBody>
            <a:bodyPr lIns="50800" tIns="50800" rIns="50800" bIns="50800" rtlCol="0" anchor="ctr"/>
            <a:lstStyle/>
            <a:p>
              <a:pPr algn="ctr">
                <a:lnSpc>
                  <a:spcPts val="2800"/>
                </a:lnSpc>
              </a:pPr>
              <a:endParaRPr/>
            </a:p>
          </p:txBody>
        </p:sp>
      </p:grpSp>
      <p:sp>
        <p:nvSpPr>
          <p:cNvPr id="31" name="TextBox 31"/>
          <p:cNvSpPr txBox="1"/>
          <p:nvPr/>
        </p:nvSpPr>
        <p:spPr>
          <a:xfrm>
            <a:off x="762000" y="3879296"/>
            <a:ext cx="8791583" cy="2215991"/>
          </a:xfrm>
          <a:prstGeom prst="rect">
            <a:avLst/>
          </a:prstGeom>
        </p:spPr>
        <p:txBody>
          <a:bodyPr wrap="square" lIns="0" tIns="0" rIns="0" bIns="0" rtlCol="0" anchor="t">
            <a:spAutoFit/>
          </a:bodyPr>
          <a:lstStyle/>
          <a:p>
            <a:r>
              <a:rPr lang="en-US" sz="7200" spc="240" dirty="0">
                <a:solidFill>
                  <a:srgbClr val="050A30"/>
                </a:solidFill>
                <a:latin typeface="HK Grotesk Bold"/>
              </a:rPr>
              <a:t>WHAT IS ETHICAL DELIBERATION?</a:t>
            </a:r>
          </a:p>
        </p:txBody>
      </p:sp>
      <p:sp>
        <p:nvSpPr>
          <p:cNvPr id="32" name="TextBox 32"/>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02</a:t>
            </a:r>
          </a:p>
        </p:txBody>
      </p:sp>
      <p:sp>
        <p:nvSpPr>
          <p:cNvPr id="40" name="TextBox 40"/>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grpSp>
        <p:nvGrpSpPr>
          <p:cNvPr id="41" name="Group 2">
            <a:extLst>
              <a:ext uri="{FF2B5EF4-FFF2-40B4-BE49-F238E27FC236}">
                <a16:creationId xmlns:a16="http://schemas.microsoft.com/office/drawing/2014/main" id="{D9FA3A7E-0256-8799-960F-14E4B65DBC1D}"/>
              </a:ext>
            </a:extLst>
          </p:cNvPr>
          <p:cNvGrpSpPr/>
          <p:nvPr/>
        </p:nvGrpSpPr>
        <p:grpSpPr>
          <a:xfrm>
            <a:off x="9253801" y="411314"/>
            <a:ext cx="8632648" cy="1094530"/>
            <a:chOff x="0" y="0"/>
            <a:chExt cx="1989389" cy="288271"/>
          </a:xfrm>
        </p:grpSpPr>
        <p:sp>
          <p:nvSpPr>
            <p:cNvPr id="42" name="Freeform 3">
              <a:extLst>
                <a:ext uri="{FF2B5EF4-FFF2-40B4-BE49-F238E27FC236}">
                  <a16:creationId xmlns:a16="http://schemas.microsoft.com/office/drawing/2014/main" id="{356144FD-8D55-57D3-788A-1E249BE3C4DB}"/>
                </a:ext>
              </a:extLst>
            </p:cNvPr>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3" name="TextBox 4">
              <a:extLst>
                <a:ext uri="{FF2B5EF4-FFF2-40B4-BE49-F238E27FC236}">
                  <a16:creationId xmlns:a16="http://schemas.microsoft.com/office/drawing/2014/main" id="{9CF44CDB-8BDB-2674-16D3-CEBAF08EA66D}"/>
                </a:ext>
              </a:extLst>
            </p:cNvPr>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33" name="TextBox 33"/>
          <p:cNvSpPr txBox="1"/>
          <p:nvPr/>
        </p:nvSpPr>
        <p:spPr>
          <a:xfrm>
            <a:off x="10544355" y="694034"/>
            <a:ext cx="6335764" cy="466725"/>
          </a:xfrm>
          <a:prstGeom prst="rect">
            <a:avLst/>
          </a:prstGeom>
        </p:spPr>
        <p:txBody>
          <a:bodyPr lIns="0" tIns="0" rIns="0" bIns="0" rtlCol="0" anchor="t">
            <a:spAutoFit/>
          </a:bodyPr>
          <a:lstStyle/>
          <a:p>
            <a:pPr>
              <a:lnSpc>
                <a:spcPts val="3600"/>
              </a:lnSpc>
            </a:pPr>
            <a:r>
              <a:rPr lang="en-US" sz="3000" dirty="0">
                <a:solidFill>
                  <a:srgbClr val="12229D"/>
                </a:solidFill>
                <a:latin typeface="HK Grotesk Medium"/>
              </a:rPr>
              <a:t>Introduction to ethical deliberation</a:t>
            </a:r>
          </a:p>
        </p:txBody>
      </p:sp>
      <p:pic>
        <p:nvPicPr>
          <p:cNvPr id="9" name="ethical_deliberation_final._video1">
            <a:hlinkClick r:id="" action="ppaction://media"/>
            <a:extLst>
              <a:ext uri="{FF2B5EF4-FFF2-40B4-BE49-F238E27FC236}">
                <a16:creationId xmlns:a16="http://schemas.microsoft.com/office/drawing/2014/main" id="{CAC99203-CA52-9522-D5C6-F037C089876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553583" y="1943100"/>
            <a:ext cx="8011472" cy="4506453"/>
          </a:xfrm>
          <a:prstGeom prst="rect">
            <a:avLst/>
          </a:prstGeom>
        </p:spPr>
      </p:pic>
      <p:sp>
        <p:nvSpPr>
          <p:cNvPr id="10" name="TextBox 9">
            <a:extLst>
              <a:ext uri="{FF2B5EF4-FFF2-40B4-BE49-F238E27FC236}">
                <a16:creationId xmlns:a16="http://schemas.microsoft.com/office/drawing/2014/main" id="{E844AA9B-254C-BA1F-79FF-3E6BB4D6C874}"/>
              </a:ext>
            </a:extLst>
          </p:cNvPr>
          <p:cNvSpPr txBox="1"/>
          <p:nvPr/>
        </p:nvSpPr>
        <p:spPr>
          <a:xfrm>
            <a:off x="9573991" y="6716010"/>
            <a:ext cx="8382000" cy="2135136"/>
          </a:xfrm>
          <a:prstGeom prst="rect">
            <a:avLst/>
          </a:prstGeom>
          <a:noFill/>
        </p:spPr>
        <p:txBody>
          <a:bodyPr wrap="square">
            <a:spAutoFit/>
          </a:bodyPr>
          <a:lstStyle/>
          <a:p>
            <a:pPr algn="just">
              <a:lnSpc>
                <a:spcPct val="150000"/>
              </a:lnSpc>
            </a:pPr>
            <a:r>
              <a:rPr lang="en-GB" dirty="0">
                <a:solidFill>
                  <a:schemeClr val="bg1"/>
                </a:solidFill>
                <a:latin typeface="HK Grotesk Medium" panose="020B0604020202020204" charset="0"/>
                <a:ea typeface="Calibri" panose="020F0502020204030204" pitchFamily="34" charset="0"/>
              </a:rPr>
              <a:t>Questions to consider:</a:t>
            </a:r>
          </a:p>
          <a:p>
            <a:pPr algn="just">
              <a:lnSpc>
                <a:spcPct val="150000"/>
              </a:lnSpc>
            </a:pPr>
            <a:endParaRPr lang="en-GB" dirty="0">
              <a:solidFill>
                <a:schemeClr val="bg1"/>
              </a:solidFill>
              <a:latin typeface="HK Grotesk Medium" panose="020B0604020202020204" charset="0"/>
              <a:ea typeface="Calibri" panose="020F0502020204030204" pitchFamily="34" charset="0"/>
            </a:endParaRPr>
          </a:p>
          <a:p>
            <a:pPr marL="285750" indent="-285750" algn="just">
              <a:lnSpc>
                <a:spcPct val="150000"/>
              </a:lnSpc>
              <a:buFont typeface="Arial" panose="020B0604020202020204" pitchFamily="34" charset="0"/>
              <a:buChar char="•"/>
            </a:pPr>
            <a:r>
              <a:rPr lang="en-GB" dirty="0">
                <a:solidFill>
                  <a:schemeClr val="bg1"/>
                </a:solidFill>
                <a:latin typeface="HK Grotesk Medium" panose="020B0604020202020204" charset="0"/>
                <a:ea typeface="Calibri" panose="020F0502020204030204" pitchFamily="34" charset="0"/>
              </a:rPr>
              <a:t>How does ethical deliberation fit into your work?</a:t>
            </a:r>
          </a:p>
          <a:p>
            <a:pPr marL="285750" indent="-285750" algn="just">
              <a:lnSpc>
                <a:spcPct val="150000"/>
              </a:lnSpc>
              <a:buFont typeface="Arial" panose="020B0604020202020204" pitchFamily="34" charset="0"/>
              <a:buChar char="•"/>
            </a:pPr>
            <a:r>
              <a:rPr lang="en-GB" dirty="0">
                <a:solidFill>
                  <a:schemeClr val="bg1"/>
                </a:solidFill>
                <a:latin typeface="HK Grotesk Medium" panose="020B0604020202020204" charset="0"/>
                <a:ea typeface="Calibri" panose="020F0502020204030204" pitchFamily="34" charset="0"/>
              </a:rPr>
              <a:t>Are there any examples you can think of where you have had to consider ethical issues in your day-to-day planning?</a:t>
            </a:r>
          </a:p>
        </p:txBody>
      </p:sp>
    </p:spTree>
    <p:extLst>
      <p:ext uri="{BB962C8B-B14F-4D97-AF65-F5344CB8AC3E}">
        <p14:creationId xmlns:p14="http://schemas.microsoft.com/office/powerpoint/2010/main" val="121012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386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50A30"/>
        </a:solidFill>
        <a:effectLst/>
      </p:bgPr>
    </p:bg>
    <p:spTree>
      <p:nvGrpSpPr>
        <p:cNvPr id="1" name=""/>
        <p:cNvGrpSpPr/>
        <p:nvPr/>
      </p:nvGrpSpPr>
      <p:grpSpPr>
        <a:xfrm>
          <a:off x="0" y="0"/>
          <a:ext cx="0" cy="0"/>
          <a:chOff x="0" y="0"/>
          <a:chExt cx="0" cy="0"/>
        </a:xfrm>
      </p:grpSpPr>
      <p:grpSp>
        <p:nvGrpSpPr>
          <p:cNvPr id="2" name="Group 2"/>
          <p:cNvGrpSpPr/>
          <p:nvPr/>
        </p:nvGrpSpPr>
        <p:grpSpPr>
          <a:xfrm>
            <a:off x="1590538" y="422903"/>
            <a:ext cx="7553462" cy="1094530"/>
            <a:chOff x="0" y="0"/>
            <a:chExt cx="1989389" cy="288271"/>
          </a:xfrm>
        </p:grpSpPr>
        <p:sp>
          <p:nvSpPr>
            <p:cNvPr id="3" name="Freeform 3"/>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 name="TextBox 4"/>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5" name="Group 5"/>
          <p:cNvGrpSpPr/>
          <p:nvPr/>
        </p:nvGrpSpPr>
        <p:grpSpPr>
          <a:xfrm>
            <a:off x="401550" y="422903"/>
            <a:ext cx="1116132" cy="1094530"/>
            <a:chOff x="0" y="0"/>
            <a:chExt cx="293961" cy="288271"/>
          </a:xfrm>
        </p:grpSpPr>
        <p:sp>
          <p:nvSpPr>
            <p:cNvPr id="6" name="Freeform 6"/>
            <p:cNvSpPr/>
            <p:nvPr/>
          </p:nvSpPr>
          <p:spPr>
            <a:xfrm>
              <a:off x="0" y="0"/>
              <a:ext cx="293961" cy="288271"/>
            </a:xfrm>
            <a:prstGeom prst="roundRect">
              <a:avLst/>
            </a:prstGeom>
            <a:solidFill>
              <a:srgbClr val="233DFF"/>
            </a:solidFill>
          </p:spPr>
          <p:txBody>
            <a:bodyPr/>
            <a:lstStyle/>
            <a:p>
              <a:endParaRPr lang="en-GB"/>
            </a:p>
          </p:txBody>
        </p:sp>
        <p:sp>
          <p:nvSpPr>
            <p:cNvPr id="7" name="TextBox 7"/>
            <p:cNvSpPr txBox="1"/>
            <p:nvPr/>
          </p:nvSpPr>
          <p:spPr>
            <a:xfrm>
              <a:off x="0" y="-47625"/>
              <a:ext cx="293961" cy="335896"/>
            </a:xfrm>
            <a:prstGeom prst="roundRect">
              <a:avLst/>
            </a:prstGeom>
          </p:spPr>
          <p:txBody>
            <a:bodyPr lIns="50800" tIns="50800" rIns="50800" bIns="50800" rtlCol="0" anchor="ctr"/>
            <a:lstStyle/>
            <a:p>
              <a:pPr algn="ctr">
                <a:lnSpc>
                  <a:spcPts val="2800"/>
                </a:lnSpc>
              </a:pPr>
              <a:endParaRPr/>
            </a:p>
          </p:txBody>
        </p:sp>
      </p:grpSp>
      <p:grpSp>
        <p:nvGrpSpPr>
          <p:cNvPr id="11" name="Group 11"/>
          <p:cNvGrpSpPr/>
          <p:nvPr/>
        </p:nvGrpSpPr>
        <p:grpSpPr>
          <a:xfrm>
            <a:off x="3048158" y="7316555"/>
            <a:ext cx="6095842" cy="2547542"/>
            <a:chOff x="0" y="0"/>
            <a:chExt cx="1944894" cy="812800"/>
          </a:xfrm>
        </p:grpSpPr>
        <p:sp>
          <p:nvSpPr>
            <p:cNvPr id="12" name="Freeform 12"/>
            <p:cNvSpPr/>
            <p:nvPr/>
          </p:nvSpPr>
          <p:spPr>
            <a:xfrm>
              <a:off x="0" y="0"/>
              <a:ext cx="1944894" cy="812800"/>
            </a:xfrm>
            <a:custGeom>
              <a:avLst/>
              <a:gdLst/>
              <a:ahLst/>
              <a:cxnLst/>
              <a:rect l="l" t="t" r="r" b="b"/>
              <a:pathLst>
                <a:path w="1944894" h="812800">
                  <a:moveTo>
                    <a:pt x="29211" y="0"/>
                  </a:moveTo>
                  <a:lnTo>
                    <a:pt x="1915683" y="0"/>
                  </a:lnTo>
                  <a:cubicBezTo>
                    <a:pt x="1931816" y="0"/>
                    <a:pt x="1944894" y="13078"/>
                    <a:pt x="1944894" y="29211"/>
                  </a:cubicBezTo>
                  <a:lnTo>
                    <a:pt x="1944894" y="783589"/>
                  </a:lnTo>
                  <a:cubicBezTo>
                    <a:pt x="1944894" y="799722"/>
                    <a:pt x="1931816" y="812800"/>
                    <a:pt x="1915683" y="812800"/>
                  </a:cubicBezTo>
                  <a:lnTo>
                    <a:pt x="29211" y="812800"/>
                  </a:lnTo>
                  <a:cubicBezTo>
                    <a:pt x="13078" y="812800"/>
                    <a:pt x="0" y="799722"/>
                    <a:pt x="0" y="783589"/>
                  </a:cubicBezTo>
                  <a:lnTo>
                    <a:pt x="0" y="29211"/>
                  </a:lnTo>
                  <a:cubicBezTo>
                    <a:pt x="0" y="13078"/>
                    <a:pt x="13078" y="0"/>
                    <a:pt x="29211" y="0"/>
                  </a:cubicBezTo>
                  <a:close/>
                </a:path>
              </a:pathLst>
            </a:custGeom>
            <a:blipFill>
              <a:blip r:embed="rId2"/>
              <a:stretch>
                <a:fillRect l="-7248" r="-7248"/>
              </a:stretch>
            </a:blipFill>
          </p:spPr>
          <p:txBody>
            <a:bodyPr/>
            <a:lstStyle/>
            <a:p>
              <a:endParaRPr lang="en-GB"/>
            </a:p>
          </p:txBody>
        </p:sp>
      </p:grpSp>
      <p:grpSp>
        <p:nvGrpSpPr>
          <p:cNvPr id="13" name="Group 13"/>
          <p:cNvGrpSpPr/>
          <p:nvPr/>
        </p:nvGrpSpPr>
        <p:grpSpPr>
          <a:xfrm>
            <a:off x="401550" y="7319322"/>
            <a:ext cx="2565645" cy="2544775"/>
            <a:chOff x="0" y="0"/>
            <a:chExt cx="675726" cy="670229"/>
          </a:xfrm>
        </p:grpSpPr>
        <p:sp>
          <p:nvSpPr>
            <p:cNvPr id="14" name="Freeform 14"/>
            <p:cNvSpPr/>
            <p:nvPr/>
          </p:nvSpPr>
          <p:spPr>
            <a:xfrm>
              <a:off x="0" y="0"/>
              <a:ext cx="675726" cy="670229"/>
            </a:xfrm>
            <a:custGeom>
              <a:avLst/>
              <a:gdLst/>
              <a:ahLst/>
              <a:cxnLst/>
              <a:rect l="l" t="t" r="r" b="b"/>
              <a:pathLst>
                <a:path w="675726" h="670229">
                  <a:moveTo>
                    <a:pt x="75438" y="0"/>
                  </a:moveTo>
                  <a:lnTo>
                    <a:pt x="600287" y="0"/>
                  </a:lnTo>
                  <a:cubicBezTo>
                    <a:pt x="620295" y="0"/>
                    <a:pt x="639483" y="7948"/>
                    <a:pt x="653630" y="22095"/>
                  </a:cubicBezTo>
                  <a:cubicBezTo>
                    <a:pt x="667778" y="36243"/>
                    <a:pt x="675726" y="55431"/>
                    <a:pt x="675726" y="75438"/>
                  </a:cubicBezTo>
                  <a:lnTo>
                    <a:pt x="675726" y="594791"/>
                  </a:lnTo>
                  <a:cubicBezTo>
                    <a:pt x="675726" y="614798"/>
                    <a:pt x="667778" y="633986"/>
                    <a:pt x="653630" y="648134"/>
                  </a:cubicBezTo>
                  <a:cubicBezTo>
                    <a:pt x="639483" y="662281"/>
                    <a:pt x="620295" y="670229"/>
                    <a:pt x="600287" y="670229"/>
                  </a:cubicBezTo>
                  <a:lnTo>
                    <a:pt x="75438" y="670229"/>
                  </a:lnTo>
                  <a:cubicBezTo>
                    <a:pt x="55431" y="670229"/>
                    <a:pt x="36243" y="662281"/>
                    <a:pt x="22095" y="648134"/>
                  </a:cubicBezTo>
                  <a:cubicBezTo>
                    <a:pt x="7948" y="633986"/>
                    <a:pt x="0" y="614798"/>
                    <a:pt x="0" y="594791"/>
                  </a:cubicBezTo>
                  <a:lnTo>
                    <a:pt x="0" y="75438"/>
                  </a:lnTo>
                  <a:cubicBezTo>
                    <a:pt x="0" y="55431"/>
                    <a:pt x="7948" y="36243"/>
                    <a:pt x="22095" y="22095"/>
                  </a:cubicBezTo>
                  <a:cubicBezTo>
                    <a:pt x="36243" y="7948"/>
                    <a:pt x="55431" y="0"/>
                    <a:pt x="75438" y="0"/>
                  </a:cubicBezTo>
                  <a:close/>
                </a:path>
              </a:pathLst>
            </a:custGeom>
            <a:solidFill>
              <a:srgbClr val="233DFF"/>
            </a:solidFill>
            <a:ln cap="rnd">
              <a:noFill/>
              <a:prstDash val="solid"/>
              <a:round/>
            </a:ln>
          </p:spPr>
          <p:txBody>
            <a:bodyPr/>
            <a:lstStyle/>
            <a:p>
              <a:endParaRPr lang="en-GB"/>
            </a:p>
          </p:txBody>
        </p:sp>
        <p:sp>
          <p:nvSpPr>
            <p:cNvPr id="15" name="TextBox 15"/>
            <p:cNvSpPr txBox="1"/>
            <p:nvPr/>
          </p:nvSpPr>
          <p:spPr>
            <a:xfrm>
              <a:off x="0" y="-47625"/>
              <a:ext cx="675726" cy="717854"/>
            </a:xfrm>
            <a:prstGeom prst="rect">
              <a:avLst/>
            </a:prstGeom>
          </p:spPr>
          <p:txBody>
            <a:bodyPr lIns="50800" tIns="50800" rIns="50800" bIns="50800" rtlCol="0" anchor="ctr"/>
            <a:lstStyle/>
            <a:p>
              <a:pPr marL="0" lvl="0" indent="0" algn="ctr">
                <a:lnSpc>
                  <a:spcPts val="2800"/>
                </a:lnSpc>
                <a:spcBef>
                  <a:spcPct val="0"/>
                </a:spcBef>
              </a:pPr>
              <a:endParaRPr/>
            </a:p>
          </p:txBody>
        </p:sp>
      </p:grpSp>
      <p:grpSp>
        <p:nvGrpSpPr>
          <p:cNvPr id="16" name="Group 16"/>
          <p:cNvGrpSpPr/>
          <p:nvPr/>
        </p:nvGrpSpPr>
        <p:grpSpPr>
          <a:xfrm>
            <a:off x="9220200" y="1686669"/>
            <a:ext cx="8659591" cy="8177427"/>
            <a:chOff x="0" y="0"/>
            <a:chExt cx="2280715" cy="2486570"/>
          </a:xfrm>
        </p:grpSpPr>
        <p:sp>
          <p:nvSpPr>
            <p:cNvPr id="17" name="Freeform 17"/>
            <p:cNvSpPr/>
            <p:nvPr/>
          </p:nvSpPr>
          <p:spPr>
            <a:xfrm>
              <a:off x="0" y="0"/>
              <a:ext cx="2280715" cy="2486570"/>
            </a:xfrm>
            <a:custGeom>
              <a:avLst/>
              <a:gdLst/>
              <a:ahLst/>
              <a:cxnLst/>
              <a:rect l="l" t="t" r="r" b="b"/>
              <a:pathLst>
                <a:path w="2280715" h="2486570">
                  <a:moveTo>
                    <a:pt x="22351" y="0"/>
                  </a:moveTo>
                  <a:lnTo>
                    <a:pt x="2258365" y="0"/>
                  </a:lnTo>
                  <a:cubicBezTo>
                    <a:pt x="2264293" y="0"/>
                    <a:pt x="2269978" y="2355"/>
                    <a:pt x="2274169" y="6546"/>
                  </a:cubicBezTo>
                  <a:cubicBezTo>
                    <a:pt x="2278361" y="10738"/>
                    <a:pt x="2280715" y="16423"/>
                    <a:pt x="2280715" y="22351"/>
                  </a:cubicBezTo>
                  <a:lnTo>
                    <a:pt x="2280715" y="2464219"/>
                  </a:lnTo>
                  <a:cubicBezTo>
                    <a:pt x="2280715" y="2470147"/>
                    <a:pt x="2278361" y="2475832"/>
                    <a:pt x="2274169" y="2480023"/>
                  </a:cubicBezTo>
                  <a:cubicBezTo>
                    <a:pt x="2269978" y="2484215"/>
                    <a:pt x="2264293" y="2486570"/>
                    <a:pt x="2258365" y="2486570"/>
                  </a:cubicBezTo>
                  <a:lnTo>
                    <a:pt x="22351" y="2486570"/>
                  </a:lnTo>
                  <a:cubicBezTo>
                    <a:pt x="16423" y="2486570"/>
                    <a:pt x="10738" y="2484215"/>
                    <a:pt x="6546" y="2480023"/>
                  </a:cubicBezTo>
                  <a:cubicBezTo>
                    <a:pt x="2355" y="2475832"/>
                    <a:pt x="0" y="2470147"/>
                    <a:pt x="0" y="2464219"/>
                  </a:cubicBezTo>
                  <a:lnTo>
                    <a:pt x="0" y="22351"/>
                  </a:lnTo>
                  <a:cubicBezTo>
                    <a:pt x="0" y="16423"/>
                    <a:pt x="2355" y="10738"/>
                    <a:pt x="6546" y="6546"/>
                  </a:cubicBezTo>
                  <a:cubicBezTo>
                    <a:pt x="10738" y="2355"/>
                    <a:pt x="16423" y="0"/>
                    <a:pt x="22351" y="0"/>
                  </a:cubicBezTo>
                  <a:close/>
                </a:path>
              </a:pathLst>
            </a:custGeom>
            <a:solidFill>
              <a:srgbClr val="233DFF"/>
            </a:solidFill>
          </p:spPr>
          <p:txBody>
            <a:bodyPr/>
            <a:lstStyle/>
            <a:p>
              <a:endParaRPr lang="en-GB"/>
            </a:p>
          </p:txBody>
        </p:sp>
        <p:sp>
          <p:nvSpPr>
            <p:cNvPr id="18" name="TextBox 18"/>
            <p:cNvSpPr txBox="1"/>
            <p:nvPr/>
          </p:nvSpPr>
          <p:spPr>
            <a:xfrm>
              <a:off x="0" y="-47625"/>
              <a:ext cx="2280715" cy="2534195"/>
            </a:xfrm>
            <a:prstGeom prst="rect">
              <a:avLst/>
            </a:prstGeom>
          </p:spPr>
          <p:txBody>
            <a:bodyPr lIns="50800" tIns="50800" rIns="50800" bIns="50800" rtlCol="0" anchor="ctr"/>
            <a:lstStyle/>
            <a:p>
              <a:pPr algn="ctr">
                <a:lnSpc>
                  <a:spcPts val="2800"/>
                </a:lnSpc>
              </a:pPr>
              <a:endParaRPr/>
            </a:p>
          </p:txBody>
        </p:sp>
      </p:grpSp>
      <p:grpSp>
        <p:nvGrpSpPr>
          <p:cNvPr id="19" name="Group 19"/>
          <p:cNvGrpSpPr/>
          <p:nvPr/>
        </p:nvGrpSpPr>
        <p:grpSpPr>
          <a:xfrm>
            <a:off x="401551" y="1624504"/>
            <a:ext cx="8678368" cy="5576396"/>
            <a:chOff x="0" y="0"/>
            <a:chExt cx="2172531" cy="654142"/>
          </a:xfrm>
        </p:grpSpPr>
        <p:sp>
          <p:nvSpPr>
            <p:cNvPr id="20" name="Freeform 20"/>
            <p:cNvSpPr/>
            <p:nvPr/>
          </p:nvSpPr>
          <p:spPr>
            <a:xfrm>
              <a:off x="0" y="0"/>
              <a:ext cx="2172531" cy="654142"/>
            </a:xfrm>
            <a:custGeom>
              <a:avLst/>
              <a:gdLst/>
              <a:ahLst/>
              <a:cxnLst/>
              <a:rect l="l" t="t" r="r" b="b"/>
              <a:pathLst>
                <a:path w="2172531" h="654142">
                  <a:moveTo>
                    <a:pt x="23183" y="0"/>
                  </a:moveTo>
                  <a:lnTo>
                    <a:pt x="2149349" y="0"/>
                  </a:lnTo>
                  <a:cubicBezTo>
                    <a:pt x="2155497" y="0"/>
                    <a:pt x="2161394" y="2442"/>
                    <a:pt x="2165741" y="6790"/>
                  </a:cubicBezTo>
                  <a:cubicBezTo>
                    <a:pt x="2170089" y="11138"/>
                    <a:pt x="2172531" y="17034"/>
                    <a:pt x="2172531" y="23183"/>
                  </a:cubicBezTo>
                  <a:lnTo>
                    <a:pt x="2172531" y="630960"/>
                  </a:lnTo>
                  <a:cubicBezTo>
                    <a:pt x="2172531" y="643763"/>
                    <a:pt x="2162152" y="654142"/>
                    <a:pt x="2149349" y="654142"/>
                  </a:cubicBezTo>
                  <a:lnTo>
                    <a:pt x="23183" y="654142"/>
                  </a:lnTo>
                  <a:cubicBezTo>
                    <a:pt x="10379" y="654142"/>
                    <a:pt x="0" y="643763"/>
                    <a:pt x="0" y="630960"/>
                  </a:cubicBezTo>
                  <a:lnTo>
                    <a:pt x="0" y="23183"/>
                  </a:lnTo>
                  <a:cubicBezTo>
                    <a:pt x="0" y="10379"/>
                    <a:pt x="10379" y="0"/>
                    <a:pt x="23183" y="0"/>
                  </a:cubicBezTo>
                  <a:close/>
                </a:path>
              </a:pathLst>
            </a:custGeom>
            <a:solidFill>
              <a:srgbClr val="F4F6FC"/>
            </a:solidFill>
          </p:spPr>
          <p:txBody>
            <a:bodyPr/>
            <a:lstStyle/>
            <a:p>
              <a:endParaRPr lang="en-GB" dirty="0"/>
            </a:p>
          </p:txBody>
        </p:sp>
        <p:sp>
          <p:nvSpPr>
            <p:cNvPr id="21" name="TextBox 21"/>
            <p:cNvSpPr txBox="1"/>
            <p:nvPr/>
          </p:nvSpPr>
          <p:spPr>
            <a:xfrm>
              <a:off x="0" y="-47625"/>
              <a:ext cx="2172531" cy="701767"/>
            </a:xfrm>
            <a:prstGeom prst="rect">
              <a:avLst/>
            </a:prstGeom>
          </p:spPr>
          <p:txBody>
            <a:bodyPr lIns="50800" tIns="50800" rIns="50800" bIns="50800" rtlCol="0" anchor="ctr"/>
            <a:lstStyle/>
            <a:p>
              <a:pPr algn="ctr">
                <a:lnSpc>
                  <a:spcPts val="2800"/>
                </a:lnSpc>
              </a:pPr>
              <a:endParaRPr/>
            </a:p>
          </p:txBody>
        </p:sp>
      </p:grpSp>
      <p:sp>
        <p:nvSpPr>
          <p:cNvPr id="31" name="TextBox 31"/>
          <p:cNvSpPr txBox="1"/>
          <p:nvPr/>
        </p:nvSpPr>
        <p:spPr>
          <a:xfrm>
            <a:off x="762000" y="3897005"/>
            <a:ext cx="8791583" cy="2492990"/>
          </a:xfrm>
          <a:prstGeom prst="rect">
            <a:avLst/>
          </a:prstGeom>
        </p:spPr>
        <p:txBody>
          <a:bodyPr wrap="square" lIns="0" tIns="0" rIns="0" bIns="0" rtlCol="0" anchor="t">
            <a:spAutoFit/>
          </a:bodyPr>
          <a:lstStyle/>
          <a:p>
            <a:r>
              <a:rPr lang="en-US" sz="5400" spc="240" dirty="0">
                <a:solidFill>
                  <a:srgbClr val="050A30"/>
                </a:solidFill>
                <a:latin typeface="HK Grotesk Bold"/>
              </a:rPr>
              <a:t>HOW CAN ETHICAL DELIBERATION ASSIST MUNICIPAL PLANNING? </a:t>
            </a:r>
          </a:p>
        </p:txBody>
      </p:sp>
      <p:sp>
        <p:nvSpPr>
          <p:cNvPr id="32" name="TextBox 32"/>
          <p:cNvSpPr txBox="1"/>
          <p:nvPr/>
        </p:nvSpPr>
        <p:spPr>
          <a:xfrm>
            <a:off x="-685800" y="2853136"/>
            <a:ext cx="4206420" cy="1582484"/>
          </a:xfrm>
          <a:prstGeom prst="rect">
            <a:avLst/>
          </a:prstGeom>
        </p:spPr>
        <p:txBody>
          <a:bodyPr wrap="square" lIns="0" tIns="0" rIns="0" bIns="0" rtlCol="0" anchor="t">
            <a:spAutoFit/>
          </a:bodyPr>
          <a:lstStyle/>
          <a:p>
            <a:pPr algn="r">
              <a:lnSpc>
                <a:spcPts val="8499"/>
              </a:lnSpc>
            </a:pPr>
            <a:r>
              <a:rPr lang="en-US" sz="19900" dirty="0">
                <a:solidFill>
                  <a:srgbClr val="050A30"/>
                </a:solidFill>
                <a:latin typeface="HK Grotesk Bold"/>
              </a:rPr>
              <a:t>03</a:t>
            </a:r>
          </a:p>
        </p:txBody>
      </p:sp>
      <p:sp>
        <p:nvSpPr>
          <p:cNvPr id="40" name="TextBox 40"/>
          <p:cNvSpPr txBox="1"/>
          <p:nvPr/>
        </p:nvSpPr>
        <p:spPr>
          <a:xfrm>
            <a:off x="2515694" y="846252"/>
            <a:ext cx="5703150" cy="314507"/>
          </a:xfrm>
          <a:prstGeom prst="rect">
            <a:avLst/>
          </a:prstGeom>
        </p:spPr>
        <p:txBody>
          <a:bodyPr lIns="0" tIns="0" rIns="0" bIns="0" rtlCol="0" anchor="t">
            <a:spAutoFit/>
          </a:bodyPr>
          <a:lstStyle/>
          <a:p>
            <a:pPr marL="0" lvl="0" indent="0" algn="ctr">
              <a:lnSpc>
                <a:spcPts val="2254"/>
              </a:lnSpc>
              <a:spcBef>
                <a:spcPct val="0"/>
              </a:spcBef>
            </a:pPr>
            <a:r>
              <a:rPr lang="en-US" sz="2504" spc="200">
                <a:solidFill>
                  <a:srgbClr val="12229D"/>
                </a:solidFill>
                <a:latin typeface="HK Grotesk Bold"/>
              </a:rPr>
              <a:t>ETHICAL TOOLKIT</a:t>
            </a:r>
          </a:p>
        </p:txBody>
      </p:sp>
      <p:grpSp>
        <p:nvGrpSpPr>
          <p:cNvPr id="41" name="Group 2">
            <a:extLst>
              <a:ext uri="{FF2B5EF4-FFF2-40B4-BE49-F238E27FC236}">
                <a16:creationId xmlns:a16="http://schemas.microsoft.com/office/drawing/2014/main" id="{D9FA3A7E-0256-8799-960F-14E4B65DBC1D}"/>
              </a:ext>
            </a:extLst>
          </p:cNvPr>
          <p:cNvGrpSpPr/>
          <p:nvPr/>
        </p:nvGrpSpPr>
        <p:grpSpPr>
          <a:xfrm>
            <a:off x="9253801" y="411314"/>
            <a:ext cx="8632648" cy="1094530"/>
            <a:chOff x="0" y="0"/>
            <a:chExt cx="1989389" cy="288271"/>
          </a:xfrm>
        </p:grpSpPr>
        <p:sp>
          <p:nvSpPr>
            <p:cNvPr id="42" name="Freeform 3">
              <a:extLst>
                <a:ext uri="{FF2B5EF4-FFF2-40B4-BE49-F238E27FC236}">
                  <a16:creationId xmlns:a16="http://schemas.microsoft.com/office/drawing/2014/main" id="{356144FD-8D55-57D3-788A-1E249BE3C4DB}"/>
                </a:ext>
              </a:extLst>
            </p:cNvPr>
            <p:cNvSpPr/>
            <p:nvPr/>
          </p:nvSpPr>
          <p:spPr>
            <a:xfrm>
              <a:off x="0" y="0"/>
              <a:ext cx="1989389" cy="288271"/>
            </a:xfrm>
            <a:custGeom>
              <a:avLst/>
              <a:gdLst/>
              <a:ahLst/>
              <a:cxnLst/>
              <a:rect l="l" t="t" r="r" b="b"/>
              <a:pathLst>
                <a:path w="1989389" h="288271">
                  <a:moveTo>
                    <a:pt x="25624" y="0"/>
                  </a:moveTo>
                  <a:lnTo>
                    <a:pt x="1963765" y="0"/>
                  </a:lnTo>
                  <a:cubicBezTo>
                    <a:pt x="1977917" y="0"/>
                    <a:pt x="1989389" y="11472"/>
                    <a:pt x="1989389" y="25624"/>
                  </a:cubicBezTo>
                  <a:lnTo>
                    <a:pt x="1989389" y="262648"/>
                  </a:lnTo>
                  <a:cubicBezTo>
                    <a:pt x="1989389" y="276799"/>
                    <a:pt x="1977917" y="288271"/>
                    <a:pt x="1963765" y="288271"/>
                  </a:cubicBezTo>
                  <a:lnTo>
                    <a:pt x="25624" y="288271"/>
                  </a:lnTo>
                  <a:cubicBezTo>
                    <a:pt x="11472" y="288271"/>
                    <a:pt x="0" y="276799"/>
                    <a:pt x="0" y="262648"/>
                  </a:cubicBezTo>
                  <a:lnTo>
                    <a:pt x="0" y="25624"/>
                  </a:lnTo>
                  <a:cubicBezTo>
                    <a:pt x="0" y="11472"/>
                    <a:pt x="11472" y="0"/>
                    <a:pt x="25624" y="0"/>
                  </a:cubicBezTo>
                  <a:close/>
                </a:path>
              </a:pathLst>
            </a:custGeom>
            <a:solidFill>
              <a:srgbClr val="F4F6FC"/>
            </a:solidFill>
            <a:ln cap="rnd">
              <a:noFill/>
              <a:prstDash val="solid"/>
              <a:round/>
            </a:ln>
          </p:spPr>
          <p:txBody>
            <a:bodyPr/>
            <a:lstStyle/>
            <a:p>
              <a:endParaRPr lang="en-GB"/>
            </a:p>
          </p:txBody>
        </p:sp>
        <p:sp>
          <p:nvSpPr>
            <p:cNvPr id="43" name="TextBox 4">
              <a:extLst>
                <a:ext uri="{FF2B5EF4-FFF2-40B4-BE49-F238E27FC236}">
                  <a16:creationId xmlns:a16="http://schemas.microsoft.com/office/drawing/2014/main" id="{9CF44CDB-8BDB-2674-16D3-CEBAF08EA66D}"/>
                </a:ext>
              </a:extLst>
            </p:cNvPr>
            <p:cNvSpPr txBox="1"/>
            <p:nvPr/>
          </p:nvSpPr>
          <p:spPr>
            <a:xfrm>
              <a:off x="0" y="-47625"/>
              <a:ext cx="1989389" cy="335896"/>
            </a:xfrm>
            <a:prstGeom prst="rect">
              <a:avLst/>
            </a:prstGeom>
          </p:spPr>
          <p:txBody>
            <a:bodyPr lIns="50800" tIns="50800" rIns="50800" bIns="50800" rtlCol="0" anchor="ctr"/>
            <a:lstStyle/>
            <a:p>
              <a:pPr marL="0" lvl="0" indent="0" algn="ctr">
                <a:lnSpc>
                  <a:spcPts val="2800"/>
                </a:lnSpc>
                <a:spcBef>
                  <a:spcPct val="0"/>
                </a:spcBef>
              </a:pPr>
              <a:endParaRPr/>
            </a:p>
          </p:txBody>
        </p:sp>
      </p:grpSp>
      <p:sp>
        <p:nvSpPr>
          <p:cNvPr id="33" name="TextBox 33"/>
          <p:cNvSpPr txBox="1"/>
          <p:nvPr/>
        </p:nvSpPr>
        <p:spPr>
          <a:xfrm>
            <a:off x="10544355" y="694034"/>
            <a:ext cx="6335764" cy="466725"/>
          </a:xfrm>
          <a:prstGeom prst="rect">
            <a:avLst/>
          </a:prstGeom>
        </p:spPr>
        <p:txBody>
          <a:bodyPr lIns="0" tIns="0" rIns="0" bIns="0" rtlCol="0" anchor="t">
            <a:spAutoFit/>
          </a:bodyPr>
          <a:lstStyle/>
          <a:p>
            <a:pPr>
              <a:lnSpc>
                <a:spcPts val="3600"/>
              </a:lnSpc>
            </a:pPr>
            <a:r>
              <a:rPr lang="en-US" sz="3000" dirty="0">
                <a:solidFill>
                  <a:srgbClr val="12229D"/>
                </a:solidFill>
                <a:latin typeface="HK Grotesk Medium"/>
              </a:rPr>
              <a:t>Introduction to ethical deliberation</a:t>
            </a:r>
          </a:p>
        </p:txBody>
      </p:sp>
      <p:sp>
        <p:nvSpPr>
          <p:cNvPr id="8" name="TextBox 7">
            <a:extLst>
              <a:ext uri="{FF2B5EF4-FFF2-40B4-BE49-F238E27FC236}">
                <a16:creationId xmlns:a16="http://schemas.microsoft.com/office/drawing/2014/main" id="{8F38FF85-9F93-5B2F-C3E6-BD6B31F4457A}"/>
              </a:ext>
            </a:extLst>
          </p:cNvPr>
          <p:cNvSpPr txBox="1"/>
          <p:nvPr/>
        </p:nvSpPr>
        <p:spPr>
          <a:xfrm>
            <a:off x="9382255" y="2074038"/>
            <a:ext cx="8382000" cy="5449056"/>
          </a:xfrm>
          <a:prstGeom prst="rect">
            <a:avLst/>
          </a:prstGeom>
          <a:noFill/>
        </p:spPr>
        <p:txBody>
          <a:bodyPr wrap="square">
            <a:spAutoFit/>
          </a:bodyPr>
          <a:lstStyle/>
          <a:p>
            <a:pPr algn="just">
              <a:lnSpc>
                <a:spcPct val="150000"/>
              </a:lnSpc>
            </a:pPr>
            <a:r>
              <a:rPr lang="en-US" sz="1800" dirty="0">
                <a:solidFill>
                  <a:schemeClr val="bg1"/>
                </a:solidFill>
                <a:effectLst/>
                <a:latin typeface="HK Grotesk Medium" panose="020B0604020202020204" charset="0"/>
                <a:ea typeface="Garamond" panose="02020404030301010803" pitchFamily="18" charset="0"/>
              </a:rPr>
              <a:t>Municipal planning commonly involves issues that are of ethical interest, including poverty alleviation, distribution of resources, safeguarding against environmental risks, promotion of childhood development and education, and urban renewal.  These issues often concern what public </a:t>
            </a:r>
            <a:r>
              <a:rPr lang="en-US" sz="1800" dirty="0" err="1">
                <a:solidFill>
                  <a:schemeClr val="bg1"/>
                </a:solidFill>
                <a:effectLst/>
                <a:latin typeface="HK Grotesk Medium" panose="020B0604020202020204" charset="0"/>
                <a:ea typeface="Garamond" panose="02020404030301010803" pitchFamily="18" charset="0"/>
              </a:rPr>
              <a:t>programmes</a:t>
            </a:r>
            <a:r>
              <a:rPr lang="en-US" sz="1800" dirty="0">
                <a:solidFill>
                  <a:schemeClr val="bg1"/>
                </a:solidFill>
                <a:effectLst/>
                <a:latin typeface="HK Grotesk Medium" panose="020B0604020202020204" charset="0"/>
                <a:ea typeface="Garamond" panose="02020404030301010803" pitchFamily="18" charset="0"/>
              </a:rPr>
              <a:t> to promote and prioritize; what communities to assist; and whose interests and needs to address. Ethical deliberation can assist municipal planning on ethically relevant topics and dilemmas in several ways. Most importantly, it can help identify issues that are not always revealed. In this way, ethical deliberation can lead to more robust solutions that can anticipate and avoid potential negative consequences. Moreover, by engaging in ethical deliberation decision makers are better equipped to articulate ethical justifications for a particular course of action and can show how plans have undergone rigorous scrutiny by considering a variety of arguments and reasons for and against.</a:t>
            </a:r>
            <a:endParaRPr lang="en-GB" sz="1800" dirty="0">
              <a:solidFill>
                <a:schemeClr val="bg1"/>
              </a:solidFill>
              <a:effectLst/>
              <a:latin typeface="HK Grotesk Medium" panose="020B0604020202020204" charset="0"/>
              <a:ea typeface="Calibri" panose="020F0502020204030204" pitchFamily="34" charset="0"/>
            </a:endParaRPr>
          </a:p>
        </p:txBody>
      </p:sp>
    </p:spTree>
    <p:extLst>
      <p:ext uri="{BB962C8B-B14F-4D97-AF65-F5344CB8AC3E}">
        <p14:creationId xmlns:p14="http://schemas.microsoft.com/office/powerpoint/2010/main" val="14961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3122</TotalTime>
  <Words>2862</Words>
  <Application>Microsoft Office PowerPoint</Application>
  <PresentationFormat>Custom</PresentationFormat>
  <Paragraphs>205</Paragraphs>
  <Slides>24</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HK Grotesk Medium</vt:lpstr>
      <vt:lpstr>Symbol</vt:lpstr>
      <vt:lpstr>HK Grotesk Bold</vt:lpstr>
      <vt:lpstr>HK Grotesk</vt:lpstr>
      <vt:lpstr>Arial</vt:lpstr>
      <vt:lpstr>Calibri</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Toolkit Course</dc:title>
  <dc:creator>Hyams, Keith</dc:creator>
  <cp:lastModifiedBy>Keith Hyams</cp:lastModifiedBy>
  <cp:revision>4</cp:revision>
  <dcterms:created xsi:type="dcterms:W3CDTF">2006-08-16T00:00:00Z</dcterms:created>
  <dcterms:modified xsi:type="dcterms:W3CDTF">2024-07-29T20:20:18Z</dcterms:modified>
  <dc:identifier>DAGBXdytReg</dc:identifier>
</cp:coreProperties>
</file>