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7" r:id="rId4"/>
    <p:sldId id="261" r:id="rId5"/>
    <p:sldId id="262" r:id="rId6"/>
    <p:sldId id="271" r:id="rId7"/>
    <p:sldId id="26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06" autoAdjust="0"/>
    <p:restoredTop sz="94660"/>
  </p:normalViewPr>
  <p:slideViewPr>
    <p:cSldViewPr snapToGrid="0">
      <p:cViewPr varScale="1">
        <p:scale>
          <a:sx n="92" d="100"/>
          <a:sy n="92" d="100"/>
        </p:scale>
        <p:origin x="-25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Waggott" userId="40061717ec854bb7" providerId="LiveId" clId="{AA33133B-2510-46AF-9DC4-097C8B2143D2}"/>
    <pc:docChg chg="custSel addSld modSld">
      <pc:chgData name="Andrew Waggott" userId="40061717ec854bb7" providerId="LiveId" clId="{AA33133B-2510-46AF-9DC4-097C8B2143D2}" dt="2018-09-11T08:21:28.625" v="1505" actId="313"/>
      <pc:docMkLst>
        <pc:docMk/>
      </pc:docMkLst>
      <pc:sldChg chg="modSp">
        <pc:chgData name="Andrew Waggott" userId="40061717ec854bb7" providerId="LiveId" clId="{AA33133B-2510-46AF-9DC4-097C8B2143D2}" dt="2018-09-11T07:54:39.829" v="186" actId="20577"/>
        <pc:sldMkLst>
          <pc:docMk/>
          <pc:sldMk cId="3950049226" sldId="263"/>
        </pc:sldMkLst>
        <pc:spChg chg="mod">
          <ac:chgData name="Andrew Waggott" userId="40061717ec854bb7" providerId="LiveId" clId="{AA33133B-2510-46AF-9DC4-097C8B2143D2}" dt="2018-09-11T07:54:39.829" v="186" actId="20577"/>
          <ac:spMkLst>
            <pc:docMk/>
            <pc:sldMk cId="3950049226" sldId="263"/>
            <ac:spMk id="3" creationId="{19E166E6-D16C-42A5-9B9A-162167D67DA9}"/>
          </ac:spMkLst>
        </pc:spChg>
      </pc:sldChg>
      <pc:sldChg chg="modSp add">
        <pc:chgData name="Andrew Waggott" userId="40061717ec854bb7" providerId="LiveId" clId="{AA33133B-2510-46AF-9DC4-097C8B2143D2}" dt="2018-09-11T08:00:58.554" v="526" actId="20577"/>
        <pc:sldMkLst>
          <pc:docMk/>
          <pc:sldMk cId="3950618132" sldId="264"/>
        </pc:sldMkLst>
        <pc:spChg chg="mod">
          <ac:chgData name="Andrew Waggott" userId="40061717ec854bb7" providerId="LiveId" clId="{AA33133B-2510-46AF-9DC4-097C8B2143D2}" dt="2018-09-11T07:51:29.838" v="25" actId="122"/>
          <ac:spMkLst>
            <pc:docMk/>
            <pc:sldMk cId="3950618132" sldId="264"/>
            <ac:spMk id="2" creationId="{6C615AA7-CF55-40B7-9B73-90E8597E59A6}"/>
          </ac:spMkLst>
        </pc:spChg>
        <pc:spChg chg="mod">
          <ac:chgData name="Andrew Waggott" userId="40061717ec854bb7" providerId="LiveId" clId="{AA33133B-2510-46AF-9DC4-097C8B2143D2}" dt="2018-09-11T08:00:58.554" v="526" actId="20577"/>
          <ac:spMkLst>
            <pc:docMk/>
            <pc:sldMk cId="3950618132" sldId="264"/>
            <ac:spMk id="3" creationId="{67CE928A-EEF7-4785-9C62-08A97C9CF986}"/>
          </ac:spMkLst>
        </pc:spChg>
      </pc:sldChg>
      <pc:sldChg chg="modSp add">
        <pc:chgData name="Andrew Waggott" userId="40061717ec854bb7" providerId="LiveId" clId="{AA33133B-2510-46AF-9DC4-097C8B2143D2}" dt="2018-09-11T07:58:05.803" v="374" actId="1076"/>
        <pc:sldMkLst>
          <pc:docMk/>
          <pc:sldMk cId="142235214" sldId="265"/>
        </pc:sldMkLst>
        <pc:spChg chg="mod">
          <ac:chgData name="Andrew Waggott" userId="40061717ec854bb7" providerId="LiveId" clId="{AA33133B-2510-46AF-9DC4-097C8B2143D2}" dt="2018-09-11T07:52:21.874" v="40" actId="113"/>
          <ac:spMkLst>
            <pc:docMk/>
            <pc:sldMk cId="142235214" sldId="265"/>
            <ac:spMk id="2" creationId="{6D683957-BEF1-4681-9334-36285289119E}"/>
          </ac:spMkLst>
        </pc:spChg>
        <pc:spChg chg="mod">
          <ac:chgData name="Andrew Waggott" userId="40061717ec854bb7" providerId="LiveId" clId="{AA33133B-2510-46AF-9DC4-097C8B2143D2}" dt="2018-09-11T07:58:05.803" v="374" actId="1076"/>
          <ac:spMkLst>
            <pc:docMk/>
            <pc:sldMk cId="142235214" sldId="265"/>
            <ac:spMk id="3" creationId="{992531C3-C5C3-44EF-AC19-F28338ED1B0D}"/>
          </ac:spMkLst>
        </pc:spChg>
      </pc:sldChg>
      <pc:sldChg chg="modSp add">
        <pc:chgData name="Andrew Waggott" userId="40061717ec854bb7" providerId="LiveId" clId="{AA33133B-2510-46AF-9DC4-097C8B2143D2}" dt="2018-09-11T08:17:00.053" v="1013" actId="20577"/>
        <pc:sldMkLst>
          <pc:docMk/>
          <pc:sldMk cId="346360886" sldId="266"/>
        </pc:sldMkLst>
        <pc:spChg chg="mod">
          <ac:chgData name="Andrew Waggott" userId="40061717ec854bb7" providerId="LiveId" clId="{AA33133B-2510-46AF-9DC4-097C8B2143D2}" dt="2018-09-11T08:11:45.481" v="720" actId="113"/>
          <ac:spMkLst>
            <pc:docMk/>
            <pc:sldMk cId="346360886" sldId="266"/>
            <ac:spMk id="2" creationId="{E943A7F2-FC3B-457C-B8F6-F928CE525817}"/>
          </ac:spMkLst>
        </pc:spChg>
        <pc:spChg chg="mod">
          <ac:chgData name="Andrew Waggott" userId="40061717ec854bb7" providerId="LiveId" clId="{AA33133B-2510-46AF-9DC4-097C8B2143D2}" dt="2018-09-11T08:17:00.053" v="1013" actId="20577"/>
          <ac:spMkLst>
            <pc:docMk/>
            <pc:sldMk cId="346360886" sldId="266"/>
            <ac:spMk id="3" creationId="{B4FB2768-F8B0-4916-9BBF-0E8749866707}"/>
          </ac:spMkLst>
        </pc:spChg>
      </pc:sldChg>
      <pc:sldChg chg="modSp add">
        <pc:chgData name="Andrew Waggott" userId="40061717ec854bb7" providerId="LiveId" clId="{AA33133B-2510-46AF-9DC4-097C8B2143D2}" dt="2018-09-11T08:11:35.042" v="719" actId="20577"/>
        <pc:sldMkLst>
          <pc:docMk/>
          <pc:sldMk cId="44813415" sldId="267"/>
        </pc:sldMkLst>
        <pc:spChg chg="mod">
          <ac:chgData name="Andrew Waggott" userId="40061717ec854bb7" providerId="LiveId" clId="{AA33133B-2510-46AF-9DC4-097C8B2143D2}" dt="2018-09-11T08:09:57.677" v="613" actId="20577"/>
          <ac:spMkLst>
            <pc:docMk/>
            <pc:sldMk cId="44813415" sldId="267"/>
            <ac:spMk id="2" creationId="{1F507BA2-613F-4C69-93E9-E337D9D1BE88}"/>
          </ac:spMkLst>
        </pc:spChg>
        <pc:spChg chg="mod">
          <ac:chgData name="Andrew Waggott" userId="40061717ec854bb7" providerId="LiveId" clId="{AA33133B-2510-46AF-9DC4-097C8B2143D2}" dt="2018-09-11T08:11:35.042" v="719" actId="20577"/>
          <ac:spMkLst>
            <pc:docMk/>
            <pc:sldMk cId="44813415" sldId="267"/>
            <ac:spMk id="3" creationId="{B0DD303C-7C79-49D8-897F-033BF8F5E6E1}"/>
          </ac:spMkLst>
        </pc:spChg>
      </pc:sldChg>
      <pc:sldChg chg="modSp add">
        <pc:chgData name="Andrew Waggott" userId="40061717ec854bb7" providerId="LiveId" clId="{AA33133B-2510-46AF-9DC4-097C8B2143D2}" dt="2018-09-11T08:15:39.682" v="858" actId="20577"/>
        <pc:sldMkLst>
          <pc:docMk/>
          <pc:sldMk cId="3696680814" sldId="268"/>
        </pc:sldMkLst>
        <pc:spChg chg="mod">
          <ac:chgData name="Andrew Waggott" userId="40061717ec854bb7" providerId="LiveId" clId="{AA33133B-2510-46AF-9DC4-097C8B2143D2}" dt="2018-09-11T08:12:30.430" v="750" actId="113"/>
          <ac:spMkLst>
            <pc:docMk/>
            <pc:sldMk cId="3696680814" sldId="268"/>
            <ac:spMk id="2" creationId="{6B38DEEC-E26B-4D31-A5AE-C89D4B641515}"/>
          </ac:spMkLst>
        </pc:spChg>
        <pc:spChg chg="mod">
          <ac:chgData name="Andrew Waggott" userId="40061717ec854bb7" providerId="LiveId" clId="{AA33133B-2510-46AF-9DC4-097C8B2143D2}" dt="2018-09-11T08:15:39.682" v="858" actId="20577"/>
          <ac:spMkLst>
            <pc:docMk/>
            <pc:sldMk cId="3696680814" sldId="268"/>
            <ac:spMk id="3" creationId="{A36AB8B6-33F2-4AD8-B1C9-13E0E32AD646}"/>
          </ac:spMkLst>
        </pc:spChg>
      </pc:sldChg>
      <pc:sldChg chg="modSp add">
        <pc:chgData name="Andrew Waggott" userId="40061717ec854bb7" providerId="LiveId" clId="{AA33133B-2510-46AF-9DC4-097C8B2143D2}" dt="2018-09-11T08:21:28.625" v="1505" actId="313"/>
        <pc:sldMkLst>
          <pc:docMk/>
          <pc:sldMk cId="1074678985" sldId="269"/>
        </pc:sldMkLst>
        <pc:spChg chg="mod">
          <ac:chgData name="Andrew Waggott" userId="40061717ec854bb7" providerId="LiveId" clId="{AA33133B-2510-46AF-9DC4-097C8B2143D2}" dt="2018-09-11T08:20:46.965" v="1457" actId="20577"/>
          <ac:spMkLst>
            <pc:docMk/>
            <pc:sldMk cId="1074678985" sldId="269"/>
            <ac:spMk id="2" creationId="{15B5C4C2-E050-4465-AAD9-92C63F48E138}"/>
          </ac:spMkLst>
        </pc:spChg>
        <pc:spChg chg="mod">
          <ac:chgData name="Andrew Waggott" userId="40061717ec854bb7" providerId="LiveId" clId="{AA33133B-2510-46AF-9DC4-097C8B2143D2}" dt="2018-09-11T08:21:28.625" v="1505" actId="313"/>
          <ac:spMkLst>
            <pc:docMk/>
            <pc:sldMk cId="1074678985" sldId="269"/>
            <ac:spMk id="3" creationId="{705BFED4-8B56-44B9-BC4A-78316BAD265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0B62-0FA2-4367-85A3-D779E407CA3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61E30-373E-43F6-A0F4-0577CB6DFB3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0B62-0FA2-4367-85A3-D779E407CA3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61E30-373E-43F6-A0F4-0577CB6DFB3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0B62-0FA2-4367-85A3-D779E407CA3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61E30-373E-43F6-A0F4-0577CB6DFB34}" type="slidenum">
              <a:rPr lang="en-GB" smtClean="0"/>
              <a:t>‹#›</a:t>
            </a:fld>
            <a:endParaRPr lang="en-GB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0B62-0FA2-4367-85A3-D779E407CA3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61E30-373E-43F6-A0F4-0577CB6DFB3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0B62-0FA2-4367-85A3-D779E407CA3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61E30-373E-43F6-A0F4-0577CB6DFB3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0B62-0FA2-4367-85A3-D779E407CA3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61E30-373E-43F6-A0F4-0577CB6DFB34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0B62-0FA2-4367-85A3-D779E407CA3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61E30-373E-43F6-A0F4-0577CB6DFB3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0B62-0FA2-4367-85A3-D779E407CA3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61E30-373E-43F6-A0F4-0577CB6DFB3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0B62-0FA2-4367-85A3-D779E407CA3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61E30-373E-43F6-A0F4-0577CB6DFB3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0B62-0FA2-4367-85A3-D779E407CA3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61E30-373E-43F6-A0F4-0577CB6DFB34}" type="slidenum">
              <a:rPr lang="en-GB" smtClean="0"/>
              <a:t>‹#›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0B62-0FA2-4367-85A3-D779E407CA3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61E30-373E-43F6-A0F4-0577CB6DFB34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1C70B62-0FA2-4367-85A3-D779E407CA37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DA61E30-373E-43F6-A0F4-0577CB6DFB34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D21AFA3-E6DC-4206-90E9-F7A496FFCC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5182" y="1246909"/>
            <a:ext cx="10363200" cy="1780108"/>
          </a:xfrm>
        </p:spPr>
        <p:txBody>
          <a:bodyPr>
            <a:normAutofit/>
          </a:bodyPr>
          <a:lstStyle/>
          <a:p>
            <a:r>
              <a:rPr lang="en-GB" sz="6000" dirty="0"/>
              <a:t>Solar </a:t>
            </a:r>
            <a:r>
              <a:rPr lang="en-GB" sz="6000" dirty="0" smtClean="0"/>
              <a:t>PV in Local Authorities </a:t>
            </a:r>
            <a:r>
              <a:rPr lang="en-GB" sz="4800" dirty="0" smtClean="0"/>
              <a:t/>
            </a:r>
            <a:br>
              <a:rPr lang="en-GB" sz="4800" dirty="0" smtClean="0"/>
            </a:br>
            <a:r>
              <a:rPr lang="en-GB" sz="4800" dirty="0" smtClean="0"/>
              <a:t>Financing Solar</a:t>
            </a:r>
            <a:endParaRPr lang="en-GB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D3FE795-92E1-4C6F-9C86-BBFC9EA7FD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34391" y="3868096"/>
            <a:ext cx="9144000" cy="610386"/>
          </a:xfrm>
        </p:spPr>
        <p:txBody>
          <a:bodyPr>
            <a:noAutofit/>
          </a:bodyPr>
          <a:lstStyle/>
          <a:p>
            <a:r>
              <a:rPr lang="en-GB" dirty="0"/>
              <a:t>Andrew </a:t>
            </a:r>
            <a:r>
              <a:rPr lang="en-GB" dirty="0" smtClean="0"/>
              <a:t>Waggott</a:t>
            </a:r>
          </a:p>
          <a:p>
            <a:r>
              <a:rPr lang="en-GB" dirty="0" smtClean="0"/>
              <a:t>Energy Services Team Manager – Portsmouth City Council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82" y="5654592"/>
            <a:ext cx="3938154" cy="1030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902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Who has solar on a significant amount of their portfolio?</a:t>
            </a:r>
          </a:p>
          <a:p>
            <a:endParaRPr lang="en-GB" dirty="0" smtClean="0"/>
          </a:p>
          <a:p>
            <a:r>
              <a:rPr lang="en-GB" dirty="0" smtClean="0"/>
              <a:t>Why was the solar installed?</a:t>
            </a:r>
          </a:p>
          <a:p>
            <a:endParaRPr lang="en-GB" dirty="0" smtClean="0"/>
          </a:p>
          <a:p>
            <a:r>
              <a:rPr lang="en-GB" dirty="0" smtClean="0"/>
              <a:t>Does anyone have ambitions to roll out further solar?</a:t>
            </a:r>
          </a:p>
          <a:p>
            <a:endParaRPr lang="en-GB" dirty="0" smtClean="0"/>
          </a:p>
          <a:p>
            <a:r>
              <a:rPr lang="en-GB" dirty="0" smtClean="0"/>
              <a:t>Or is anyone actively rolling out a solar programme now?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1067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CB31CE9-483F-4833-9868-676C175400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Property ownership</a:t>
            </a:r>
          </a:p>
          <a:p>
            <a:endParaRPr lang="en-GB" dirty="0"/>
          </a:p>
          <a:p>
            <a:r>
              <a:rPr lang="en-GB" dirty="0" smtClean="0"/>
              <a:t>Local leadership – ability to influence </a:t>
            </a:r>
          </a:p>
          <a:p>
            <a:endParaRPr lang="en-GB" dirty="0"/>
          </a:p>
          <a:p>
            <a:r>
              <a:rPr lang="en-GB" dirty="0" smtClean="0"/>
              <a:t>Public Works Loan Board and Capital Reserves </a:t>
            </a:r>
          </a:p>
          <a:p>
            <a:endParaRPr lang="en-GB" dirty="0"/>
          </a:p>
          <a:p>
            <a:r>
              <a:rPr lang="en-GB" dirty="0" smtClean="0"/>
              <a:t>Ability to accept lower returns and view ‘nice things’ as part of return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26DAB11-526F-4D29-A483-B48C0C13E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Opportunities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81288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38D2B2-11D2-49FF-B8A0-7F2FDFA25A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Political and institutional – delays and process</a:t>
            </a:r>
          </a:p>
          <a:p>
            <a:endParaRPr lang="en-GB" dirty="0"/>
          </a:p>
          <a:p>
            <a:r>
              <a:rPr lang="en-GB" dirty="0" smtClean="0"/>
              <a:t>Technical – PV is complicat</a:t>
            </a:r>
            <a:r>
              <a:rPr lang="en-GB" dirty="0" smtClean="0"/>
              <a:t>ed!</a:t>
            </a:r>
          </a:p>
          <a:p>
            <a:endParaRPr lang="en-GB" dirty="0"/>
          </a:p>
          <a:p>
            <a:r>
              <a:rPr lang="en-GB" dirty="0" smtClean="0"/>
              <a:t>Procurement </a:t>
            </a:r>
          </a:p>
          <a:p>
            <a:endParaRPr lang="en-GB" dirty="0"/>
          </a:p>
          <a:p>
            <a:r>
              <a:rPr lang="en-GB" dirty="0" smtClean="0"/>
              <a:t>Market uncertainty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Convincing the </a:t>
            </a:r>
            <a:r>
              <a:rPr lang="en-GB" dirty="0" err="1" smtClean="0"/>
              <a:t>beaners</a:t>
            </a:r>
            <a:r>
              <a:rPr lang="en-GB" dirty="0" smtClean="0"/>
              <a:t> of the investment opportunity 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3DCA74D-3F80-4620-B1E1-A6F5B91FF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Barriers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797875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2AC78BB-4FBD-4D04-9005-0844212436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Even post-fits; leveraged IRR can be 10%</a:t>
            </a:r>
          </a:p>
          <a:p>
            <a:endParaRPr lang="en-GB" dirty="0"/>
          </a:p>
          <a:p>
            <a:r>
              <a:rPr lang="en-GB" dirty="0" smtClean="0"/>
              <a:t>Feed in Tariff 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Power Purchase Agreements – electricity prices will continue to rise</a:t>
            </a:r>
          </a:p>
          <a:p>
            <a:endParaRPr lang="en-GB" dirty="0"/>
          </a:p>
          <a:p>
            <a:r>
              <a:rPr lang="en-GB" dirty="0" smtClean="0"/>
              <a:t>Grid services (with storage) </a:t>
            </a:r>
          </a:p>
          <a:p>
            <a:endParaRPr lang="en-GB" dirty="0"/>
          </a:p>
          <a:p>
            <a:r>
              <a:rPr lang="en-GB" dirty="0" smtClean="0"/>
              <a:t>Less accountable things!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7F88ED-42C7-4131-BCCA-83D02E8EC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Return on Investment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81618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The Capex is likely to be the single biggest influence on the viability of a project</a:t>
            </a:r>
          </a:p>
          <a:p>
            <a:endParaRPr lang="en-GB" dirty="0"/>
          </a:p>
          <a:p>
            <a:r>
              <a:rPr lang="en-GB" dirty="0" smtClean="0"/>
              <a:t>Procure smart and in bulk if possible </a:t>
            </a:r>
          </a:p>
          <a:p>
            <a:endParaRPr lang="en-GB" dirty="0"/>
          </a:p>
          <a:p>
            <a:r>
              <a:rPr lang="en-GB" dirty="0" smtClean="0"/>
              <a:t>If a big roll out planned, use a competitive framework</a:t>
            </a:r>
          </a:p>
          <a:p>
            <a:endParaRPr lang="en-GB" dirty="0"/>
          </a:p>
          <a:p>
            <a:r>
              <a:rPr lang="en-GB" dirty="0" smtClean="0"/>
              <a:t>Monitor and react to market trends and new technology </a:t>
            </a:r>
          </a:p>
          <a:p>
            <a:endParaRPr lang="en-GB" dirty="0"/>
          </a:p>
          <a:p>
            <a:r>
              <a:rPr lang="en-GB" dirty="0" smtClean="0"/>
              <a:t>External factors have a hug influence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Capital Expenditure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5605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05BFED4-8B56-44B9-BC4A-78316BAD26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0722"/>
            <a:ext cx="10515600" cy="4351338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If you haven’t done, why not?</a:t>
            </a:r>
          </a:p>
          <a:p>
            <a:endParaRPr lang="en-GB" dirty="0"/>
          </a:p>
          <a:p>
            <a:r>
              <a:rPr lang="en-GB" dirty="0" smtClean="0"/>
              <a:t>Do you have the backing of Finance?</a:t>
            </a:r>
          </a:p>
          <a:p>
            <a:endParaRPr lang="en-GB" dirty="0"/>
          </a:p>
          <a:p>
            <a:r>
              <a:rPr lang="en-GB" dirty="0" smtClean="0"/>
              <a:t>How academia can help us</a:t>
            </a:r>
          </a:p>
          <a:p>
            <a:endParaRPr lang="en-GB" dirty="0"/>
          </a:p>
          <a:p>
            <a:r>
              <a:rPr lang="en-GB" dirty="0" smtClean="0"/>
              <a:t>What effect will FITs going have? What’s next?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5B5C4C2-E050-4465-AAD9-92C63F48E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Discussion and Questions</a:t>
            </a:r>
          </a:p>
        </p:txBody>
      </p:sp>
    </p:spTree>
    <p:extLst>
      <p:ext uri="{BB962C8B-B14F-4D97-AF65-F5344CB8AC3E}">
        <p14:creationId xmlns:p14="http://schemas.microsoft.com/office/powerpoint/2010/main" val="10746789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746</TotalTime>
  <Words>229</Words>
  <Application>Microsoft Office PowerPoint</Application>
  <PresentationFormat>Custom</PresentationFormat>
  <Paragraphs>58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Waveform</vt:lpstr>
      <vt:lpstr>Solar PV in Local Authorities  Financing Solar</vt:lpstr>
      <vt:lpstr>Introduction</vt:lpstr>
      <vt:lpstr>Opportunities</vt:lpstr>
      <vt:lpstr>Barriers</vt:lpstr>
      <vt:lpstr>Return on Investment</vt:lpstr>
      <vt:lpstr>Capital Expenditure</vt:lpstr>
      <vt:lpstr>Discussion and 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 PV – the Portsmouth Experience!</dc:title>
  <dc:creator>Andrew Waggott</dc:creator>
  <cp:lastModifiedBy>Waggott, Andrew</cp:lastModifiedBy>
  <cp:revision>24</cp:revision>
  <dcterms:created xsi:type="dcterms:W3CDTF">2018-09-11T06:46:37Z</dcterms:created>
  <dcterms:modified xsi:type="dcterms:W3CDTF">2018-09-14T06:03:14Z</dcterms:modified>
</cp:coreProperties>
</file>