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12"/>
  </p:notesMasterIdLst>
  <p:sldIdLst>
    <p:sldId id="256" r:id="rId2"/>
    <p:sldId id="259" r:id="rId3"/>
    <p:sldId id="260" r:id="rId4"/>
    <p:sldId id="261" r:id="rId5"/>
    <p:sldId id="262" r:id="rId6"/>
    <p:sldId id="263" r:id="rId7"/>
    <p:sldId id="266" r:id="rId8"/>
    <p:sldId id="264" r:id="rId9"/>
    <p:sldId id="265" r:id="rId10"/>
    <p:sldId id="257" r:id="rId11"/>
  </p:sldIdLst>
  <p:sldSz cx="12192000" cy="6858000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80" autoAdjust="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1878" y="-151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AC2336B0-CC8A-47A0-B4A8-A9031D42E45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F62D37D2-BFE1-4263-B7C3-8A7C8176A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16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D37D2-BFE1-4263-B7C3-8A7C8176A4A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539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D37D2-BFE1-4263-B7C3-8A7C8176A4A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363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0C3EDCD-8E33-4D0A-811F-FC22E17D86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67044" y="202469"/>
            <a:ext cx="3545439" cy="187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839539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89053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8201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07701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310DEA56-B507-443E-8367-4F1221D6D0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70990" y="319590"/>
            <a:ext cx="3912188" cy="224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84275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5B9A0D-4A47-48C4-9CA0-BD4C28FE13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70990" y="319590"/>
            <a:ext cx="3912188" cy="224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05397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9B4A67-7CF0-4042-9375-F651E6C5C1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70990" y="319590"/>
            <a:ext cx="3912188" cy="224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29872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FE59C2-A7EA-431B-B802-1DFDDF2E49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60674" y="169817"/>
            <a:ext cx="3170277" cy="156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651608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64B646-0D0B-4146-ACFA-C9936DF4D4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92240" y="312338"/>
            <a:ext cx="3108960" cy="116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533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86578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81939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D966872-6AD5-43B0-95D4-D6C3BE6E2CCC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094FD-8F38-4099-A511-9BCEF1B89BF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1738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mark@municipia.co.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stofengland-ca.gov.uk/wp-content/uploads/2018/04/Item-13-APPROVE-THE-SOUTH-WEST-LOCAL-ENERGY-HUB-FUNDING.pdf" TargetMode="External"/><Relationship Id="rId2" Type="http://schemas.openxmlformats.org/officeDocument/2006/relationships/hyperlink" Target="https://www.interregeurope.eu/finerpol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theenergyst.com/local-authorities-plan-100m-energy-fun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286" y="3305907"/>
            <a:ext cx="11563643" cy="1068035"/>
          </a:xfrm>
        </p:spPr>
        <p:txBody>
          <a:bodyPr>
            <a:noAutofit/>
          </a:bodyPr>
          <a:lstStyle/>
          <a:p>
            <a:pPr algn="ctr"/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Local authorities and Sustainable Energy – Opportunities, Constraints and ways forward </a:t>
            </a:r>
            <a:b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b="1" dirty="0">
                <a:latin typeface="Arial" panose="020B0604020202020204" pitchFamily="34" charset="0"/>
                <a:cs typeface="Arial" panose="020B0604020202020204" pitchFamily="34" charset="0"/>
              </a:rPr>
              <a:t>Finance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3999" y="5727515"/>
            <a:ext cx="10925101" cy="515477"/>
          </a:xfrm>
        </p:spPr>
        <p:txBody>
          <a:bodyPr>
            <a:normAutofit/>
          </a:bodyPr>
          <a:lstStyle/>
          <a:p>
            <a:pPr algn="ctr"/>
            <a:r>
              <a:rPr lang="en-GB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Coin street neighbourhood centre, London 14 September 2018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1F933F-6C3B-426C-85F5-BEABBE2152B5}"/>
              </a:ext>
            </a:extLst>
          </p:cNvPr>
          <p:cNvSpPr txBox="1"/>
          <p:nvPr/>
        </p:nvSpPr>
        <p:spPr>
          <a:xfrm>
            <a:off x="634000" y="4614203"/>
            <a:ext cx="10925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Mark Bramah, Managing Consultant, Municipia </a:t>
            </a:r>
          </a:p>
        </p:txBody>
      </p:sp>
    </p:spTree>
    <p:extLst>
      <p:ext uri="{BB962C8B-B14F-4D97-AF65-F5344CB8AC3E}">
        <p14:creationId xmlns:p14="http://schemas.microsoft.com/office/powerpoint/2010/main" val="1809043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1729" y="1975062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36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Mark Bramah</a:t>
            </a:r>
            <a:endParaRPr lang="en-GB" sz="36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36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Managing Consultant</a:t>
            </a:r>
            <a:endParaRPr lang="en-GB" sz="36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3600" dirty="0" err="1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Municipia</a:t>
            </a:r>
            <a:endParaRPr lang="en-GB" sz="36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36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Tel: 07858 465003</a:t>
            </a:r>
            <a:endParaRPr lang="en-GB" sz="36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36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Web: www.municipia.co.uk</a:t>
            </a:r>
            <a:endParaRPr lang="en-GB" sz="36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36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Email: </a:t>
            </a:r>
            <a:r>
              <a:rPr lang="en-GB" sz="3600" u="sng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mark@municipia.co.uk</a:t>
            </a:r>
            <a:endParaRPr lang="en-GB" sz="3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93231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1CD25-7060-41B4-AAD9-545099CA7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rial Black" panose="020B0A04020102020204" pitchFamily="34" charset="0"/>
              </a:rPr>
              <a:t>1.</a:t>
            </a:r>
            <a:r>
              <a:rPr lang="en-GB" dirty="0"/>
              <a:t> </a:t>
            </a:r>
            <a:r>
              <a:rPr lang="en-GB" b="1" dirty="0">
                <a:latin typeface="Arial Black" panose="020B0A04020102020204" pitchFamily="34" charset="0"/>
              </a:rPr>
              <a:t>Background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B1A82B-9D19-4A2F-A585-C8B09A62C171}"/>
              </a:ext>
            </a:extLst>
          </p:cNvPr>
          <p:cNvSpPr/>
          <p:nvPr/>
        </p:nvSpPr>
        <p:spPr>
          <a:xfrm>
            <a:off x="759655" y="1926278"/>
            <a:ext cx="1067268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168" lvl="1" indent="0"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context within which local authorities operate is governed by wider strategic imperatives and by national and local policy e.g.</a:t>
            </a:r>
          </a:p>
          <a:p>
            <a:pPr marL="201168" lvl="1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4068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Climate Change and the transition to a low carbon economy.</a:t>
            </a:r>
          </a:p>
          <a:p>
            <a:pPr marL="544068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Austerity and the impact on local public services.</a:t>
            </a:r>
          </a:p>
          <a:p>
            <a:pPr marL="544068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Industrial Strategy and the Clean Growth Strategy.</a:t>
            </a:r>
          </a:p>
          <a:p>
            <a:pPr marL="544068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Devolution agenda – metro mayors.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 general terms local authorities are ‘revenue poor’ but have access to ‘cheap’  borrowing and still have a substantial asset base.</a:t>
            </a:r>
          </a:p>
        </p:txBody>
      </p:sp>
    </p:spTree>
    <p:extLst>
      <p:ext uri="{BB962C8B-B14F-4D97-AF65-F5344CB8AC3E}">
        <p14:creationId xmlns:p14="http://schemas.microsoft.com/office/powerpoint/2010/main" val="1572400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B5A4F-FDE7-4DD0-ACC5-E0665E622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rial Black" panose="020B0A04020102020204" pitchFamily="34" charset="0"/>
              </a:rPr>
              <a:t>2.	Opportunities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AD3CC8-EA67-4934-9EBD-E9AC3E601A7F}"/>
              </a:ext>
            </a:extLst>
          </p:cNvPr>
          <p:cNvSpPr/>
          <p:nvPr/>
        </p:nvSpPr>
        <p:spPr>
          <a:xfrm>
            <a:off x="1097280" y="2153758"/>
            <a:ext cx="10832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opportunities for local authorities can broadly be grouped into two main areas: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1.	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More effective use of assets and resources: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Income generation - Commercial and investment opportunity;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Reducing costs - Energy reduction and efficiency 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measures;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New capacity – Developing new infrastructure and services; and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Shared resources – skills, knowledge, investment.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2.  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Economic development and green growth: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Facilitating business growth and investment in the local economy e.g. skills and training;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Regeneration of local areas;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Investment in sustainable housing and transport.</a:t>
            </a:r>
          </a:p>
        </p:txBody>
      </p:sp>
    </p:spTree>
    <p:extLst>
      <p:ext uri="{BB962C8B-B14F-4D97-AF65-F5344CB8AC3E}">
        <p14:creationId xmlns:p14="http://schemas.microsoft.com/office/powerpoint/2010/main" val="319123012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3E924-C07A-4AE5-8884-117E3C700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rial Black" panose="020B0A04020102020204" pitchFamily="34" charset="0"/>
              </a:rPr>
              <a:t>2. Opportunities cont.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5D3692-7C96-483E-B7D1-D7ECDD5F503A}"/>
              </a:ext>
            </a:extLst>
          </p:cNvPr>
          <p:cNvSpPr/>
          <p:nvPr/>
        </p:nvSpPr>
        <p:spPr>
          <a:xfrm>
            <a:off x="1097280" y="2413338"/>
            <a:ext cx="10058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 this context the role of local authorities can be described as:</a:t>
            </a: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•	Local energy ownership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•	Re-municipalisation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•	Devolution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•	Community ownership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•	Community engagement and governance</a:t>
            </a:r>
          </a:p>
        </p:txBody>
      </p:sp>
    </p:spTree>
    <p:extLst>
      <p:ext uri="{BB962C8B-B14F-4D97-AF65-F5344CB8AC3E}">
        <p14:creationId xmlns:p14="http://schemas.microsoft.com/office/powerpoint/2010/main" val="4663741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D142C-95BD-4CC1-A1CC-E5FEFB0E8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 Black" panose="020B0A04020102020204" pitchFamily="34" charset="0"/>
              </a:rPr>
              <a:t>3. Constraints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1E3B48F-665C-436B-A62D-6628EFE37684}"/>
              </a:ext>
            </a:extLst>
          </p:cNvPr>
          <p:cNvSpPr/>
          <p:nvPr/>
        </p:nvSpPr>
        <p:spPr>
          <a:xfrm>
            <a:off x="759655" y="1999014"/>
            <a:ext cx="1067737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Some of the constraints which impact on the ability of local authorities to exploit the opportunities available are: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Limited economies of scale for local authorities working on their own;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Limited in-house capacity and skills to develop operational activities;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Significant finance needs that may exceed local capacity;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Network constraints – limited grid capacity and the cost of connections;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Policy uncertainty – Brexit and constant changes in central government policy over e.g. 	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FiTs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and support for low carbon energy projects restricts the ability to act;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The appetite for risk is low and of necessity democratic governance slows up decision 	making;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Lack of ‘seed corn’ funding to build effective business cases and to deliver projects</a:t>
            </a:r>
          </a:p>
        </p:txBody>
      </p:sp>
    </p:spTree>
    <p:extLst>
      <p:ext uri="{BB962C8B-B14F-4D97-AF65-F5344CB8AC3E}">
        <p14:creationId xmlns:p14="http://schemas.microsoft.com/office/powerpoint/2010/main" val="85059494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061DF-032C-4BFE-8745-18017B08D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rial Black" panose="020B0A04020102020204" pitchFamily="34" charset="0"/>
              </a:rPr>
              <a:t>4. Ways Forward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4AC7FC-823D-414D-B79E-3088AEED565E}"/>
              </a:ext>
            </a:extLst>
          </p:cNvPr>
          <p:cNvSpPr/>
          <p:nvPr/>
        </p:nvSpPr>
        <p:spPr>
          <a:xfrm>
            <a:off x="1097279" y="2136339"/>
            <a:ext cx="1018500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 terms of ways forward for local authorities to exploit the undoubted opportunities available through sustainable energy, there has to be a recognition that this is not an ‘optional extra’, a good thing to do to build green credentials and making gestures towards tackling climate change; but part of the fundamental purpose of municipal government in meeting social, economic and environmental well being of their areas. It requires sustained leadership over a long period with clear objectives and a non-partisan approach.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2D0985-1E59-4ED0-A07C-C838B1211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846" y="4383108"/>
            <a:ext cx="7779434" cy="183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07795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88E75-DA95-4CDF-A9D2-E57E41733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rial Black" panose="020B0A04020102020204" pitchFamily="34" charset="0"/>
              </a:rPr>
              <a:t>4. Ways Forward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2653C8-28A2-462A-8E9D-B77C12203B07}"/>
              </a:ext>
            </a:extLst>
          </p:cNvPr>
          <p:cNvSpPr/>
          <p:nvPr/>
        </p:nvSpPr>
        <p:spPr>
          <a:xfrm>
            <a:off x="583810" y="2046850"/>
            <a:ext cx="110853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There are real and tangible examples of local authorities leading the way in identifying opportunities to create social value and developing commercial models by intervening directly in the energy market.</a:t>
            </a:r>
          </a:p>
          <a:p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Case Studies – Robin Hood Energy &amp; South West Low Carbon Hub </a:t>
            </a:r>
          </a:p>
        </p:txBody>
      </p:sp>
    </p:spTree>
    <p:extLst>
      <p:ext uri="{BB962C8B-B14F-4D97-AF65-F5344CB8AC3E}">
        <p14:creationId xmlns:p14="http://schemas.microsoft.com/office/powerpoint/2010/main" val="293816130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4207E-4D04-40A5-8B65-7B5BDC3B7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 Black" panose="020B0A04020102020204" pitchFamily="34" charset="0"/>
              </a:rPr>
              <a:t>5. Case Studies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684CFBCA-ACAB-4CCB-BCEA-81EEAAC2F9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" y="1996100"/>
            <a:ext cx="11085342" cy="408114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457200" indent="-2286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Energy Supply – Robin Hood Energy Ltd (Nottingham City Council)</a:t>
            </a: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Most new energy supply companies take at least 5-years to reach break-even. Robin Hood’s accounts have been independently audited to verify a trading surplus of £202,000 for 2017/18. Turnover of £70.3m in the year to 31 March 2018, up from £25.9m during the prior 12 months. Over 115,000 customers and has recently been independently valued at around £30million – well in excess of the Council’s original investment.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Using surplus to voluntarily enter arrangements to offer the Warm Home Discount.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Protecting tariff rates for prepayment customers. 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Going Green – Robin Hood Energy will be switching all of their electricity to be supplied from renewable sources certified as being provided by UK based Wind and Solar projects.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8125273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FCC51-CCDD-413E-A89D-351A71757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 Black" panose="020B0A04020102020204" pitchFamily="34" charset="0"/>
              </a:rPr>
              <a:t>5. Case Studies </a:t>
            </a:r>
            <a:r>
              <a:rPr lang="en-GB" dirty="0" err="1">
                <a:latin typeface="Arial Black" panose="020B0A04020102020204" pitchFamily="34" charset="0"/>
              </a:rPr>
              <a:t>cont</a:t>
            </a:r>
            <a:r>
              <a:rPr lang="en-GB" dirty="0">
                <a:latin typeface="Arial Black" panose="020B0A04020102020204" pitchFamily="34" charset="0"/>
              </a:rPr>
              <a:t>…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F5BAB52F-B5AE-4930-BE0D-5AD75491F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54" y="1927274"/>
            <a:ext cx="11591777" cy="433284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South West Low Carbon Fund</a:t>
            </a:r>
            <a:endParaRPr lang="en-GB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group of local authorities in the South West are collaborating to create a £100m fund to invest in energy projects. The South West Low Carbon Fund aims to improve energy efficiency of local building stock, but also invest in distributed generation, storage, demand-side response and EV infrastructure.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well as cutting carbon emissions, the aim is to create jobs and enable local authorities to earn a return from the savings enabled by funding investments – savings that in most cases will be guaranteed via energy performance contracts (EPCs).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 packaging up viable projects across the South West, they hope to also attract private debt funding, which usually requires aggregated, bankable projects to deploy capital at scale.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Plymouth City Council has led the development of the South West Low Carbon Fund through an EU-funded project, </a:t>
            </a:r>
            <a:r>
              <a:rPr lang="en-GB" sz="1600" u="sng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FINERPOL</a:t>
            </a:r>
            <a:r>
              <a:rPr lang="en-GB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 will work with Bristol, Devon and Exeter City Councils and Local Energy Partnerships (LEPs) in the South West to create the </a:t>
            </a:r>
            <a:r>
              <a:rPr lang="en-GB" sz="1600" u="sng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South West Energy Hub</a:t>
            </a:r>
            <a:r>
              <a:rPr lang="en-GB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a pull-through mechanism for viable projects across the region.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u="sng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https://theenergyst.com/local-authorities-plan-100m-energy-fund/</a:t>
            </a:r>
            <a:r>
              <a:rPr lang="en-GB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03133307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Retrospect">
  <a:themeElements>
    <a:clrScheme name="Custom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C00000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866</TotalTime>
  <Words>669</Words>
  <Application>Microsoft Office PowerPoint</Application>
  <PresentationFormat>Widescreen</PresentationFormat>
  <Paragraphs>75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Symbol</vt:lpstr>
      <vt:lpstr>Times New Roman</vt:lpstr>
      <vt:lpstr>Retrospect</vt:lpstr>
      <vt:lpstr>Local authorities and Sustainable Energy – Opportunities, Constraints and ways forward  Finance</vt:lpstr>
      <vt:lpstr>1. Background</vt:lpstr>
      <vt:lpstr>2. Opportunities</vt:lpstr>
      <vt:lpstr>2. Opportunities cont.</vt:lpstr>
      <vt:lpstr>3. Constraints</vt:lpstr>
      <vt:lpstr>4. Ways Forward</vt:lpstr>
      <vt:lpstr>4. Ways Forward</vt:lpstr>
      <vt:lpstr>5. Case Studies</vt:lpstr>
      <vt:lpstr>5. Case Studies cont…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Optimising the use of local authority assets</dc:title>
  <dc:creator>Mark Bramah</dc:creator>
  <cp:lastModifiedBy>Mark Bramah</cp:lastModifiedBy>
  <cp:revision>47</cp:revision>
  <cp:lastPrinted>2017-11-07T13:55:07Z</cp:lastPrinted>
  <dcterms:created xsi:type="dcterms:W3CDTF">2017-02-03T16:15:16Z</dcterms:created>
  <dcterms:modified xsi:type="dcterms:W3CDTF">2018-09-18T12:42:58Z</dcterms:modified>
</cp:coreProperties>
</file>