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9" r:id="rId4"/>
    <p:sldId id="278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7B"/>
    <a:srgbClr val="003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1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91" y="1997317"/>
            <a:ext cx="7989887" cy="581818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2650" y="2954889"/>
            <a:ext cx="7304088" cy="447113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itchFamily="2" charset="2"/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32990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91" y="638417"/>
            <a:ext cx="7989887" cy="581818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00437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2650" y="1595988"/>
            <a:ext cx="7980228" cy="448712"/>
          </a:xfrm>
          <a:prstGeom prst="rect">
            <a:avLst/>
          </a:prstGeom>
        </p:spPr>
        <p:txBody>
          <a:bodyPr/>
          <a:lstStyle>
            <a:lvl1pPr marL="257175" marR="0" indent="-257175" algn="just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2C4592"/>
              </a:buClr>
              <a:buSzPct val="50000"/>
              <a:buFont typeface="Wingdings" pitchFamily="2" charset="2"/>
              <a:buNone/>
              <a:tabLst/>
              <a:def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defRPr>
            </a:lvl1pPr>
            <a:lvl2pPr marL="557213" marR="0" indent="-214313" algn="just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2C4592"/>
              </a:buClr>
              <a:buSzPct val="50000"/>
              <a:buFont typeface="Wingdings" pitchFamily="2" charset="2"/>
              <a:buChar char="l"/>
              <a:tabLst/>
              <a:defRPr/>
            </a:lvl2pPr>
          </a:lstStyle>
          <a:p>
            <a:pPr lvl="0"/>
            <a:r>
              <a:rPr lang="en-US" altLang="en-US" noProof="0" smtClean="0"/>
              <a:t>Click to edit Master subtitle style</a:t>
            </a:r>
            <a:endParaRPr kumimoji="0" lang="en-GB" altLang="en-US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9130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91" y="638417"/>
            <a:ext cx="7989887" cy="581818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2650" y="1595989"/>
            <a:ext cx="7304088" cy="447113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itchFamily="2" charset="2"/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0688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345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91" y="237744"/>
            <a:ext cx="8298089" cy="1311675"/>
          </a:xfrm>
        </p:spPr>
        <p:txBody>
          <a:bodyPr/>
          <a:lstStyle/>
          <a:p>
            <a:r>
              <a:rPr lang="en-GB" dirty="0"/>
              <a:t>How do we </a:t>
            </a:r>
            <a:r>
              <a:rPr lang="en-GB" dirty="0" smtClean="0"/>
              <a:t>make ‘A Future </a:t>
            </a:r>
            <a:r>
              <a:rPr lang="en-GB" dirty="0"/>
              <a:t>Framework for </a:t>
            </a:r>
            <a:r>
              <a:rPr lang="en-GB" dirty="0" smtClean="0"/>
              <a:t>Heat in (off gas grid) Buildings’ </a:t>
            </a:r>
            <a:r>
              <a:rPr lang="en-GB" dirty="0"/>
              <a:t>work for </a:t>
            </a:r>
            <a:r>
              <a:rPr lang="en-GB" dirty="0" smtClean="0"/>
              <a:t>all LAs?</a:t>
            </a:r>
            <a:br>
              <a:rPr lang="en-GB" dirty="0" smtClean="0"/>
            </a:br>
            <a:r>
              <a:rPr lang="en-GB" sz="2000" i="1" dirty="0">
                <a:solidFill>
                  <a:schemeClr val="tx1"/>
                </a:solidFill>
              </a:rPr>
              <a:t>Dr Steffi Harangozo, Energy Team, North Yorkshire County Council </a:t>
            </a:r>
            <a:r>
              <a:rPr lang="en-GB" sz="2000" dirty="0"/>
              <a:t/>
            </a:r>
            <a:br>
              <a:rPr lang="en-GB" sz="2000" dirty="0"/>
            </a:b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01" y="1775805"/>
            <a:ext cx="5608634" cy="49233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0596" y="1679161"/>
            <a:ext cx="3968496" cy="424731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37B"/>
                </a:solidFill>
                <a:latin typeface="22"/>
              </a:rPr>
              <a:t>Compelling social, environmental &amp; economic case for retrofits </a:t>
            </a: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of 1.1 million homes </a:t>
            </a:r>
            <a:r>
              <a:rPr lang="en-GB" sz="2000" u="sng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off the gas grid </a:t>
            </a: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(CCC): </a:t>
            </a:r>
            <a:r>
              <a:rPr lang="en-GB" sz="2000" dirty="0">
                <a:solidFill>
                  <a:srgbClr val="00437B"/>
                </a:solidFill>
              </a:rPr>
              <a:t>North Yorkshire 62,000 homes &amp; 195 </a:t>
            </a:r>
            <a:r>
              <a:rPr lang="en-GB" sz="2000" dirty="0" smtClean="0">
                <a:solidFill>
                  <a:srgbClr val="00437B"/>
                </a:solidFill>
              </a:rPr>
              <a:t>schools. School </a:t>
            </a:r>
            <a:r>
              <a:rPr lang="en-GB" sz="2000" dirty="0">
                <a:solidFill>
                  <a:srgbClr val="00437B"/>
                </a:solidFill>
              </a:rPr>
              <a:t>oil </a:t>
            </a:r>
            <a:r>
              <a:rPr lang="en-GB" sz="2000" dirty="0" smtClean="0">
                <a:solidFill>
                  <a:srgbClr val="00437B"/>
                </a:solidFill>
              </a:rPr>
              <a:t>consumption =17.6 </a:t>
            </a:r>
            <a:r>
              <a:rPr lang="en-GB" sz="2000" dirty="0" err="1" smtClean="0">
                <a:solidFill>
                  <a:srgbClr val="00437B"/>
                </a:solidFill>
              </a:rPr>
              <a:t>MWh</a:t>
            </a:r>
            <a:r>
              <a:rPr lang="en-GB" sz="2000" dirty="0" smtClean="0">
                <a:solidFill>
                  <a:srgbClr val="00437B"/>
                </a:solidFill>
              </a:rPr>
              <a:t> / £</a:t>
            </a:r>
            <a:r>
              <a:rPr lang="en-GB" sz="2000" dirty="0">
                <a:solidFill>
                  <a:srgbClr val="00437B"/>
                </a:solidFill>
              </a:rPr>
              <a:t>680,000 </a:t>
            </a:r>
            <a:r>
              <a:rPr lang="en-GB" sz="2000" dirty="0" smtClean="0">
                <a:solidFill>
                  <a:srgbClr val="00437B"/>
                </a:solidFill>
              </a:rPr>
              <a:t>p.a.</a:t>
            </a:r>
          </a:p>
          <a:p>
            <a:pPr marL="342900" indent="-342900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437B"/>
                </a:solidFill>
              </a:rPr>
              <a:t>RHI: </a:t>
            </a:r>
            <a:r>
              <a:rPr lang="en-GB" sz="2000" dirty="0">
                <a:solidFill>
                  <a:srgbClr val="00437B"/>
                </a:solidFill>
              </a:rPr>
              <a:t>Only ~5% of heat from renewable sources by 2020 </a:t>
            </a:r>
            <a:r>
              <a:rPr lang="en-GB" sz="2000" dirty="0" smtClean="0">
                <a:solidFill>
                  <a:srgbClr val="00437B"/>
                </a:solidFill>
              </a:rPr>
              <a:t>(</a:t>
            </a:r>
            <a:r>
              <a:rPr lang="en-GB" sz="2000" dirty="0">
                <a:solidFill>
                  <a:srgbClr val="00437B"/>
                </a:solidFill>
              </a:rPr>
              <a:t>t</a:t>
            </a:r>
            <a:r>
              <a:rPr lang="en-GB" sz="2000" dirty="0" smtClean="0">
                <a:solidFill>
                  <a:srgbClr val="00437B"/>
                </a:solidFill>
              </a:rPr>
              <a:t>arget was 12%)</a:t>
            </a:r>
            <a:endParaRPr lang="en-GB" sz="2000" dirty="0" smtClean="0">
              <a:solidFill>
                <a:srgbClr val="00437B"/>
              </a:solidFill>
              <a:latin typeface="Arial"/>
              <a:ea typeface="+mj-ea"/>
              <a:cs typeface="+mj-cs"/>
            </a:endParaRP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Major ‘regional’ scale retrofit opportunities but how do we do 10s of thousands of retrofits every year?</a:t>
            </a:r>
            <a:endParaRPr lang="en-GB" sz="2000" dirty="0">
              <a:solidFill>
                <a:srgbClr val="00437B"/>
              </a:solidFill>
              <a:latin typeface="Arial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9161"/>
            <a:ext cx="3025697" cy="43343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999864"/>
            <a:ext cx="3968496" cy="4801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BEIS consultation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437B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70872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Need for ‘collective’ solutions involving multiple authorities – cities, towns &amp; shires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 smtClean="0"/>
              <a:t>Prerequisite for sub/regional delivery prospectus that can work everywhere?</a:t>
            </a:r>
            <a:endParaRPr lang="en-GB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745736" y="2066544"/>
            <a:ext cx="3968496" cy="546611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dirty="0" smtClean="0">
                <a:solidFill>
                  <a:srgbClr val="00437B"/>
                </a:solidFill>
                <a:latin typeface="22"/>
                <a:ea typeface="+mj-ea"/>
                <a:cs typeface="+mj-cs"/>
              </a:rPr>
              <a:t>Lots of low carbon heating &amp; fabric retrofits needed for </a:t>
            </a:r>
            <a:r>
              <a:rPr lang="en-GB" sz="2000" u="sng" dirty="0" smtClean="0">
                <a:solidFill>
                  <a:srgbClr val="00437B"/>
                </a:solidFill>
                <a:latin typeface="22"/>
                <a:ea typeface="+mj-ea"/>
                <a:cs typeface="+mj-cs"/>
              </a:rPr>
              <a:t>all</a:t>
            </a:r>
            <a:r>
              <a:rPr lang="en-GB" sz="2000" dirty="0" smtClean="0">
                <a:solidFill>
                  <a:srgbClr val="00437B"/>
                </a:solidFill>
                <a:latin typeface="22"/>
                <a:ea typeface="+mj-ea"/>
                <a:cs typeface="+mj-cs"/>
              </a:rPr>
              <a:t> types of LAs, e.g. Liverpool. </a:t>
            </a: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dirty="0" smtClean="0">
                <a:solidFill>
                  <a:srgbClr val="00437B"/>
                </a:solidFill>
                <a:latin typeface="22"/>
                <a:ea typeface="+mj-ea"/>
                <a:cs typeface="+mj-cs"/>
              </a:rPr>
              <a:t>We are all part of the solution!</a:t>
            </a:r>
          </a:p>
          <a:p>
            <a:pPr marL="342900" indent="-342900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2000" u="sng" dirty="0">
                <a:solidFill>
                  <a:srgbClr val="00437B"/>
                </a:solidFill>
                <a:latin typeface="22"/>
              </a:rPr>
              <a:t>A</a:t>
            </a:r>
            <a:r>
              <a:rPr lang="en-GB" sz="2000" u="sng" dirty="0" smtClean="0">
                <a:solidFill>
                  <a:srgbClr val="00437B"/>
                </a:solidFill>
                <a:latin typeface="22"/>
              </a:rPr>
              <a:t>dvantages of working together:</a:t>
            </a: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2000" dirty="0" smtClean="0">
                <a:solidFill>
                  <a:srgbClr val="00437B"/>
                </a:solidFill>
                <a:latin typeface="22"/>
              </a:rPr>
              <a:t>Build up capacity &amp; share knowledge</a:t>
            </a: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2000" dirty="0">
                <a:solidFill>
                  <a:srgbClr val="00437B"/>
                </a:solidFill>
                <a:latin typeface="22"/>
              </a:rPr>
              <a:t>S</a:t>
            </a:r>
            <a:r>
              <a:rPr lang="en-GB" sz="2000" dirty="0" smtClean="0">
                <a:solidFill>
                  <a:srgbClr val="00437B"/>
                </a:solidFill>
                <a:latin typeface="22"/>
              </a:rPr>
              <a:t>caling </a:t>
            </a:r>
            <a:r>
              <a:rPr lang="en-GB" sz="2000" dirty="0">
                <a:solidFill>
                  <a:srgbClr val="00437B"/>
                </a:solidFill>
                <a:latin typeface="22"/>
              </a:rPr>
              <a:t>&amp; phasing of </a:t>
            </a:r>
            <a:r>
              <a:rPr lang="en-GB" sz="2000" dirty="0" smtClean="0">
                <a:solidFill>
                  <a:srgbClr val="00437B"/>
                </a:solidFill>
                <a:latin typeface="22"/>
              </a:rPr>
              <a:t>imp-</a:t>
            </a:r>
            <a:r>
              <a:rPr lang="en-GB" sz="2000" dirty="0" err="1" smtClean="0">
                <a:solidFill>
                  <a:srgbClr val="00437B"/>
                </a:solidFill>
                <a:latin typeface="22"/>
              </a:rPr>
              <a:t>lementation</a:t>
            </a:r>
            <a:endParaRPr lang="en-GB" sz="2000" dirty="0" smtClean="0">
              <a:solidFill>
                <a:srgbClr val="00437B"/>
              </a:solidFill>
              <a:latin typeface="22"/>
              <a:ea typeface="+mj-ea"/>
              <a:cs typeface="+mj-cs"/>
            </a:endParaRPr>
          </a:p>
          <a:p>
            <a:pPr marL="457200" marR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GB" sz="2000" dirty="0" smtClean="0">
                <a:solidFill>
                  <a:srgbClr val="00437B"/>
                </a:solidFill>
                <a:latin typeface="22"/>
                <a:ea typeface="+mj-ea"/>
                <a:cs typeface="+mj-cs"/>
              </a:rPr>
              <a:t>BEIS will be more supportive of ‘cross border/sector’ prospectus bids, rather than small scale efforts. Combined Authority bids, e.g. West Midlands, SW England, attest to this.</a:t>
            </a:r>
          </a:p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dirty="0" smtClean="0">
              <a:solidFill>
                <a:srgbClr val="00437B"/>
              </a:solidFill>
              <a:latin typeface="Arial"/>
              <a:ea typeface="+mj-ea"/>
              <a:cs typeface="+mj-cs"/>
            </a:endParaRPr>
          </a:p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437B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46120" y="5640315"/>
            <a:ext cx="3968496" cy="3139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noProof="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Data from BEIS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437B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676184"/>
              </p:ext>
            </p:extLst>
          </p:nvPr>
        </p:nvGraphicFramePr>
        <p:xfrm>
          <a:off x="446563" y="1935574"/>
          <a:ext cx="4154011" cy="3704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9461"/>
                <a:gridCol w="1004611"/>
                <a:gridCol w="859939"/>
              </a:tblGrid>
              <a:tr h="841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Authority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Homes off gas grid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8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South Cambridgeshire DC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52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Hambleton DC (North Yorkshire)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York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Liverpool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Salford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Chichester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Warwick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Leicester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Great Yarmouth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Brighton &amp; Hove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2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Taunton Deane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584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Prioritize sectors: start with schools &amp; social housing to ‘pump prime’ retrofit market?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 smtClean="0"/>
              <a:t>Schools are a big part of public sector halving its carbon emissions by 2030 </a:t>
            </a:r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286836" y="2086356"/>
            <a:ext cx="3968496" cy="513371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LAs have good knowledge of their schools so m</a:t>
            </a:r>
            <a:r>
              <a:rPr lang="en-GB" sz="2000" noProof="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any are retrofit-ready with good fabric or can be straightforwardly made so but ..</a:t>
            </a: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HMG must </a:t>
            </a:r>
            <a:r>
              <a:rPr lang="en-GB" sz="2000" u="sng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mandate</a:t>
            </a: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 the rest to take up Salix Finance to catch up, install modern heating controls </a:t>
            </a:r>
            <a:r>
              <a:rPr lang="en-GB" sz="2000" dirty="0" err="1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etc</a:t>
            </a:r>
            <a:endParaRPr lang="en-GB" sz="2000" dirty="0" smtClean="0">
              <a:solidFill>
                <a:srgbClr val="00437B"/>
              </a:solidFill>
              <a:latin typeface="Arial"/>
              <a:ea typeface="+mj-ea"/>
              <a:cs typeface="+mj-cs"/>
            </a:endParaRP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noProof="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Create</a:t>
            </a: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 school ‘low carbon’ hubs to make low carbon solutions more cost-effective, e.g. supply heat to local homes with heat when school’s are not open</a:t>
            </a: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noProof="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Community share offers set u</a:t>
            </a: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p by LAs?</a:t>
            </a:r>
            <a:endParaRPr lang="en-GB" sz="2000" noProof="0" dirty="0" smtClean="0">
              <a:solidFill>
                <a:srgbClr val="00437B"/>
              </a:solidFill>
              <a:latin typeface="Arial"/>
              <a:ea typeface="+mj-ea"/>
              <a:cs typeface="+mj-cs"/>
            </a:endParaRPr>
          </a:p>
          <a:p>
            <a:pPr marR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endParaRPr lang="en-GB" sz="2400" noProof="0" dirty="0" smtClean="0">
              <a:solidFill>
                <a:srgbClr val="00437B"/>
              </a:solidFill>
              <a:latin typeface="Arial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6856"/>
            <a:ext cx="4286836" cy="277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044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Successful retrofitting of LA homes: but how do we </a:t>
            </a:r>
            <a:r>
              <a:rPr lang="en-GB" u="sng" dirty="0" smtClean="0"/>
              <a:t>scale</a:t>
            </a:r>
            <a:r>
              <a:rPr lang="en-GB" dirty="0" smtClean="0"/>
              <a:t> to large ‘pipelines’ of projects?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2495"/>
            <a:ext cx="4224527" cy="35513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24527" y="1581912"/>
            <a:ext cx="3968496" cy="524451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437B"/>
                </a:solidFill>
              </a:rPr>
              <a:t>We know how to do retrofitting to get all homes to EPC ‘C’ rating by mid 2030s. But we need to scale up</a:t>
            </a:r>
            <a:endParaRPr lang="en-GB" sz="2000" dirty="0" smtClean="0">
              <a:solidFill>
                <a:srgbClr val="00437B"/>
              </a:solidFill>
              <a:latin typeface="Arial"/>
              <a:ea typeface="+mj-ea"/>
              <a:cs typeface="+mj-cs"/>
            </a:endParaRP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SCDC business model: 5,500 homes most efficient in UK: extensive fabric upgrades, oil to heat pump conversions </a:t>
            </a:r>
            <a:r>
              <a:rPr lang="en-GB" sz="2000" dirty="0" err="1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etc</a:t>
            </a: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, over 4 years, £15 m (from rent receipts) = </a:t>
            </a:r>
            <a:r>
              <a:rPr lang="en-GB" sz="2000" u="sng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average</a:t>
            </a: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 SAP rating of 75.5 = </a:t>
            </a:r>
            <a:r>
              <a:rPr lang="en-GB" sz="2000" u="sng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EPC ‘C’</a:t>
            </a: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Integrated ‘Heat &amp; Power’ approach with </a:t>
            </a:r>
            <a:r>
              <a:rPr lang="en-GB" sz="2000" u="sng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PVs on 2,400 homes</a:t>
            </a: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Dutch ‘</a:t>
            </a:r>
            <a:r>
              <a:rPr lang="en-GB" sz="2000" dirty="0" err="1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Energiesprong</a:t>
            </a:r>
            <a:r>
              <a:rPr lang="en-GB" sz="20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’ approach</a:t>
            </a:r>
            <a:r>
              <a:rPr lang="en-GB" sz="24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’?</a:t>
            </a:r>
          </a:p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dirty="0" smtClean="0">
              <a:solidFill>
                <a:srgbClr val="00437B"/>
              </a:solidFill>
              <a:latin typeface="Arial"/>
              <a:ea typeface="+mj-ea"/>
              <a:cs typeface="+mj-cs"/>
            </a:endParaRPr>
          </a:p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437B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55274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Workshop Questions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 smtClean="0"/>
              <a:t>Would we like to send some (maybe three) ‘asks’ to the Energy Minister?</a:t>
            </a:r>
            <a:endParaRPr lang="en-GB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52650" y="1965960"/>
            <a:ext cx="8078118" cy="397031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24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What are the opportunities &amp; constraints on joint working across different LAs to </a:t>
            </a:r>
            <a:r>
              <a:rPr lang="en-GB" sz="2400" dirty="0">
                <a:solidFill>
                  <a:srgbClr val="00437B"/>
                </a:solidFill>
              </a:rPr>
              <a:t>scale up low carbon solutions &amp;</a:t>
            </a:r>
            <a:r>
              <a:rPr lang="en-GB" sz="2400" dirty="0" smtClean="0">
                <a:solidFill>
                  <a:srgbClr val="00437B"/>
                </a:solidFill>
              </a:rPr>
              <a:t> </a:t>
            </a:r>
            <a:r>
              <a:rPr lang="en-GB" sz="2400" dirty="0">
                <a:solidFill>
                  <a:srgbClr val="00437B"/>
                </a:solidFill>
              </a:rPr>
              <a:t>fabric </a:t>
            </a:r>
            <a:r>
              <a:rPr lang="en-GB" sz="2400" dirty="0" smtClean="0">
                <a:solidFill>
                  <a:srgbClr val="00437B"/>
                </a:solidFill>
              </a:rPr>
              <a:t>improvements</a:t>
            </a:r>
            <a:r>
              <a:rPr lang="en-GB" sz="24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?</a:t>
            </a: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2400" dirty="0">
                <a:solidFill>
                  <a:srgbClr val="00437B"/>
                </a:solidFill>
              </a:rPr>
              <a:t>What </a:t>
            </a:r>
            <a:r>
              <a:rPr lang="en-GB" sz="2400" dirty="0" smtClean="0">
                <a:solidFill>
                  <a:srgbClr val="00437B"/>
                </a:solidFill>
              </a:rPr>
              <a:t>constraints </a:t>
            </a:r>
            <a:r>
              <a:rPr lang="en-GB" sz="2400" dirty="0">
                <a:solidFill>
                  <a:srgbClr val="00437B"/>
                </a:solidFill>
              </a:rPr>
              <a:t>stop LAs working with other sectors, e.g. housing </a:t>
            </a:r>
            <a:r>
              <a:rPr lang="en-GB" sz="2400" dirty="0" smtClean="0">
                <a:solidFill>
                  <a:srgbClr val="00437B"/>
                </a:solidFill>
              </a:rPr>
              <a:t>associations, academies, SMEs?</a:t>
            </a:r>
            <a:endParaRPr lang="en-GB" sz="2400" dirty="0" smtClean="0">
              <a:solidFill>
                <a:srgbClr val="00437B"/>
              </a:solidFill>
              <a:latin typeface="Arial"/>
              <a:ea typeface="+mj-ea"/>
              <a:cs typeface="+mj-cs"/>
            </a:endParaRP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24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Are ‘regional’ consortia of LAs &amp; partners the way to deliver major</a:t>
            </a:r>
            <a:r>
              <a:rPr lang="en-GB" sz="2400" dirty="0" smtClean="0">
                <a:solidFill>
                  <a:srgbClr val="00437B"/>
                </a:solidFill>
              </a:rPr>
              <a:t> </a:t>
            </a:r>
            <a:r>
              <a:rPr lang="en-GB" sz="2400" dirty="0">
                <a:solidFill>
                  <a:srgbClr val="00437B"/>
                </a:solidFill>
              </a:rPr>
              <a:t>implementation </a:t>
            </a:r>
            <a:r>
              <a:rPr lang="en-GB" sz="2400" dirty="0" smtClean="0">
                <a:solidFill>
                  <a:srgbClr val="00437B"/>
                </a:solidFill>
              </a:rPr>
              <a:t>programmes</a:t>
            </a:r>
            <a:r>
              <a:rPr lang="en-GB" sz="2400" dirty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GB" sz="24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enabling </a:t>
            </a:r>
            <a:r>
              <a:rPr kumimoji="0" lang="en-GB" sz="2400" b="0" i="0" u="sng" strike="noStrike" kern="1200" cap="none" spc="0" normalizeH="0" baseline="0" dirty="0" smtClean="0">
                <a:ln>
                  <a:noFill/>
                </a:ln>
                <a:solidFill>
                  <a:srgbClr val="00437B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phased </a:t>
            </a:r>
            <a:r>
              <a:rPr lang="en-GB" sz="24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roll outs </a:t>
            </a:r>
            <a:r>
              <a:rPr kumimoji="0" lang="en-GB" sz="2400" b="0" i="0" u="none" strike="noStrike" kern="1200" cap="none" spc="0" normalizeH="0" dirty="0" smtClean="0">
                <a:ln>
                  <a:noFill/>
                </a:ln>
                <a:solidFill>
                  <a:srgbClr val="00437B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starting with </a:t>
            </a:r>
            <a:r>
              <a:rPr lang="en-GB" sz="24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buildings with good fabric?</a:t>
            </a:r>
            <a:endParaRPr kumimoji="0" lang="en-GB" sz="2400" b="0" i="0" u="none" strike="noStrike" kern="1200" cap="none" spc="0" normalizeH="0" dirty="0" smtClean="0">
              <a:ln>
                <a:noFill/>
              </a:ln>
              <a:solidFill>
                <a:srgbClr val="00437B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Is it more cost-effective to install PVs than expensive external cladding</a:t>
            </a:r>
            <a:r>
              <a:rPr lang="en-GB" sz="1600" dirty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GB" sz="16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systems on ‘hard to treat’ buildings?</a:t>
            </a:r>
          </a:p>
          <a:p>
            <a:pPr marL="342900" marR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600" dirty="0" smtClean="0">
                <a:solidFill>
                  <a:srgbClr val="00437B"/>
                </a:solidFill>
                <a:latin typeface="Arial"/>
                <a:ea typeface="+mj-ea"/>
                <a:cs typeface="+mj-cs"/>
              </a:rPr>
              <a:t>How do we get more</a:t>
            </a:r>
            <a:r>
              <a:rPr kumimoji="0" lang="en-GB" sz="1600" b="0" i="0" u="none" strike="noStrike" kern="1200" cap="none" spc="0" normalizeH="0" dirty="0" smtClean="0">
                <a:ln>
                  <a:noFill/>
                </a:ln>
                <a:solidFill>
                  <a:srgbClr val="00437B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BEIS support, e.g. capacity building such as programme coordinators?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437B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92598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marL="0" marR="0" indent="0" algn="l" defTabSz="914400" rtl="0" eaLnBrk="1" fontAlgn="auto" latinLnBrk="0" hangingPunct="1">
          <a:lnSpc>
            <a:spcPct val="9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kern="1200" cap="none" spc="0" normalizeH="0" baseline="0" noProof="0" dirty="0" smtClean="0">
            <a:ln>
              <a:noFill/>
            </a:ln>
            <a:solidFill>
              <a:srgbClr val="00437B"/>
            </a:solidFill>
            <a:effectLst/>
            <a:uLnTx/>
            <a:uFillTx/>
            <a:latin typeface="Arial"/>
            <a:ea typeface="+mj-ea"/>
            <a:cs typeface="+mj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 NYCC master widescreen" id="{64BCA786-17F0-4E66-AA63-7D382B1DD9CF}" vid="{FBC27E81-2CE1-4DAC-84E9-1777925A21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NYCC master</Template>
  <TotalTime>736</TotalTime>
  <Words>610</Words>
  <Application>Microsoft Office PowerPoint</Application>
  <PresentationFormat>On-screen Show (4:3)</PresentationFormat>
  <Paragraphs>68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22</vt:lpstr>
      <vt:lpstr>Arial</vt:lpstr>
      <vt:lpstr>Calibri</vt:lpstr>
      <vt:lpstr>Times New Roman</vt:lpstr>
      <vt:lpstr>Wingdings</vt:lpstr>
      <vt:lpstr>Office Theme</vt:lpstr>
      <vt:lpstr>How do we make ‘A Future Framework for Heat in (off gas grid) Buildings’ work for all LAs? Dr Steffi Harangozo, Energy Team, North Yorkshire County Council  </vt:lpstr>
      <vt:lpstr>Need for ‘collective’ solutions involving multiple authorities – cities, towns &amp; shires</vt:lpstr>
      <vt:lpstr>Prioritize sectors: start with schools &amp; social housing to ‘pump prime’ retrofit market? </vt:lpstr>
      <vt:lpstr>Successful retrofitting of LA homes: but how do we scale to large ‘pipelines’ of projects?</vt:lpstr>
      <vt:lpstr>Workshop Questions</vt:lpstr>
    </vt:vector>
  </TitlesOfParts>
  <Company>NYCC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Steffi Harangozo</dc:creator>
  <cp:lastModifiedBy>Steffi Harangozo</cp:lastModifiedBy>
  <cp:revision>122</cp:revision>
  <cp:lastPrinted>2018-09-11T12:00:01Z</cp:lastPrinted>
  <dcterms:created xsi:type="dcterms:W3CDTF">2018-09-06T14:17:08Z</dcterms:created>
  <dcterms:modified xsi:type="dcterms:W3CDTF">2018-09-18T14:00:55Z</dcterms:modified>
</cp:coreProperties>
</file>