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3" r:id="rId1"/>
  </p:sldMasterIdLst>
  <p:notesMasterIdLst>
    <p:notesMasterId r:id="rId8"/>
  </p:notesMasterIdLst>
  <p:sldIdLst>
    <p:sldId id="256" r:id="rId2"/>
    <p:sldId id="258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10"/>
    <p:restoredTop sz="94624"/>
  </p:normalViewPr>
  <p:slideViewPr>
    <p:cSldViewPr snapToGrid="0" snapToObjects="1">
      <p:cViewPr varScale="1">
        <p:scale>
          <a:sx n="134" d="100"/>
          <a:sy n="134" d="100"/>
        </p:scale>
        <p:origin x="-1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CC1F2-51D8-444B-BF6E-2FFD2C63BBC0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6729E-AFE5-EC48-B99D-214028A87B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65031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i.e. energy systems</a:t>
            </a:r>
            <a:r>
              <a:rPr lang="en-US" baseline="0" dirty="0" smtClean="0"/>
              <a:t> can’t change until governance drives that change</a:t>
            </a:r>
            <a:r>
              <a:rPr lang="mr-IN" baseline="0" dirty="0" smtClean="0"/>
              <a:t>…</a:t>
            </a:r>
            <a:r>
              <a:rPr lang="en-GB" baseline="0" dirty="0" smtClean="0"/>
              <a:t> (one way)</a:t>
            </a:r>
            <a:endParaRPr lang="en-US" baseline="0" dirty="0" smtClean="0"/>
          </a:p>
          <a:p>
            <a:r>
              <a:rPr lang="en-US" dirty="0" smtClean="0"/>
              <a:t>Keynesian</a:t>
            </a:r>
            <a:r>
              <a:rPr lang="en-US" baseline="0" dirty="0" smtClean="0"/>
              <a:t> economics and </a:t>
            </a:r>
            <a:r>
              <a:rPr lang="en-US" baseline="0" dirty="0" err="1" smtClean="0"/>
              <a:t>centralised</a:t>
            </a:r>
            <a:r>
              <a:rPr lang="en-US" baseline="0" dirty="0" smtClean="0"/>
              <a:t>, national electricity system; limited response to transition due to market liberal ideas</a:t>
            </a:r>
          </a:p>
          <a:p>
            <a:r>
              <a:rPr lang="en-US" baseline="0" dirty="0" smtClean="0"/>
              <a:t>Gavin Bridge; Mike Bradshaw; Richard Cowell</a:t>
            </a:r>
            <a:r>
              <a:rPr lang="mr-IN" baseline="0" dirty="0" smtClean="0"/>
              <a:t>…</a:t>
            </a:r>
            <a:r>
              <a:rPr lang="en-GB" baseline="0" dirty="0" smtClean="0"/>
              <a:t> material and institutional </a:t>
            </a:r>
            <a:r>
              <a:rPr lang="mr-IN" baseline="0" dirty="0" smtClean="0"/>
              <a:t>–</a:t>
            </a:r>
            <a:r>
              <a:rPr lang="en-GB" baseline="0" dirty="0" smtClean="0"/>
              <a:t> beyond ideas, institutions and interests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6729E-AFE5-EC48-B99D-214028A87BB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0882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Stockholm and Malmo contest Swedish government re: buildings efficiency</a:t>
            </a:r>
          </a:p>
          <a:p>
            <a:r>
              <a:rPr lang="en-US" dirty="0" smtClean="0"/>
              <a:t>This is why devolutions so</a:t>
            </a:r>
            <a:r>
              <a:rPr lang="en-US" baseline="0" dirty="0" smtClean="0"/>
              <a:t> interesting in UK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6729E-AFE5-EC48-B99D-214028A87BB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1445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GB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2A86E8F-6362-2B4C-BC2B-C326B2C318FB}" type="datetimeFigureOut">
              <a:rPr lang="en-US" smtClean="0"/>
              <a:pPr/>
              <a:t>7/3/17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C2DFFCD-6DB0-C84C-B334-F54DAC625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800" dirty="0"/>
              <a:t>A </a:t>
            </a:r>
            <a:r>
              <a:rPr lang="en-US" sz="3800" dirty="0" smtClean="0"/>
              <a:t>View </a:t>
            </a:r>
            <a:r>
              <a:rPr lang="en-US" sz="3800" dirty="0"/>
              <a:t>from the </a:t>
            </a:r>
            <a:r>
              <a:rPr lang="en-US" sz="3800" dirty="0" smtClean="0"/>
              <a:t>Bottom </a:t>
            </a:r>
            <a:r>
              <a:rPr lang="en-US" sz="3800" dirty="0"/>
              <a:t>up: </a:t>
            </a:r>
            <a:r>
              <a:rPr lang="en-US" sz="3800" dirty="0" smtClean="0"/>
              <a:t>Local </a:t>
            </a:r>
            <a:r>
              <a:rPr lang="en-US" sz="3800" dirty="0"/>
              <a:t>G</a:t>
            </a:r>
            <a:r>
              <a:rPr lang="en-US" sz="3800" dirty="0" smtClean="0"/>
              <a:t>overnment </a:t>
            </a:r>
            <a:r>
              <a:rPr lang="en-US" sz="3800" dirty="0"/>
              <a:t>and </a:t>
            </a:r>
            <a:r>
              <a:rPr lang="en-US" sz="3800" dirty="0" smtClean="0"/>
              <a:t>Sustainable </a:t>
            </a:r>
            <a:r>
              <a:rPr lang="en-US" sz="3800" dirty="0"/>
              <a:t>E</a:t>
            </a:r>
            <a:r>
              <a:rPr lang="en-US" sz="3800" dirty="0" smtClean="0"/>
              <a:t>nergy </a:t>
            </a:r>
            <a:r>
              <a:rPr lang="en-US" sz="3800" dirty="0"/>
              <a:t>T</a:t>
            </a:r>
            <a:r>
              <a:rPr lang="en-US" sz="3800" dirty="0" smtClean="0"/>
              <a:t>ransitions</a:t>
            </a:r>
            <a:endParaRPr lang="en-US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/>
              <a:t>Caroline Kuzemko, Assistant Professor, </a:t>
            </a:r>
          </a:p>
          <a:p>
            <a:r>
              <a:rPr lang="en-US" dirty="0" smtClean="0"/>
              <a:t>PAIS, University </a:t>
            </a:r>
            <a:r>
              <a:rPr lang="en-US" dirty="0"/>
              <a:t>of Warwick</a:t>
            </a:r>
          </a:p>
          <a:p>
            <a:endParaRPr lang="en-US" dirty="0"/>
          </a:p>
          <a:p>
            <a:r>
              <a:rPr lang="en-US" dirty="0"/>
              <a:t>Energy Research &amp; Social Sciences </a:t>
            </a:r>
            <a:r>
              <a:rPr lang="en-US" dirty="0" smtClean="0"/>
              <a:t>Conference 2017</a:t>
            </a:r>
            <a:endParaRPr lang="en-US" dirty="0"/>
          </a:p>
          <a:p>
            <a:r>
              <a:rPr lang="en-US" dirty="0" err="1" smtClean="0"/>
              <a:t>Sitges</a:t>
            </a:r>
            <a:r>
              <a:rPr lang="en-US" dirty="0"/>
              <a:t>, Catalonia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042" y="244158"/>
            <a:ext cx="8313821" cy="133985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Municipal Energy &amp; </a:t>
            </a:r>
            <a:br>
              <a:rPr lang="en-US" sz="3800" dirty="0" smtClean="0"/>
            </a:br>
            <a:r>
              <a:rPr lang="en-US" sz="3800" dirty="0" smtClean="0"/>
              <a:t>International Political Economy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421" y="1840832"/>
            <a:ext cx="8169442" cy="4463715"/>
          </a:xfrm>
        </p:spPr>
        <p:txBody>
          <a:bodyPr>
            <a:normAutofit/>
          </a:bodyPr>
          <a:lstStyle/>
          <a:p>
            <a:r>
              <a:rPr lang="en-US" dirty="0" smtClean="0"/>
              <a:t>ESRC funded research project: ‘Local Energy Governance &amp; Sustainability’ (LEGS):</a:t>
            </a:r>
          </a:p>
          <a:p>
            <a:pPr lvl="1"/>
            <a:r>
              <a:rPr lang="en-US" dirty="0" smtClean="0"/>
              <a:t>Establish framework to explore, explain and better understand the roles of local government in sustainable energy</a:t>
            </a:r>
          </a:p>
          <a:p>
            <a:r>
              <a:rPr lang="en-US" dirty="0" smtClean="0"/>
              <a:t>When seeking </a:t>
            </a:r>
            <a:r>
              <a:rPr lang="en-US" dirty="0"/>
              <a:t>to explain the </a:t>
            </a:r>
            <a:r>
              <a:rPr lang="en-US" b="1" dirty="0"/>
              <a:t>politics of sustainable </a:t>
            </a:r>
            <a:r>
              <a:rPr lang="en-US" b="1" dirty="0" smtClean="0"/>
              <a:t>transitions </a:t>
            </a:r>
            <a:r>
              <a:rPr lang="en-US" dirty="0" smtClean="0"/>
              <a:t>tend to apply </a:t>
            </a:r>
            <a:r>
              <a:rPr lang="en-US" dirty="0"/>
              <a:t>insights from political </a:t>
            </a:r>
            <a:r>
              <a:rPr lang="en-US" dirty="0" smtClean="0"/>
              <a:t>science</a:t>
            </a:r>
          </a:p>
          <a:p>
            <a:r>
              <a:rPr lang="en-US" dirty="0" smtClean="0"/>
              <a:t>But, what </a:t>
            </a:r>
            <a:r>
              <a:rPr lang="en-US" dirty="0"/>
              <a:t>happens when we try to reflect back on IPE from </a:t>
            </a:r>
            <a:r>
              <a:rPr lang="en-US" dirty="0" smtClean="0"/>
              <a:t>transitions and </a:t>
            </a:r>
            <a:r>
              <a:rPr lang="en-US" dirty="0"/>
              <a:t>local </a:t>
            </a:r>
            <a:r>
              <a:rPr lang="en-US" dirty="0" smtClean="0"/>
              <a:t>energy </a:t>
            </a:r>
            <a:r>
              <a:rPr lang="en-US" dirty="0"/>
              <a:t>scholarship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IPE </a:t>
            </a:r>
            <a:r>
              <a:rPr lang="en-US" dirty="0" smtClean="0"/>
              <a:t>and </a:t>
            </a:r>
            <a:r>
              <a:rPr lang="en-US" dirty="0"/>
              <a:t>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95" y="1852863"/>
            <a:ext cx="8229600" cy="433136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Change = problem identified, current systems unable to solve, solutions found and implemented</a:t>
            </a:r>
          </a:p>
          <a:p>
            <a:pPr lvl="1"/>
            <a:r>
              <a:rPr lang="en-US" dirty="0" smtClean="0"/>
              <a:t>About </a:t>
            </a:r>
            <a:r>
              <a:rPr lang="en-US" i="1" dirty="0" smtClean="0"/>
              <a:t>contestations</a:t>
            </a:r>
            <a:r>
              <a:rPr lang="en-US" dirty="0" smtClean="0"/>
              <a:t> and </a:t>
            </a:r>
            <a:r>
              <a:rPr lang="en-US" i="1" dirty="0" smtClean="0"/>
              <a:t>reconstitutions</a:t>
            </a:r>
          </a:p>
          <a:p>
            <a:r>
              <a:rPr lang="en-US" dirty="0" smtClean="0"/>
              <a:t>1980s-early 2000s:</a:t>
            </a:r>
          </a:p>
          <a:p>
            <a:pPr lvl="1"/>
            <a:r>
              <a:rPr lang="en-US" dirty="0" smtClean="0"/>
              <a:t>Contesting role of the state (economic management)</a:t>
            </a:r>
          </a:p>
          <a:p>
            <a:pPr lvl="1"/>
            <a:r>
              <a:rPr lang="en-US" dirty="0" smtClean="0"/>
              <a:t>Direction of reconstitutions: </a:t>
            </a:r>
            <a:r>
              <a:rPr lang="en-US" dirty="0"/>
              <a:t>m</a:t>
            </a:r>
            <a:r>
              <a:rPr lang="en-US" dirty="0" smtClean="0"/>
              <a:t>arket liberal institutions (</a:t>
            </a:r>
            <a:r>
              <a:rPr lang="en-US" dirty="0" err="1" smtClean="0"/>
              <a:t>privatisation</a:t>
            </a:r>
            <a:r>
              <a:rPr lang="en-US" dirty="0" smtClean="0"/>
              <a:t> &amp; </a:t>
            </a:r>
            <a:r>
              <a:rPr lang="en-US" dirty="0" err="1" smtClean="0"/>
              <a:t>liberalisation</a:t>
            </a:r>
            <a:r>
              <a:rPr lang="en-US" dirty="0" smtClean="0"/>
              <a:t>); </a:t>
            </a:r>
            <a:r>
              <a:rPr lang="en-US" dirty="0" err="1" smtClean="0"/>
              <a:t>globalisation</a:t>
            </a:r>
            <a:r>
              <a:rPr lang="en-US" dirty="0"/>
              <a:t>; </a:t>
            </a:r>
            <a:r>
              <a:rPr lang="en-US" dirty="0" smtClean="0"/>
              <a:t>TNCs</a:t>
            </a:r>
            <a:endParaRPr lang="en-US" dirty="0"/>
          </a:p>
          <a:p>
            <a:r>
              <a:rPr lang="en-US" dirty="0" smtClean="0"/>
              <a:t>Post 2008: contestations of markets, little change </a:t>
            </a:r>
            <a:r>
              <a:rPr lang="mr-IN" dirty="0" smtClean="0"/>
              <a:t>–</a:t>
            </a:r>
            <a:r>
              <a:rPr lang="en-US" dirty="0" smtClean="0"/>
              <a:t> partly because of a lack of legitimate new ideas to underpin reconstitutions</a:t>
            </a:r>
            <a:endParaRPr lang="en-US" dirty="0"/>
          </a:p>
          <a:p>
            <a:r>
              <a:rPr lang="en-US" dirty="0" smtClean="0"/>
              <a:t>But arguably too focused </a:t>
            </a:r>
            <a:r>
              <a:rPr lang="en-US" dirty="0"/>
              <a:t>on </a:t>
            </a:r>
            <a:r>
              <a:rPr lang="en-US" dirty="0" smtClean="0"/>
              <a:t>policy, political systems and the politics of economics</a:t>
            </a:r>
            <a:r>
              <a:rPr lang="mr-IN" dirty="0" smtClean="0"/>
              <a:t>…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 Sustainable </a:t>
            </a:r>
            <a:r>
              <a:rPr lang="en-US" sz="4000" b="1" dirty="0" smtClean="0"/>
              <a:t>Energy</a:t>
            </a:r>
            <a:r>
              <a:rPr lang="en-US" sz="4000" dirty="0" smtClean="0"/>
              <a:t>, </a:t>
            </a:r>
            <a:r>
              <a:rPr lang="en-US" sz="4000" dirty="0"/>
              <a:t>Politics &amp;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011" y="1780674"/>
            <a:ext cx="8373978" cy="46562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Be more specific about </a:t>
            </a:r>
            <a:r>
              <a:rPr lang="en-US" b="1" dirty="0" smtClean="0"/>
              <a:t>how energy systems relate to politics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ritique within IPE/Crouch 2005; </a:t>
            </a:r>
            <a:r>
              <a:rPr lang="en-US" dirty="0" err="1" smtClean="0"/>
              <a:t>Keohane</a:t>
            </a:r>
            <a:r>
              <a:rPr lang="en-US" dirty="0"/>
              <a:t> </a:t>
            </a:r>
            <a:r>
              <a:rPr lang="en-US" dirty="0" smtClean="0"/>
              <a:t>2009; </a:t>
            </a:r>
            <a:r>
              <a:rPr lang="en-US" dirty="0" err="1" smtClean="0"/>
              <a:t>Doring</a:t>
            </a:r>
            <a:r>
              <a:rPr lang="en-US" dirty="0" smtClean="0"/>
              <a:t> 2017</a:t>
            </a:r>
          </a:p>
          <a:p>
            <a:pPr lvl="1"/>
            <a:r>
              <a:rPr lang="en-US" dirty="0" smtClean="0"/>
              <a:t>Energy subsumed within broader </a:t>
            </a:r>
            <a:r>
              <a:rPr lang="en-US" dirty="0"/>
              <a:t>political </a:t>
            </a:r>
            <a:r>
              <a:rPr lang="en-US" dirty="0" smtClean="0"/>
              <a:t>institutions (one way)</a:t>
            </a:r>
          </a:p>
          <a:p>
            <a:r>
              <a:rPr lang="en-US" dirty="0"/>
              <a:t>Energy systems influence </a:t>
            </a:r>
            <a:r>
              <a:rPr lang="en-US" dirty="0" smtClean="0"/>
              <a:t>political </a:t>
            </a:r>
            <a:r>
              <a:rPr lang="en-US" dirty="0"/>
              <a:t>institutions:</a:t>
            </a:r>
          </a:p>
          <a:p>
            <a:pPr lvl="1"/>
            <a:r>
              <a:rPr lang="en-US" dirty="0"/>
              <a:t>Oil price shocks and economic </a:t>
            </a:r>
            <a:r>
              <a:rPr lang="en-US" dirty="0" smtClean="0"/>
              <a:t>crisis</a:t>
            </a:r>
          </a:p>
          <a:p>
            <a:pPr lvl="1"/>
            <a:r>
              <a:rPr lang="en-US" dirty="0" smtClean="0"/>
              <a:t>Energy as ‘strategic’ and not subject to </a:t>
            </a:r>
            <a:r>
              <a:rPr lang="en-US" dirty="0" err="1" smtClean="0"/>
              <a:t>liberalisation</a:t>
            </a:r>
            <a:r>
              <a:rPr lang="en-US" dirty="0" smtClean="0"/>
              <a:t> (BRICS)</a:t>
            </a:r>
            <a:endParaRPr lang="en-US" dirty="0"/>
          </a:p>
          <a:p>
            <a:pPr lvl="1"/>
            <a:r>
              <a:rPr lang="en-US" dirty="0" smtClean="0"/>
              <a:t>Climate change/transitions: </a:t>
            </a:r>
            <a:r>
              <a:rPr lang="en-US" dirty="0"/>
              <a:t>contestation of </a:t>
            </a:r>
            <a:r>
              <a:rPr lang="en-US" dirty="0" smtClean="0"/>
              <a:t>fossil fuel capitalism/market rules</a:t>
            </a:r>
          </a:p>
          <a:p>
            <a:r>
              <a:rPr lang="en-US" dirty="0" smtClean="0"/>
              <a:t>Spatial aspects of infrastructure and technological change:</a:t>
            </a:r>
          </a:p>
          <a:p>
            <a:pPr lvl="1"/>
            <a:r>
              <a:rPr lang="en-US" dirty="0" smtClean="0"/>
              <a:t>Fossil fuels fixed and finite = geopolitical issues/access </a:t>
            </a:r>
            <a:r>
              <a:rPr lang="en-US" b="1" dirty="0" smtClean="0"/>
              <a:t>but</a:t>
            </a:r>
            <a:r>
              <a:rPr lang="en-US" dirty="0" smtClean="0"/>
              <a:t> renewables: more flexible/accessible (but weather important)</a:t>
            </a:r>
          </a:p>
          <a:p>
            <a:pPr lvl="1"/>
            <a:r>
              <a:rPr lang="en-US" dirty="0" err="1" smtClean="0"/>
              <a:t>Decentralised</a:t>
            </a:r>
            <a:r>
              <a:rPr lang="en-US" dirty="0" smtClean="0"/>
              <a:t> </a:t>
            </a:r>
            <a:r>
              <a:rPr lang="en-US" dirty="0" err="1" smtClean="0"/>
              <a:t>electricty</a:t>
            </a:r>
            <a:r>
              <a:rPr lang="en-US" dirty="0" smtClean="0"/>
              <a:t> requires less </a:t>
            </a:r>
            <a:r>
              <a:rPr lang="en-US" dirty="0" err="1" smtClean="0"/>
              <a:t>centralised</a:t>
            </a:r>
            <a:r>
              <a:rPr lang="en-US" dirty="0" smtClean="0"/>
              <a:t> governance systems?</a:t>
            </a:r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Municipal (sub-national) as a Site of Contestation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947" y="1852862"/>
            <a:ext cx="8398041" cy="44276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IPE/Public policy: again, tendency to interpret local government as a ‘taker’ of (trans-)national rules and as constrained by them</a:t>
            </a:r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mr-IN" dirty="0" smtClean="0"/>
              <a:t>…</a:t>
            </a:r>
            <a:r>
              <a:rPr lang="en-GB" dirty="0" smtClean="0"/>
              <a:t>understanding transitions</a:t>
            </a:r>
            <a:r>
              <a:rPr lang="mr-IN" dirty="0" smtClean="0"/>
              <a:t>…</a:t>
            </a:r>
            <a:r>
              <a:rPr lang="en-GB" dirty="0" smtClean="0"/>
              <a:t> requires a grasp of the spatial dimensions of change” (Bridge et al 2013)</a:t>
            </a:r>
            <a:endParaRPr lang="en-US" dirty="0" smtClean="0"/>
          </a:p>
          <a:p>
            <a:r>
              <a:rPr lang="en-US" dirty="0" smtClean="0"/>
              <a:t>Conceptually: city as site for learning and experimentation; local politics and spatial proximity; participation; positioned between national and community; balance supply and demand locally</a:t>
            </a:r>
          </a:p>
          <a:p>
            <a:r>
              <a:rPr lang="en-US" dirty="0" smtClean="0"/>
              <a:t>Municipal energy contestations:</a:t>
            </a:r>
          </a:p>
          <a:p>
            <a:pPr lvl="1"/>
            <a:r>
              <a:rPr lang="en-US" dirty="0" smtClean="0"/>
              <a:t>Re-entry of (local) state mini reversals of </a:t>
            </a:r>
            <a:r>
              <a:rPr lang="en-US" dirty="0" err="1" smtClean="0"/>
              <a:t>privatisation</a:t>
            </a:r>
            <a:r>
              <a:rPr lang="en-US" dirty="0" smtClean="0"/>
              <a:t>/TNCs</a:t>
            </a:r>
          </a:p>
          <a:p>
            <a:pPr lvl="1"/>
            <a:r>
              <a:rPr lang="en-US" dirty="0" smtClean="0"/>
              <a:t>In some instances seek to drive agenda, and include equity and justice</a:t>
            </a:r>
          </a:p>
          <a:p>
            <a:pPr lvl="1"/>
            <a:r>
              <a:rPr lang="en-US" dirty="0" smtClean="0"/>
              <a:t>Renewables (&amp; ICT) underpin new capacities for municipals in energy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Bringing it Together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96" y="1852863"/>
            <a:ext cx="8253662" cy="440355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Concepts of energy and local tells IPE scholars something new about the nature </a:t>
            </a:r>
            <a:r>
              <a:rPr lang="en-US" dirty="0"/>
              <a:t>of </a:t>
            </a:r>
            <a:r>
              <a:rPr lang="en-US" dirty="0" smtClean="0"/>
              <a:t>change </a:t>
            </a:r>
          </a:p>
          <a:p>
            <a:pPr lvl="1"/>
            <a:r>
              <a:rPr lang="en-US" dirty="0" smtClean="0"/>
              <a:t>There are some new ideas driving political decisions</a:t>
            </a:r>
          </a:p>
          <a:p>
            <a:pPr lvl="1"/>
            <a:r>
              <a:rPr lang="en-US" dirty="0" smtClean="0"/>
              <a:t>Change in energy systems driving some political </a:t>
            </a:r>
            <a:r>
              <a:rPr lang="en-US" dirty="0" err="1" smtClean="0"/>
              <a:t>reconsitutions</a:t>
            </a:r>
            <a:endParaRPr lang="en-US" dirty="0"/>
          </a:p>
          <a:p>
            <a:r>
              <a:rPr lang="en-US" dirty="0" smtClean="0"/>
              <a:t>Need to understand more about the:</a:t>
            </a:r>
          </a:p>
          <a:p>
            <a:pPr lvl="1"/>
            <a:r>
              <a:rPr lang="en-US" dirty="0" smtClean="0"/>
              <a:t>Two way relationships </a:t>
            </a:r>
            <a:r>
              <a:rPr lang="en-US" dirty="0"/>
              <a:t>between political institutions &amp; energy </a:t>
            </a:r>
            <a:r>
              <a:rPr lang="en-US" dirty="0" smtClean="0"/>
              <a:t>systems </a:t>
            </a:r>
            <a:endParaRPr lang="en-US" dirty="0"/>
          </a:p>
          <a:p>
            <a:pPr lvl="1"/>
            <a:r>
              <a:rPr lang="en-US" dirty="0" smtClean="0"/>
              <a:t>Two way relationships </a:t>
            </a:r>
            <a:r>
              <a:rPr lang="en-US" dirty="0"/>
              <a:t>between local authorities and national </a:t>
            </a:r>
            <a:r>
              <a:rPr lang="en-US" smtClean="0"/>
              <a:t>government </a:t>
            </a:r>
          </a:p>
          <a:p>
            <a:pPr lvl="1"/>
            <a:r>
              <a:rPr lang="en-US" smtClean="0"/>
              <a:t>Local </a:t>
            </a:r>
            <a:r>
              <a:rPr lang="en-US" dirty="0"/>
              <a:t>political economy </a:t>
            </a:r>
            <a:r>
              <a:rPr lang="en-US" dirty="0" smtClean="0"/>
              <a:t>given </a:t>
            </a:r>
            <a:r>
              <a:rPr lang="en-US" dirty="0"/>
              <a:t>local authorities as actors in their own </a:t>
            </a:r>
            <a:r>
              <a:rPr lang="en-US" dirty="0" smtClean="0"/>
              <a:t>right </a:t>
            </a:r>
            <a:r>
              <a:rPr lang="en-US" dirty="0"/>
              <a:t>(Beveridge </a:t>
            </a:r>
            <a:r>
              <a:rPr lang="en-US" dirty="0" smtClean="0"/>
              <a:t>&amp; Neumann 2009)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254</TotalTime>
  <Words>597</Words>
  <Application>Microsoft Macintosh PowerPoint</Application>
  <PresentationFormat>On-screen Show (4:3)</PresentationFormat>
  <Paragraphs>53</Paragraphs>
  <Slides>6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Capital</vt:lpstr>
      <vt:lpstr>A View from the Bottom up: Local Government and Sustainable Energy Transitions</vt:lpstr>
      <vt:lpstr>Municipal Energy &amp;  International Political Economy</vt:lpstr>
      <vt:lpstr>IPE and Change</vt:lpstr>
      <vt:lpstr> Sustainable Energy, Politics &amp; Change</vt:lpstr>
      <vt:lpstr>Municipal (sub-national) as a Site of Contestation</vt:lpstr>
      <vt:lpstr>Bringing it Together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view from the bottom up: local government and sustainable energy transitions</dc:title>
  <dc:creator>Caroline Kuzemko</dc:creator>
  <cp:lastModifiedBy>Caroline Kuzemko</cp:lastModifiedBy>
  <cp:revision>130</cp:revision>
  <dcterms:created xsi:type="dcterms:W3CDTF">2017-07-03T13:29:29Z</dcterms:created>
  <dcterms:modified xsi:type="dcterms:W3CDTF">2017-07-03T13:30:27Z</dcterms:modified>
</cp:coreProperties>
</file>