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9" r:id="rId4"/>
    <p:sldId id="257" r:id="rId5"/>
    <p:sldId id="258" r:id="rId6"/>
    <p:sldId id="271" r:id="rId7"/>
    <p:sldId id="273" r:id="rId8"/>
    <p:sldId id="279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3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35D4-7A22-4381-BAB5-6E023CF43383}" type="datetimeFigureOut">
              <a:rPr lang="en-GB" smtClean="0"/>
              <a:t>15/03/2017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2FB92-16A0-4DA3-86C6-9CDC956CA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956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35D4-7A22-4381-BAB5-6E023CF43383}" type="datetimeFigureOut">
              <a:rPr lang="en-GB" smtClean="0"/>
              <a:t>15/03/2017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2FB92-16A0-4DA3-86C6-9CDC956CA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78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35D4-7A22-4381-BAB5-6E023CF43383}" type="datetimeFigureOut">
              <a:rPr lang="en-GB" smtClean="0"/>
              <a:t>15/03/2017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2FB92-16A0-4DA3-86C6-9CDC956CA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45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35D4-7A22-4381-BAB5-6E023CF43383}" type="datetimeFigureOut">
              <a:rPr lang="en-GB" smtClean="0"/>
              <a:t>15/03/2017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2FB92-16A0-4DA3-86C6-9CDC956CA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969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35D4-7A22-4381-BAB5-6E023CF43383}" type="datetimeFigureOut">
              <a:rPr lang="en-GB" smtClean="0"/>
              <a:t>15/03/2017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2FB92-16A0-4DA3-86C6-9CDC956CA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617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35D4-7A22-4381-BAB5-6E023CF43383}" type="datetimeFigureOut">
              <a:rPr lang="en-GB" smtClean="0"/>
              <a:t>15/03/2017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2FB92-16A0-4DA3-86C6-9CDC956CA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322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35D4-7A22-4381-BAB5-6E023CF43383}" type="datetimeFigureOut">
              <a:rPr lang="en-GB" smtClean="0"/>
              <a:t>15/03/2017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2FB92-16A0-4DA3-86C6-9CDC956CA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267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35D4-7A22-4381-BAB5-6E023CF43383}" type="datetimeFigureOut">
              <a:rPr lang="en-GB" smtClean="0"/>
              <a:t>15/03/2017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2FB92-16A0-4DA3-86C6-9CDC956CA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398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35D4-7A22-4381-BAB5-6E023CF43383}" type="datetimeFigureOut">
              <a:rPr lang="en-GB" smtClean="0"/>
              <a:t>15/03/2017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2FB92-16A0-4DA3-86C6-9CDC956CA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856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35D4-7A22-4381-BAB5-6E023CF43383}" type="datetimeFigureOut">
              <a:rPr lang="en-GB" smtClean="0"/>
              <a:t>15/03/2017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2FB92-16A0-4DA3-86C6-9CDC956CA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873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35D4-7A22-4381-BAB5-6E023CF43383}" type="datetimeFigureOut">
              <a:rPr lang="en-GB" smtClean="0"/>
              <a:t>15/03/2017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2FB92-16A0-4DA3-86C6-9CDC956CA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194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835D4-7A22-4381-BAB5-6E023CF43383}" type="datetimeFigureOut">
              <a:rPr lang="en-GB" smtClean="0"/>
              <a:t>15/03/2017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2FB92-16A0-4DA3-86C6-9CDC956CA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150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en-GB" b="1" dirty="0"/>
              <a:t>Reconfiguring Greater </a:t>
            </a:r>
            <a:r>
              <a:rPr lang="en-GB" b="1" dirty="0" smtClean="0"/>
              <a:t>Manchester? </a:t>
            </a:r>
            <a:r>
              <a:rPr lang="en-GB" dirty="0"/>
              <a:t/>
            </a:r>
            <a:br>
              <a:rPr lang="en-GB" dirty="0"/>
            </a:br>
            <a:r>
              <a:rPr lang="en-GB" sz="2700" b="1" dirty="0"/>
              <a:t>The Struggle between Autonomy and Amenability in Shaping Urban Sustainability Transitions </a:t>
            </a:r>
            <a:r>
              <a:rPr lang="en-GB" sz="2700" b="1" dirty="0" smtClean="0"/>
              <a:t/>
            </a:r>
            <a:br>
              <a:rPr lang="en-GB" sz="2700" b="1" dirty="0" smtClean="0"/>
            </a:br>
            <a:r>
              <a:rPr lang="en-GB" sz="2700" b="1" dirty="0"/>
              <a:t/>
            </a:r>
            <a:br>
              <a:rPr lang="en-GB" sz="2700" b="1" dirty="0"/>
            </a:br>
            <a:r>
              <a:rPr lang="en-GB" sz="2700" b="1" dirty="0" smtClean="0"/>
              <a:t>DISCUSSION Piece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 </a:t>
            </a:r>
          </a:p>
          <a:p>
            <a:r>
              <a:rPr lang="en-GB" dirty="0"/>
              <a:t>Mike Hodson and Andy </a:t>
            </a:r>
            <a:r>
              <a:rPr lang="en-GB" dirty="0" err="1"/>
              <a:t>McMeekin</a:t>
            </a:r>
            <a:r>
              <a:rPr lang="en-GB" dirty="0"/>
              <a:t>, </a:t>
            </a:r>
            <a:r>
              <a:rPr lang="en-GB" sz="2600" dirty="0"/>
              <a:t>Sustainable Consumption Institute, University of Manchester</a:t>
            </a:r>
          </a:p>
          <a:p>
            <a:endParaRPr lang="en-GB" dirty="0"/>
          </a:p>
        </p:txBody>
      </p:sp>
      <p:pic>
        <p:nvPicPr>
          <p:cNvPr id="4" name="Picture 3" descr="LTD SCI 4COL 200 purp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96215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641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ncellor George Osborne MP and Greater Manchester political leaders rubber-stamp the devolution pack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578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270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4953000" cy="556260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GB" sz="11000" b="1" dirty="0" smtClean="0"/>
              <a:t>What </a:t>
            </a:r>
            <a:r>
              <a:rPr lang="en-GB" sz="11000" b="1" dirty="0"/>
              <a:t>are the implications of political </a:t>
            </a:r>
            <a:r>
              <a:rPr lang="en-GB" sz="11000" b="1" dirty="0" smtClean="0"/>
              <a:t>devolution/decentralisation </a:t>
            </a:r>
            <a:r>
              <a:rPr lang="en-GB" sz="11000" b="1" dirty="0"/>
              <a:t>for making future sustainable cities?</a:t>
            </a:r>
            <a:r>
              <a:rPr lang="en-GB" sz="10100" b="1" dirty="0"/>
              <a:t> </a:t>
            </a:r>
          </a:p>
          <a:p>
            <a:pPr marL="0" indent="0">
              <a:buNone/>
            </a:pPr>
            <a:endParaRPr lang="en-GB" sz="6000" dirty="0" smtClean="0"/>
          </a:p>
          <a:p>
            <a:endParaRPr lang="en-GB" sz="6000" dirty="0"/>
          </a:p>
          <a:p>
            <a:pPr marL="0" indent="0">
              <a:buNone/>
            </a:pPr>
            <a:endParaRPr lang="en-GB" sz="2800" b="1" dirty="0"/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r>
              <a:rPr lang="en-GB" sz="4800" b="1" dirty="0" smtClean="0"/>
              <a:t> </a:t>
            </a:r>
            <a:endParaRPr lang="en-GB" sz="4800" b="1" dirty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14600" y="344173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1. Context</a:t>
            </a:r>
            <a:endParaRPr lang="en-GB" sz="3200" b="1" dirty="0"/>
          </a:p>
        </p:txBody>
      </p:sp>
      <p:pic>
        <p:nvPicPr>
          <p:cNvPr id="1028" name="Picture 4" descr="Image result for devo man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121" y="2133600"/>
            <a:ext cx="3511551" cy="263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austerity Greater Manches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332" y="4876800"/>
            <a:ext cx="2951868" cy="196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devolution from westminst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199" y="636560"/>
            <a:ext cx="4022189" cy="137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10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08038"/>
            <a:ext cx="8610600" cy="792162"/>
          </a:xfrm>
        </p:spPr>
        <p:txBody>
          <a:bodyPr>
            <a:normAutofit fontScale="90000"/>
          </a:bodyPr>
          <a:lstStyle/>
          <a:p>
            <a:pPr marL="457200" lvl="0" indent="-457200">
              <a:buFont typeface="+mj-lt"/>
              <a:buAutoNum type="arabicPeriod" startAt="2"/>
            </a:pPr>
            <a:r>
              <a:rPr lang="en-GB" sz="1800" b="1" dirty="0" smtClean="0"/>
              <a:t>Devo and Making ‘Sustainable Cities’ of the Future?</a:t>
            </a:r>
            <a:r>
              <a:rPr lang="en-GB" sz="2000" b="1" dirty="0" smtClean="0"/>
              <a:t/>
            </a:r>
            <a:br>
              <a:rPr lang="en-GB" sz="2000" b="1" dirty="0" smtClean="0"/>
            </a:br>
            <a:r>
              <a:rPr lang="en-GB" sz="2000" b="1" dirty="0"/>
              <a:t/>
            </a:r>
            <a:br>
              <a:rPr lang="en-GB" sz="2000" b="1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685800"/>
            <a:ext cx="7219025" cy="6019800"/>
          </a:xfrm>
        </p:spPr>
        <p:txBody>
          <a:bodyPr>
            <a:normAutofit fontScale="40000" lnSpcReduction="20000"/>
          </a:bodyPr>
          <a:lstStyle/>
          <a:p>
            <a:endParaRPr lang="en-GB" sz="4000" dirty="0"/>
          </a:p>
          <a:p>
            <a:r>
              <a:rPr lang="en-GB" sz="4000" dirty="0" smtClean="0"/>
              <a:t>Wider argument focuses on three debates and their intersection:</a:t>
            </a:r>
          </a:p>
          <a:p>
            <a:pPr marL="0" indent="0">
              <a:buNone/>
            </a:pPr>
            <a:endParaRPr lang="en-GB" sz="4000" dirty="0" smtClean="0"/>
          </a:p>
          <a:p>
            <a:pPr>
              <a:buFont typeface="+mj-lt"/>
              <a:buAutoNum type="arabicPeriod"/>
            </a:pPr>
            <a:r>
              <a:rPr lang="en-GB" sz="4000" b="1" dirty="0" smtClean="0"/>
              <a:t>Global urban restructuring… and the state re-making of urban space </a:t>
            </a:r>
          </a:p>
          <a:p>
            <a:pPr lvl="1" fontAlgn="base"/>
            <a:r>
              <a:rPr lang="en-GB" sz="3500" dirty="0" smtClean="0"/>
              <a:t>Term </a:t>
            </a:r>
            <a:r>
              <a:rPr lang="en-GB" sz="3500" dirty="0"/>
              <a:t>‘urban’ &amp;</a:t>
            </a:r>
            <a:r>
              <a:rPr lang="en-GB" sz="3500" dirty="0" smtClean="0"/>
              <a:t> privileging of </a:t>
            </a:r>
            <a:r>
              <a:rPr lang="en-GB" sz="3500" dirty="0"/>
              <a:t>category </a:t>
            </a:r>
            <a:r>
              <a:rPr lang="en-GB" sz="3500" dirty="0" smtClean="0"/>
              <a:t>of </a:t>
            </a:r>
            <a:r>
              <a:rPr lang="en-GB" sz="3500" dirty="0"/>
              <a:t>‘city</a:t>
            </a:r>
            <a:r>
              <a:rPr lang="en-GB" sz="3500" dirty="0" smtClean="0"/>
              <a:t>’ focus </a:t>
            </a:r>
            <a:r>
              <a:rPr lang="en-GB" sz="3500" dirty="0"/>
              <a:t>of theoretical and conceptual struggle in recent years (Robinson &amp;</a:t>
            </a:r>
            <a:r>
              <a:rPr lang="en-GB" sz="3500" dirty="0" smtClean="0"/>
              <a:t> </a:t>
            </a:r>
            <a:r>
              <a:rPr lang="en-GB" sz="3500" dirty="0"/>
              <a:t>Roy, 2016; Scott &amp;</a:t>
            </a:r>
            <a:r>
              <a:rPr lang="en-GB" sz="3500" dirty="0" smtClean="0"/>
              <a:t> </a:t>
            </a:r>
            <a:r>
              <a:rPr lang="en-GB" sz="3500" dirty="0" err="1"/>
              <a:t>Storper</a:t>
            </a:r>
            <a:r>
              <a:rPr lang="en-GB" sz="3500" dirty="0"/>
              <a:t>, 2015; Brenner &amp;</a:t>
            </a:r>
            <a:r>
              <a:rPr lang="en-GB" sz="3500" dirty="0" smtClean="0"/>
              <a:t> </a:t>
            </a:r>
            <a:r>
              <a:rPr lang="en-GB" sz="3500" dirty="0" err="1"/>
              <a:t>Schmid</a:t>
            </a:r>
            <a:r>
              <a:rPr lang="en-GB" sz="3500" dirty="0"/>
              <a:t>, </a:t>
            </a:r>
            <a:r>
              <a:rPr lang="en-GB" sz="3500" dirty="0" smtClean="0"/>
              <a:t>2014)</a:t>
            </a:r>
            <a:endParaRPr lang="en-GB" sz="3500" dirty="0"/>
          </a:p>
          <a:p>
            <a:pPr lvl="1"/>
            <a:r>
              <a:rPr lang="en-GB" sz="3500" dirty="0" smtClean="0"/>
              <a:t>One view: move </a:t>
            </a:r>
            <a:r>
              <a:rPr lang="en-GB" sz="3500" dirty="0"/>
              <a:t>beyond methodological </a:t>
            </a:r>
            <a:r>
              <a:rPr lang="en-GB" sz="3500" dirty="0" err="1"/>
              <a:t>cityism</a:t>
            </a:r>
            <a:r>
              <a:rPr lang="en-GB" sz="3500" dirty="0"/>
              <a:t> (Angelo and </a:t>
            </a:r>
            <a:r>
              <a:rPr lang="en-GB" sz="3500" dirty="0" err="1"/>
              <a:t>Wachsmuth</a:t>
            </a:r>
            <a:r>
              <a:rPr lang="en-GB" sz="3500" dirty="0"/>
              <a:t>, 2015</a:t>
            </a:r>
            <a:r>
              <a:rPr lang="en-GB" sz="3500" dirty="0" smtClean="0"/>
              <a:t>) &amp; not </a:t>
            </a:r>
            <a:r>
              <a:rPr lang="en-GB" sz="3500" dirty="0"/>
              <a:t>‘treat the urban as a </a:t>
            </a:r>
            <a:r>
              <a:rPr lang="en-GB" sz="3500" dirty="0" err="1"/>
              <a:t>pregiven</a:t>
            </a:r>
            <a:r>
              <a:rPr lang="en-GB" sz="3500" dirty="0"/>
              <a:t>, self-evident formation to be investigated or manipulated’ (Brenner and </a:t>
            </a:r>
            <a:r>
              <a:rPr lang="en-GB" sz="3500" dirty="0" err="1"/>
              <a:t>Schmid</a:t>
            </a:r>
            <a:r>
              <a:rPr lang="en-GB" sz="3500" dirty="0"/>
              <a:t>, 2014, p.749). N</a:t>
            </a:r>
            <a:r>
              <a:rPr lang="en-GB" sz="3500" dirty="0" smtClean="0"/>
              <a:t>ew conceptual thinking needed </a:t>
            </a:r>
          </a:p>
          <a:p>
            <a:pPr marL="457200" indent="-457200">
              <a:buFont typeface="+mj-lt"/>
              <a:buAutoNum type="arabicPeriod"/>
            </a:pPr>
            <a:endParaRPr lang="en-GB" sz="40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GB" sz="4000" b="1" dirty="0" smtClean="0"/>
              <a:t>Devo</a:t>
            </a:r>
          </a:p>
          <a:p>
            <a:pPr lvl="1"/>
            <a:r>
              <a:rPr lang="en-GB" sz="3500" dirty="0"/>
              <a:t>Disorderly devo of powers to English cities and regions - context of political devolution/decentralisation - </a:t>
            </a:r>
            <a:r>
              <a:rPr lang="en-GB" sz="3500" dirty="0" smtClean="0"/>
              <a:t>(Pike et al, 2016)</a:t>
            </a:r>
            <a:endParaRPr lang="en-GB" sz="3500" dirty="0"/>
          </a:p>
          <a:p>
            <a:pPr lvl="1"/>
            <a:r>
              <a:rPr lang="en-GB" sz="3500" dirty="0" smtClean="0"/>
              <a:t>Devo </a:t>
            </a:r>
            <a:r>
              <a:rPr lang="en-GB" sz="3500" dirty="0"/>
              <a:t>as:</a:t>
            </a:r>
          </a:p>
          <a:p>
            <a:pPr lvl="2"/>
            <a:r>
              <a:rPr lang="en-GB" sz="3500" dirty="0"/>
              <a:t>Transferring power &amp; enhancing place-based </a:t>
            </a:r>
            <a:r>
              <a:rPr lang="en-GB" sz="3500" dirty="0" smtClean="0"/>
              <a:t>autonomy, discretion </a:t>
            </a:r>
            <a:r>
              <a:rPr lang="en-GB" sz="3500" dirty="0"/>
              <a:t>&amp; capability to act in shaping transitions? </a:t>
            </a:r>
          </a:p>
          <a:p>
            <a:pPr lvl="2"/>
            <a:r>
              <a:rPr lang="en-GB" sz="3600" dirty="0"/>
              <a:t>Or, as scalar dumping where responsibility on urban contexts to realise transition while also reducing the resources to do so (Peck, 2012)?</a:t>
            </a:r>
          </a:p>
          <a:p>
            <a:pPr marL="0" indent="0">
              <a:buNone/>
            </a:pPr>
            <a:endParaRPr lang="en-GB" sz="4000" dirty="0" smtClean="0"/>
          </a:p>
          <a:p>
            <a:pPr marL="742950" indent="-742950">
              <a:buFont typeface="+mj-lt"/>
              <a:buAutoNum type="arabicPeriod" startAt="3"/>
            </a:pPr>
            <a:r>
              <a:rPr lang="en-GB" sz="4000" b="1" dirty="0"/>
              <a:t>Visions of the future shape of the sustainable </a:t>
            </a:r>
            <a:r>
              <a:rPr lang="en-GB" sz="4000" b="1" dirty="0" smtClean="0"/>
              <a:t>city/urbanisms</a:t>
            </a:r>
            <a:endParaRPr lang="en-GB" sz="4000" dirty="0"/>
          </a:p>
          <a:p>
            <a:pPr lvl="1"/>
            <a:r>
              <a:rPr lang="en-GB" sz="3500" dirty="0"/>
              <a:t>Visions of ‘sustainability city’ in 1990s - contested but influential views of urban management of economy, ecology &amp; social </a:t>
            </a:r>
          </a:p>
          <a:p>
            <a:pPr lvl="1"/>
            <a:r>
              <a:rPr lang="en-GB" sz="3500" dirty="0"/>
              <a:t>In context of economic crash &amp; austerity - fragmentation of sustainable city discourse &amp; emergence of multiple visions of future ‘sustainable’ city (Hodson and Marvin, 2014)</a:t>
            </a:r>
          </a:p>
          <a:p>
            <a:pPr marL="457200" lvl="1" indent="0">
              <a:buNone/>
            </a:pPr>
            <a:endParaRPr lang="en-GB" sz="3500" dirty="0"/>
          </a:p>
          <a:p>
            <a:pPr marL="742950" indent="-742950">
              <a:buFont typeface="+mj-lt"/>
              <a:buAutoNum type="arabicPeriod" startAt="3"/>
            </a:pPr>
            <a:endParaRPr lang="en-GB" sz="4000" b="1" dirty="0" smtClean="0"/>
          </a:p>
          <a:p>
            <a:endParaRPr lang="en-GB" sz="2100" dirty="0"/>
          </a:p>
          <a:p>
            <a:endParaRPr lang="en-GB" sz="2100" dirty="0" smtClean="0"/>
          </a:p>
          <a:p>
            <a:endParaRPr lang="en-GB" sz="2100" dirty="0"/>
          </a:p>
          <a:p>
            <a:endParaRPr lang="en-GB" sz="2100" dirty="0"/>
          </a:p>
          <a:p>
            <a:endParaRPr lang="en-GB" sz="21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</p:txBody>
      </p:sp>
      <p:pic>
        <p:nvPicPr>
          <p:cNvPr id="6148" name="Picture 4" descr="Image result for after sustainable cit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429000"/>
            <a:ext cx="1585913" cy="237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Image result for critique of urbanisation bre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425" y="870427"/>
            <a:ext cx="1752600" cy="2360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2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153400" cy="762000"/>
          </a:xfrm>
        </p:spPr>
        <p:txBody>
          <a:bodyPr>
            <a:normAutofit fontScale="90000"/>
          </a:bodyPr>
          <a:lstStyle/>
          <a:p>
            <a:pPr marL="514350" lvl="0" indent="-514350">
              <a:buFont typeface="+mj-lt"/>
              <a:buAutoNum type="arabicPeriod" startAt="3"/>
            </a:pPr>
            <a:r>
              <a:rPr lang="en-GB" sz="2700" b="1" dirty="0"/>
              <a:t>Urban transitions in a context of political </a:t>
            </a:r>
            <a:r>
              <a:rPr lang="en-GB" sz="2700" b="1" dirty="0" smtClean="0"/>
              <a:t>devolution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5410200" cy="56388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sz="4000" b="1" dirty="0"/>
              <a:t>Within this context, how can we understand urban sustainable infrastructure transitions?</a:t>
            </a:r>
          </a:p>
          <a:p>
            <a:pPr lvl="1" fontAlgn="base"/>
            <a:endParaRPr lang="en-GB" sz="3300" dirty="0" smtClean="0"/>
          </a:p>
          <a:p>
            <a:pPr lvl="1" fontAlgn="base"/>
            <a:r>
              <a:rPr lang="en-GB" sz="3300" dirty="0" smtClean="0"/>
              <a:t>Theoretically </a:t>
            </a:r>
            <a:r>
              <a:rPr lang="en-GB" sz="3300" dirty="0"/>
              <a:t>and conceptually understand urban transitions not as sharp ruptures but as multiple reconfiguration dynamics </a:t>
            </a:r>
            <a:endParaRPr lang="en-GB" sz="3300" dirty="0" smtClean="0"/>
          </a:p>
          <a:p>
            <a:pPr lvl="1" fontAlgn="base"/>
            <a:r>
              <a:rPr lang="en-GB" sz="3300" dirty="0" smtClean="0"/>
              <a:t>We </a:t>
            </a:r>
            <a:r>
              <a:rPr lang="en-GB" sz="3300" dirty="0"/>
              <a:t>want to better understand the future shape of the ‘city’, </a:t>
            </a:r>
            <a:r>
              <a:rPr lang="en-GB" sz="3300" i="1" dirty="0" smtClean="0"/>
              <a:t>what</a:t>
            </a:r>
            <a:r>
              <a:rPr lang="en-GB" sz="3300" dirty="0" smtClean="0"/>
              <a:t> </a:t>
            </a:r>
            <a:r>
              <a:rPr lang="en-GB" sz="3300" dirty="0"/>
              <a:t>is being </a:t>
            </a:r>
            <a:r>
              <a:rPr lang="en-GB" sz="3300" dirty="0" smtClean="0"/>
              <a:t>reconfigured and </a:t>
            </a:r>
            <a:r>
              <a:rPr lang="en-GB" sz="3300" i="1" dirty="0" smtClean="0"/>
              <a:t>how</a:t>
            </a:r>
            <a:r>
              <a:rPr lang="en-GB" sz="3300" dirty="0" smtClean="0"/>
              <a:t> </a:t>
            </a:r>
            <a:r>
              <a:rPr lang="en-GB" sz="3300" dirty="0"/>
              <a:t>and </a:t>
            </a:r>
            <a:r>
              <a:rPr lang="en-GB" sz="3300" i="1" dirty="0"/>
              <a:t>who</a:t>
            </a:r>
            <a:r>
              <a:rPr lang="en-GB" sz="3300" dirty="0"/>
              <a:t> is shaping this</a:t>
            </a:r>
            <a:r>
              <a:rPr lang="en-GB" sz="3300" dirty="0" smtClean="0"/>
              <a:t>?</a:t>
            </a:r>
          </a:p>
          <a:p>
            <a:pPr marL="0" indent="0">
              <a:buNone/>
            </a:pPr>
            <a:endParaRPr lang="en-GB" sz="3300" dirty="0" smtClean="0"/>
          </a:p>
          <a:p>
            <a:r>
              <a:rPr lang="en-GB" sz="3300" dirty="0" smtClean="0"/>
              <a:t>Empirically we focus on Greater Manchester as an ‘exemplar’ of devolution in English state-space</a:t>
            </a:r>
          </a:p>
          <a:p>
            <a:pPr lvl="1"/>
            <a:endParaRPr lang="en-GB" sz="3300" dirty="0" smtClean="0"/>
          </a:p>
          <a:p>
            <a:pPr lvl="1"/>
            <a:r>
              <a:rPr lang="en-GB" sz="3300" dirty="0" smtClean="0"/>
              <a:t>Drawing on long-term spatial and transport strategies as proxies for dominant accounts of what about GM  built environment and transport  is being reconfigured and how</a:t>
            </a:r>
            <a:endParaRPr lang="en-GB" sz="3300" dirty="0"/>
          </a:p>
          <a:p>
            <a:pPr lvl="1"/>
            <a:r>
              <a:rPr lang="en-GB" sz="3300" dirty="0" smtClean="0"/>
              <a:t>Who </a:t>
            </a:r>
            <a:r>
              <a:rPr lang="en-GB" sz="3300" dirty="0"/>
              <a:t>claims to speak for the city/urban is a political struggle</a:t>
            </a:r>
          </a:p>
          <a:p>
            <a:endParaRPr lang="en-GB" sz="3300" dirty="0" smtClean="0"/>
          </a:p>
          <a:p>
            <a:r>
              <a:rPr lang="en-GB" sz="3300" dirty="0" smtClean="0"/>
              <a:t>Focus on these plans to articulate: </a:t>
            </a:r>
          </a:p>
          <a:p>
            <a:pPr lvl="1"/>
            <a:r>
              <a:rPr lang="en-GB" sz="2900" dirty="0" smtClean="0"/>
              <a:t>the </a:t>
            </a:r>
            <a:r>
              <a:rPr lang="en-GB" sz="2900" i="1" dirty="0" smtClean="0"/>
              <a:t>priorities</a:t>
            </a:r>
            <a:r>
              <a:rPr lang="en-GB" sz="2900" dirty="0" smtClean="0"/>
              <a:t> they embody</a:t>
            </a:r>
          </a:p>
          <a:p>
            <a:pPr lvl="1"/>
            <a:r>
              <a:rPr lang="en-GB" sz="2900" dirty="0" smtClean="0"/>
              <a:t>the </a:t>
            </a:r>
            <a:r>
              <a:rPr lang="en-GB" sz="2900" i="1" dirty="0" smtClean="0"/>
              <a:t>interventions</a:t>
            </a:r>
            <a:r>
              <a:rPr lang="en-GB" sz="2900" dirty="0" smtClean="0"/>
              <a:t> that flow from this and </a:t>
            </a:r>
          </a:p>
          <a:p>
            <a:pPr lvl="1"/>
            <a:r>
              <a:rPr lang="en-GB" sz="2900" dirty="0" smtClean="0"/>
              <a:t>the </a:t>
            </a:r>
            <a:r>
              <a:rPr lang="en-GB" sz="2900" i="1" dirty="0" smtClean="0"/>
              <a:t>implications</a:t>
            </a:r>
            <a:r>
              <a:rPr lang="en-GB" sz="2900" dirty="0" smtClean="0"/>
              <a:t> of this in respect of what the long-term remaking of GM looks like and who is doing this</a:t>
            </a:r>
          </a:p>
        </p:txBody>
      </p:sp>
      <p:pic>
        <p:nvPicPr>
          <p:cNvPr id="4" name="Picture 4" descr="Image result for greater manchester transport 20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8602" y="3286706"/>
            <a:ext cx="2663506" cy="3537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Image result for greater manchester spatial frame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442" y="1222049"/>
            <a:ext cx="2409825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82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505306" cy="1143000"/>
          </a:xfrm>
        </p:spPr>
        <p:txBody>
          <a:bodyPr>
            <a:normAutofit/>
          </a:bodyPr>
          <a:lstStyle/>
          <a:p>
            <a:r>
              <a:rPr lang="en-GB" sz="2000" b="1" dirty="0"/>
              <a:t>4.</a:t>
            </a:r>
            <a:r>
              <a:rPr lang="en-GB" sz="2800" b="1" dirty="0"/>
              <a:t> </a:t>
            </a:r>
            <a:r>
              <a:rPr lang="en-GB" sz="2000" b="1" dirty="0" smtClean="0"/>
              <a:t>Representing State-spatial Reconfiguration of Greater Manchester</a:t>
            </a:r>
            <a:endParaRPr lang="en-GB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5486400" cy="5638800"/>
          </a:xfrm>
        </p:spPr>
        <p:txBody>
          <a:bodyPr>
            <a:normAutofit fontScale="62500" lnSpcReduction="20000"/>
          </a:bodyPr>
          <a:lstStyle/>
          <a:p>
            <a:pPr fontAlgn="base"/>
            <a:r>
              <a:rPr lang="en-GB" sz="2900" dirty="0"/>
              <a:t>M</a:t>
            </a:r>
            <a:r>
              <a:rPr lang="en-GB" sz="2900" dirty="0" smtClean="0"/>
              <a:t>etropolitan </a:t>
            </a:r>
            <a:r>
              <a:rPr lang="en-GB" sz="2900" dirty="0"/>
              <a:t>area</a:t>
            </a:r>
            <a:r>
              <a:rPr lang="en-GB" sz="2900" dirty="0" smtClean="0"/>
              <a:t>, </a:t>
            </a:r>
            <a:r>
              <a:rPr lang="en-GB" sz="2900" dirty="0"/>
              <a:t>10 </a:t>
            </a:r>
            <a:r>
              <a:rPr lang="en-GB" sz="2900" dirty="0" smtClean="0"/>
              <a:t>LA </a:t>
            </a:r>
            <a:r>
              <a:rPr lang="en-GB" sz="2900" dirty="0"/>
              <a:t>areas around </a:t>
            </a:r>
            <a:r>
              <a:rPr lang="en-GB" sz="2900" dirty="0" smtClean="0"/>
              <a:t>Manchester</a:t>
            </a:r>
          </a:p>
          <a:p>
            <a:pPr lvl="1" fontAlgn="base"/>
            <a:r>
              <a:rPr lang="en-GB" sz="2500" dirty="0" smtClean="0"/>
              <a:t>Accounting </a:t>
            </a:r>
            <a:r>
              <a:rPr lang="en-GB" sz="2500" dirty="0"/>
              <a:t>for around 2.7 million people </a:t>
            </a:r>
            <a:endParaRPr lang="en-GB" sz="2500" dirty="0" smtClean="0"/>
          </a:p>
          <a:p>
            <a:pPr lvl="1" fontAlgn="base"/>
            <a:r>
              <a:rPr lang="en-GB" sz="2500" dirty="0" smtClean="0"/>
              <a:t>Forefront </a:t>
            </a:r>
            <a:r>
              <a:rPr lang="en-GB" sz="2500" dirty="0"/>
              <a:t>of state-spatial restructuring </a:t>
            </a:r>
            <a:r>
              <a:rPr lang="en-GB" sz="2500" dirty="0" smtClean="0"/>
              <a:t>in England since </a:t>
            </a:r>
            <a:r>
              <a:rPr lang="en-GB" sz="2500" dirty="0"/>
              <a:t>late </a:t>
            </a:r>
            <a:r>
              <a:rPr lang="en-GB" sz="2500" dirty="0" smtClean="0"/>
              <a:t>1980s, </a:t>
            </a:r>
            <a:r>
              <a:rPr lang="en-GB" sz="2500" dirty="0"/>
              <a:t>particularly since </a:t>
            </a:r>
            <a:r>
              <a:rPr lang="en-GB" sz="2500" dirty="0" smtClean="0"/>
              <a:t>2007/8 </a:t>
            </a:r>
            <a:r>
              <a:rPr lang="en-GB" sz="2500" dirty="0"/>
              <a:t>(Deas, </a:t>
            </a:r>
            <a:r>
              <a:rPr lang="en-GB" sz="2500" dirty="0" smtClean="0"/>
              <a:t>2014)</a:t>
            </a:r>
          </a:p>
          <a:p>
            <a:pPr lvl="1" fontAlgn="base"/>
            <a:r>
              <a:rPr lang="en-GB" sz="2500" dirty="0" smtClean="0"/>
              <a:t>Wider </a:t>
            </a:r>
            <a:r>
              <a:rPr lang="en-GB" sz="2500" dirty="0"/>
              <a:t>context </a:t>
            </a:r>
            <a:r>
              <a:rPr lang="en-GB" sz="2500" dirty="0" smtClean="0"/>
              <a:t>of </a:t>
            </a:r>
            <a:r>
              <a:rPr lang="en-GB" sz="2500" dirty="0"/>
              <a:t>disorganised agenda of restructuring English urban areas (Shaw and </a:t>
            </a:r>
            <a:r>
              <a:rPr lang="en-GB" sz="2500" dirty="0" err="1"/>
              <a:t>Tewdr</a:t>
            </a:r>
            <a:r>
              <a:rPr lang="en-GB" sz="2500" dirty="0"/>
              <a:t>-Jones, 2016</a:t>
            </a:r>
            <a:r>
              <a:rPr lang="en-GB" sz="2500" dirty="0" smtClean="0"/>
              <a:t>)</a:t>
            </a:r>
          </a:p>
          <a:p>
            <a:endParaRPr lang="en-GB" sz="2900" dirty="0" smtClean="0"/>
          </a:p>
          <a:p>
            <a:r>
              <a:rPr lang="en-GB" sz="2900" dirty="0" smtClean="0"/>
              <a:t>‘</a:t>
            </a:r>
            <a:r>
              <a:rPr lang="en-GB" sz="2900" dirty="0"/>
              <a:t>Devo </a:t>
            </a:r>
            <a:r>
              <a:rPr lang="en-GB" sz="2900" dirty="0" err="1"/>
              <a:t>Manc</a:t>
            </a:r>
            <a:r>
              <a:rPr lang="en-GB" sz="2900" dirty="0"/>
              <a:t>’, has produced a slew of positive symbolism but much uncertainty about long-term implications </a:t>
            </a:r>
            <a:endParaRPr lang="en-GB" sz="2900" dirty="0" smtClean="0"/>
          </a:p>
          <a:p>
            <a:pPr lvl="1"/>
            <a:r>
              <a:rPr lang="en-GB" sz="2500" dirty="0" smtClean="0"/>
              <a:t>Dominant </a:t>
            </a:r>
            <a:r>
              <a:rPr lang="en-GB" sz="2500" dirty="0"/>
              <a:t>representation sees future GM at the centre of a Northern Powerhouse of connected northern English </a:t>
            </a:r>
            <a:r>
              <a:rPr lang="en-GB" sz="2500" dirty="0" smtClean="0"/>
              <a:t>metro areas</a:t>
            </a:r>
            <a:endParaRPr lang="en-GB" sz="2500" dirty="0"/>
          </a:p>
          <a:p>
            <a:pPr marL="742950" lvl="2" indent="-342900">
              <a:buFont typeface="Calibri" panose="020F0502020204030204" pitchFamily="34" charset="0"/>
              <a:buChar char="̶"/>
            </a:pPr>
            <a:r>
              <a:rPr lang="en-GB" sz="2500" dirty="0"/>
              <a:t>Stated aim: to address UK’s economic imbalance towards London &amp; </a:t>
            </a:r>
            <a:r>
              <a:rPr lang="en-GB" sz="2500" dirty="0" smtClean="0"/>
              <a:t>SE </a:t>
            </a:r>
            <a:r>
              <a:rPr lang="en-GB" sz="2500" dirty="0"/>
              <a:t>&amp; create a second growth pole able to compete with global economic </a:t>
            </a:r>
            <a:r>
              <a:rPr lang="en-GB" sz="2500" dirty="0" smtClean="0"/>
              <a:t>powerhouses</a:t>
            </a:r>
          </a:p>
          <a:p>
            <a:pPr marL="742950" lvl="2" indent="-342900">
              <a:buFont typeface="Calibri" panose="020F0502020204030204" pitchFamily="34" charset="0"/>
              <a:buChar char="̶"/>
            </a:pPr>
            <a:r>
              <a:rPr lang="en-GB" sz="2500" dirty="0" smtClean="0"/>
              <a:t>Promotes agglomeration</a:t>
            </a:r>
            <a:r>
              <a:rPr lang="en-GB" sz="2500" dirty="0"/>
              <a:t> </a:t>
            </a:r>
            <a:r>
              <a:rPr lang="en-GB" sz="2500" dirty="0" smtClean="0"/>
              <a:t>- </a:t>
            </a:r>
            <a:r>
              <a:rPr lang="en-GB" sz="2500" dirty="0"/>
              <a:t>implies prioritising particular areas and sectors of ‘strength’ rather than </a:t>
            </a:r>
            <a:r>
              <a:rPr lang="en-GB" sz="2500" dirty="0" smtClean="0"/>
              <a:t>whole </a:t>
            </a:r>
            <a:r>
              <a:rPr lang="en-GB" sz="2500" dirty="0"/>
              <a:t>of </a:t>
            </a:r>
            <a:r>
              <a:rPr lang="en-GB" sz="2500" dirty="0" smtClean="0"/>
              <a:t>GM</a:t>
            </a:r>
          </a:p>
          <a:p>
            <a:pPr lvl="1" fontAlgn="base"/>
            <a:endParaRPr lang="en-GB" sz="1400" dirty="0"/>
          </a:p>
        </p:txBody>
      </p:sp>
      <p:pic>
        <p:nvPicPr>
          <p:cNvPr id="4" name="Picture 7" descr="http://pbnetwork.org.uk/wp-content/uploads/2015/10/Greater_Manchester_County_-_reduced_colour-300x21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820" y="685800"/>
            <a:ext cx="285750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agma.gov.uk/cms_media/images/gmca_small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094" y="2774827"/>
            <a:ext cx="3399906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http://i4.manchestereveningnews.co.uk/incoming/article10202834.ece/BINARY/FrontPageTuesOct6JP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799" y="4226572"/>
            <a:ext cx="2058987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4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639762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5 </a:t>
            </a:r>
            <a:r>
              <a:rPr lang="en-GB" sz="2400" b="1" dirty="0"/>
              <a:t>Reconfiguring Greater Manchester: priorities and interventions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5486400" cy="5486400"/>
          </a:xfrm>
        </p:spPr>
        <p:txBody>
          <a:bodyPr>
            <a:normAutofit fontScale="25000" lnSpcReduction="20000"/>
          </a:bodyPr>
          <a:lstStyle/>
          <a:p>
            <a:r>
              <a:rPr lang="en-GB" sz="6400" dirty="0" smtClean="0"/>
              <a:t>2016 -   GMSF </a:t>
            </a:r>
            <a:r>
              <a:rPr lang="en-GB" sz="6400" dirty="0"/>
              <a:t>sets out strategic orientation in relation to housing, land-use, employment and associated infrastructure </a:t>
            </a:r>
            <a:r>
              <a:rPr lang="en-GB" sz="6400" dirty="0" smtClean="0"/>
              <a:t>for </a:t>
            </a:r>
            <a:r>
              <a:rPr lang="en-GB" sz="6400" dirty="0"/>
              <a:t>next 20 </a:t>
            </a:r>
            <a:r>
              <a:rPr lang="en-GB" sz="6400" dirty="0" smtClean="0"/>
              <a:t>years</a:t>
            </a:r>
          </a:p>
          <a:p>
            <a:pPr marL="0" indent="0">
              <a:buNone/>
            </a:pPr>
            <a:endParaRPr lang="en-GB" sz="6400" dirty="0"/>
          </a:p>
          <a:p>
            <a:r>
              <a:rPr lang="en-GB" sz="6400" dirty="0"/>
              <a:t>F</a:t>
            </a:r>
            <a:r>
              <a:rPr lang="en-GB" sz="6400" dirty="0" smtClean="0"/>
              <a:t>ocus of </a:t>
            </a:r>
            <a:r>
              <a:rPr lang="en-GB" sz="6400" dirty="0"/>
              <a:t>GMSF is </a:t>
            </a:r>
            <a:r>
              <a:rPr lang="en-GB" sz="6400" dirty="0" smtClean="0"/>
              <a:t>on </a:t>
            </a:r>
            <a:r>
              <a:rPr lang="en-GB" sz="6400" dirty="0"/>
              <a:t>the acceleration of growth in </a:t>
            </a:r>
            <a:r>
              <a:rPr lang="en-GB" sz="6400" dirty="0" smtClean="0"/>
              <a:t>GM  </a:t>
            </a:r>
          </a:p>
          <a:p>
            <a:pPr lvl="1"/>
            <a:r>
              <a:rPr lang="en-GB" sz="4800" dirty="0" smtClean="0"/>
              <a:t>Assumption </a:t>
            </a:r>
            <a:r>
              <a:rPr lang="en-GB" sz="4800" dirty="0"/>
              <a:t>is </a:t>
            </a:r>
            <a:r>
              <a:rPr lang="en-GB" sz="4800" dirty="0" smtClean="0"/>
              <a:t>accelerated growth underpinned </a:t>
            </a:r>
            <a:r>
              <a:rPr lang="en-GB" sz="4800" dirty="0"/>
              <a:t>by population growth of 294,800, informing an additional 199,700 jobs and requiring 227,200 net new homes. </a:t>
            </a:r>
            <a:endParaRPr lang="en-GB" sz="4800" dirty="0" smtClean="0"/>
          </a:p>
          <a:p>
            <a:endParaRPr lang="en-GB" sz="6400" dirty="0"/>
          </a:p>
          <a:p>
            <a:r>
              <a:rPr lang="en-GB" sz="6400" dirty="0"/>
              <a:t>N</a:t>
            </a:r>
            <a:r>
              <a:rPr lang="en-GB" sz="6400" dirty="0" smtClean="0"/>
              <a:t>ot </a:t>
            </a:r>
            <a:r>
              <a:rPr lang="en-GB" sz="6400" dirty="0"/>
              <a:t>a spatially even </a:t>
            </a:r>
            <a:r>
              <a:rPr lang="en-GB" sz="6400" dirty="0" smtClean="0"/>
              <a:t>process. </a:t>
            </a:r>
            <a:r>
              <a:rPr lang="en-GB" sz="6400" dirty="0"/>
              <a:t>A</a:t>
            </a:r>
            <a:r>
              <a:rPr lang="en-GB" sz="6400" dirty="0" smtClean="0"/>
              <a:t>ll </a:t>
            </a:r>
            <a:r>
              <a:rPr lang="en-GB" sz="6400" dirty="0"/>
              <a:t>places are important </a:t>
            </a:r>
            <a:r>
              <a:rPr lang="en-GB" sz="6400" dirty="0" smtClean="0"/>
              <a:t>just </a:t>
            </a:r>
            <a:r>
              <a:rPr lang="en-GB" sz="6400" dirty="0"/>
              <a:t>some are more important than others!</a:t>
            </a:r>
            <a:r>
              <a:rPr lang="en-GB" sz="4800" dirty="0"/>
              <a:t> </a:t>
            </a:r>
          </a:p>
          <a:p>
            <a:pPr lvl="1"/>
            <a:endParaRPr lang="en-GB" sz="4800" dirty="0" smtClean="0"/>
          </a:p>
          <a:p>
            <a:pPr lvl="1"/>
            <a:r>
              <a:rPr lang="en-GB" sz="4800" dirty="0" smtClean="0"/>
              <a:t>Office</a:t>
            </a:r>
            <a:r>
              <a:rPr lang="en-GB" sz="4800" dirty="0"/>
              <a:t>, residential and retail development prioritises Manchester city centre, and, additionally, the now regenerated old docklands area of Salford Quays, and the </a:t>
            </a:r>
            <a:r>
              <a:rPr lang="en-GB" sz="4800" dirty="0" smtClean="0"/>
              <a:t>Airport.</a:t>
            </a:r>
          </a:p>
          <a:p>
            <a:pPr lvl="1"/>
            <a:endParaRPr lang="en-GB" sz="4800" dirty="0" smtClean="0"/>
          </a:p>
          <a:p>
            <a:pPr lvl="1"/>
            <a:r>
              <a:rPr lang="en-GB" sz="4800" dirty="0" smtClean="0"/>
              <a:t>Also </a:t>
            </a:r>
            <a:r>
              <a:rPr lang="en-GB" sz="4800" dirty="0"/>
              <a:t>prioritisation of numerous Gateways and </a:t>
            </a:r>
            <a:r>
              <a:rPr lang="en-GB" sz="4800" dirty="0" smtClean="0"/>
              <a:t>Corridors </a:t>
            </a:r>
            <a:r>
              <a:rPr lang="en-GB" sz="4800" dirty="0"/>
              <a:t>through intensifying warehousing and logistics </a:t>
            </a:r>
            <a:r>
              <a:rPr lang="en-GB" sz="4800" dirty="0" smtClean="0"/>
              <a:t>capacity</a:t>
            </a:r>
          </a:p>
          <a:p>
            <a:pPr lvl="1"/>
            <a:endParaRPr lang="en-GB" sz="4800" dirty="0" smtClean="0"/>
          </a:p>
          <a:p>
            <a:pPr lvl="1"/>
            <a:r>
              <a:rPr lang="en-GB" sz="4800" dirty="0" smtClean="0"/>
              <a:t>What happens in </a:t>
            </a:r>
            <a:r>
              <a:rPr lang="en-GB" sz="4800" dirty="0"/>
              <a:t>the remainder of the city-region remains at best under-developed and worst unspecified.</a:t>
            </a:r>
          </a:p>
          <a:p>
            <a:endParaRPr lang="en-GB" dirty="0" smtClean="0"/>
          </a:p>
          <a:p>
            <a:r>
              <a:rPr lang="en-GB" dirty="0"/>
              <a:t> </a:t>
            </a:r>
          </a:p>
          <a:p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733800"/>
            <a:ext cx="3505200" cy="281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Image result for greater manchester spatial frame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028700"/>
            <a:ext cx="3047999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53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GB" sz="2400" b="1" dirty="0" smtClean="0"/>
              <a:t>6. How Priorities and Interventions are Reconfiguring Greater Manchester</a:t>
            </a:r>
            <a:endParaRPr lang="en-GB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5943600" cy="59436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2500" dirty="0"/>
              <a:t> </a:t>
            </a:r>
          </a:p>
          <a:p>
            <a:pPr marL="0" indent="0">
              <a:buNone/>
            </a:pPr>
            <a:r>
              <a:rPr lang="en-GB" sz="2500" u="sng" dirty="0"/>
              <a:t>IMPROVING GLOBAL CONNECTIVITY:</a:t>
            </a:r>
            <a:r>
              <a:rPr lang="en-GB" sz="2500" dirty="0"/>
              <a:t> </a:t>
            </a:r>
          </a:p>
          <a:p>
            <a:r>
              <a:rPr lang="en-GB" sz="2200" dirty="0"/>
              <a:t>Emphasis </a:t>
            </a:r>
            <a:r>
              <a:rPr lang="en-GB" sz="2200" dirty="0" smtClean="0"/>
              <a:t>on growth </a:t>
            </a:r>
            <a:r>
              <a:rPr lang="en-GB" sz="2200" dirty="0"/>
              <a:t>through enhanced global connectivity of people and goods, primarily </a:t>
            </a:r>
            <a:r>
              <a:rPr lang="en-GB" sz="2200" dirty="0" smtClean="0"/>
              <a:t>via </a:t>
            </a:r>
            <a:r>
              <a:rPr lang="en-GB" sz="2200" dirty="0" err="1" smtClean="0"/>
              <a:t>Mcr</a:t>
            </a:r>
            <a:r>
              <a:rPr lang="en-GB" sz="2200" dirty="0" smtClean="0"/>
              <a:t> </a:t>
            </a:r>
            <a:r>
              <a:rPr lang="en-GB" sz="2200" dirty="0"/>
              <a:t>Airport </a:t>
            </a:r>
            <a:r>
              <a:rPr lang="en-GB" sz="2200" dirty="0" smtClean="0"/>
              <a:t>and connections </a:t>
            </a:r>
            <a:r>
              <a:rPr lang="en-GB" sz="2200" dirty="0"/>
              <a:t>to global trade circuits via Manchester Ship Canal &amp; port of Liverpool </a:t>
            </a:r>
          </a:p>
          <a:p>
            <a:pPr marL="0" indent="0">
              <a:buNone/>
            </a:pPr>
            <a:endParaRPr lang="en-GB" sz="2500" u="sng" dirty="0" smtClean="0"/>
          </a:p>
          <a:p>
            <a:pPr marL="0" indent="0">
              <a:buNone/>
            </a:pPr>
            <a:r>
              <a:rPr lang="en-GB" sz="2500" u="sng" dirty="0" smtClean="0"/>
              <a:t>INTER-URBAN </a:t>
            </a:r>
            <a:r>
              <a:rPr lang="en-GB" sz="2500" u="sng" dirty="0"/>
              <a:t>CONNECTIONS:</a:t>
            </a:r>
            <a:r>
              <a:rPr lang="en-GB" sz="2500" dirty="0"/>
              <a:t> </a:t>
            </a:r>
          </a:p>
          <a:p>
            <a:r>
              <a:rPr lang="en-GB" sz="2200" dirty="0" smtClean="0"/>
              <a:t>Efforts </a:t>
            </a:r>
            <a:r>
              <a:rPr lang="en-GB" sz="2200" dirty="0"/>
              <a:t>to position </a:t>
            </a:r>
            <a:r>
              <a:rPr lang="en-GB" sz="2200" dirty="0" smtClean="0"/>
              <a:t>GM </a:t>
            </a:r>
            <a:r>
              <a:rPr lang="en-GB" sz="2200" dirty="0"/>
              <a:t>at the centre of a </a:t>
            </a:r>
            <a:r>
              <a:rPr lang="en-GB" sz="2200" dirty="0" smtClean="0"/>
              <a:t>new North. Transport </a:t>
            </a:r>
            <a:r>
              <a:rPr lang="en-GB" sz="2200" dirty="0"/>
              <a:t>connectivity at its </a:t>
            </a:r>
            <a:r>
              <a:rPr lang="en-GB" sz="2200" dirty="0" smtClean="0"/>
              <a:t>core</a:t>
            </a:r>
          </a:p>
          <a:p>
            <a:endParaRPr lang="en-GB" sz="2200" dirty="0"/>
          </a:p>
          <a:p>
            <a:r>
              <a:rPr lang="en-GB" sz="2200" dirty="0"/>
              <a:t>S</a:t>
            </a:r>
            <a:r>
              <a:rPr lang="en-GB" sz="2200" dirty="0" smtClean="0"/>
              <a:t>pecifics </a:t>
            </a:r>
            <a:r>
              <a:rPr lang="en-GB" sz="2200" dirty="0"/>
              <a:t>of this are often less than clear</a:t>
            </a:r>
          </a:p>
          <a:p>
            <a:pPr marL="0" indent="0">
              <a:buNone/>
            </a:pPr>
            <a:endParaRPr lang="en-GB" sz="2500" u="sng" dirty="0" smtClean="0"/>
          </a:p>
          <a:p>
            <a:pPr marL="0" indent="0">
              <a:buNone/>
            </a:pPr>
            <a:r>
              <a:rPr lang="en-GB" sz="2500" u="sng" dirty="0" smtClean="0"/>
              <a:t>COMPACTING </a:t>
            </a:r>
            <a:r>
              <a:rPr lang="en-GB" sz="2500" u="sng" dirty="0"/>
              <a:t>THE REGIONAL CENTRE: </a:t>
            </a:r>
            <a:endParaRPr lang="en-GB" sz="2500" dirty="0"/>
          </a:p>
          <a:p>
            <a:r>
              <a:rPr lang="en-GB" sz="2200" dirty="0" smtClean="0"/>
              <a:t>Plans </a:t>
            </a:r>
            <a:r>
              <a:rPr lang="en-GB" sz="2200" dirty="0"/>
              <a:t>to significantly densify and extend Manchester city centre </a:t>
            </a:r>
            <a:r>
              <a:rPr lang="en-GB" sz="2200" dirty="0" smtClean="0"/>
              <a:t>over </a:t>
            </a:r>
            <a:r>
              <a:rPr lang="en-GB" sz="2200" dirty="0"/>
              <a:t>next two </a:t>
            </a:r>
            <a:r>
              <a:rPr lang="en-GB" sz="2200" dirty="0" smtClean="0"/>
              <a:t>decades - up </a:t>
            </a:r>
            <a:r>
              <a:rPr lang="en-GB" sz="2200" dirty="0"/>
              <a:t>to 50,000 more homes by 2040 and </a:t>
            </a:r>
            <a:r>
              <a:rPr lang="en-GB" sz="2200" dirty="0" smtClean="0"/>
              <a:t>potentially </a:t>
            </a:r>
            <a:r>
              <a:rPr lang="en-GB" sz="2200" dirty="0"/>
              <a:t>110,000 more </a:t>
            </a:r>
            <a:r>
              <a:rPr lang="en-GB" sz="2200" dirty="0" smtClean="0"/>
              <a:t>jobs. </a:t>
            </a:r>
            <a:r>
              <a:rPr lang="en-GB" sz="2200" dirty="0"/>
              <a:t>For levels of peak hour car trips to remain at current levels, by 2040 around 68,000 additional trips need to be made by public transport, walking or bike</a:t>
            </a:r>
          </a:p>
          <a:p>
            <a:pPr marL="0" indent="0">
              <a:buNone/>
            </a:pPr>
            <a:endParaRPr lang="en-GB" sz="2500" u="sng" dirty="0" smtClean="0"/>
          </a:p>
          <a:p>
            <a:pPr marL="0" indent="0">
              <a:buNone/>
            </a:pPr>
            <a:r>
              <a:rPr lang="en-GB" sz="2500" u="sng" dirty="0" smtClean="0"/>
              <a:t>CONNECTIONS </a:t>
            </a:r>
            <a:r>
              <a:rPr lang="en-GB" sz="2500" u="sng" dirty="0"/>
              <a:t>ACROSS THE CITY-REGION:</a:t>
            </a:r>
            <a:r>
              <a:rPr lang="en-GB" sz="2500" dirty="0"/>
              <a:t> </a:t>
            </a:r>
          </a:p>
          <a:p>
            <a:r>
              <a:rPr lang="en-GB" sz="2200" dirty="0"/>
              <a:t>Connections across </a:t>
            </a:r>
            <a:r>
              <a:rPr lang="en-GB" sz="2200" dirty="0" smtClean="0"/>
              <a:t>GM, </a:t>
            </a:r>
            <a:r>
              <a:rPr lang="en-GB" sz="2200" dirty="0"/>
              <a:t>outside of </a:t>
            </a:r>
            <a:r>
              <a:rPr lang="en-GB" sz="2200" dirty="0" err="1" smtClean="0"/>
              <a:t>Mcr</a:t>
            </a:r>
            <a:r>
              <a:rPr lang="en-GB" sz="2200" dirty="0" smtClean="0"/>
              <a:t> </a:t>
            </a:r>
            <a:r>
              <a:rPr lang="en-GB" sz="2200" dirty="0"/>
              <a:t>centre, are less well developed</a:t>
            </a:r>
          </a:p>
          <a:p>
            <a:endParaRPr lang="en-GB" dirty="0"/>
          </a:p>
        </p:txBody>
      </p:sp>
      <p:pic>
        <p:nvPicPr>
          <p:cNvPr id="4" name="Picture 5" descr="http://i.dailymail.co.uk/i/pix/2014/10/26/1414362126187_wps_9_27R_HS2_and_HS3_map_high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574" y="609601"/>
            <a:ext cx="2029626" cy="2432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https://upload.wikimedia.org/wikipedia/commons/thumb/9/9f/Get_Me_There_Trial.jpg/250px-Get_Me_There_Tri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399" y="3041665"/>
            <a:ext cx="2725527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875628"/>
            <a:ext cx="1828800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FBFB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24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GB" sz="2700" b="1" dirty="0" smtClean="0"/>
              <a:t>7. FIVE implications/themes </a:t>
            </a:r>
            <a:r>
              <a:rPr lang="en-GB" sz="2700" b="1" dirty="0"/>
              <a:t>of our argument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5638800" cy="5257800"/>
          </a:xfrm>
        </p:spPr>
        <p:txBody>
          <a:bodyPr>
            <a:normAutofit fontScale="40000" lnSpcReduction="20000"/>
          </a:bodyPr>
          <a:lstStyle/>
          <a:p>
            <a:r>
              <a:rPr lang="en-GB" sz="3800" dirty="0"/>
              <a:t>There are </a:t>
            </a:r>
            <a:r>
              <a:rPr lang="en-GB" sz="3800" dirty="0" smtClean="0"/>
              <a:t>five </a:t>
            </a:r>
            <a:r>
              <a:rPr lang="en-GB" sz="3800" dirty="0"/>
              <a:t>implications of </a:t>
            </a:r>
            <a:r>
              <a:rPr lang="en-GB" sz="3800" dirty="0" smtClean="0"/>
              <a:t>this argument. </a:t>
            </a:r>
            <a:endParaRPr lang="en-GB" sz="3800" dirty="0"/>
          </a:p>
          <a:p>
            <a:pPr marL="0" indent="0">
              <a:buNone/>
            </a:pPr>
            <a:r>
              <a:rPr lang="en-GB" sz="3800" dirty="0"/>
              <a:t> 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800" dirty="0"/>
              <a:t>M</a:t>
            </a:r>
            <a:r>
              <a:rPr lang="en-GB" sz="3800" dirty="0" smtClean="0"/>
              <a:t>aterial </a:t>
            </a:r>
            <a:r>
              <a:rPr lang="en-GB" sz="3800" dirty="0"/>
              <a:t>realisation of transitions in </a:t>
            </a:r>
            <a:r>
              <a:rPr lang="en-GB" sz="3800" dirty="0" smtClean="0"/>
              <a:t>GM’s infrastructure spatially uneven </a:t>
            </a:r>
            <a:endParaRPr lang="en-GB" sz="3800" dirty="0"/>
          </a:p>
          <a:p>
            <a:pPr marL="514350" indent="-514350">
              <a:buFont typeface="+mj-lt"/>
              <a:buAutoNum type="arabicPeriod"/>
            </a:pPr>
            <a:endParaRPr lang="en-GB" sz="38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3800" dirty="0" smtClean="0"/>
              <a:t>(At present) limited realisation</a:t>
            </a:r>
            <a:endParaRPr lang="en-GB" sz="3800" dirty="0"/>
          </a:p>
          <a:p>
            <a:pPr marL="514350" indent="-514350">
              <a:buFont typeface="+mj-lt"/>
              <a:buAutoNum type="arabicPeriod"/>
            </a:pPr>
            <a:endParaRPr lang="en-GB" sz="3800" dirty="0"/>
          </a:p>
          <a:p>
            <a:pPr marL="514350" indent="-514350">
              <a:buFont typeface="+mj-lt"/>
              <a:buAutoNum type="arabicPeriod"/>
            </a:pPr>
            <a:r>
              <a:rPr lang="en-GB" sz="3800" dirty="0" smtClean="0"/>
              <a:t>‘Autonomous’ GM </a:t>
            </a:r>
            <a:r>
              <a:rPr lang="en-GB" sz="3800" dirty="0"/>
              <a:t>capability to re-shape infrastructure is </a:t>
            </a:r>
            <a:r>
              <a:rPr lang="en-GB" sz="3800" dirty="0" smtClean="0"/>
              <a:t>fragmented and weak. </a:t>
            </a:r>
            <a:r>
              <a:rPr lang="en-GB" sz="3800" dirty="0"/>
              <a:t>Preliminary conclusion: weak place-based autonomy has resulted in strategies of making place amenable to ‘others’ to shape urban </a:t>
            </a:r>
            <a:r>
              <a:rPr lang="en-GB" sz="3800" dirty="0" smtClean="0"/>
              <a:t>transition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3800" dirty="0"/>
              <a:t>M</a:t>
            </a:r>
            <a:r>
              <a:rPr lang="en-GB" sz="3800" dirty="0" smtClean="0"/>
              <a:t>ediated </a:t>
            </a:r>
            <a:r>
              <a:rPr lang="en-GB" sz="3800" dirty="0"/>
              <a:t>by narrow economic </a:t>
            </a:r>
            <a:r>
              <a:rPr lang="en-GB" sz="3800" dirty="0" smtClean="0"/>
              <a:t>concerns - strong ‘economic development’ focus - </a:t>
            </a:r>
            <a:r>
              <a:rPr lang="en-GB" sz="3800" dirty="0"/>
              <a:t>where wider sustainability concerns are being </a:t>
            </a:r>
            <a:r>
              <a:rPr lang="en-GB" sz="3800" dirty="0" smtClean="0"/>
              <a:t>squeezed</a:t>
            </a:r>
            <a:endParaRPr lang="en-GB" sz="3800" dirty="0"/>
          </a:p>
          <a:p>
            <a:pPr marL="514350" indent="-514350">
              <a:buFont typeface="+mj-lt"/>
              <a:buAutoNum type="arabicPeriod"/>
            </a:pPr>
            <a:endParaRPr lang="en-GB" sz="3800" dirty="0"/>
          </a:p>
          <a:p>
            <a:pPr marL="514350" indent="-514350">
              <a:buFont typeface="+mj-lt"/>
              <a:buAutoNum type="arabicPeriod"/>
            </a:pPr>
            <a:r>
              <a:rPr lang="en-GB" sz="3800" dirty="0" smtClean="0"/>
              <a:t>Need </a:t>
            </a:r>
            <a:r>
              <a:rPr lang="en-GB" sz="3800" dirty="0"/>
              <a:t>for future inter-disciplinary research to better understand the role and importance of place-based autonomy and its tensions with strategies of amenability in shaping urban sustainability transitions 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5" descr="http://investinmanchester.com/wp-content/uploads/metrolin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012" y="4953000"/>
            <a:ext cx="263525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https://www.salfordcvs.co.uk/sites/salfordcvs.co.uk/files/u91/GM%202040%20Transport%20Pla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349" y="778379"/>
            <a:ext cx="2813851" cy="1523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http://theday.co.uk/images/stories/2014/2014-11/2014-11-04_manchest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251" y="2514600"/>
            <a:ext cx="2746375" cy="2061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118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2584</TotalTime>
  <Words>719</Words>
  <Application>Microsoft Office PowerPoint</Application>
  <PresentationFormat>On-screen Show (4:3)</PresentationFormat>
  <Paragraphs>105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Reconfiguring Greater Manchester?  The Struggle between Autonomy and Amenability in Shaping Urban Sustainability Transitions   DISCUSSION Piece </vt:lpstr>
      <vt:lpstr>PowerPoint Presentation</vt:lpstr>
      <vt:lpstr>PowerPoint Presentation</vt:lpstr>
      <vt:lpstr>Devo and Making ‘Sustainable Cities’ of the Future?   </vt:lpstr>
      <vt:lpstr>Urban transitions in a context of political devolution </vt:lpstr>
      <vt:lpstr>4. Representing State-spatial Reconfiguration of Greater Manchester</vt:lpstr>
      <vt:lpstr>5 Reconfiguring Greater Manchester: priorities and interventions</vt:lpstr>
      <vt:lpstr>6. How Priorities and Interventions are Reconfiguring Greater Manchester</vt:lpstr>
      <vt:lpstr>7. FIVE implications/themes of our argument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Bill Hodson</dc:creator>
  <cp:lastModifiedBy>Bill Hodson</cp:lastModifiedBy>
  <cp:revision>72</cp:revision>
  <dcterms:created xsi:type="dcterms:W3CDTF">2017-01-18T15:08:41Z</dcterms:created>
  <dcterms:modified xsi:type="dcterms:W3CDTF">2017-03-15T16:05:20Z</dcterms:modified>
</cp:coreProperties>
</file>