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9" r:id="rId3"/>
    <p:sldId id="265" r:id="rId4"/>
    <p:sldId id="266" r:id="rId5"/>
    <p:sldId id="270" r:id="rId6"/>
    <p:sldId id="271" r:id="rId7"/>
    <p:sldId id="272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5317" autoAdjust="0"/>
  </p:normalViewPr>
  <p:slideViewPr>
    <p:cSldViewPr snapToGrid="0">
      <p:cViewPr varScale="1">
        <p:scale>
          <a:sx n="58" d="100"/>
          <a:sy n="58" d="100"/>
        </p:scale>
        <p:origin x="9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34624-30FC-4455-A555-5218FA09DB8B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D5D40-32C9-4D76-B763-908FF32B5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02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Limited capacity</a:t>
            </a:r>
          </a:p>
          <a:p>
            <a:r>
              <a:rPr lang="en-GB" dirty="0"/>
              <a:t>Power purchase uncertainty</a:t>
            </a:r>
          </a:p>
          <a:p>
            <a:r>
              <a:rPr lang="en-GB" dirty="0"/>
              <a:t>Planning system – LDO</a:t>
            </a:r>
          </a:p>
          <a:p>
            <a:r>
              <a:rPr lang="en-GB" dirty="0"/>
              <a:t>Complex bankable schemes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D5D40-32C9-4D76-B763-908FF32B57C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D5D40-32C9-4D76-B763-908FF32B57C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051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Through a regulatory/policy/legal lens</a:t>
            </a:r>
          </a:p>
          <a:p>
            <a:pPr marL="228600" indent="-228600">
              <a:buAutoNum type="arabicPeriod"/>
            </a:pPr>
            <a:r>
              <a:rPr lang="en-GB" dirty="0"/>
              <a:t>LA policy/CO2 reductions</a:t>
            </a:r>
          </a:p>
          <a:p>
            <a:pPr marL="228600" indent="-228600">
              <a:buAutoNum type="arabicPeriod"/>
            </a:pPr>
            <a:r>
              <a:rPr lang="en-GB" dirty="0"/>
              <a:t>Planning at a local level/p</a:t>
            </a:r>
            <a:r>
              <a:rPr lang="en-US" sz="1200" b="0" dirty="0" err="1">
                <a:solidFill>
                  <a:schemeClr val="tx2"/>
                </a:solidFill>
                <a:latin typeface="Lato Regular"/>
              </a:rPr>
              <a:t>lanning</a:t>
            </a:r>
            <a:r>
              <a:rPr lang="en-US" sz="1200" b="0" dirty="0">
                <a:solidFill>
                  <a:schemeClr val="tx2"/>
                </a:solidFill>
                <a:latin typeface="Lato Regular"/>
              </a:rPr>
              <a:t> keep up/no teeth </a:t>
            </a:r>
            <a:endParaRPr lang="en-GB" b="0" dirty="0"/>
          </a:p>
          <a:p>
            <a:pPr marL="228600" indent="-228600">
              <a:buAutoNum type="arabicPeriod"/>
            </a:pPr>
            <a:r>
              <a:rPr lang="en-GB" dirty="0"/>
              <a:t>PPA/Licensed electricity supplier</a:t>
            </a:r>
          </a:p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D5D40-32C9-4D76-B763-908FF32B57C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33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F7A7A-B473-4824-875D-3B96803A8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7829C0-C6A6-42BD-9A2D-F95FB3257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278B2-A01E-4A43-915C-D00574A5E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1DEF8-1911-40A4-B2A9-16F5ABF6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06DB1-4D73-4EF6-A99C-A7A3F0220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419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183BF-5328-4561-A950-DA28FFFBE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E22398-D27E-4ABF-849D-CED3AEB28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A1156-9702-4755-B13A-835B9987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D89D2-12CC-4148-ABC7-3A15E084B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C7678-1DA3-46A4-81E2-FA37E7281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7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C98181-5AF6-41A9-BB28-9C08DCEB60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989A3C-030F-41AA-9F7E-ED316F6A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18A84-E4D3-4232-BAE4-7ABC2CBEC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C6BDD-0998-4CCC-93D2-1EA7029B9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2DCB8-253A-4F44-B5FD-EFBB571E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02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0D2D2-E7A6-4FFD-8860-87F1DE874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7E244-F448-4839-8DBC-7E595635F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861A0-BA5B-4533-94FD-F1871064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CCE47-D987-4D0C-B2A1-C588C4CC5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E8002-EEE1-4AE5-9E89-B533DA3CB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5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52B10-169C-4C0F-AA30-DD2FEE6D8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019B53-8E5A-4258-812F-A8EAB37D0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D9E1B-0377-454A-A981-DDE4182A3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DAE6D-A260-46FC-8CDF-A1FDBBC1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1F92C-F17F-44ED-B5C0-0AD8A805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51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478C-1DF7-44D3-B2D0-3DD2FD8CB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4FE5D-4FC6-457C-911D-CF1F92B3B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EA7050-636C-4BD3-A600-51B50FE643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E04E49-955C-4CCF-91C7-37EC424F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68D1C-C792-496A-9191-AF5E6FD2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AC49EF-33B2-4837-85BD-3A3267E6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72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90B10-EFFE-4525-9F3B-C5846590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3DA3D-56B4-49A9-832F-2F2324B75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C08BF0-9FB2-4BEA-B75A-AFBF88248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14B5DC-18DD-405C-A96D-85B3CE301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5279B7-29C6-42D2-8F80-5B8020BBB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9FD3D9-1517-4D0B-9DEC-8FE6B450D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DE562-7136-4DB8-84EA-9DC07A3CB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A24244-CCC4-4D03-AB2D-C90D43B8E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09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848-6154-48FF-A74F-E5DD5908B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EEFD6B-163E-4BBC-B390-A529F372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4902-B246-4A8F-A7DB-7CEEFA3DE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0786F-3A4D-4D28-8605-439356D65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8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C1F1E2-C7F7-4B77-8A7A-0FA74B319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151AAC-72D8-46F9-BD8D-FCF7FE29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0B80A-35C1-4D39-9D6F-E0D680E0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67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4BAEF-2598-45BA-987B-A6D34F43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75950-12D4-40C0-B3D6-B85E55482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40C9F2-6AC6-4D5A-9881-B6D58BF89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5106D-0ABB-4C43-A60B-0671F46DA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F044D-D799-433E-A4F5-B257F898D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BB9F1-363C-4757-8BF3-E9FAE1B87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3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C3E6B-B998-481D-8029-26B18E4E3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16D98D-7D73-4A79-884B-40C42C0989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202D84-BFB6-45E3-AD5E-6E851F331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91CD3-181C-4097-8D58-24399328A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0CC28-F3FA-4CF6-8BC7-1239B3B07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F5C8E-D4A6-4DEF-B198-74DED586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6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6FD675-B6C3-489A-BE8C-6B8BF22D9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46BBA-E20E-483B-BE18-129B51A1A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21895-5E9A-4D22-8EBA-52848FDE3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AB085-A433-430D-A177-0E58768E93F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0B393-8425-4B45-83B8-2F5B73836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5ACD0-FC8F-4A93-81D7-C27C68234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F7C4B-90F5-48B4-825C-7BF26EC9F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cains@publicpowersolutions.co.uk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B1DFC2A3-EDEB-4BED-A7B6-53770E79093E}"/>
              </a:ext>
            </a:extLst>
          </p:cNvPr>
          <p:cNvSpPr/>
          <p:nvPr/>
        </p:nvSpPr>
        <p:spPr>
          <a:xfrm>
            <a:off x="1580118" y="4479129"/>
            <a:ext cx="24300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>
              <a:solidFill>
                <a:schemeClr val="tx2"/>
              </a:solidFill>
              <a:latin typeface="Lato Regular"/>
              <a:cs typeface="Lato Regular"/>
            </a:endParaRPr>
          </a:p>
          <a:p>
            <a:pPr algn="ctr"/>
            <a:r>
              <a:rPr lang="en-US" sz="3200" b="1" dirty="0">
                <a:latin typeface="Lato Regular"/>
                <a:cs typeface="Lato Regular"/>
              </a:rPr>
              <a:t>Steve Cains</a:t>
            </a:r>
            <a:endParaRPr lang="en-US" sz="3200" dirty="0">
              <a:latin typeface="Lato Regular"/>
              <a:cs typeface="Lato Regular"/>
            </a:endParaRPr>
          </a:p>
          <a:p>
            <a:pPr algn="ctr"/>
            <a:r>
              <a:rPr lang="en-US" sz="2800" dirty="0">
                <a:latin typeface="Lato Regular"/>
                <a:cs typeface="Lato Regular"/>
              </a:rPr>
              <a:t>PPS</a:t>
            </a:r>
          </a:p>
          <a:p>
            <a:pPr algn="ctr"/>
            <a:endParaRPr lang="id-ID" sz="4800" b="1" dirty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pic>
        <p:nvPicPr>
          <p:cNvPr id="1026" name="Picture 2" descr="Public Power Solutions">
            <a:extLst>
              <a:ext uri="{FF2B5EF4-FFF2-40B4-BE49-F238E27FC236}">
                <a16:creationId xmlns:a16="http://schemas.microsoft.com/office/drawing/2014/main" id="{BEF247C0-E6BE-4E84-9113-5D8A35A43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249" y="5043109"/>
            <a:ext cx="4006272" cy="123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F2E87A-4F2A-4421-860C-ACFF8012A741}"/>
              </a:ext>
            </a:extLst>
          </p:cNvPr>
          <p:cNvSpPr/>
          <p:nvPr/>
        </p:nvSpPr>
        <p:spPr>
          <a:xfrm>
            <a:off x="1281249" y="1097925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b="1" dirty="0">
                <a:latin typeface="Lato Regular"/>
              </a:rPr>
              <a:t>Local Authority Sustainable Energy: Opportunities, Constraints, Ways Forward</a:t>
            </a:r>
          </a:p>
        </p:txBody>
      </p:sp>
    </p:spTree>
    <p:extLst>
      <p:ext uri="{BB962C8B-B14F-4D97-AF65-F5344CB8AC3E}">
        <p14:creationId xmlns:p14="http://schemas.microsoft.com/office/powerpoint/2010/main" val="205847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CA66E574-9164-432C-9579-0F99C9E99D8F}"/>
              </a:ext>
            </a:extLst>
          </p:cNvPr>
          <p:cNvSpPr/>
          <p:nvPr/>
        </p:nvSpPr>
        <p:spPr>
          <a:xfrm>
            <a:off x="18915680" y="5366943"/>
            <a:ext cx="3348368" cy="3349240"/>
          </a:xfrm>
          <a:prstGeom prst="rect">
            <a:avLst/>
          </a:prstGeom>
          <a:solidFill>
            <a:srgbClr val="1EA1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262A521-C999-4B10-B61A-CE82894F1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47" y="810770"/>
            <a:ext cx="1541356" cy="1725424"/>
          </a:xfrm>
          <a:prstGeom prst="rect">
            <a:avLst/>
          </a:prstGeom>
        </p:spPr>
      </p:pic>
      <p:pic>
        <p:nvPicPr>
          <p:cNvPr id="7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9EE18894-37E4-4910-B800-6A334033B7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3" b="27748"/>
          <a:stretch/>
        </p:blipFill>
        <p:spPr>
          <a:xfrm>
            <a:off x="6102106" y="956146"/>
            <a:ext cx="2539769" cy="1336147"/>
          </a:xfrm>
          <a:prstGeom prst="rect">
            <a:avLst/>
          </a:prstGeom>
        </p:spPr>
      </p:pic>
      <p:pic>
        <p:nvPicPr>
          <p:cNvPr id="9" name="Picture 8" descr="A picture containing furniture, table, antenna, object&#10;&#10;Description generated with very high confidence">
            <a:extLst>
              <a:ext uri="{FF2B5EF4-FFF2-40B4-BE49-F238E27FC236}">
                <a16:creationId xmlns:a16="http://schemas.microsoft.com/office/drawing/2014/main" id="{8911C5E4-3D1E-4C24-B721-7AA602AA2D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21" y="545994"/>
            <a:ext cx="2370028" cy="23680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13ABBA8-0A3A-4213-8348-62E24A9699ED}"/>
              </a:ext>
            </a:extLst>
          </p:cNvPr>
          <p:cNvSpPr txBox="1"/>
          <p:nvPr/>
        </p:nvSpPr>
        <p:spPr>
          <a:xfrm rot="16200000">
            <a:off x="-423725" y="1196716"/>
            <a:ext cx="170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Lato Regular"/>
              </a:rPr>
              <a:t>Technologies</a:t>
            </a:r>
          </a:p>
        </p:txBody>
      </p:sp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4EF1CDD-BC1E-4A61-AC7E-E643C53618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609" y="623195"/>
            <a:ext cx="2054562" cy="151543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C922D5DE-ED35-41F8-95DE-D44AD7823C4B}"/>
              </a:ext>
            </a:extLst>
          </p:cNvPr>
          <p:cNvGrpSpPr/>
          <p:nvPr/>
        </p:nvGrpSpPr>
        <p:grpSpPr>
          <a:xfrm>
            <a:off x="1512453" y="2726724"/>
            <a:ext cx="3348368" cy="1340070"/>
            <a:chOff x="15713852" y="9730933"/>
            <a:chExt cx="5604712" cy="2288264"/>
          </a:xfrm>
          <a:solidFill>
            <a:schemeClr val="accent6">
              <a:lumMod val="75000"/>
            </a:schemeClr>
          </a:solidFill>
        </p:grpSpPr>
        <p:sp>
          <p:nvSpPr>
            <p:cNvPr id="38" name="Freeform 157">
              <a:extLst>
                <a:ext uri="{FF2B5EF4-FFF2-40B4-BE49-F238E27FC236}">
                  <a16:creationId xmlns:a16="http://schemas.microsoft.com/office/drawing/2014/main" id="{707BB94F-D0D3-45B2-AD66-94655CE97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5852" y="10407699"/>
              <a:ext cx="3172540" cy="931387"/>
            </a:xfrm>
            <a:custGeom>
              <a:avLst/>
              <a:gdLst>
                <a:gd name="T0" fmla="*/ 4177 w 4178"/>
                <a:gd name="T1" fmla="*/ 0 h 1224"/>
                <a:gd name="T2" fmla="*/ 0 w 4178"/>
                <a:gd name="T3" fmla="*/ 0 h 1224"/>
                <a:gd name="T4" fmla="*/ 0 w 4178"/>
                <a:gd name="T5" fmla="*/ 1223 h 1224"/>
                <a:gd name="T6" fmla="*/ 4177 w 4178"/>
                <a:gd name="T7" fmla="*/ 1223 h 1224"/>
                <a:gd name="T8" fmla="*/ 4177 w 4178"/>
                <a:gd name="T9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8" h="1224">
                  <a:moveTo>
                    <a:pt x="4177" y="0"/>
                  </a:moveTo>
                  <a:lnTo>
                    <a:pt x="0" y="0"/>
                  </a:lnTo>
                  <a:lnTo>
                    <a:pt x="0" y="1223"/>
                  </a:lnTo>
                  <a:lnTo>
                    <a:pt x="4177" y="1223"/>
                  </a:lnTo>
                  <a:lnTo>
                    <a:pt x="417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158">
              <a:extLst>
                <a:ext uri="{FF2B5EF4-FFF2-40B4-BE49-F238E27FC236}">
                  <a16:creationId xmlns:a16="http://schemas.microsoft.com/office/drawing/2014/main" id="{B93A2946-05C4-4683-ABB3-34E07026A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34641" y="9962104"/>
              <a:ext cx="783923" cy="1825922"/>
            </a:xfrm>
            <a:custGeom>
              <a:avLst/>
              <a:gdLst>
                <a:gd name="T0" fmla="*/ 1033 w 1034"/>
                <a:gd name="T1" fmla="*/ 1201 h 2402"/>
                <a:gd name="T2" fmla="*/ 0 w 1034"/>
                <a:gd name="T3" fmla="*/ 2401 h 2402"/>
                <a:gd name="T4" fmla="*/ 0 w 1034"/>
                <a:gd name="T5" fmla="*/ 1201 h 2402"/>
                <a:gd name="T6" fmla="*/ 0 w 1034"/>
                <a:gd name="T7" fmla="*/ 0 h 2402"/>
                <a:gd name="T8" fmla="*/ 1033 w 1034"/>
                <a:gd name="T9" fmla="*/ 1201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4" h="2402">
                  <a:moveTo>
                    <a:pt x="1033" y="1201"/>
                  </a:moveTo>
                  <a:lnTo>
                    <a:pt x="0" y="2401"/>
                  </a:lnTo>
                  <a:lnTo>
                    <a:pt x="0" y="1201"/>
                  </a:lnTo>
                  <a:lnTo>
                    <a:pt x="0" y="0"/>
                  </a:lnTo>
                  <a:lnTo>
                    <a:pt x="1033" y="120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159">
              <a:extLst>
                <a:ext uri="{FF2B5EF4-FFF2-40B4-BE49-F238E27FC236}">
                  <a16:creationId xmlns:a16="http://schemas.microsoft.com/office/drawing/2014/main" id="{3334BBC1-E8B0-4CBD-AD22-AD24C2EA6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13852" y="9730933"/>
              <a:ext cx="2288116" cy="2288264"/>
            </a:xfrm>
            <a:custGeom>
              <a:avLst/>
              <a:gdLst>
                <a:gd name="T0" fmla="*/ 0 w 3010"/>
                <a:gd name="T1" fmla="*/ 1505 h 3010"/>
                <a:gd name="T2" fmla="*/ 0 w 3010"/>
                <a:gd name="T3" fmla="*/ 1505 h 3010"/>
                <a:gd name="T4" fmla="*/ 1505 w 3010"/>
                <a:gd name="T5" fmla="*/ 3009 h 3010"/>
                <a:gd name="T6" fmla="*/ 3009 w 3010"/>
                <a:gd name="T7" fmla="*/ 1505 h 3010"/>
                <a:gd name="T8" fmla="*/ 1505 w 3010"/>
                <a:gd name="T9" fmla="*/ 0 h 3010"/>
                <a:gd name="T10" fmla="*/ 0 w 3010"/>
                <a:gd name="T11" fmla="*/ 1505 h 3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10" h="3010">
                  <a:moveTo>
                    <a:pt x="0" y="1505"/>
                  </a:moveTo>
                  <a:lnTo>
                    <a:pt x="0" y="1505"/>
                  </a:lnTo>
                  <a:cubicBezTo>
                    <a:pt x="0" y="2336"/>
                    <a:pt x="673" y="3009"/>
                    <a:pt x="1505" y="3009"/>
                  </a:cubicBezTo>
                  <a:cubicBezTo>
                    <a:pt x="2336" y="3009"/>
                    <a:pt x="3009" y="2336"/>
                    <a:pt x="3009" y="1505"/>
                  </a:cubicBezTo>
                  <a:cubicBezTo>
                    <a:pt x="3009" y="673"/>
                    <a:pt x="2336" y="0"/>
                    <a:pt x="1505" y="0"/>
                  </a:cubicBezTo>
                  <a:cubicBezTo>
                    <a:pt x="673" y="0"/>
                    <a:pt x="0" y="673"/>
                    <a:pt x="0" y="15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AE9E9B-7C45-4B29-9EB3-7A551D40B545}"/>
              </a:ext>
            </a:extLst>
          </p:cNvPr>
          <p:cNvGrpSpPr/>
          <p:nvPr/>
        </p:nvGrpSpPr>
        <p:grpSpPr>
          <a:xfrm>
            <a:off x="7361955" y="2730648"/>
            <a:ext cx="3126210" cy="1336146"/>
            <a:chOff x="14095754" y="7650387"/>
            <a:chExt cx="5232852" cy="2281565"/>
          </a:xfrm>
          <a:solidFill>
            <a:schemeClr val="accent1"/>
          </a:solidFill>
        </p:grpSpPr>
        <p:sp>
          <p:nvSpPr>
            <p:cNvPr id="42" name="Freeform 160">
              <a:extLst>
                <a:ext uri="{FF2B5EF4-FFF2-40B4-BE49-F238E27FC236}">
                  <a16:creationId xmlns:a16="http://schemas.microsoft.com/office/drawing/2014/main" id="{518DD3F7-DFB3-4170-B5D6-E0F64AC6F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02625" y="8327150"/>
              <a:ext cx="2793981" cy="928038"/>
            </a:xfrm>
            <a:custGeom>
              <a:avLst/>
              <a:gdLst>
                <a:gd name="T0" fmla="*/ 0 w 3678"/>
                <a:gd name="T1" fmla="*/ 0 h 1220"/>
                <a:gd name="T2" fmla="*/ 3677 w 3678"/>
                <a:gd name="T3" fmla="*/ 0 h 1220"/>
                <a:gd name="T4" fmla="*/ 3677 w 3678"/>
                <a:gd name="T5" fmla="*/ 1219 h 1220"/>
                <a:gd name="T6" fmla="*/ 0 w 3678"/>
                <a:gd name="T7" fmla="*/ 1219 h 1220"/>
                <a:gd name="T8" fmla="*/ 0 w 3678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8" h="1220">
                  <a:moveTo>
                    <a:pt x="0" y="0"/>
                  </a:moveTo>
                  <a:lnTo>
                    <a:pt x="3677" y="0"/>
                  </a:lnTo>
                  <a:lnTo>
                    <a:pt x="3677" y="1219"/>
                  </a:lnTo>
                  <a:lnTo>
                    <a:pt x="0" y="121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161">
              <a:extLst>
                <a:ext uri="{FF2B5EF4-FFF2-40B4-BE49-F238E27FC236}">
                  <a16:creationId xmlns:a16="http://schemas.microsoft.com/office/drawing/2014/main" id="{4C998A5F-3E4E-424B-96F4-316D1004F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02625" y="8320453"/>
              <a:ext cx="2793981" cy="934735"/>
            </a:xfrm>
            <a:custGeom>
              <a:avLst/>
              <a:gdLst>
                <a:gd name="T0" fmla="*/ 0 w 3678"/>
                <a:gd name="T1" fmla="*/ 0 h 1220"/>
                <a:gd name="T2" fmla="*/ 3677 w 3678"/>
                <a:gd name="T3" fmla="*/ 0 h 1220"/>
                <a:gd name="T4" fmla="*/ 3677 w 3678"/>
                <a:gd name="T5" fmla="*/ 1219 h 1220"/>
                <a:gd name="T6" fmla="*/ 0 w 3678"/>
                <a:gd name="T7" fmla="*/ 1219 h 1220"/>
                <a:gd name="T8" fmla="*/ 0 w 3678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8" h="1220">
                  <a:moveTo>
                    <a:pt x="0" y="0"/>
                  </a:moveTo>
                  <a:lnTo>
                    <a:pt x="3677" y="0"/>
                  </a:lnTo>
                  <a:lnTo>
                    <a:pt x="3677" y="1219"/>
                  </a:lnTo>
                  <a:lnTo>
                    <a:pt x="0" y="121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162">
              <a:extLst>
                <a:ext uri="{FF2B5EF4-FFF2-40B4-BE49-F238E27FC236}">
                  <a16:creationId xmlns:a16="http://schemas.microsoft.com/office/drawing/2014/main" id="{E9112724-7489-49C0-94C1-E60882A3F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5754" y="7878210"/>
              <a:ext cx="790624" cy="1829272"/>
            </a:xfrm>
            <a:custGeom>
              <a:avLst/>
              <a:gdLst>
                <a:gd name="T0" fmla="*/ 0 w 1039"/>
                <a:gd name="T1" fmla="*/ 1205 h 2407"/>
                <a:gd name="T2" fmla="*/ 1038 w 1039"/>
                <a:gd name="T3" fmla="*/ 2406 h 2407"/>
                <a:gd name="T4" fmla="*/ 1038 w 1039"/>
                <a:gd name="T5" fmla="*/ 1205 h 2407"/>
                <a:gd name="T6" fmla="*/ 1038 w 1039"/>
                <a:gd name="T7" fmla="*/ 0 h 2407"/>
                <a:gd name="T8" fmla="*/ 0 w 1039"/>
                <a:gd name="T9" fmla="*/ 1205 h 2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2407">
                  <a:moveTo>
                    <a:pt x="0" y="1205"/>
                  </a:moveTo>
                  <a:lnTo>
                    <a:pt x="1038" y="2406"/>
                  </a:lnTo>
                  <a:lnTo>
                    <a:pt x="1038" y="1205"/>
                  </a:lnTo>
                  <a:lnTo>
                    <a:pt x="1038" y="0"/>
                  </a:lnTo>
                  <a:lnTo>
                    <a:pt x="0" y="120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163">
              <a:extLst>
                <a:ext uri="{FF2B5EF4-FFF2-40B4-BE49-F238E27FC236}">
                  <a16:creationId xmlns:a16="http://schemas.microsoft.com/office/drawing/2014/main" id="{738FE9B7-334B-4047-A5B5-443B725E8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47188" y="7650387"/>
              <a:ext cx="2281418" cy="2281565"/>
            </a:xfrm>
            <a:custGeom>
              <a:avLst/>
              <a:gdLst>
                <a:gd name="T0" fmla="*/ 3004 w 3005"/>
                <a:gd name="T1" fmla="*/ 1504 h 3005"/>
                <a:gd name="T2" fmla="*/ 3004 w 3005"/>
                <a:gd name="T3" fmla="*/ 1504 h 3005"/>
                <a:gd name="T4" fmla="*/ 1499 w 3005"/>
                <a:gd name="T5" fmla="*/ 3004 h 3005"/>
                <a:gd name="T6" fmla="*/ 0 w 3005"/>
                <a:gd name="T7" fmla="*/ 1504 h 3005"/>
                <a:gd name="T8" fmla="*/ 1499 w 3005"/>
                <a:gd name="T9" fmla="*/ 0 h 3005"/>
                <a:gd name="T10" fmla="*/ 3004 w 3005"/>
                <a:gd name="T11" fmla="*/ 1504 h 3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5" h="3005">
                  <a:moveTo>
                    <a:pt x="3004" y="1504"/>
                  </a:moveTo>
                  <a:lnTo>
                    <a:pt x="3004" y="1504"/>
                  </a:lnTo>
                  <a:cubicBezTo>
                    <a:pt x="3004" y="2331"/>
                    <a:pt x="2331" y="3004"/>
                    <a:pt x="1499" y="3004"/>
                  </a:cubicBezTo>
                  <a:cubicBezTo>
                    <a:pt x="672" y="3004"/>
                    <a:pt x="0" y="2331"/>
                    <a:pt x="0" y="1504"/>
                  </a:cubicBezTo>
                  <a:cubicBezTo>
                    <a:pt x="0" y="673"/>
                    <a:pt x="672" y="0"/>
                    <a:pt x="1499" y="0"/>
                  </a:cubicBezTo>
                  <a:cubicBezTo>
                    <a:pt x="2331" y="0"/>
                    <a:pt x="3004" y="673"/>
                    <a:pt x="3004" y="15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0D197AE1-7E09-461D-A1FF-1309973126B0}"/>
              </a:ext>
            </a:extLst>
          </p:cNvPr>
          <p:cNvSpPr/>
          <p:nvPr/>
        </p:nvSpPr>
        <p:spPr>
          <a:xfrm>
            <a:off x="1674506" y="3211114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kern="0" dirty="0">
                <a:solidFill>
                  <a:schemeClr val="bg1"/>
                </a:solidFill>
                <a:latin typeface="Lato Light"/>
              </a:rPr>
              <a:t>Public sector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C81D34-60BB-4FC0-AF2D-243D86BACFA4}"/>
              </a:ext>
            </a:extLst>
          </p:cNvPr>
          <p:cNvSpPr/>
          <p:nvPr/>
        </p:nvSpPr>
        <p:spPr>
          <a:xfrm>
            <a:off x="8712581" y="5685377"/>
            <a:ext cx="311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chemeClr val="bg1"/>
                </a:solidFill>
                <a:latin typeface="Lato Light"/>
              </a:rPr>
              <a:t>Private</a:t>
            </a:r>
            <a:r>
              <a:rPr lang="en-GB" b="1" kern="0" dirty="0">
                <a:solidFill>
                  <a:schemeClr val="bg2">
                    <a:lumMod val="25000"/>
                  </a:schemeClr>
                </a:solidFill>
                <a:latin typeface="Lato Light"/>
              </a:rPr>
              <a:t> </a:t>
            </a:r>
            <a:r>
              <a:rPr lang="en-GB" b="1" kern="0" dirty="0">
                <a:solidFill>
                  <a:schemeClr val="bg1"/>
                </a:solidFill>
                <a:latin typeface="Lato Light"/>
              </a:rPr>
              <a:t>sector</a:t>
            </a:r>
            <a:r>
              <a:rPr lang="en-GB" b="1" kern="0" dirty="0">
                <a:solidFill>
                  <a:schemeClr val="bg2">
                    <a:lumMod val="25000"/>
                  </a:schemeClr>
                </a:solidFill>
                <a:latin typeface="Lato Light"/>
              </a:rPr>
              <a:t> 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8" name="Picture 2" descr="Public Power Solutions">
            <a:extLst>
              <a:ext uri="{FF2B5EF4-FFF2-40B4-BE49-F238E27FC236}">
                <a16:creationId xmlns:a16="http://schemas.microsoft.com/office/drawing/2014/main" id="{360BE230-D79E-4185-8497-E683808E67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66" b="37809"/>
          <a:stretch/>
        </p:blipFill>
        <p:spPr bwMode="auto">
          <a:xfrm>
            <a:off x="5166329" y="2914928"/>
            <a:ext cx="1991348" cy="101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630451A-53D6-49FE-A172-E647766C0576}"/>
              </a:ext>
            </a:extLst>
          </p:cNvPr>
          <p:cNvSpPr txBox="1"/>
          <p:nvPr/>
        </p:nvSpPr>
        <p:spPr>
          <a:xfrm rot="16200000">
            <a:off x="-190419" y="2887949"/>
            <a:ext cx="147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Lato Regular"/>
              </a:rPr>
              <a:t>“Bridge” Model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A16BD6-6680-4C47-B76F-9AFE8C10BE16}"/>
              </a:ext>
            </a:extLst>
          </p:cNvPr>
          <p:cNvSpPr/>
          <p:nvPr/>
        </p:nvSpPr>
        <p:spPr>
          <a:xfrm>
            <a:off x="5754820" y="4814011"/>
            <a:ext cx="1895339" cy="1489473"/>
          </a:xfrm>
          <a:prstGeom prst="rect">
            <a:avLst/>
          </a:prstGeom>
          <a:solidFill>
            <a:srgbClr val="F29B2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F0ADA3B-5C9A-4947-9D31-8F5EED4315F2}"/>
              </a:ext>
            </a:extLst>
          </p:cNvPr>
          <p:cNvSpPr/>
          <p:nvPr/>
        </p:nvSpPr>
        <p:spPr>
          <a:xfrm>
            <a:off x="7904764" y="4814011"/>
            <a:ext cx="1895339" cy="1489473"/>
          </a:xfrm>
          <a:prstGeom prst="rect">
            <a:avLst/>
          </a:prstGeom>
          <a:solidFill>
            <a:srgbClr val="BD39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       Construction support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94DB2F3-AB64-4409-BB1D-686AD2A86E45}"/>
              </a:ext>
            </a:extLst>
          </p:cNvPr>
          <p:cNvSpPr/>
          <p:nvPr/>
        </p:nvSpPr>
        <p:spPr>
          <a:xfrm>
            <a:off x="3575951" y="4814011"/>
            <a:ext cx="1895339" cy="1489473"/>
          </a:xfrm>
          <a:prstGeom prst="rect">
            <a:avLst/>
          </a:prstGeom>
          <a:solidFill>
            <a:srgbClr val="9BBB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97B5686-E34B-4E95-84D9-E13EA79B72E9}"/>
              </a:ext>
            </a:extLst>
          </p:cNvPr>
          <p:cNvSpPr/>
          <p:nvPr/>
        </p:nvSpPr>
        <p:spPr>
          <a:xfrm>
            <a:off x="1407227" y="4814011"/>
            <a:ext cx="1895339" cy="1489473"/>
          </a:xfrm>
          <a:prstGeom prst="rect">
            <a:avLst/>
          </a:prstGeom>
          <a:solidFill>
            <a:srgbClr val="1EA1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630B264-4CC5-43C3-B644-C13867F8D76D}"/>
              </a:ext>
            </a:extLst>
          </p:cNvPr>
          <p:cNvSpPr/>
          <p:nvPr/>
        </p:nvSpPr>
        <p:spPr>
          <a:xfrm>
            <a:off x="10034502" y="4825900"/>
            <a:ext cx="1895339" cy="1489473"/>
          </a:xfrm>
          <a:prstGeom prst="rect">
            <a:avLst/>
          </a:prstGeom>
          <a:solidFill>
            <a:srgbClr val="44546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43" tIns="91422" rIns="182843" bIns="91422" rtlCol="0" anchor="ctr"/>
          <a:lstStyle/>
          <a:p>
            <a:pPr marL="0" marR="0" lvl="0" indent="0" algn="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Asset management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52E4D77-598C-43F6-880F-A99B873442B5}"/>
              </a:ext>
            </a:extLst>
          </p:cNvPr>
          <p:cNvSpPr/>
          <p:nvPr/>
        </p:nvSpPr>
        <p:spPr>
          <a:xfrm>
            <a:off x="7904764" y="4762350"/>
            <a:ext cx="514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kern="0" dirty="0">
                <a:solidFill>
                  <a:prstClr val="white"/>
                </a:solidFill>
                <a:latin typeface="Lato Light"/>
              </a:rPr>
              <a:t>4</a:t>
            </a:r>
            <a:r>
              <a:rPr lang="en-GB" b="1" kern="0" dirty="0">
                <a:solidFill>
                  <a:prstClr val="white"/>
                </a:solidFill>
                <a:latin typeface="Lato Light"/>
              </a:rPr>
              <a:t> </a:t>
            </a:r>
            <a:endParaRPr lang="en-GB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A44DD5D-B1DC-48AA-9FD9-3CB2E5789FB4}"/>
              </a:ext>
            </a:extLst>
          </p:cNvPr>
          <p:cNvSpPr/>
          <p:nvPr/>
        </p:nvSpPr>
        <p:spPr>
          <a:xfrm>
            <a:off x="10039566" y="4790206"/>
            <a:ext cx="450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kern="0" dirty="0">
                <a:solidFill>
                  <a:prstClr val="white"/>
                </a:solidFill>
                <a:latin typeface="Lato Light"/>
              </a:rPr>
              <a:t>5</a:t>
            </a:r>
            <a:endParaRPr lang="en-GB" sz="36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F37D301-8F38-478E-BB1A-0099DAF02317}"/>
              </a:ext>
            </a:extLst>
          </p:cNvPr>
          <p:cNvSpPr/>
          <p:nvPr/>
        </p:nvSpPr>
        <p:spPr>
          <a:xfrm>
            <a:off x="3557047" y="4738124"/>
            <a:ext cx="450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kern="0" dirty="0">
                <a:solidFill>
                  <a:prstClr val="white"/>
                </a:solidFill>
                <a:latin typeface="Lato Light"/>
              </a:rPr>
              <a:t>2</a:t>
            </a:r>
            <a:endParaRPr lang="en-GB" sz="36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5B9BE73-53D1-49A6-B820-FAE3692F9790}"/>
              </a:ext>
            </a:extLst>
          </p:cNvPr>
          <p:cNvSpPr/>
          <p:nvPr/>
        </p:nvSpPr>
        <p:spPr>
          <a:xfrm>
            <a:off x="5723542" y="5395950"/>
            <a:ext cx="1895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kern="0" dirty="0">
                <a:solidFill>
                  <a:prstClr val="white"/>
                </a:solidFill>
                <a:latin typeface="Lato Light"/>
              </a:rPr>
              <a:t>Procurement</a:t>
            </a:r>
            <a:endParaRPr lang="en-GB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9E0B858-1EFF-43EB-8965-8F2F23B2202B}"/>
              </a:ext>
            </a:extLst>
          </p:cNvPr>
          <p:cNvSpPr/>
          <p:nvPr/>
        </p:nvSpPr>
        <p:spPr>
          <a:xfrm>
            <a:off x="5754820" y="4747423"/>
            <a:ext cx="4507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828434">
              <a:defRPr/>
            </a:pPr>
            <a:r>
              <a:rPr lang="en-GB" sz="3600" b="1" kern="0" dirty="0">
                <a:solidFill>
                  <a:prstClr val="white"/>
                </a:solidFill>
                <a:latin typeface="Lato Light"/>
              </a:rPr>
              <a:t>3</a:t>
            </a:r>
            <a:endParaRPr lang="id-ID" sz="3600" b="1" kern="0" dirty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B57FFC-FD46-41C2-943A-EF15ECAC300B}"/>
              </a:ext>
            </a:extLst>
          </p:cNvPr>
          <p:cNvSpPr/>
          <p:nvPr/>
        </p:nvSpPr>
        <p:spPr>
          <a:xfrm>
            <a:off x="3727419" y="5403226"/>
            <a:ext cx="17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kern="0" dirty="0">
                <a:solidFill>
                  <a:prstClr val="white"/>
                </a:solidFill>
                <a:latin typeface="Lato Light"/>
              </a:rPr>
              <a:t>Development</a:t>
            </a:r>
            <a:endParaRPr lang="en-GB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8D4F62C-E86E-47C4-99AA-1DB12E8BE082}"/>
              </a:ext>
            </a:extLst>
          </p:cNvPr>
          <p:cNvSpPr/>
          <p:nvPr/>
        </p:nvSpPr>
        <p:spPr>
          <a:xfrm>
            <a:off x="1675997" y="5384454"/>
            <a:ext cx="1597520" cy="380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kern="0" dirty="0">
                <a:solidFill>
                  <a:prstClr val="white"/>
                </a:solidFill>
                <a:latin typeface="Lato Light"/>
              </a:rPr>
              <a:t>Feasibility</a:t>
            </a:r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92225A8-0858-459A-B169-0F66CCB86365}"/>
              </a:ext>
            </a:extLst>
          </p:cNvPr>
          <p:cNvSpPr/>
          <p:nvPr/>
        </p:nvSpPr>
        <p:spPr>
          <a:xfrm>
            <a:off x="1359274" y="4746342"/>
            <a:ext cx="450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kern="0" dirty="0">
                <a:solidFill>
                  <a:prstClr val="white"/>
                </a:solidFill>
                <a:latin typeface="Lato Light"/>
              </a:rPr>
              <a:t>1</a:t>
            </a:r>
            <a:endParaRPr lang="en-GB" sz="3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1DE7E1F-977F-47BE-99E0-E4A04E5B6918}"/>
              </a:ext>
            </a:extLst>
          </p:cNvPr>
          <p:cNvSpPr txBox="1"/>
          <p:nvPr/>
        </p:nvSpPr>
        <p:spPr>
          <a:xfrm rot="16200000">
            <a:off x="-190420" y="5207016"/>
            <a:ext cx="147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Lato Regular"/>
              </a:rPr>
              <a:t>Power Services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ECE99D-51C2-4AD9-A80D-22315F0B21C3}"/>
              </a:ext>
            </a:extLst>
          </p:cNvPr>
          <p:cNvSpPr/>
          <p:nvPr/>
        </p:nvSpPr>
        <p:spPr>
          <a:xfrm>
            <a:off x="8722749" y="3178560"/>
            <a:ext cx="1669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kern="0" dirty="0">
                <a:solidFill>
                  <a:prstClr val="white"/>
                </a:solidFill>
                <a:latin typeface="Lato Light"/>
              </a:rPr>
              <a:t>Private sector</a:t>
            </a:r>
            <a:endParaRPr lang="en-GB" dirty="0"/>
          </a:p>
        </p:txBody>
      </p:sp>
      <p:pic>
        <p:nvPicPr>
          <p:cNvPr id="1030" name="Picture 6" descr="Image result for swindon borough logo">
            <a:extLst>
              <a:ext uri="{FF2B5EF4-FFF2-40B4-BE49-F238E27FC236}">
                <a16:creationId xmlns:a16="http://schemas.microsoft.com/office/drawing/2014/main" id="{A02D0E30-897F-46B8-81D5-BEAD524B0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820" y="3882884"/>
            <a:ext cx="1362965" cy="48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Public Power Solutions">
            <a:extLst>
              <a:ext uri="{FF2B5EF4-FFF2-40B4-BE49-F238E27FC236}">
                <a16:creationId xmlns:a16="http://schemas.microsoft.com/office/drawing/2014/main" id="{D3A9FF8D-F52E-4549-9F52-F5A43B917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558" y="104765"/>
            <a:ext cx="2090694" cy="64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69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35" grpId="0" animBg="1"/>
      <p:bldP spid="49" grpId="0" animBg="1"/>
      <p:bldP spid="51" grpId="0" animBg="1"/>
      <p:bldP spid="52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DF9FCF-0112-4C1F-9958-DA7F9185F9D7}"/>
              </a:ext>
            </a:extLst>
          </p:cNvPr>
          <p:cNvSpPr/>
          <p:nvPr/>
        </p:nvSpPr>
        <p:spPr>
          <a:xfrm>
            <a:off x="578682" y="105894"/>
            <a:ext cx="117786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Lato Regular"/>
              </a:rPr>
              <a:t>BIG Challenges  </a:t>
            </a:r>
            <a:r>
              <a:rPr lang="en-US" sz="2400" b="1" dirty="0">
                <a:solidFill>
                  <a:schemeClr val="tx2"/>
                </a:solidFill>
                <a:latin typeface="Lato Regular"/>
              </a:rPr>
              <a:t>variability, uncertainty, capacity, fragmentation </a:t>
            </a:r>
            <a:endParaRPr lang="en-GB" sz="2400" dirty="0"/>
          </a:p>
        </p:txBody>
      </p:sp>
      <p:sp>
        <p:nvSpPr>
          <p:cNvPr id="58" name="Freeform 13">
            <a:extLst>
              <a:ext uri="{FF2B5EF4-FFF2-40B4-BE49-F238E27FC236}">
                <a16:creationId xmlns:a16="http://schemas.microsoft.com/office/drawing/2014/main" id="{0B742B3C-E129-4F55-828F-C552889AF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86" y="1014334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C8B6E7-9AD1-4066-B48D-C0F75394CC91}"/>
              </a:ext>
            </a:extLst>
          </p:cNvPr>
          <p:cNvSpPr txBox="1"/>
          <p:nvPr/>
        </p:nvSpPr>
        <p:spPr>
          <a:xfrm>
            <a:off x="1120833" y="1147617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1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71" name="Line 525">
            <a:extLst>
              <a:ext uri="{FF2B5EF4-FFF2-40B4-BE49-F238E27FC236}">
                <a16:creationId xmlns:a16="http://schemas.microsoft.com/office/drawing/2014/main" id="{E7044B74-596F-4CE9-8963-5C0BEA8E2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686" y="5486942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72" name="Line 525">
            <a:extLst>
              <a:ext uri="{FF2B5EF4-FFF2-40B4-BE49-F238E27FC236}">
                <a16:creationId xmlns:a16="http://schemas.microsoft.com/office/drawing/2014/main" id="{48A958F8-5219-4793-A450-9DFD8D7060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5395" y="1202919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75" name="Line 525">
            <a:extLst>
              <a:ext uri="{FF2B5EF4-FFF2-40B4-BE49-F238E27FC236}">
                <a16:creationId xmlns:a16="http://schemas.microsoft.com/office/drawing/2014/main" id="{BE270350-2847-47EC-8BBF-189FA3D46B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686" y="4155368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1E65441A-6575-4BF5-B1BB-37ABDBBF6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82" y="2505771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A9F3DC-6A45-44A7-94FC-26D786F725C5}"/>
              </a:ext>
            </a:extLst>
          </p:cNvPr>
          <p:cNvSpPr txBox="1"/>
          <p:nvPr/>
        </p:nvSpPr>
        <p:spPr>
          <a:xfrm>
            <a:off x="1105527" y="2540991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2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5" name="Line 525">
            <a:extLst>
              <a:ext uri="{FF2B5EF4-FFF2-40B4-BE49-F238E27FC236}">
                <a16:creationId xmlns:a16="http://schemas.microsoft.com/office/drawing/2014/main" id="{84CFEEF4-9932-450F-A7CA-B804A00A1E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8636" y="2629383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6" name="Freeform 13">
            <a:extLst>
              <a:ext uri="{FF2B5EF4-FFF2-40B4-BE49-F238E27FC236}">
                <a16:creationId xmlns:a16="http://schemas.microsoft.com/office/drawing/2014/main" id="{F4A1D75D-7ED7-4689-805E-F663BFB85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81" y="3956721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676819-2DE6-4880-8788-9AC5216092E2}"/>
              </a:ext>
            </a:extLst>
          </p:cNvPr>
          <p:cNvSpPr txBox="1"/>
          <p:nvPr/>
        </p:nvSpPr>
        <p:spPr>
          <a:xfrm>
            <a:off x="1084294" y="4046474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3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8" name="Line 525">
            <a:extLst>
              <a:ext uri="{FF2B5EF4-FFF2-40B4-BE49-F238E27FC236}">
                <a16:creationId xmlns:a16="http://schemas.microsoft.com/office/drawing/2014/main" id="{FBB30F2A-B1EA-4951-AF18-A9AAF481EE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6043" y="4155368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8E3B4C1D-ADB9-4515-9B66-8AA73498E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80" y="5427443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bg1"/>
                </a:solidFill>
                <a:latin typeface="Lato Regular"/>
                <a:cs typeface="Lato Regular"/>
              </a:rPr>
              <a:t> </a:t>
            </a: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61C8D7-82E7-43D6-B823-8EEC5A3E84E9}"/>
              </a:ext>
            </a:extLst>
          </p:cNvPr>
          <p:cNvSpPr txBox="1"/>
          <p:nvPr/>
        </p:nvSpPr>
        <p:spPr>
          <a:xfrm>
            <a:off x="1120834" y="5452316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4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31" name="Line 525">
            <a:extLst>
              <a:ext uri="{FF2B5EF4-FFF2-40B4-BE49-F238E27FC236}">
                <a16:creationId xmlns:a16="http://schemas.microsoft.com/office/drawing/2014/main" id="{FB8415F5-094F-4B2C-AE22-00D8278099B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0544" y="5533039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E9C106-7E78-41AC-9691-8FBFC7D45A95}"/>
              </a:ext>
            </a:extLst>
          </p:cNvPr>
          <p:cNvSpPr/>
          <p:nvPr/>
        </p:nvSpPr>
        <p:spPr>
          <a:xfrm>
            <a:off x="2680818" y="1430557"/>
            <a:ext cx="8763296" cy="46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Regular"/>
              </a:rPr>
              <a:t>Limited, diminishing capacity to enable/deliver 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34DEADA-C8CC-48B8-9159-EDAC5E73C5B0}"/>
              </a:ext>
            </a:extLst>
          </p:cNvPr>
          <p:cNvSpPr/>
          <p:nvPr/>
        </p:nvSpPr>
        <p:spPr>
          <a:xfrm>
            <a:off x="2676168" y="2907501"/>
            <a:ext cx="8314987" cy="46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Light"/>
              </a:rPr>
              <a:t>Power purchase price uncertainty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EA51577-063E-4666-8ADE-760F4F2BBF84}"/>
              </a:ext>
            </a:extLst>
          </p:cNvPr>
          <p:cNvSpPr/>
          <p:nvPr/>
        </p:nvSpPr>
        <p:spPr>
          <a:xfrm>
            <a:off x="2698556" y="4355535"/>
            <a:ext cx="8314987" cy="46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Light"/>
              </a:rPr>
              <a:t>Navigating the planning system 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FF0B40-5602-419E-9993-ADDC13264702}"/>
              </a:ext>
            </a:extLst>
          </p:cNvPr>
          <p:cNvSpPr/>
          <p:nvPr/>
        </p:nvSpPr>
        <p:spPr>
          <a:xfrm>
            <a:off x="2757484" y="5819027"/>
            <a:ext cx="8314987" cy="46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Regular"/>
              </a:rPr>
              <a:t>Complex integration – Defining bankable business cases 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2485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/>
      <p:bldP spid="71" grpId="0" animBg="1"/>
      <p:bldP spid="72" grpId="0" animBg="1"/>
      <p:bldP spid="75" grpId="0" animBg="1"/>
      <p:bldP spid="23" grpId="0" animBg="1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809D3D-E000-4491-BF22-91D0F3DAA6FF}"/>
              </a:ext>
            </a:extLst>
          </p:cNvPr>
          <p:cNvSpPr/>
          <p:nvPr/>
        </p:nvSpPr>
        <p:spPr>
          <a:xfrm>
            <a:off x="402944" y="466498"/>
            <a:ext cx="56031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50000"/>
                  </a:schemeClr>
                </a:solidFill>
                <a:latin typeface="Lato Black" charset="0"/>
              </a:rPr>
              <a:t>Waterside, </a:t>
            </a:r>
            <a:r>
              <a:rPr lang="en-US" sz="4400" b="1" dirty="0" err="1">
                <a:solidFill>
                  <a:schemeClr val="accent1">
                    <a:lumMod val="50000"/>
                  </a:schemeClr>
                </a:solidFill>
                <a:latin typeface="Lato Black" charset="0"/>
              </a:rPr>
              <a:t>Swindon</a:t>
            </a:r>
            <a:r>
              <a:rPr lang="en-US" sz="4400" b="1" dirty="0">
                <a:solidFill>
                  <a:schemeClr val="accent1">
                    <a:lumMod val="50000"/>
                  </a:schemeClr>
                </a:solidFill>
                <a:latin typeface="Lato Black" charset="0"/>
              </a:rPr>
              <a:t>.</a:t>
            </a:r>
            <a:endParaRPr lang="en-GB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FA3533-7B96-4CED-A2BF-3F3846344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831" y="1516575"/>
            <a:ext cx="5104911" cy="2792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0BE50B-2A0A-41E8-A258-7A717F33EFBB}"/>
              </a:ext>
            </a:extLst>
          </p:cNvPr>
          <p:cNvSpPr txBox="1"/>
          <p:nvPr/>
        </p:nvSpPr>
        <p:spPr>
          <a:xfrm>
            <a:off x="1546228" y="4602761"/>
            <a:ext cx="21867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Lato"/>
              </a:rPr>
              <a:t>Outputs:</a:t>
            </a:r>
          </a:p>
          <a:p>
            <a:r>
              <a:rPr lang="en-GB" dirty="0">
                <a:latin typeface="Lato"/>
              </a:rPr>
              <a:t>SRF – widely used in cement production, </a:t>
            </a:r>
            <a:r>
              <a:rPr lang="en-GB" u="sng" dirty="0">
                <a:latin typeface="Lato"/>
              </a:rPr>
              <a:t>cost saving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B41DFC-4DC5-4FFD-88CE-D3820FB87A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64688" y="4885156"/>
            <a:ext cx="1424605" cy="957298"/>
          </a:xfrm>
          <a:prstGeom prst="rect">
            <a:avLst/>
          </a:prstGeom>
        </p:spPr>
      </p:pic>
      <p:pic>
        <p:nvPicPr>
          <p:cNvPr id="10" name="Picture 9" descr="A picture containing furniture, table, antenna, object&#10;&#10;Description generated with very high confidence">
            <a:extLst>
              <a:ext uri="{FF2B5EF4-FFF2-40B4-BE49-F238E27FC236}">
                <a16:creationId xmlns:a16="http://schemas.microsoft.com/office/drawing/2014/main" id="{B3845CC5-5A12-494C-B587-238DD370D5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308" y="27286"/>
            <a:ext cx="2370028" cy="2368025"/>
          </a:xfrm>
          <a:prstGeom prst="rect">
            <a:avLst/>
          </a:prstGeom>
        </p:spPr>
      </p:pic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86F2C63-9572-434E-8D2D-8FCE46CE60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438" y="2554866"/>
            <a:ext cx="1541356" cy="1725424"/>
          </a:xfrm>
          <a:prstGeom prst="rect">
            <a:avLst/>
          </a:prstGeom>
        </p:spPr>
      </p:pic>
      <p:sp>
        <p:nvSpPr>
          <p:cNvPr id="12" name="Arrow: Left 11">
            <a:extLst>
              <a:ext uri="{FF2B5EF4-FFF2-40B4-BE49-F238E27FC236}">
                <a16:creationId xmlns:a16="http://schemas.microsoft.com/office/drawing/2014/main" id="{844F2AB2-8109-46CB-9026-88106BD2DFA4}"/>
              </a:ext>
            </a:extLst>
          </p:cNvPr>
          <p:cNvSpPr/>
          <p:nvPr/>
        </p:nvSpPr>
        <p:spPr>
          <a:xfrm>
            <a:off x="7823182" y="2055875"/>
            <a:ext cx="1423308" cy="339436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8F062B7-404A-4DEA-8734-99B84464D2E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3" b="27748"/>
          <a:stretch/>
        </p:blipFill>
        <p:spPr>
          <a:xfrm>
            <a:off x="8985686" y="4481160"/>
            <a:ext cx="2539769" cy="1336147"/>
          </a:xfrm>
          <a:prstGeom prst="rect">
            <a:avLst/>
          </a:prstGeom>
        </p:spPr>
      </p:pic>
      <p:pic>
        <p:nvPicPr>
          <p:cNvPr id="16" name="Picture 1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EE820D4-F09E-40C5-BAE4-10CB5D5EEB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3" b="27748"/>
          <a:stretch/>
        </p:blipFill>
        <p:spPr>
          <a:xfrm>
            <a:off x="6268844" y="4481160"/>
            <a:ext cx="2539769" cy="133614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F1329BE-822B-46E4-98F0-8343E61505C6}"/>
              </a:ext>
            </a:extLst>
          </p:cNvPr>
          <p:cNvSpPr/>
          <p:nvPr/>
        </p:nvSpPr>
        <p:spPr>
          <a:xfrm>
            <a:off x="402945" y="1442022"/>
            <a:ext cx="24220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Lato"/>
              </a:rPr>
              <a:t>2014 – the UK’s first Solid Recovered Fuel (SRF) plant for municipal waste (25 year life).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DDE400-4E15-49E4-892F-1CE284753FA7}"/>
              </a:ext>
            </a:extLst>
          </p:cNvPr>
          <p:cNvSpPr/>
          <p:nvPr/>
        </p:nvSpPr>
        <p:spPr>
          <a:xfrm>
            <a:off x="9349930" y="1902427"/>
            <a:ext cx="2896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Lato"/>
              </a:rPr>
              <a:t>2018: 2.5MW solar PV with</a:t>
            </a:r>
          </a:p>
          <a:p>
            <a:r>
              <a:rPr lang="en-GB" dirty="0">
                <a:latin typeface="Lato"/>
              </a:rPr>
              <a:t>1.5MW battery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EAB4D1-2DB1-4C24-915E-2D7292786FA6}"/>
              </a:ext>
            </a:extLst>
          </p:cNvPr>
          <p:cNvSpPr/>
          <p:nvPr/>
        </p:nvSpPr>
        <p:spPr>
          <a:xfrm>
            <a:off x="7668926" y="4327713"/>
            <a:ext cx="432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Lato"/>
              </a:rPr>
              <a:t>2018: Deployment of EVs (Council fleet)</a:t>
            </a:r>
            <a:endParaRPr lang="en-GB" dirty="0"/>
          </a:p>
        </p:txBody>
      </p:sp>
      <p:pic>
        <p:nvPicPr>
          <p:cNvPr id="14" name="Picture 2" descr="Public Power Solutions">
            <a:extLst>
              <a:ext uri="{FF2B5EF4-FFF2-40B4-BE49-F238E27FC236}">
                <a16:creationId xmlns:a16="http://schemas.microsoft.com/office/drawing/2014/main" id="{F5C1628A-93E2-4C8E-8873-EBA90873D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686" y="5844461"/>
            <a:ext cx="2888139" cy="88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914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DF9FCF-0112-4C1F-9958-DA7F9185F9D7}"/>
              </a:ext>
            </a:extLst>
          </p:cNvPr>
          <p:cNvSpPr/>
          <p:nvPr/>
        </p:nvSpPr>
        <p:spPr>
          <a:xfrm>
            <a:off x="578682" y="105894"/>
            <a:ext cx="5426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Lato Regular"/>
              </a:rPr>
              <a:t>BIG Opportunities</a:t>
            </a:r>
            <a:endParaRPr lang="en-GB" sz="1600" dirty="0"/>
          </a:p>
        </p:txBody>
      </p:sp>
      <p:sp>
        <p:nvSpPr>
          <p:cNvPr id="58" name="Freeform 13">
            <a:extLst>
              <a:ext uri="{FF2B5EF4-FFF2-40B4-BE49-F238E27FC236}">
                <a16:creationId xmlns:a16="http://schemas.microsoft.com/office/drawing/2014/main" id="{0B742B3C-E129-4F55-828F-C552889AF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86" y="1014334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C8B6E7-9AD1-4066-B48D-C0F75394CC91}"/>
              </a:ext>
            </a:extLst>
          </p:cNvPr>
          <p:cNvSpPr txBox="1"/>
          <p:nvPr/>
        </p:nvSpPr>
        <p:spPr>
          <a:xfrm>
            <a:off x="1120833" y="1147617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1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71" name="Line 525">
            <a:extLst>
              <a:ext uri="{FF2B5EF4-FFF2-40B4-BE49-F238E27FC236}">
                <a16:creationId xmlns:a16="http://schemas.microsoft.com/office/drawing/2014/main" id="{E7044B74-596F-4CE9-8963-5C0BEA8E2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686" y="5486942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72" name="Line 525">
            <a:extLst>
              <a:ext uri="{FF2B5EF4-FFF2-40B4-BE49-F238E27FC236}">
                <a16:creationId xmlns:a16="http://schemas.microsoft.com/office/drawing/2014/main" id="{48A958F8-5219-4793-A450-9DFD8D7060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5395" y="1202919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75" name="Line 525">
            <a:extLst>
              <a:ext uri="{FF2B5EF4-FFF2-40B4-BE49-F238E27FC236}">
                <a16:creationId xmlns:a16="http://schemas.microsoft.com/office/drawing/2014/main" id="{BE270350-2847-47EC-8BBF-189FA3D46B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686" y="4155368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1E65441A-6575-4BF5-B1BB-37ABDBBF6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86" y="2458575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A9F3DC-6A45-44A7-94FC-26D786F725C5}"/>
              </a:ext>
            </a:extLst>
          </p:cNvPr>
          <p:cNvSpPr txBox="1"/>
          <p:nvPr/>
        </p:nvSpPr>
        <p:spPr>
          <a:xfrm>
            <a:off x="1105527" y="2540991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2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5" name="Line 525">
            <a:extLst>
              <a:ext uri="{FF2B5EF4-FFF2-40B4-BE49-F238E27FC236}">
                <a16:creationId xmlns:a16="http://schemas.microsoft.com/office/drawing/2014/main" id="{84CFEEF4-9932-450F-A7CA-B804A00A1E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8636" y="2629383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6" name="Freeform 13">
            <a:extLst>
              <a:ext uri="{FF2B5EF4-FFF2-40B4-BE49-F238E27FC236}">
                <a16:creationId xmlns:a16="http://schemas.microsoft.com/office/drawing/2014/main" id="{F4A1D75D-7ED7-4689-805E-F663BFB85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80" y="3947459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676819-2DE6-4880-8788-9AC5216092E2}"/>
              </a:ext>
            </a:extLst>
          </p:cNvPr>
          <p:cNvSpPr txBox="1"/>
          <p:nvPr/>
        </p:nvSpPr>
        <p:spPr>
          <a:xfrm>
            <a:off x="1084294" y="4046474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3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8" name="Line 525">
            <a:extLst>
              <a:ext uri="{FF2B5EF4-FFF2-40B4-BE49-F238E27FC236}">
                <a16:creationId xmlns:a16="http://schemas.microsoft.com/office/drawing/2014/main" id="{FBB30F2A-B1EA-4951-AF18-A9AAF481EE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6043" y="4155368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8E3B4C1D-ADB9-4515-9B66-8AA73498E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83" y="5407672"/>
            <a:ext cx="10765881" cy="1339630"/>
          </a:xfrm>
          <a:custGeom>
            <a:avLst/>
            <a:gdLst>
              <a:gd name="T0" fmla="*/ 0 w 7121"/>
              <a:gd name="T1" fmla="*/ 1544 h 1545"/>
              <a:gd name="T2" fmla="*/ 7120 w 7121"/>
              <a:gd name="T3" fmla="*/ 1544 h 1545"/>
              <a:gd name="T4" fmla="*/ 7120 w 7121"/>
              <a:gd name="T5" fmla="*/ 0 h 1545"/>
              <a:gd name="T6" fmla="*/ 0 w 7121"/>
              <a:gd name="T7" fmla="*/ 0 h 1545"/>
              <a:gd name="T8" fmla="*/ 0 w 7121"/>
              <a:gd name="T9" fmla="*/ 1544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1" h="1545">
                <a:moveTo>
                  <a:pt x="0" y="1544"/>
                </a:moveTo>
                <a:lnTo>
                  <a:pt x="7120" y="1544"/>
                </a:lnTo>
                <a:lnTo>
                  <a:pt x="7120" y="0"/>
                </a:lnTo>
                <a:lnTo>
                  <a:pt x="0" y="0"/>
                </a:lnTo>
                <a:lnTo>
                  <a:pt x="0" y="1544"/>
                </a:lnTo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bg1"/>
                </a:solidFill>
                <a:latin typeface="Lato Regular"/>
                <a:cs typeface="Lato Regular"/>
              </a:rPr>
              <a:t> </a:t>
            </a: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61C8D7-82E7-43D6-B823-8EEC5A3E84E9}"/>
              </a:ext>
            </a:extLst>
          </p:cNvPr>
          <p:cNvSpPr txBox="1"/>
          <p:nvPr/>
        </p:nvSpPr>
        <p:spPr>
          <a:xfrm>
            <a:off x="1120834" y="5452316"/>
            <a:ext cx="1283243" cy="110795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Lato Regular"/>
                <a:cs typeface="Lato Regular"/>
              </a:rPr>
              <a:t>4</a:t>
            </a:r>
            <a:endParaRPr lang="id-ID" sz="60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31" name="Line 525">
            <a:extLst>
              <a:ext uri="{FF2B5EF4-FFF2-40B4-BE49-F238E27FC236}">
                <a16:creationId xmlns:a16="http://schemas.microsoft.com/office/drawing/2014/main" id="{FB8415F5-094F-4B2C-AE22-00D8278099B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0544" y="5533039"/>
            <a:ext cx="4851" cy="1038709"/>
          </a:xfrm>
          <a:prstGeom prst="line">
            <a:avLst/>
          </a:prstGeom>
          <a:noFill/>
          <a:ln w="1800" cap="flat">
            <a:solidFill>
              <a:srgbClr val="F1F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15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E9C106-7E78-41AC-9691-8FBFC7D45A95}"/>
              </a:ext>
            </a:extLst>
          </p:cNvPr>
          <p:cNvSpPr/>
          <p:nvPr/>
        </p:nvSpPr>
        <p:spPr>
          <a:xfrm>
            <a:off x="2646789" y="1288607"/>
            <a:ext cx="8763296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Regular"/>
              </a:rPr>
              <a:t>Assets and loads – massive potential for generation and balancing 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34DEADA-C8CC-48B8-9159-EDAC5E73C5B0}"/>
              </a:ext>
            </a:extLst>
          </p:cNvPr>
          <p:cNvSpPr/>
          <p:nvPr/>
        </p:nvSpPr>
        <p:spPr>
          <a:xfrm>
            <a:off x="2676167" y="2737626"/>
            <a:ext cx="8314987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Light"/>
              </a:rPr>
              <a:t>Access to capital (LA/Community platforms) and a robust PPA partner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EA51577-063E-4666-8ADE-760F4F2BBF84}"/>
              </a:ext>
            </a:extLst>
          </p:cNvPr>
          <p:cNvSpPr/>
          <p:nvPr/>
        </p:nvSpPr>
        <p:spPr>
          <a:xfrm>
            <a:off x="2716827" y="4155368"/>
            <a:ext cx="8314987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Regular"/>
              </a:rPr>
              <a:t>Power price variability – private wire, long term PPAs, sleeving, public-private 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FF0B40-5602-419E-9993-ADDC13264702}"/>
              </a:ext>
            </a:extLst>
          </p:cNvPr>
          <p:cNvSpPr/>
          <p:nvPr/>
        </p:nvSpPr>
        <p:spPr>
          <a:xfrm>
            <a:off x="2716827" y="5615895"/>
            <a:ext cx="8314987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chemeClr val="bg1"/>
                </a:solidFill>
                <a:latin typeface="Lato Regular"/>
                <a:cs typeface="Lato Regular"/>
              </a:rPr>
              <a:t>Embrace uncertainty - do it anyway – where are the trailblazers?</a:t>
            </a:r>
            <a:endParaRPr lang="en-US" sz="24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618C27-15EA-4127-9F4E-973A0BC62F29}"/>
              </a:ext>
            </a:extLst>
          </p:cNvPr>
          <p:cNvSpPr/>
          <p:nvPr/>
        </p:nvSpPr>
        <p:spPr>
          <a:xfrm>
            <a:off x="6005296" y="1887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  <a:latin typeface="Lato Regular"/>
              </a:rPr>
              <a:t>standardisation</a:t>
            </a:r>
            <a:r>
              <a:rPr lang="en-US" b="1" dirty="0">
                <a:solidFill>
                  <a:schemeClr val="tx2"/>
                </a:solidFill>
                <a:latin typeface="Lato Regular"/>
              </a:rPr>
              <a:t>, joint working, blended finance, demonstrators, leveraging benefits</a:t>
            </a:r>
          </a:p>
        </p:txBody>
      </p:sp>
    </p:spTree>
    <p:extLst>
      <p:ext uri="{BB962C8B-B14F-4D97-AF65-F5344CB8AC3E}">
        <p14:creationId xmlns:p14="http://schemas.microsoft.com/office/powerpoint/2010/main" val="387247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/>
      <p:bldP spid="71" grpId="0" animBg="1"/>
      <p:bldP spid="72" grpId="0" animBg="1"/>
      <p:bldP spid="75" grpId="0" animBg="1"/>
      <p:bldP spid="23" grpId="0" animBg="1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8983331-DD38-454B-84F5-B9696044B146}"/>
              </a:ext>
            </a:extLst>
          </p:cNvPr>
          <p:cNvSpPr/>
          <p:nvPr/>
        </p:nvSpPr>
        <p:spPr>
          <a:xfrm>
            <a:off x="616389" y="567807"/>
            <a:ext cx="111438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Lato Regular"/>
              </a:rPr>
              <a:t>A few questions...</a:t>
            </a:r>
          </a:p>
          <a:p>
            <a:endParaRPr lang="en-US" sz="2800" b="1" dirty="0">
              <a:solidFill>
                <a:schemeClr val="tx2"/>
              </a:solidFill>
              <a:latin typeface="Lato Regular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Lato Regular"/>
              </a:rPr>
              <a:t>What needs to change to enable LA finance and assets to flow into energy generation projects?</a:t>
            </a:r>
          </a:p>
          <a:p>
            <a:pPr marL="457200" indent="-457200">
              <a:buAutoNum type="arabicPeriod"/>
            </a:pPr>
            <a:endParaRPr lang="en-US" sz="2400" b="1" dirty="0">
              <a:solidFill>
                <a:schemeClr val="tx2"/>
              </a:solidFill>
              <a:latin typeface="Lato Regular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Lato Regular"/>
              </a:rPr>
              <a:t>With high level support at NPPF level, how can a project navigate the planning system with little local policy support?</a:t>
            </a:r>
          </a:p>
          <a:p>
            <a:pPr marL="457200" indent="-457200">
              <a:buAutoNum type="arabicPeriod"/>
            </a:pPr>
            <a:endParaRPr lang="en-US" sz="2400" b="1" dirty="0">
              <a:solidFill>
                <a:schemeClr val="tx2"/>
              </a:solidFill>
              <a:latin typeface="Lato Regular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Lato Regular"/>
              </a:rPr>
              <a:t>How can we create longer term certainty around PPA values?</a:t>
            </a:r>
          </a:p>
          <a:p>
            <a:pPr marL="457200" indent="-457200">
              <a:buAutoNum type="arabicPeriod"/>
            </a:pPr>
            <a:endParaRPr lang="en-US" sz="2400" b="1" dirty="0">
              <a:solidFill>
                <a:schemeClr val="tx2"/>
              </a:solidFill>
              <a:latin typeface="Lato Regular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Lato Regular"/>
              </a:rPr>
              <a:t>What needs to happen to enable LA driven complex energy projects to progress? </a:t>
            </a:r>
          </a:p>
          <a:p>
            <a:pPr marL="457200" indent="-457200">
              <a:buAutoNum type="arabicPeriod" startAt="2"/>
            </a:pPr>
            <a:endParaRPr lang="en-US" sz="2400" b="1" dirty="0">
              <a:solidFill>
                <a:schemeClr val="tx2"/>
              </a:solidFill>
              <a:latin typeface="Lato Regular"/>
            </a:endParaRPr>
          </a:p>
          <a:p>
            <a:pPr marL="457200" indent="-457200"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9876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ACEADECB-2709-4BA0-860D-E49989D63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131" y="2490898"/>
            <a:ext cx="5390095" cy="16305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564FB0-A4F7-4C72-851D-7D5B75E68F11}"/>
              </a:ext>
            </a:extLst>
          </p:cNvPr>
          <p:cNvSpPr/>
          <p:nvPr/>
        </p:nvSpPr>
        <p:spPr>
          <a:xfrm>
            <a:off x="927106" y="6099576"/>
            <a:ext cx="40272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Lato" charset="0"/>
                <a:ea typeface="Lato" charset="0"/>
                <a:cs typeface="Lato" charset="0"/>
                <a:hlinkClick r:id="rId3"/>
              </a:rPr>
              <a:t>scains@publicpowersolutions.co.uk</a:t>
            </a:r>
            <a:endParaRPr lang="en-US" b="1" dirty="0">
              <a:latin typeface="Lato" charset="0"/>
              <a:ea typeface="Lato" charset="0"/>
              <a:cs typeface="Lato" charset="0"/>
            </a:endParaRPr>
          </a:p>
          <a:p>
            <a:r>
              <a:rPr lang="en-US" b="1" dirty="0">
                <a:latin typeface="Lato" charset="0"/>
                <a:ea typeface="Lato" charset="0"/>
                <a:cs typeface="Lato" charset="0"/>
              </a:rPr>
              <a:t>07769 281794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52998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322</Words>
  <Application>Microsoft Office PowerPoint</Application>
  <PresentationFormat>Widescreen</PresentationFormat>
  <Paragraphs>70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Lato</vt:lpstr>
      <vt:lpstr>Lato Black</vt:lpstr>
      <vt:lpstr>Lato Light</vt:lpstr>
      <vt:lpstr>Lato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Cains</dc:creator>
  <cp:lastModifiedBy>Steve Cains</cp:lastModifiedBy>
  <cp:revision>64</cp:revision>
  <cp:lastPrinted>2018-09-13T17:03:26Z</cp:lastPrinted>
  <dcterms:created xsi:type="dcterms:W3CDTF">2018-03-15T08:57:46Z</dcterms:created>
  <dcterms:modified xsi:type="dcterms:W3CDTF">2018-09-13T17:06:25Z</dcterms:modified>
</cp:coreProperties>
</file>