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  <p:sldMasterId id="2147483728" r:id="rId2"/>
    <p:sldMasterId id="2147483896" r:id="rId3"/>
  </p:sldMasterIdLst>
  <p:notesMasterIdLst>
    <p:notesMasterId r:id="rId18"/>
  </p:notesMasterIdLst>
  <p:handoutMasterIdLst>
    <p:handoutMasterId r:id="rId19"/>
  </p:handoutMasterIdLst>
  <p:sldIdLst>
    <p:sldId id="434" r:id="rId4"/>
    <p:sldId id="438" r:id="rId5"/>
    <p:sldId id="449" r:id="rId6"/>
    <p:sldId id="452" r:id="rId7"/>
    <p:sldId id="436" r:id="rId8"/>
    <p:sldId id="463" r:id="rId9"/>
    <p:sldId id="465" r:id="rId10"/>
    <p:sldId id="461" r:id="rId11"/>
    <p:sldId id="441" r:id="rId12"/>
    <p:sldId id="462" r:id="rId13"/>
    <p:sldId id="451" r:id="rId14"/>
    <p:sldId id="444" r:id="rId15"/>
    <p:sldId id="447" r:id="rId16"/>
    <p:sldId id="450" r:id="rId17"/>
  </p:sldIdLst>
  <p:sldSz cx="9144000" cy="6858000" type="screen4x3"/>
  <p:notesSz cx="6669088" cy="9775825"/>
  <p:defaultTextStyle>
    <a:defPPr>
      <a:defRPr lang="en-US"/>
    </a:defPPr>
    <a:lvl1pPr marL="0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474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949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423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899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371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848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322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1794" algn="l" defTabSz="45647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49737"/>
    <a:srgbClr val="377C29"/>
    <a:srgbClr val="2B2410"/>
    <a:srgbClr val="92C385"/>
    <a:srgbClr val="C6DCB6"/>
    <a:srgbClr val="552811"/>
    <a:srgbClr val="8FC280"/>
    <a:srgbClr val="E78E23"/>
    <a:srgbClr val="DF6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51" autoAdjust="0"/>
  </p:normalViewPr>
  <p:slideViewPr>
    <p:cSldViewPr snapToGrid="0" snapToObjects="1">
      <p:cViewPr>
        <p:scale>
          <a:sx n="75" d="100"/>
          <a:sy n="75" d="100"/>
        </p:scale>
        <p:origin x="-2574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88791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88791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DA57BBD7-856E-6A43-BD1B-030917531A82}" type="datetimeFigureOut">
              <a:rPr lang="en-US" smtClean="0"/>
              <a:pPr/>
              <a:t>9/13/2018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285338"/>
            <a:ext cx="2889938" cy="488791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285338"/>
            <a:ext cx="2889938" cy="488791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A37E29D9-C6DB-2748-A501-195B23B6A5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19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88791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88791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86DD283D-325B-C344-A8BE-463D8419FFCF}" type="datetimeFigureOut">
              <a:rPr lang="en-US" smtClean="0"/>
              <a:t>9/13/2018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733425"/>
            <a:ext cx="4887912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43518"/>
            <a:ext cx="5335270" cy="4399121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285338"/>
            <a:ext cx="2889938" cy="488791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85338"/>
            <a:ext cx="2889938" cy="488791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315D3DE3-CC46-9948-93B8-80AB96247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03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474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949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423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899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371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848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322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794" algn="l" defTabSz="4564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3DE3-CC46-9948-93B8-80AB962478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34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52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5640" y="457202"/>
            <a:ext cx="1962150" cy="5648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5" y="457202"/>
            <a:ext cx="5737225" cy="5648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888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6610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8583613" y="6464300"/>
            <a:ext cx="4524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3CCE5F8-AD73-4456-8BE4-618AB21A4A44}" type="slidenum">
              <a:rPr lang="en-GB" altLang="en-US" sz="1200" smtClean="0">
                <a:solidFill>
                  <a:srgbClr val="000000"/>
                </a:solidFill>
                <a:latin typeface="Verdana" pitchFamily="34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 sz="1200" smtClean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043" y="41059"/>
            <a:ext cx="1344358" cy="115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658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5732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4963" y="1341438"/>
            <a:ext cx="3586162" cy="4764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3525" y="1341438"/>
            <a:ext cx="3587750" cy="4764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755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275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20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4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616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8583617" y="6464305"/>
            <a:ext cx="452077" cy="27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96" tIns="45648" rIns="91296" bIns="45648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defTabSz="91294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3CCE5F8-AD73-4456-8BE4-618AB21A4A44}" type="slidenum">
              <a:rPr lang="en-GB" altLang="en-US" sz="1200" smtClean="0">
                <a:solidFill>
                  <a:srgbClr val="000000"/>
                </a:solidFill>
                <a:latin typeface="Verdana" pitchFamily="34" charset="0"/>
              </a:rPr>
              <a:pPr defTabSz="91294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 sz="1200" smtClean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748" y="41059"/>
            <a:ext cx="1344358" cy="115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08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170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85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5638" y="457200"/>
            <a:ext cx="1962150" cy="5648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457200"/>
            <a:ext cx="5737225" cy="5648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8075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08FC-99A9-4155-9244-A7F194C64AC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394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7BE1-47A0-4A86-9520-F067A9FDCDE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7744" y="5804120"/>
            <a:ext cx="21336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92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8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8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7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7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7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6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830E7-C563-46FE-8418-A42F68ADB01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553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72918-CE8D-4592-B62A-49FC5C5E9A4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5322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8" indent="0">
              <a:buNone/>
              <a:defRPr sz="2000" b="1"/>
            </a:lvl2pPr>
            <a:lvl3pPr marL="913916" indent="0">
              <a:buNone/>
              <a:defRPr sz="1800" b="1"/>
            </a:lvl3pPr>
            <a:lvl4pPr marL="1370874" indent="0">
              <a:buNone/>
              <a:defRPr sz="1600" b="1"/>
            </a:lvl4pPr>
            <a:lvl5pPr marL="1827832" indent="0">
              <a:buNone/>
              <a:defRPr sz="1600" b="1"/>
            </a:lvl5pPr>
            <a:lvl6pPr marL="2284789" indent="0">
              <a:buNone/>
              <a:defRPr sz="1600" b="1"/>
            </a:lvl6pPr>
            <a:lvl7pPr marL="2741748" indent="0">
              <a:buNone/>
              <a:defRPr sz="1600" b="1"/>
            </a:lvl7pPr>
            <a:lvl8pPr marL="3198706" indent="0">
              <a:buNone/>
              <a:defRPr sz="1600" b="1"/>
            </a:lvl8pPr>
            <a:lvl9pPr marL="365566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8" indent="0">
              <a:buNone/>
              <a:defRPr sz="2000" b="1"/>
            </a:lvl2pPr>
            <a:lvl3pPr marL="913916" indent="0">
              <a:buNone/>
              <a:defRPr sz="1800" b="1"/>
            </a:lvl3pPr>
            <a:lvl4pPr marL="1370874" indent="0">
              <a:buNone/>
              <a:defRPr sz="1600" b="1"/>
            </a:lvl4pPr>
            <a:lvl5pPr marL="1827832" indent="0">
              <a:buNone/>
              <a:defRPr sz="1600" b="1"/>
            </a:lvl5pPr>
            <a:lvl6pPr marL="2284789" indent="0">
              <a:buNone/>
              <a:defRPr sz="1600" b="1"/>
            </a:lvl6pPr>
            <a:lvl7pPr marL="2741748" indent="0">
              <a:buNone/>
              <a:defRPr sz="1600" b="1"/>
            </a:lvl7pPr>
            <a:lvl8pPr marL="3198706" indent="0">
              <a:buNone/>
              <a:defRPr sz="1600" b="1"/>
            </a:lvl8pPr>
            <a:lvl9pPr marL="365566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1457-6587-4DD7-9095-001CD81E931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11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436D-9CB9-4BAE-B344-16484EAAB24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670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4CFE-4361-4077-A781-1039CAF1CC8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6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74" indent="0">
              <a:buNone/>
              <a:defRPr sz="1800"/>
            </a:lvl2pPr>
            <a:lvl3pPr marL="912949" indent="0">
              <a:buNone/>
              <a:defRPr sz="1600"/>
            </a:lvl3pPr>
            <a:lvl4pPr marL="1369423" indent="0">
              <a:buNone/>
              <a:defRPr sz="1400"/>
            </a:lvl4pPr>
            <a:lvl5pPr marL="1825899" indent="0">
              <a:buNone/>
              <a:defRPr sz="1400"/>
            </a:lvl5pPr>
            <a:lvl6pPr marL="2282371" indent="0">
              <a:buNone/>
              <a:defRPr sz="1400"/>
            </a:lvl6pPr>
            <a:lvl7pPr marL="2738848" indent="0">
              <a:buNone/>
              <a:defRPr sz="1400"/>
            </a:lvl7pPr>
            <a:lvl8pPr marL="3195322" indent="0">
              <a:buNone/>
              <a:defRPr sz="1400"/>
            </a:lvl8pPr>
            <a:lvl9pPr marL="365179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33790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58" indent="0">
              <a:buNone/>
              <a:defRPr sz="1200"/>
            </a:lvl2pPr>
            <a:lvl3pPr marL="913916" indent="0">
              <a:buNone/>
              <a:defRPr sz="1000"/>
            </a:lvl3pPr>
            <a:lvl4pPr marL="1370874" indent="0">
              <a:buNone/>
              <a:defRPr sz="900"/>
            </a:lvl4pPr>
            <a:lvl5pPr marL="1827832" indent="0">
              <a:buNone/>
              <a:defRPr sz="900"/>
            </a:lvl5pPr>
            <a:lvl6pPr marL="2284789" indent="0">
              <a:buNone/>
              <a:defRPr sz="900"/>
            </a:lvl6pPr>
            <a:lvl7pPr marL="2741748" indent="0">
              <a:buNone/>
              <a:defRPr sz="900"/>
            </a:lvl7pPr>
            <a:lvl8pPr marL="3198706" indent="0">
              <a:buNone/>
              <a:defRPr sz="900"/>
            </a:lvl8pPr>
            <a:lvl9pPr marL="365566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3B80-537C-45BC-8379-39BA8258FDD7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169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58" indent="0">
              <a:buNone/>
              <a:defRPr sz="2800"/>
            </a:lvl2pPr>
            <a:lvl3pPr marL="913916" indent="0">
              <a:buNone/>
              <a:defRPr sz="2400"/>
            </a:lvl3pPr>
            <a:lvl4pPr marL="1370874" indent="0">
              <a:buNone/>
              <a:defRPr sz="2000"/>
            </a:lvl4pPr>
            <a:lvl5pPr marL="1827832" indent="0">
              <a:buNone/>
              <a:defRPr sz="2000"/>
            </a:lvl5pPr>
            <a:lvl6pPr marL="2284789" indent="0">
              <a:buNone/>
              <a:defRPr sz="2000"/>
            </a:lvl6pPr>
            <a:lvl7pPr marL="2741748" indent="0">
              <a:buNone/>
              <a:defRPr sz="2000"/>
            </a:lvl7pPr>
            <a:lvl8pPr marL="3198706" indent="0">
              <a:buNone/>
              <a:defRPr sz="2000"/>
            </a:lvl8pPr>
            <a:lvl9pPr marL="3655663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58" indent="0">
              <a:buNone/>
              <a:defRPr sz="1200"/>
            </a:lvl2pPr>
            <a:lvl3pPr marL="913916" indent="0">
              <a:buNone/>
              <a:defRPr sz="1000"/>
            </a:lvl3pPr>
            <a:lvl4pPr marL="1370874" indent="0">
              <a:buNone/>
              <a:defRPr sz="900"/>
            </a:lvl4pPr>
            <a:lvl5pPr marL="1827832" indent="0">
              <a:buNone/>
              <a:defRPr sz="900"/>
            </a:lvl5pPr>
            <a:lvl6pPr marL="2284789" indent="0">
              <a:buNone/>
              <a:defRPr sz="900"/>
            </a:lvl6pPr>
            <a:lvl7pPr marL="2741748" indent="0">
              <a:buNone/>
              <a:defRPr sz="900"/>
            </a:lvl7pPr>
            <a:lvl8pPr marL="3198706" indent="0">
              <a:buNone/>
              <a:defRPr sz="900"/>
            </a:lvl8pPr>
            <a:lvl9pPr marL="365566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E3E6E-D81C-4CAC-999E-1A48BA0DD4D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034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BA1-F51A-4527-8206-ED342B1B89A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4814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C2A1F-6A42-498D-B68B-F94ECC572FD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63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4963" y="1341447"/>
            <a:ext cx="3586162" cy="4764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3525" y="1341447"/>
            <a:ext cx="3587750" cy="4764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54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74" indent="0">
              <a:buNone/>
              <a:defRPr sz="2000" b="1"/>
            </a:lvl2pPr>
            <a:lvl3pPr marL="912949" indent="0">
              <a:buNone/>
              <a:defRPr sz="1800" b="1"/>
            </a:lvl3pPr>
            <a:lvl4pPr marL="1369423" indent="0">
              <a:buNone/>
              <a:defRPr sz="1600" b="1"/>
            </a:lvl4pPr>
            <a:lvl5pPr marL="1825899" indent="0">
              <a:buNone/>
              <a:defRPr sz="1600" b="1"/>
            </a:lvl5pPr>
            <a:lvl6pPr marL="2282371" indent="0">
              <a:buNone/>
              <a:defRPr sz="1600" b="1"/>
            </a:lvl6pPr>
            <a:lvl7pPr marL="2738848" indent="0">
              <a:buNone/>
              <a:defRPr sz="1600" b="1"/>
            </a:lvl7pPr>
            <a:lvl8pPr marL="3195322" indent="0">
              <a:buNone/>
              <a:defRPr sz="1600" b="1"/>
            </a:lvl8pPr>
            <a:lvl9pPr marL="365179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74" indent="0">
              <a:buNone/>
              <a:defRPr sz="2000" b="1"/>
            </a:lvl2pPr>
            <a:lvl3pPr marL="912949" indent="0">
              <a:buNone/>
              <a:defRPr sz="1800" b="1"/>
            </a:lvl3pPr>
            <a:lvl4pPr marL="1369423" indent="0">
              <a:buNone/>
              <a:defRPr sz="1600" b="1"/>
            </a:lvl4pPr>
            <a:lvl5pPr marL="1825899" indent="0">
              <a:buNone/>
              <a:defRPr sz="1600" b="1"/>
            </a:lvl5pPr>
            <a:lvl6pPr marL="2282371" indent="0">
              <a:buNone/>
              <a:defRPr sz="1600" b="1"/>
            </a:lvl6pPr>
            <a:lvl7pPr marL="2738848" indent="0">
              <a:buNone/>
              <a:defRPr sz="1600" b="1"/>
            </a:lvl7pPr>
            <a:lvl8pPr marL="3195322" indent="0">
              <a:buNone/>
              <a:defRPr sz="1600" b="1"/>
            </a:lvl8pPr>
            <a:lvl9pPr marL="365179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40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84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3161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74" indent="0">
              <a:buNone/>
              <a:defRPr sz="1200"/>
            </a:lvl2pPr>
            <a:lvl3pPr marL="912949" indent="0">
              <a:buNone/>
              <a:defRPr sz="1000"/>
            </a:lvl3pPr>
            <a:lvl4pPr marL="1369423" indent="0">
              <a:buNone/>
              <a:defRPr sz="900"/>
            </a:lvl4pPr>
            <a:lvl5pPr marL="1825899" indent="0">
              <a:buNone/>
              <a:defRPr sz="900"/>
            </a:lvl5pPr>
            <a:lvl6pPr marL="2282371" indent="0">
              <a:buNone/>
              <a:defRPr sz="900"/>
            </a:lvl6pPr>
            <a:lvl7pPr marL="2738848" indent="0">
              <a:buNone/>
              <a:defRPr sz="900"/>
            </a:lvl7pPr>
            <a:lvl8pPr marL="3195322" indent="0">
              <a:buNone/>
              <a:defRPr sz="900"/>
            </a:lvl8pPr>
            <a:lvl9pPr marL="365179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946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74" indent="0">
              <a:buNone/>
              <a:defRPr sz="2800"/>
            </a:lvl2pPr>
            <a:lvl3pPr marL="912949" indent="0">
              <a:buNone/>
              <a:defRPr sz="2400"/>
            </a:lvl3pPr>
            <a:lvl4pPr marL="1369423" indent="0">
              <a:buNone/>
              <a:defRPr sz="2000"/>
            </a:lvl4pPr>
            <a:lvl5pPr marL="1825899" indent="0">
              <a:buNone/>
              <a:defRPr sz="2000"/>
            </a:lvl5pPr>
            <a:lvl6pPr marL="2282371" indent="0">
              <a:buNone/>
              <a:defRPr sz="2000"/>
            </a:lvl6pPr>
            <a:lvl7pPr marL="2738848" indent="0">
              <a:buNone/>
              <a:defRPr sz="2000"/>
            </a:lvl7pPr>
            <a:lvl8pPr marL="3195322" indent="0">
              <a:buNone/>
              <a:defRPr sz="2000"/>
            </a:lvl8pPr>
            <a:lvl9pPr marL="3651794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74" indent="0">
              <a:buNone/>
              <a:defRPr sz="1200"/>
            </a:lvl2pPr>
            <a:lvl3pPr marL="912949" indent="0">
              <a:buNone/>
              <a:defRPr sz="1000"/>
            </a:lvl3pPr>
            <a:lvl4pPr marL="1369423" indent="0">
              <a:buNone/>
              <a:defRPr sz="900"/>
            </a:lvl4pPr>
            <a:lvl5pPr marL="1825899" indent="0">
              <a:buNone/>
              <a:defRPr sz="900"/>
            </a:lvl5pPr>
            <a:lvl6pPr marL="2282371" indent="0">
              <a:buNone/>
              <a:defRPr sz="900"/>
            </a:lvl6pPr>
            <a:lvl7pPr marL="2738848" indent="0">
              <a:buNone/>
              <a:defRPr sz="900"/>
            </a:lvl7pPr>
            <a:lvl8pPr marL="3195322" indent="0">
              <a:buNone/>
              <a:defRPr sz="900"/>
            </a:lvl8pPr>
            <a:lvl9pPr marL="365179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2113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22" y="457200"/>
            <a:ext cx="78517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4963" y="1341447"/>
            <a:ext cx="7326312" cy="476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chemeClr val="bg1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1028" name="Picture 12" descr="LogoA(b&amp;W)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9" y="5734050"/>
            <a:ext cx="17303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5125"/>
          </a:xfrm>
          <a:prstGeom prst="rect">
            <a:avLst/>
          </a:prstGeom>
        </p:spPr>
        <p:txBody>
          <a:bodyPr vert="horz" lIns="91296" tIns="45648" rIns="91296" bIns="4564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94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9AD6F1A-9978-4F21-9819-C449F7A5BBAF}" type="slidenum">
              <a:rPr lang="en-GB" smtClean="0">
                <a:solidFill>
                  <a:srgbClr val="000000">
                    <a:tint val="75000"/>
                  </a:srgbClr>
                </a:solidFill>
                <a:latin typeface="Times New Roman" pitchFamily="18" charset="0"/>
                <a:ea typeface="MS PGothic" pitchFamily="34" charset="-128"/>
              </a:rPr>
              <a:pPr defTabSz="91294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>
                  <a:tint val="75000"/>
                </a:srgbClr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217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760785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+mj-lt"/>
          <a:ea typeface="MS PGothic" pitchFamily="34" charset="-128"/>
          <a:cs typeface="ＭＳ Ｐゴシック" charset="0"/>
        </a:defRPr>
      </a:lvl1pPr>
      <a:lvl2pPr algn="l" defTabSz="760785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defTabSz="760785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defTabSz="760785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defTabSz="760785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  <a:ea typeface="MS PGothic" pitchFamily="34" charset="-128"/>
          <a:cs typeface="ＭＳ Ｐゴシック" charset="0"/>
        </a:defRPr>
      </a:lvl5pPr>
      <a:lvl6pPr marL="456474" algn="l" defTabSz="760785" rtl="0" fontAlgn="base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</a:defRPr>
      </a:lvl6pPr>
      <a:lvl7pPr marL="912949" algn="l" defTabSz="760785" rtl="0" fontAlgn="base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</a:defRPr>
      </a:lvl7pPr>
      <a:lvl8pPr marL="1369423" algn="l" defTabSz="760785" rtl="0" fontAlgn="base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</a:defRPr>
      </a:lvl8pPr>
      <a:lvl9pPr marL="1825899" algn="l" defTabSz="760785" rtl="0" fontAlgn="base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</a:defRPr>
      </a:lvl9pPr>
    </p:titleStyle>
    <p:bodyStyle>
      <a:lvl1pPr marL="193369" indent="-193369" algn="l" defTabSz="760785" rtl="0" eaLnBrk="0" fontAlgn="base" hangingPunct="0">
        <a:spcBef>
          <a:spcPct val="0"/>
        </a:spcBef>
        <a:spcAft>
          <a:spcPct val="0"/>
        </a:spcAft>
        <a:buClr>
          <a:srgbClr val="006FBA"/>
        </a:buClr>
        <a:buFont typeface="Wingdings" pitchFamily="2" charset="2"/>
        <a:buChar char="l"/>
        <a:defRPr sz="29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65692" indent="-282125" algn="l" defTabSz="760785" rtl="0" eaLnBrk="0" fontAlgn="base" hangingPunct="0">
        <a:spcBef>
          <a:spcPct val="0"/>
        </a:spcBef>
        <a:spcAft>
          <a:spcPct val="0"/>
        </a:spcAft>
        <a:buClr>
          <a:srgbClr val="006FBA"/>
        </a:buClr>
        <a:buFont typeface="Webdings" pitchFamily="18" charset="2"/>
        <a:buChar char="4"/>
        <a:defRPr sz="2900" b="1">
          <a:solidFill>
            <a:schemeClr val="tx1"/>
          </a:solidFill>
          <a:latin typeface="+mj-lt"/>
          <a:ea typeface="MS PGothic" pitchFamily="34" charset="-128"/>
        </a:defRPr>
      </a:lvl2pPr>
      <a:lvl3pPr marL="855891" indent="57060" algn="l" defTabSz="760785" rtl="0" eaLnBrk="0" fontAlgn="base" hangingPunct="0">
        <a:spcBef>
          <a:spcPct val="0"/>
        </a:spcBef>
        <a:spcAft>
          <a:spcPct val="0"/>
        </a:spcAft>
        <a:buClr>
          <a:srgbClr val="006FBA"/>
        </a:buClr>
        <a:buFont typeface="Webdings" pitchFamily="18" charset="2"/>
        <a:buChar char="a"/>
        <a:defRPr sz="2900" b="1">
          <a:solidFill>
            <a:schemeClr val="tx1"/>
          </a:solidFill>
          <a:latin typeface="+mj-lt"/>
          <a:ea typeface="MS PGothic" pitchFamily="34" charset="-128"/>
        </a:defRPr>
      </a:lvl3pPr>
      <a:lvl4pPr marL="1597661" indent="-228237" algn="l" defTabSz="760785" rtl="0" eaLnBrk="0" fontAlgn="base" hangingPunct="0">
        <a:spcBef>
          <a:spcPct val="20000"/>
        </a:spcBef>
        <a:spcAft>
          <a:spcPct val="0"/>
        </a:spcAft>
        <a:buClr>
          <a:srgbClr val="FA0505"/>
        </a:buClr>
        <a:buSzPct val="60000"/>
        <a:buChar char="–"/>
        <a:defRPr sz="2800">
          <a:solidFill>
            <a:schemeClr val="tx1"/>
          </a:solidFill>
          <a:latin typeface="+mj-lt"/>
          <a:ea typeface="MS PGothic" pitchFamily="34" charset="-128"/>
        </a:defRPr>
      </a:lvl4pPr>
      <a:lvl5pPr marL="2054136" indent="-228237" algn="l" defTabSz="760785" rtl="0" eaLnBrk="0" fontAlgn="base" hangingPunct="0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  <a:ea typeface="MS PGothic" pitchFamily="34" charset="-128"/>
        </a:defRPr>
      </a:lvl5pPr>
      <a:lvl6pPr marL="2510609" indent="-228237" algn="l" defTabSz="760785" rtl="0" fontAlgn="base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</a:defRPr>
      </a:lvl6pPr>
      <a:lvl7pPr marL="2967083" indent="-228237" algn="l" defTabSz="760785" rtl="0" fontAlgn="base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</a:defRPr>
      </a:lvl7pPr>
      <a:lvl8pPr marL="3423560" indent="-228237" algn="l" defTabSz="760785" rtl="0" fontAlgn="base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</a:defRPr>
      </a:lvl8pPr>
      <a:lvl9pPr marL="3880033" indent="-228237" algn="l" defTabSz="760785" rtl="0" fontAlgn="base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74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49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23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99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71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48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322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94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57200"/>
            <a:ext cx="78517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4963" y="1341438"/>
            <a:ext cx="7326312" cy="476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chemeClr val="bg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1028" name="Picture 12" descr="LogoA(b&amp;W)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734050"/>
            <a:ext cx="17303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9AD6F1A-9978-4F21-9819-C449F7A5BBAF}" type="slidenum">
              <a:rPr lang="en-GB">
                <a:solidFill>
                  <a:srgbClr val="000000">
                    <a:tint val="75000"/>
                  </a:srgbClr>
                </a:solidFill>
                <a:latin typeface="Times New Roman" pitchFamily="18" charset="0"/>
                <a:ea typeface="MS PGothic" pitchFamily="34" charset="-128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>
                  <a:tint val="75000"/>
                </a:srgbClr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975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+mj-lt"/>
          <a:ea typeface="MS PGothic" pitchFamily="34" charset="-128"/>
          <a:cs typeface="ＭＳ Ｐゴシック" charset="0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l" defTabSz="762000" rtl="0" fontAlgn="base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</a:defRPr>
      </a:lvl6pPr>
      <a:lvl7pPr marL="914400" algn="l" defTabSz="762000" rtl="0" fontAlgn="base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</a:defRPr>
      </a:lvl7pPr>
      <a:lvl8pPr marL="1371600" algn="l" defTabSz="762000" rtl="0" fontAlgn="base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</a:defRPr>
      </a:lvl8pPr>
      <a:lvl9pPr marL="1828800" algn="l" defTabSz="762000" rtl="0" fontAlgn="base">
        <a:spcBef>
          <a:spcPct val="0"/>
        </a:spcBef>
        <a:spcAft>
          <a:spcPct val="0"/>
        </a:spcAft>
        <a:defRPr sz="4000">
          <a:solidFill>
            <a:srgbClr val="006FBA"/>
          </a:solidFill>
          <a:latin typeface="Arial" charset="0"/>
        </a:defRPr>
      </a:lvl9pPr>
    </p:titleStyle>
    <p:bodyStyle>
      <a:lvl1pPr marL="193675" indent="-193675" algn="l" defTabSz="762000" rtl="0" eaLnBrk="0" fontAlgn="base" hangingPunct="0">
        <a:spcBef>
          <a:spcPct val="0"/>
        </a:spcBef>
        <a:spcAft>
          <a:spcPct val="0"/>
        </a:spcAft>
        <a:buClr>
          <a:srgbClr val="006FBA"/>
        </a:buClr>
        <a:buFont typeface="Wingdings" pitchFamily="2" charset="2"/>
        <a:buChar char="l"/>
        <a:defRPr sz="29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66750" indent="-282575" algn="l" defTabSz="762000" rtl="0" eaLnBrk="0" fontAlgn="base" hangingPunct="0">
        <a:spcBef>
          <a:spcPct val="0"/>
        </a:spcBef>
        <a:spcAft>
          <a:spcPct val="0"/>
        </a:spcAft>
        <a:buClr>
          <a:srgbClr val="006FBA"/>
        </a:buClr>
        <a:buFont typeface="Webdings" pitchFamily="18" charset="2"/>
        <a:buChar char="4"/>
        <a:defRPr sz="2900" b="1">
          <a:solidFill>
            <a:schemeClr val="tx1"/>
          </a:solidFill>
          <a:latin typeface="+mj-lt"/>
          <a:ea typeface="MS PGothic" pitchFamily="34" charset="-128"/>
        </a:defRPr>
      </a:lvl2pPr>
      <a:lvl3pPr marL="857250" indent="57150" algn="l" defTabSz="762000" rtl="0" eaLnBrk="0" fontAlgn="base" hangingPunct="0">
        <a:spcBef>
          <a:spcPct val="0"/>
        </a:spcBef>
        <a:spcAft>
          <a:spcPct val="0"/>
        </a:spcAft>
        <a:buClr>
          <a:srgbClr val="006FBA"/>
        </a:buClr>
        <a:buFont typeface="Webdings" pitchFamily="18" charset="2"/>
        <a:buChar char="a"/>
        <a:defRPr sz="2900" b="1">
          <a:solidFill>
            <a:schemeClr val="tx1"/>
          </a:solidFill>
          <a:latin typeface="+mj-lt"/>
          <a:ea typeface="MS PGothic" pitchFamily="34" charset="-128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lr>
          <a:srgbClr val="FA0505"/>
        </a:buClr>
        <a:buSzPct val="60000"/>
        <a:buChar char="–"/>
        <a:defRPr sz="2800">
          <a:solidFill>
            <a:schemeClr val="tx1"/>
          </a:solidFill>
          <a:latin typeface="+mj-lt"/>
          <a:ea typeface="MS PGothic" pitchFamily="34" charset="-128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  <a:ea typeface="MS PGothic" pitchFamily="34" charset="-128"/>
        </a:defRPr>
      </a:lvl5pPr>
      <a:lvl6pPr marL="2514600" indent="-228600" algn="l" defTabSz="762000" rtl="0" fontAlgn="base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</a:defRPr>
      </a:lvl6pPr>
      <a:lvl7pPr marL="2971800" indent="-228600" algn="l" defTabSz="762000" rtl="0" fontAlgn="base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</a:defRPr>
      </a:lvl7pPr>
      <a:lvl8pPr marL="3429000" indent="-228600" algn="l" defTabSz="762000" rtl="0" fontAlgn="base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</a:defRPr>
      </a:lvl8pPr>
      <a:lvl9pPr marL="3886200" indent="-228600" algn="l" defTabSz="762000" rtl="0" fontAlgn="base">
        <a:spcBef>
          <a:spcPct val="20000"/>
        </a:spcBef>
        <a:spcAft>
          <a:spcPct val="0"/>
        </a:spcAft>
        <a:buClr>
          <a:srgbClr val="FA0505"/>
        </a:buClr>
        <a:buSzPct val="60000"/>
        <a:buChar char="»"/>
        <a:defRPr sz="28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392" tIns="45696" rIns="91392" bIns="4569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392" tIns="45696" rIns="91392" bIns="4569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3"/>
            <a:ext cx="2133600" cy="365125"/>
          </a:xfrm>
          <a:prstGeom prst="rect">
            <a:avLst/>
          </a:prstGeom>
        </p:spPr>
        <p:txBody>
          <a:bodyPr vert="horz" lIns="91392" tIns="45696" rIns="91392" bIns="4569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916"/>
            <a:fld id="{E8F89AF3-926B-4543-B6E7-B4484BDAA81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3916"/>
              <a:t>13/09/2018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3" y="6356353"/>
            <a:ext cx="2895600" cy="365125"/>
          </a:xfrm>
          <a:prstGeom prst="rect">
            <a:avLst/>
          </a:prstGeom>
        </p:spPr>
        <p:txBody>
          <a:bodyPr vert="horz" lIns="91392" tIns="45696" rIns="91392" bIns="4569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916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392" tIns="45696" rIns="91392" bIns="4569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916"/>
            <a:fld id="{376FC200-773E-4770-9319-1EF78DA707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3916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5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hf sldNum="0" hdr="0" ftr="0" dt="0"/>
  <p:txStyles>
    <p:titleStyle>
      <a:lvl1pPr algn="ctr" defTabSz="91391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18" indent="-342718" algn="l" defTabSz="913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57" indent="-285600" algn="l" defTabSz="91391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95" indent="-228479" algn="l" defTabSz="913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353" indent="-228479" algn="l" defTabSz="91391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11" indent="-228479" algn="l" defTabSz="91391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269" indent="-228479" algn="l" defTabSz="913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26" indent="-228479" algn="l" defTabSz="913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185" indent="-228479" algn="l" defTabSz="913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143" indent="-228479" algn="l" defTabSz="913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8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6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4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32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9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8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6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3" algn="l" defTabSz="9139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-22656" y="802368"/>
            <a:ext cx="9144000" cy="464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6" tIns="45648" rIns="91296" bIns="45648">
            <a:spAutoFit/>
          </a:bodyPr>
          <a:lstStyle>
            <a:lvl1pPr>
              <a:defRPr sz="2900">
                <a:solidFill>
                  <a:schemeClr val="tx1"/>
                </a:solidFill>
                <a:latin typeface="Arial Black" pitchFamily="34" charset="0"/>
                <a:ea typeface="MS PGothic" pitchFamily="34" charset="-128"/>
              </a:defRPr>
            </a:lvl1pPr>
            <a:lvl2pPr marL="742950" indent="-285750">
              <a:defRPr sz="2900" b="1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900" b="1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>
              <a:buClr>
                <a:srgbClr val="919191">
                  <a:lumMod val="50000"/>
                </a:srgbClr>
              </a:buClr>
              <a:defRPr/>
            </a:pPr>
            <a:r>
              <a:rPr lang="en-GB" sz="3200" b="1" dirty="0" smtClean="0">
                <a:solidFill>
                  <a:srgbClr val="000000"/>
                </a:solidFill>
                <a:latin typeface="Verdana" pitchFamily="34" charset="0"/>
              </a:rPr>
              <a:t>Local Authorities and Sustainable Energy</a:t>
            </a:r>
          </a:p>
          <a:p>
            <a:pPr algn="ctr">
              <a:buClr>
                <a:srgbClr val="919191">
                  <a:lumMod val="50000"/>
                </a:srgbClr>
              </a:buClr>
              <a:defRPr/>
            </a:pPr>
            <a:endParaRPr lang="en-GB" sz="3200" b="1" dirty="0" smtClean="0">
              <a:solidFill>
                <a:srgbClr val="000000"/>
              </a:solidFill>
              <a:latin typeface="Verdana" pitchFamily="34" charset="0"/>
            </a:endParaRPr>
          </a:p>
          <a:p>
            <a:pPr algn="ctr">
              <a:buClr>
                <a:srgbClr val="919191">
                  <a:lumMod val="50000"/>
                </a:srgbClr>
              </a:buClr>
              <a:defRPr/>
            </a:pPr>
            <a:endParaRPr lang="en-GB" sz="3200" b="1" dirty="0">
              <a:solidFill>
                <a:srgbClr val="000000"/>
              </a:solidFill>
              <a:latin typeface="Verdana" pitchFamily="34" charset="0"/>
            </a:endParaRPr>
          </a:p>
          <a:p>
            <a:pPr algn="ctr">
              <a:buClr>
                <a:srgbClr val="919191">
                  <a:lumMod val="50000"/>
                </a:srgbClr>
              </a:buClr>
              <a:defRPr/>
            </a:pPr>
            <a:r>
              <a:rPr lang="en-GB" sz="2400" b="1" dirty="0" smtClean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3200" b="1" dirty="0" smtClean="0">
              <a:solidFill>
                <a:srgbClr val="000000"/>
              </a:solidFill>
              <a:latin typeface="Verdana" pitchFamily="34" charset="0"/>
            </a:endParaRPr>
          </a:p>
          <a:p>
            <a:pPr algn="ctr">
              <a:buClr>
                <a:srgbClr val="919191">
                  <a:lumMod val="50000"/>
                </a:srgbClr>
              </a:buClr>
              <a:defRPr/>
            </a:pPr>
            <a:endParaRPr lang="en-GB" sz="3200" b="1" dirty="0">
              <a:solidFill>
                <a:srgbClr val="000000"/>
              </a:solidFill>
              <a:latin typeface="Verdana" pitchFamily="34" charset="0"/>
            </a:endParaRPr>
          </a:p>
          <a:p>
            <a:pPr algn="ctr">
              <a:buClr>
                <a:srgbClr val="919191">
                  <a:lumMod val="50000"/>
                </a:srgbClr>
              </a:buClr>
              <a:defRPr/>
            </a:pPr>
            <a:endParaRPr lang="en-GB" sz="3200" b="1" dirty="0" smtClean="0">
              <a:solidFill>
                <a:srgbClr val="000000"/>
              </a:solidFill>
              <a:latin typeface="Verdana" pitchFamily="34" charset="0"/>
            </a:endParaRPr>
          </a:p>
          <a:p>
            <a:pPr algn="ctr">
              <a:buClr>
                <a:srgbClr val="919191">
                  <a:lumMod val="50000"/>
                </a:srgbClr>
              </a:buClr>
              <a:defRPr/>
            </a:pPr>
            <a:r>
              <a:rPr lang="en-GB" sz="2400" b="1" dirty="0" smtClean="0">
                <a:solidFill>
                  <a:srgbClr val="000000"/>
                </a:solidFill>
                <a:latin typeface="Verdana" pitchFamily="34" charset="0"/>
              </a:rPr>
              <a:t>Andrew Briggs</a:t>
            </a:r>
          </a:p>
          <a:p>
            <a:pPr algn="ctr">
              <a:buClr>
                <a:srgbClr val="919191">
                  <a:lumMod val="50000"/>
                </a:srgbClr>
              </a:buClr>
              <a:defRPr/>
            </a:pPr>
            <a:r>
              <a:rPr lang="en-GB" sz="2400" b="1" dirty="0" smtClean="0">
                <a:solidFill>
                  <a:srgbClr val="000000"/>
                </a:solidFill>
                <a:latin typeface="Verdana" pitchFamily="34" charset="0"/>
              </a:rPr>
              <a:t>Stoke-on-Trent City Council</a:t>
            </a:r>
            <a:endParaRPr lang="en-US" sz="2400" b="1" dirty="0">
              <a:solidFill>
                <a:srgbClr val="000000"/>
              </a:solidFill>
              <a:latin typeface="Calibri" pitchFamily="34" charset="0"/>
            </a:endParaRPr>
          </a:p>
          <a:p>
            <a:pPr algn="ctr" defTabSz="912949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32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28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642" y="-5080"/>
            <a:ext cx="8767762" cy="8537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98500" y="1159852"/>
            <a:ext cx="7532631" cy="4453547"/>
          </a:xfrm>
          <a:prstGeom prst="rect">
            <a:avLst/>
          </a:prstGeom>
        </p:spPr>
        <p:txBody>
          <a:bodyPr vert="horz" lIns="91376" tIns="45688" rIns="91376" bIns="4568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b="1" u="sng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Making it happen:</a:t>
            </a:r>
          </a:p>
          <a:p>
            <a:pPr algn="l"/>
            <a:endParaRPr lang="en-GB" sz="18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Collaboration and co-creation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Pioneering a new way of working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Working together to define and being honest </a:t>
            </a:r>
            <a:r>
              <a:rPr lang="en-GB" sz="18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</a:t>
            </a:r>
            <a:r>
              <a:rPr lang="en-GB" sz="18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8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outcome  </a:t>
            </a:r>
            <a:endParaRPr lang="en-GB" sz="18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GB" sz="18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18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Creating a template for a city…..(a real one with 300 years of industrial legacy issues)</a:t>
            </a:r>
            <a:endParaRPr lang="en-GB" sz="18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2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642" y="-5080"/>
            <a:ext cx="8767762" cy="8537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431117" y="848707"/>
            <a:ext cx="3487395" cy="4633433"/>
            <a:chOff x="3643080" y="876999"/>
            <a:chExt cx="4078315" cy="5108575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2370" y="876999"/>
              <a:ext cx="3629025" cy="510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3643080" y="3875314"/>
              <a:ext cx="1615183" cy="493486"/>
            </a:xfrm>
            <a:prstGeom prst="straightConnector1">
              <a:avLst/>
            </a:prstGeom>
            <a:noFill/>
            <a:ln w="3175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Oval 3"/>
            <p:cNvSpPr>
              <a:spLocks noChangeArrowheads="1"/>
            </p:cNvSpPr>
            <p:nvPr/>
          </p:nvSpPr>
          <p:spPr bwMode="auto">
            <a:xfrm>
              <a:off x="5258263" y="3360862"/>
              <a:ext cx="360363" cy="792162"/>
            </a:xfrm>
            <a:prstGeom prst="ellipse">
              <a:avLst/>
            </a:prstGeom>
            <a:solidFill>
              <a:schemeClr val="accent1">
                <a:alpha val="47842"/>
              </a:schemeClr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91296" tIns="45648" rIns="91296" bIns="45648"/>
            <a:lstStyle/>
            <a:p>
              <a:pPr defTabSz="800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5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endParaRPr>
            </a:p>
          </p:txBody>
        </p:sp>
      </p:grpSp>
      <p:pic>
        <p:nvPicPr>
          <p:cNvPr id="13" name="Picture 3" descr="P:\PLACE\Green Enterprise\DHN\Geothermal\Project Management\PR &amp; Comms\Images\DHN system landscape_SD V3.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5" y="921816"/>
            <a:ext cx="6111363" cy="263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11838" y="3950915"/>
            <a:ext cx="4741239" cy="258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021" tIns="40010" rIns="80021" bIns="40010">
            <a:spAutoFit/>
          </a:bodyPr>
          <a:lstStyle>
            <a:lvl1pPr>
              <a:defRPr sz="2900">
                <a:solidFill>
                  <a:schemeClr val="tx1"/>
                </a:solidFill>
                <a:latin typeface="Arial Black" pitchFamily="34" charset="0"/>
                <a:ea typeface="MS PGothic" pitchFamily="34" charset="-128"/>
              </a:defRPr>
            </a:lvl1pPr>
            <a:lvl2pPr marL="742950" indent="-285750">
              <a:defRPr sz="2900" b="1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900" b="1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800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600" b="1" dirty="0">
              <a:solidFill>
                <a:srgbClr val="000000"/>
              </a:solidFill>
              <a:latin typeface="Calibri" pitchFamily="34" charset="0"/>
            </a:endParaRPr>
          </a:p>
          <a:p>
            <a:pPr algn="just" defTabSz="800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District Heat Network (DHN) Scheme </a:t>
            </a:r>
          </a:p>
          <a:p>
            <a:pPr algn="just" defTabSz="800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defTabSz="800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Helping to protect consumers against rising fossil </a:t>
            </a:r>
          </a:p>
          <a:p>
            <a:pPr algn="just" defTabSz="800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fuel prices, providing significant carbon reduction </a:t>
            </a:r>
          </a:p>
          <a:p>
            <a:pPr algn="just" defTabSz="800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opportunities and bring significant health b</a:t>
            </a:r>
            <a:r>
              <a:rPr lang="en-GB" altLang="en-U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enefits</a:t>
            </a:r>
          </a:p>
          <a:p>
            <a:pPr algn="just" defTabSz="800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4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defTabSz="800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secure, price predictable, low carbon heat</a:t>
            </a:r>
          </a:p>
          <a:p>
            <a:pPr algn="just" defTabSz="800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100" b="1" dirty="0">
              <a:solidFill>
                <a:srgbClr val="000000"/>
              </a:solidFill>
              <a:latin typeface="Calibri" pitchFamily="34" charset="0"/>
            </a:endParaRPr>
          </a:p>
          <a:p>
            <a:pPr defTabSz="800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832" y="2842593"/>
            <a:ext cx="1884023" cy="2611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0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73856" y="1568509"/>
            <a:ext cx="7008044" cy="339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marL="342689" indent="-342689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94" indent="-285575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296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599215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134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05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6pPr>
            <a:lvl7pPr marL="296997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7pPr>
            <a:lvl8pPr marL="3426890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8pPr>
            <a:lvl9pPr marL="3883809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1800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Opportunities to enable investment through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en-US" sz="18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Commodification of models </a:t>
            </a:r>
            <a:endParaRPr lang="en-US" sz="20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Investor engagement</a:t>
            </a:r>
            <a:endParaRPr lang="en-US" sz="20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Supply chain </a:t>
            </a:r>
            <a:r>
              <a:rPr lang="en-US" sz="2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endParaRPr lang="en-US" sz="20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Training and Skills </a:t>
            </a:r>
            <a:endParaRPr lang="en-US" sz="20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Strategic </a:t>
            </a:r>
            <a:r>
              <a:rPr lang="en-US" sz="2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political </a:t>
            </a:r>
            <a:r>
              <a:rPr lang="en-US" sz="2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engagement</a:t>
            </a:r>
            <a:endParaRPr lang="en-US" sz="20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642" y="-5080"/>
            <a:ext cx="8767762" cy="8537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07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81857" y="1276408"/>
            <a:ext cx="7959598" cy="4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marL="342689" indent="-342689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94" indent="-285575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296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599215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134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05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6pPr>
            <a:lvl7pPr marL="296997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7pPr>
            <a:lvl8pPr marL="3426890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8pPr>
            <a:lvl9pPr marL="3883809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indent="0">
              <a:spcBef>
                <a:spcPct val="50000"/>
              </a:spcBef>
              <a:buClr>
                <a:schemeClr val="tx1"/>
              </a:buClr>
              <a:buNone/>
            </a:pPr>
            <a:r>
              <a:rPr lang="en-US" sz="1800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Issues:</a:t>
            </a:r>
            <a:endParaRPr lang="en-US" sz="1800" b="1" u="sng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Current procurement of energy </a:t>
            </a: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Current contract management</a:t>
            </a: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Policy – strategic view, definition of benefits requirement, fit with wider strategies, policy </a:t>
            </a: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Planning – Energy component of local 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</a:t>
            </a:r>
            <a:endParaRPr lang="en-US" sz="18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Capacity</a:t>
            </a: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DNO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18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642" y="-5080"/>
            <a:ext cx="8767762" cy="8537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6" name="Picture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15" t="-1" r="1" b="-9534"/>
          <a:stretch/>
        </p:blipFill>
        <p:spPr>
          <a:xfrm>
            <a:off x="2581448" y="393787"/>
            <a:ext cx="3755852" cy="3747347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589856" y="3894667"/>
            <a:ext cx="5943599" cy="1551955"/>
          </a:xfrm>
          <a:prstGeom prst="rect">
            <a:avLst/>
          </a:prstGeom>
        </p:spPr>
        <p:txBody>
          <a:bodyPr vert="horz" lIns="104306" tIns="52153" rIns="104306" bIns="52153" rtlCol="0" anchor="ctr">
            <a:noAutofit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  <a:p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Andrew.briggs@stoke.gov.uk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20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951" y="220663"/>
            <a:ext cx="69850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lIns="91280" tIns="45640" rIns="91280" bIns="45640"/>
          <a:lstStyle>
            <a:lvl1pPr>
              <a:defRPr sz="2900">
                <a:solidFill>
                  <a:schemeClr val="tx1"/>
                </a:solidFill>
                <a:latin typeface="Arial Black" pitchFamily="34" charset="0"/>
                <a:ea typeface="MS PGothic" pitchFamily="34" charset="-128"/>
              </a:defRPr>
            </a:lvl1pPr>
            <a:lvl2pPr marL="742950" indent="-285750">
              <a:defRPr sz="2900" b="1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900" b="1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760650">
              <a:buClr>
                <a:srgbClr val="484848"/>
              </a:buClr>
            </a:pPr>
            <a:r>
              <a:rPr lang="en-GB" altLang="en-US" sz="3200" b="1" dirty="0">
                <a:solidFill>
                  <a:prstClr val="black"/>
                </a:solidFill>
                <a:latin typeface="Verdana" pitchFamily="34" charset="0"/>
              </a:rPr>
              <a:t>Stoke-on-Trent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801" y="123607"/>
            <a:ext cx="3167063" cy="590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01262" y="1670874"/>
            <a:ext cx="4227485" cy="163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80" tIns="45640" rIns="91280" bIns="45640">
            <a:spAutoFit/>
          </a:bodyPr>
          <a:lstStyle>
            <a:lvl1pPr>
              <a:defRPr sz="2900">
                <a:solidFill>
                  <a:schemeClr val="tx1"/>
                </a:solidFill>
                <a:latin typeface="Arial Black" pitchFamily="34" charset="0"/>
                <a:ea typeface="MS PGothic" pitchFamily="34" charset="-128"/>
              </a:defRPr>
            </a:lvl1pPr>
            <a:lvl2pPr marL="742950" indent="-285750">
              <a:defRPr sz="2900" b="1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900" b="1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eaLnBrk="0" hangingPunct="0"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GB" alt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Unitary Authority (</a:t>
            </a:r>
            <a:r>
              <a:rPr lang="en-GB" altLang="en-US" sz="20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towns</a:t>
            </a:r>
            <a:r>
              <a:rPr lang="en-GB" alt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en-GB" altLang="en-US" sz="20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250,000 inhabitants</a:t>
            </a:r>
          </a:p>
          <a:p>
            <a:endParaRPr lang="en-GB" altLang="en-US" sz="20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Commonly known as</a:t>
            </a:r>
          </a:p>
          <a:p>
            <a:r>
              <a:rPr lang="en-GB" sz="20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“The</a:t>
            </a:r>
            <a:r>
              <a:rPr lang="en-GB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Potteries”</a:t>
            </a:r>
            <a:endParaRPr lang="en-GB" altLang="en-US" sz="20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367" y="987091"/>
            <a:ext cx="1676815" cy="1870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06" y="3559621"/>
            <a:ext cx="2109019" cy="223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92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99256" y="1390708"/>
            <a:ext cx="8229600" cy="4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marL="342689" indent="-342689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94" indent="-285575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296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599215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134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05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6pPr>
            <a:lvl7pPr marL="296997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7pPr>
            <a:lvl8pPr marL="3426890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8pPr>
            <a:lvl9pPr marL="3883809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b="1" i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‘The </a:t>
            </a:r>
            <a:r>
              <a:rPr lang="en-GB" b="1" i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 energy system might be characterised as aged, suffering significant constraints and with disruptive capacity limits blocking new </a:t>
            </a:r>
            <a:r>
              <a:rPr lang="en-GB" b="1" i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development’</a:t>
            </a:r>
            <a:endParaRPr lang="en-US" b="1" i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Addressing this issue is the key to success for our city;</a:t>
            </a: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Secure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affordable indigenous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supplies with grid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independence</a:t>
            </a: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Improved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environmental 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footprint and air quality</a:t>
            </a: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Wingdings 2" pitchFamily="18" charset="2"/>
              <a:buNone/>
            </a:pP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Opening key employment sites </a:t>
            </a: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Supporting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job creation in key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sectors</a:t>
            </a: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Encouraging and assisting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business start-ups </a:t>
            </a:r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Attracting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inward investment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53582" y="736600"/>
            <a:ext cx="8767762" cy="762000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18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Distributed </a:t>
            </a:r>
            <a:r>
              <a:rPr lang="en-US" sz="18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– A place based approach</a:t>
            </a:r>
            <a:endParaRPr lang="en-US" sz="1800" b="1" u="sng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79642" y="-5080"/>
            <a:ext cx="8767762" cy="853787"/>
          </a:xfrm>
          <a:prstGeom prst="rect">
            <a:avLst/>
          </a:prstGeom>
        </p:spPr>
        <p:txBody>
          <a:bodyPr vert="horz" lIns="91392" tIns="45696" rIns="91392" bIns="45696" rtlCol="0" anchor="ctr">
            <a:noAutofit/>
          </a:bodyPr>
          <a:lstStyle>
            <a:lvl1pPr algn="ctr" defTabSz="913916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b="1" smtClean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10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42" y="984562"/>
            <a:ext cx="6376302" cy="4781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79642" y="-5080"/>
            <a:ext cx="8767762" cy="8537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74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-242664" y="6414"/>
            <a:ext cx="9459816" cy="1143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Sustainable </a:t>
            </a:r>
            <a:r>
              <a:rPr lang="en-GB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GB" sz="3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nergy driving a smart city 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sz="3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56" y="1513552"/>
            <a:ext cx="1401829" cy="196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378235" y="3586966"/>
            <a:ext cx="1710089" cy="13473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Phase 1, DHN</a:t>
            </a:r>
          </a:p>
          <a:p>
            <a:pPr marL="0" indent="0">
              <a:buFont typeface="Arial" pitchFamily="34" charset="0"/>
              <a:buNone/>
            </a:pPr>
            <a:r>
              <a:rPr lang="en-GB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18Km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pipework </a:t>
            </a:r>
            <a:r>
              <a:rPr lang="en-GB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fibre network 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connecting key public assets + up to 1000 domestic residencies. Saving 12,000 tons CO2 p.a</a:t>
            </a:r>
            <a:r>
              <a:rPr lang="en-GB" sz="1000" dirty="0" smtClean="0"/>
              <a:t>.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idx="1"/>
          </p:nvPr>
        </p:nvSpPr>
        <p:spPr>
          <a:xfrm>
            <a:off x="2970028" y="4911440"/>
            <a:ext cx="2389372" cy="10448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Year 25,</a:t>
            </a:r>
          </a:p>
          <a:p>
            <a:pPr marL="0" indent="0">
              <a:buNone/>
            </a:pPr>
            <a:r>
              <a:rPr lang="en-GB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500Km+ pipework , infrastructure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fibre network 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multiple energy sources connected </a:t>
            </a:r>
            <a:r>
              <a:rPr lang="en-GB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managed and controlled via local systems</a:t>
            </a:r>
            <a:endParaRPr lang="en-GB" sz="1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20034" y="1387289"/>
            <a:ext cx="2402866" cy="3394863"/>
            <a:chOff x="4644008" y="2215838"/>
            <a:chExt cx="2190750" cy="33528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2215838"/>
              <a:ext cx="2190750" cy="3352800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5292081" y="3356992"/>
              <a:ext cx="432047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5436096" y="3753036"/>
              <a:ext cx="72008" cy="828092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436096" y="4581128"/>
              <a:ext cx="360040" cy="576064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5292081" y="3356992"/>
              <a:ext cx="216023" cy="396044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5292081" y="2708920"/>
              <a:ext cx="324035" cy="648072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tle 1"/>
          <p:cNvSpPr txBox="1">
            <a:spLocks/>
          </p:cNvSpPr>
          <p:nvPr/>
        </p:nvSpPr>
        <p:spPr>
          <a:xfrm>
            <a:off x="109728" y="527336"/>
            <a:ext cx="9865055" cy="7155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AMBITION FOR A  </a:t>
            </a: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CENTRAL NERVOUS SYSTEM OF LOCALLY OWNED </a:t>
            </a:r>
            <a:endParaRPr lang="en-GB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MANAGED INFRASTRUCTURE </a:t>
            </a:r>
            <a:endParaRPr lang="en-GB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43088" y="1392491"/>
            <a:ext cx="319611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free heat</a:t>
            </a:r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carbon energy at scale, </a:t>
            </a: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improving air quality and health</a:t>
            </a:r>
          </a:p>
          <a:p>
            <a:endParaRPr lang="en-GB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Smart grid 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enabling integration of multiple energy sources at a scale attractive to national energy providers and capable of providing a useful local return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Smart load balancing 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aggregated energy savings through integrated energy management and device control</a:t>
            </a:r>
          </a:p>
          <a:p>
            <a:endParaRPr lang="en-GB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Improved local energy </a:t>
            </a: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resilience</a:t>
            </a:r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independent 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current national issues and market volatility </a:t>
            </a:r>
          </a:p>
          <a:p>
            <a:endParaRPr lang="en-GB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ransport integration  </a:t>
            </a:r>
            <a:r>
              <a:rPr lang="en-GB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management of systems improving flow and </a:t>
            </a: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reducing pollution </a:t>
            </a:r>
            <a:endParaRPr lang="en-GB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200" dirty="0"/>
          </a:p>
        </p:txBody>
      </p:sp>
      <p:pic>
        <p:nvPicPr>
          <p:cNvPr id="1026" name="Picture 2" descr="C:\Users\briggs001a\Desktop\SOT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679" y="3148444"/>
            <a:ext cx="435702" cy="33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briggs001a\Desktop\SOT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005" y="4438433"/>
            <a:ext cx="435702" cy="33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2037524" y="2830394"/>
            <a:ext cx="883476" cy="2467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43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46856" y="1568508"/>
            <a:ext cx="7959598" cy="4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marL="342689" indent="-342689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94" indent="-285575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296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599215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134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05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6pPr>
            <a:lvl7pPr marL="296997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7pPr>
            <a:lvl8pPr marL="3426890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8pPr>
            <a:lvl9pPr marL="3883809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 2" pitchFamily="18" charset="2"/>
              <a:buNone/>
            </a:pPr>
            <a:endParaRPr lang="en-US" sz="11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642" y="-5080"/>
            <a:ext cx="8767762" cy="8537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643" y="1161480"/>
            <a:ext cx="854872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need </a:t>
            </a:r>
            <a:r>
              <a:rPr lang="en-US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 a managed process to address the problem identified and:</a:t>
            </a:r>
          </a:p>
          <a:p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Current procurement and delivery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requirements</a:t>
            </a: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Current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contract management and commercial approaches</a:t>
            </a: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Policy </a:t>
            </a: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Planning</a:t>
            </a: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Capacity</a:t>
            </a:r>
          </a:p>
          <a:p>
            <a:pPr marL="742494" lvl="1">
              <a:spcBef>
                <a:spcPct val="50000"/>
              </a:spcBef>
              <a:buClr>
                <a:schemeClr val="tx1"/>
              </a:buClr>
            </a:pPr>
            <a:endParaRPr lang="en-US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6020">
              <a:spcBef>
                <a:spcPct val="50000"/>
              </a:spcBef>
              <a:buClr>
                <a:schemeClr val="tx1"/>
              </a:buClr>
            </a:pPr>
            <a:r>
              <a:rPr lang="en-US" b="1" i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Avoiding the piecemeal approach of individual supplier led solutions and potential legacy issues of not vanilla, non integrated products… </a:t>
            </a:r>
            <a:endParaRPr lang="en-US" b="1" i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24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46856" y="1568508"/>
            <a:ext cx="7959598" cy="4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marL="342689" indent="-342689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94" indent="-285575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296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599215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134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05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6pPr>
            <a:lvl7pPr marL="296997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7pPr>
            <a:lvl8pPr marL="3426890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8pPr>
            <a:lvl9pPr marL="3883809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 2" pitchFamily="18" charset="2"/>
              <a:buNone/>
            </a:pPr>
            <a:endParaRPr lang="en-US" sz="11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642" y="-5080"/>
            <a:ext cx="8767762" cy="8537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93248"/>
            <a:ext cx="89777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6020">
              <a:spcBef>
                <a:spcPct val="50000"/>
              </a:spcBef>
              <a:buClr>
                <a:schemeClr val="tx1"/>
              </a:buClr>
            </a:pPr>
            <a:r>
              <a:rPr lang="en-US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Opportunities underpinned by</a:t>
            </a:r>
            <a:r>
              <a:rPr lang="en-US" b="1" i="1" u="sng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i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US" b="1" i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scale </a:t>
            </a:r>
            <a:r>
              <a:rPr lang="en-US" b="1" i="1" u="sng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an appetite for change’</a:t>
            </a:r>
          </a:p>
          <a:p>
            <a:pPr marL="286020">
              <a:spcBef>
                <a:spcPct val="50000"/>
              </a:spcBef>
              <a:buClr>
                <a:schemeClr val="tx1"/>
              </a:buClr>
            </a:pPr>
            <a:endParaRPr lang="en-US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commercial council</a:t>
            </a: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Investment in place,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 Network investment of £23m –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priority works in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delivery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full role out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18km planned</a:t>
            </a:r>
            <a:endParaRPr lang="en-US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Significant public sector partners</a:t>
            </a: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infrastructure - </a:t>
            </a:r>
            <a:r>
              <a:rPr lang="en-US" b="1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fibre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network, existing and new planned </a:t>
            </a: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EfW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electricity and waste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 responsibility</a:t>
            </a:r>
            <a:endParaRPr lang="en-US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 cluster identification, sites and significant public assets</a:t>
            </a: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77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Social </a:t>
            </a:r>
            <a:r>
              <a:rPr lang="en-US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housing, 18,500 social houses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26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46856" y="1568508"/>
            <a:ext cx="7959598" cy="4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marL="342689" indent="-342689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94" indent="-285575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296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599215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134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05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6pPr>
            <a:lvl7pPr marL="296997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7pPr>
            <a:lvl8pPr marL="3426890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8pPr>
            <a:lvl9pPr marL="3883809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 2" pitchFamily="18" charset="2"/>
              <a:buNone/>
            </a:pPr>
            <a:endParaRPr lang="en-US" sz="11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642" y="-5080"/>
            <a:ext cx="8767762" cy="8537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46856" y="1329352"/>
            <a:ext cx="8407764" cy="4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marL="342689" indent="-342689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94" indent="-285575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296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599215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134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05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6pPr>
            <a:lvl7pPr marL="296997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7pPr>
            <a:lvl8pPr marL="3426890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8pPr>
            <a:lvl9pPr marL="3883809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1800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Working through a structured approach to enable commercial </a:t>
            </a:r>
            <a:r>
              <a:rPr lang="en-US" sz="1800" b="1" u="sng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realisation</a:t>
            </a:r>
            <a:r>
              <a:rPr lang="en-US" sz="1800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of;</a:t>
            </a:r>
          </a:p>
          <a:p>
            <a:pPr marL="355600" indent="-14288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DHN development opportunities</a:t>
            </a:r>
          </a:p>
          <a:p>
            <a:pPr marL="355600" indent="-14288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Distributed Energy 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</a:p>
          <a:p>
            <a:pPr marL="355600" indent="-14288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Social 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opportunities</a:t>
            </a:r>
          </a:p>
          <a:p>
            <a:pPr marL="355600" indent="-14288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Investment leverage</a:t>
            </a:r>
          </a:p>
          <a:p>
            <a:pPr marL="355600" indent="-14288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Income generation</a:t>
            </a:r>
            <a:endParaRPr lang="en-US" sz="18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8439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2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6856" y="1412776"/>
            <a:ext cx="8229600" cy="926976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C200-773E-4770-9319-1EF78DA7072B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81756" y="933508"/>
            <a:ext cx="8500548" cy="469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1" rIns="91383" bIns="45691" numCol="1" anchor="t" anchorCtr="0" compatLnSpc="1">
            <a:prstTxWarp prst="textNoShape">
              <a:avLst/>
            </a:prstTxWarp>
          </a:bodyPr>
          <a:lstStyle>
            <a:lvl1pPr marL="342689" indent="-342689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94" indent="-285575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296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599215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134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05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6pPr>
            <a:lvl7pPr marL="2969971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7pPr>
            <a:lvl8pPr marL="3426890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8pPr>
            <a:lvl9pPr marL="3883809" indent="-22846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0079C1"/>
              </a:buClr>
              <a:buFont typeface="Wingdings 2" pitchFamily="18" charset="2"/>
              <a:buChar char="¾"/>
              <a:defRPr sz="16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indent="0">
              <a:spcBef>
                <a:spcPct val="50000"/>
              </a:spcBef>
              <a:buClr>
                <a:schemeClr val="tx1"/>
              </a:buClr>
              <a:buNone/>
            </a:pPr>
            <a:r>
              <a:rPr lang="en-US" sz="1800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Masterplan </a:t>
            </a:r>
            <a:r>
              <a:rPr lang="en-US" sz="1800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Detailed GIS based master </a:t>
            </a:r>
            <a:r>
              <a:rPr lang="en-US" sz="1800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 for </a:t>
            </a:r>
            <a:r>
              <a:rPr lang="en-US" sz="1800" b="1" u="sng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US" sz="1800" b="1" u="sng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istributed Energy infrastructure driving:</a:t>
            </a:r>
            <a:endParaRPr lang="en-US" sz="1800" b="1" u="sng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District Heating </a:t>
            </a: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campus models </a:t>
            </a:r>
            <a:endParaRPr lang="en-US" sz="18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Peaking 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 </a:t>
            </a:r>
            <a:endParaRPr lang="en-US" sz="18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Load 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balancing and FFR </a:t>
            </a:r>
            <a:endParaRPr lang="en-US" sz="18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Battery 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storage </a:t>
            </a:r>
            <a:endParaRPr lang="en-US" sz="18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efficiency</a:t>
            </a: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Community / Social Energy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solutions, Energy Co</a:t>
            </a:r>
          </a:p>
          <a:p>
            <a:pPr marL="1028244" lvl="1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US" sz="18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igital infrastructure</a:t>
            </a:r>
            <a:endParaRPr lang="en-US" sz="18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642" y="121920"/>
            <a:ext cx="8767762" cy="80518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0000"/>
                </a:solidFill>
                <a:latin typeface="Verdana" pitchFamily="34" charset="0"/>
              </a:rPr>
              <a:t>Constraints and Ways Forward</a:t>
            </a:r>
            <a:endParaRPr lang="en-GB" sz="4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64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xternalpresentation[1]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FC0128"/>
      </a:folHlink>
    </a:clrScheme>
    <a:fontScheme name="1_externalpresentation[1]">
      <a:majorFont>
        <a:latin typeface="Arial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externalpresentation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ternalpresentation[1]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xternalpresentation[1]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FC0128"/>
      </a:folHlink>
    </a:clrScheme>
    <a:fontScheme name="1_externalpresentation[1]">
      <a:majorFont>
        <a:latin typeface="Arial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externalpresentation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ternalpresentation[1]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ternalpresentation[1]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GT Energy_Template Presenation</Template>
  <TotalTime>3310</TotalTime>
  <Words>633</Words>
  <Application>Microsoft Office PowerPoint</Application>
  <PresentationFormat>On-screen Show (4:3)</PresentationFormat>
  <Paragraphs>144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1_externalpresentation[1]</vt:lpstr>
      <vt:lpstr>2_externalpresentation[1]</vt:lpstr>
      <vt:lpstr>7_Office Theme</vt:lpstr>
      <vt:lpstr>PowerPoint Presentation</vt:lpstr>
      <vt:lpstr>PowerPoint Presentation</vt:lpstr>
      <vt:lpstr>Distributed Energy – A place based approach</vt:lpstr>
      <vt:lpstr>Constraints and Ways Forward</vt:lpstr>
      <vt:lpstr> Sustainable energy driving a smart city  </vt:lpstr>
      <vt:lpstr>Constraints and Ways Forward</vt:lpstr>
      <vt:lpstr>Constraints and Ways Forward</vt:lpstr>
      <vt:lpstr>Constraints and Ways Forward</vt:lpstr>
      <vt:lpstr>Constraints and Ways Forward</vt:lpstr>
      <vt:lpstr>Constraints and Ways Forward</vt:lpstr>
      <vt:lpstr>Constraints and Ways Forward</vt:lpstr>
      <vt:lpstr>Constraints and Ways Forward</vt:lpstr>
      <vt:lpstr>Constraints and Ways Forward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Geothermal Potential of Saudi Arabia</dc:title>
  <dc:creator>rpasquali</dc:creator>
  <cp:lastModifiedBy>Desktop Administrator (Local)</cp:lastModifiedBy>
  <cp:revision>252</cp:revision>
  <cp:lastPrinted>2017-02-14T12:17:29Z</cp:lastPrinted>
  <dcterms:created xsi:type="dcterms:W3CDTF">2013-12-11T15:07:01Z</dcterms:created>
  <dcterms:modified xsi:type="dcterms:W3CDTF">2018-09-13T13:43:29Z</dcterms:modified>
</cp:coreProperties>
</file>