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13"/>
  </p:notesMasterIdLst>
  <p:sldIdLst>
    <p:sldId id="256" r:id="rId2"/>
    <p:sldId id="257" r:id="rId3"/>
    <p:sldId id="332" r:id="rId4"/>
    <p:sldId id="297" r:id="rId5"/>
    <p:sldId id="329" r:id="rId6"/>
    <p:sldId id="330" r:id="rId7"/>
    <p:sldId id="331" r:id="rId8"/>
    <p:sldId id="258" r:id="rId9"/>
    <p:sldId id="260" r:id="rId10"/>
    <p:sldId id="259" r:id="rId11"/>
    <p:sldId id="262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04"/>
    <p:restoredTop sz="94674"/>
  </p:normalViewPr>
  <p:slideViewPr>
    <p:cSldViewPr snapToGrid="0" snapToObjects="1">
      <p:cViewPr varScale="1">
        <p:scale>
          <a:sx n="147" d="100"/>
          <a:sy n="147" d="100"/>
        </p:scale>
        <p:origin x="106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uzemko, Caroline" userId="51dae3f6-3807-418b-83e5-549fdfe8a884" providerId="ADAL" clId="{D3DD0AD1-DFC0-E846-9518-391A6A60C297}"/>
    <pc:docChg chg="custSel addSld delSld modSld sldOrd">
      <pc:chgData name="Kuzemko, Caroline" userId="51dae3f6-3807-418b-83e5-549fdfe8a884" providerId="ADAL" clId="{D3DD0AD1-DFC0-E846-9518-391A6A60C297}" dt="2018-09-18T11:49:14.474" v="6665" actId="2696"/>
      <pc:docMkLst>
        <pc:docMk/>
      </pc:docMkLst>
      <pc:sldChg chg="modSp ord">
        <pc:chgData name="Kuzemko, Caroline" userId="51dae3f6-3807-418b-83e5-549fdfe8a884" providerId="ADAL" clId="{D3DD0AD1-DFC0-E846-9518-391A6A60C297}" dt="2018-09-13T14:51:48.518" v="6118" actId="27636"/>
        <pc:sldMkLst>
          <pc:docMk/>
          <pc:sldMk cId="3819716941" sldId="256"/>
        </pc:sldMkLst>
        <pc:spChg chg="mod">
          <ac:chgData name="Kuzemko, Caroline" userId="51dae3f6-3807-418b-83e5-549fdfe8a884" providerId="ADAL" clId="{D3DD0AD1-DFC0-E846-9518-391A6A60C297}" dt="2018-09-13T14:51:48.518" v="6118" actId="27636"/>
          <ac:spMkLst>
            <pc:docMk/>
            <pc:sldMk cId="3819716941" sldId="256"/>
            <ac:spMk id="3" creationId="{5AC37435-5D2E-224E-89F8-85A19F57FB1D}"/>
          </ac:spMkLst>
        </pc:spChg>
      </pc:sldChg>
      <pc:sldChg chg="modSp">
        <pc:chgData name="Kuzemko, Caroline" userId="51dae3f6-3807-418b-83e5-549fdfe8a884" providerId="ADAL" clId="{D3DD0AD1-DFC0-E846-9518-391A6A60C297}" dt="2018-09-13T16:22:36.049" v="6610" actId="207"/>
        <pc:sldMkLst>
          <pc:docMk/>
          <pc:sldMk cId="2491365278" sldId="257"/>
        </pc:sldMkLst>
        <pc:spChg chg="mod">
          <ac:chgData name="Kuzemko, Caroline" userId="51dae3f6-3807-418b-83e5-549fdfe8a884" providerId="ADAL" clId="{D3DD0AD1-DFC0-E846-9518-391A6A60C297}" dt="2018-09-13T16:22:36.049" v="6610" actId="207"/>
          <ac:spMkLst>
            <pc:docMk/>
            <pc:sldMk cId="2491365278" sldId="257"/>
            <ac:spMk id="2" creationId="{DF6D6EF7-D6ED-7A48-88CF-9C6ED02DD849}"/>
          </ac:spMkLst>
        </pc:spChg>
        <pc:spChg chg="mod">
          <ac:chgData name="Kuzemko, Caroline" userId="51dae3f6-3807-418b-83e5-549fdfe8a884" providerId="ADAL" clId="{D3DD0AD1-DFC0-E846-9518-391A6A60C297}" dt="2018-09-13T14:51:48.555" v="6119" actId="27636"/>
          <ac:spMkLst>
            <pc:docMk/>
            <pc:sldMk cId="2491365278" sldId="257"/>
            <ac:spMk id="3" creationId="{197846B2-DA1D-C24D-9174-DA2F958F8513}"/>
          </ac:spMkLst>
        </pc:spChg>
      </pc:sldChg>
      <pc:sldChg chg="modSp add ord">
        <pc:chgData name="Kuzemko, Caroline" userId="51dae3f6-3807-418b-83e5-549fdfe8a884" providerId="ADAL" clId="{D3DD0AD1-DFC0-E846-9518-391A6A60C297}" dt="2018-09-13T15:21:41.702" v="6251" actId="207"/>
        <pc:sldMkLst>
          <pc:docMk/>
          <pc:sldMk cId="3298496542" sldId="258"/>
        </pc:sldMkLst>
        <pc:spChg chg="mod">
          <ac:chgData name="Kuzemko, Caroline" userId="51dae3f6-3807-418b-83e5-549fdfe8a884" providerId="ADAL" clId="{D3DD0AD1-DFC0-E846-9518-391A6A60C297}" dt="2018-09-13T15:21:41.702" v="6251" actId="207"/>
          <ac:spMkLst>
            <pc:docMk/>
            <pc:sldMk cId="3298496542" sldId="258"/>
            <ac:spMk id="2" creationId="{0790FEE2-B74C-6A49-9BE2-6A8667FAFF1F}"/>
          </ac:spMkLst>
        </pc:spChg>
        <pc:spChg chg="mod">
          <ac:chgData name="Kuzemko, Caroline" userId="51dae3f6-3807-418b-83e5-549fdfe8a884" providerId="ADAL" clId="{D3DD0AD1-DFC0-E846-9518-391A6A60C297}" dt="2018-09-13T15:13:31.190" v="6162" actId="20577"/>
          <ac:spMkLst>
            <pc:docMk/>
            <pc:sldMk cId="3298496542" sldId="258"/>
            <ac:spMk id="3" creationId="{0CB579F3-BC4E-444B-81DA-88CE9B7896BA}"/>
          </ac:spMkLst>
        </pc:spChg>
      </pc:sldChg>
      <pc:sldChg chg="modSp add">
        <pc:chgData name="Kuzemko, Caroline" userId="51dae3f6-3807-418b-83e5-549fdfe8a884" providerId="ADAL" clId="{D3DD0AD1-DFC0-E846-9518-391A6A60C297}" dt="2018-09-13T16:42:13.415" v="6663" actId="27636"/>
        <pc:sldMkLst>
          <pc:docMk/>
          <pc:sldMk cId="2740752484" sldId="259"/>
        </pc:sldMkLst>
        <pc:spChg chg="mod">
          <ac:chgData name="Kuzemko, Caroline" userId="51dae3f6-3807-418b-83e5-549fdfe8a884" providerId="ADAL" clId="{D3DD0AD1-DFC0-E846-9518-391A6A60C297}" dt="2018-09-13T15:21:46.926" v="6252" actId="207"/>
          <ac:spMkLst>
            <pc:docMk/>
            <pc:sldMk cId="2740752484" sldId="259"/>
            <ac:spMk id="2" creationId="{DA795546-838D-CE4F-90C4-4C7ADC33BF18}"/>
          </ac:spMkLst>
        </pc:spChg>
        <pc:spChg chg="mod">
          <ac:chgData name="Kuzemko, Caroline" userId="51dae3f6-3807-418b-83e5-549fdfe8a884" providerId="ADAL" clId="{D3DD0AD1-DFC0-E846-9518-391A6A60C297}" dt="2018-09-13T16:42:13.415" v="6663" actId="27636"/>
          <ac:spMkLst>
            <pc:docMk/>
            <pc:sldMk cId="2740752484" sldId="259"/>
            <ac:spMk id="3" creationId="{336BFF53-B6ED-2242-81AC-53608CD2333D}"/>
          </ac:spMkLst>
        </pc:spChg>
      </pc:sldChg>
      <pc:sldChg chg="modSp add ord">
        <pc:chgData name="Kuzemko, Caroline" userId="51dae3f6-3807-418b-83e5-549fdfe8a884" providerId="ADAL" clId="{D3DD0AD1-DFC0-E846-9518-391A6A60C297}" dt="2018-09-13T16:40:48.883" v="6655" actId="20577"/>
        <pc:sldMkLst>
          <pc:docMk/>
          <pc:sldMk cId="2544155698" sldId="260"/>
        </pc:sldMkLst>
        <pc:spChg chg="mod">
          <ac:chgData name="Kuzemko, Caroline" userId="51dae3f6-3807-418b-83e5-549fdfe8a884" providerId="ADAL" clId="{D3DD0AD1-DFC0-E846-9518-391A6A60C297}" dt="2018-09-13T15:21:37.608" v="6250" actId="207"/>
          <ac:spMkLst>
            <pc:docMk/>
            <pc:sldMk cId="2544155698" sldId="260"/>
            <ac:spMk id="2" creationId="{65CAAC88-A252-0748-94DC-B45BB59A7195}"/>
          </ac:spMkLst>
        </pc:spChg>
        <pc:spChg chg="mod">
          <ac:chgData name="Kuzemko, Caroline" userId="51dae3f6-3807-418b-83e5-549fdfe8a884" providerId="ADAL" clId="{D3DD0AD1-DFC0-E846-9518-391A6A60C297}" dt="2018-09-13T16:40:48.883" v="6655" actId="20577"/>
          <ac:spMkLst>
            <pc:docMk/>
            <pc:sldMk cId="2544155698" sldId="260"/>
            <ac:spMk id="3" creationId="{9E1D516D-1B38-234B-A29A-DAEC333F01DF}"/>
          </ac:spMkLst>
        </pc:spChg>
      </pc:sldChg>
      <pc:sldChg chg="modSp add del">
        <pc:chgData name="Kuzemko, Caroline" userId="51dae3f6-3807-418b-83e5-549fdfe8a884" providerId="ADAL" clId="{D3DD0AD1-DFC0-E846-9518-391A6A60C297}" dt="2018-09-18T11:49:05.060" v="6664" actId="2696"/>
        <pc:sldMkLst>
          <pc:docMk/>
          <pc:sldMk cId="940355478" sldId="261"/>
        </pc:sldMkLst>
        <pc:spChg chg="mod">
          <ac:chgData name="Kuzemko, Caroline" userId="51dae3f6-3807-418b-83e5-549fdfe8a884" providerId="ADAL" clId="{D3DD0AD1-DFC0-E846-9518-391A6A60C297}" dt="2018-09-12T13:27:26.798" v="1958" actId="20577"/>
          <ac:spMkLst>
            <pc:docMk/>
            <pc:sldMk cId="940355478" sldId="261"/>
            <ac:spMk id="2" creationId="{5BBECD8C-F07F-C147-AB8A-A4DB93503F6C}"/>
          </ac:spMkLst>
        </pc:spChg>
        <pc:spChg chg="mod">
          <ac:chgData name="Kuzemko, Caroline" userId="51dae3f6-3807-418b-83e5-549fdfe8a884" providerId="ADAL" clId="{D3DD0AD1-DFC0-E846-9518-391A6A60C297}" dt="2018-09-12T13:26:39.771" v="1942" actId="20577"/>
          <ac:spMkLst>
            <pc:docMk/>
            <pc:sldMk cId="940355478" sldId="261"/>
            <ac:spMk id="3" creationId="{45F251FB-9297-3B4A-9028-C312C34A8B3A}"/>
          </ac:spMkLst>
        </pc:spChg>
      </pc:sldChg>
      <pc:sldChg chg="modSp add ord">
        <pc:chgData name="Kuzemko, Caroline" userId="51dae3f6-3807-418b-83e5-549fdfe8a884" providerId="ADAL" clId="{D3DD0AD1-DFC0-E846-9518-391A6A60C297}" dt="2018-09-13T15:22:49.679" v="6370" actId="14100"/>
        <pc:sldMkLst>
          <pc:docMk/>
          <pc:sldMk cId="1670951488" sldId="262"/>
        </pc:sldMkLst>
        <pc:spChg chg="mod">
          <ac:chgData name="Kuzemko, Caroline" userId="51dae3f6-3807-418b-83e5-549fdfe8a884" providerId="ADAL" clId="{D3DD0AD1-DFC0-E846-9518-391A6A60C297}" dt="2018-09-13T15:22:47.688" v="6369" actId="14100"/>
          <ac:spMkLst>
            <pc:docMk/>
            <pc:sldMk cId="1670951488" sldId="262"/>
            <ac:spMk id="2" creationId="{EA1FB082-2ED4-6744-B89F-FDA481C89187}"/>
          </ac:spMkLst>
        </pc:spChg>
        <pc:spChg chg="mod">
          <ac:chgData name="Kuzemko, Caroline" userId="51dae3f6-3807-418b-83e5-549fdfe8a884" providerId="ADAL" clId="{D3DD0AD1-DFC0-E846-9518-391A6A60C297}" dt="2018-09-13T15:22:49.679" v="6370" actId="14100"/>
          <ac:spMkLst>
            <pc:docMk/>
            <pc:sldMk cId="1670951488" sldId="262"/>
            <ac:spMk id="3" creationId="{08E815FA-F761-8E4F-84B2-83126CB73F29}"/>
          </ac:spMkLst>
        </pc:spChg>
      </pc:sldChg>
      <pc:sldChg chg="modSp add del ord">
        <pc:chgData name="Kuzemko, Caroline" userId="51dae3f6-3807-418b-83e5-549fdfe8a884" providerId="ADAL" clId="{D3DD0AD1-DFC0-E846-9518-391A6A60C297}" dt="2018-09-18T11:49:14.474" v="6665" actId="2696"/>
        <pc:sldMkLst>
          <pc:docMk/>
          <pc:sldMk cId="1528211033" sldId="265"/>
        </pc:sldMkLst>
        <pc:spChg chg="mod">
          <ac:chgData name="Kuzemko, Caroline" userId="51dae3f6-3807-418b-83e5-549fdfe8a884" providerId="ADAL" clId="{D3DD0AD1-DFC0-E846-9518-391A6A60C297}" dt="2018-09-13T12:52:03.430" v="4002" actId="14100"/>
          <ac:spMkLst>
            <pc:docMk/>
            <pc:sldMk cId="1528211033" sldId="265"/>
            <ac:spMk id="2" creationId="{2B379F7F-6087-A44E-A4A0-0044DB7006C2}"/>
          </ac:spMkLst>
        </pc:spChg>
        <pc:spChg chg="mod">
          <ac:chgData name="Kuzemko, Caroline" userId="51dae3f6-3807-418b-83e5-549fdfe8a884" providerId="ADAL" clId="{D3DD0AD1-DFC0-E846-9518-391A6A60C297}" dt="2018-09-13T15:15:39.748" v="6213" actId="20577"/>
          <ac:spMkLst>
            <pc:docMk/>
            <pc:sldMk cId="1528211033" sldId="265"/>
            <ac:spMk id="3" creationId="{A6D4442D-5D22-F34B-9C03-421CCDD7FFEA}"/>
          </ac:spMkLst>
        </pc:spChg>
      </pc:sldChg>
      <pc:sldChg chg="modSp add">
        <pc:chgData name="Kuzemko, Caroline" userId="51dae3f6-3807-418b-83e5-549fdfe8a884" providerId="ADAL" clId="{D3DD0AD1-DFC0-E846-9518-391A6A60C297}" dt="2018-09-13T14:53:13.577" v="6133" actId="1076"/>
        <pc:sldMkLst>
          <pc:docMk/>
          <pc:sldMk cId="2937706077" sldId="297"/>
        </pc:sldMkLst>
        <pc:picChg chg="mod">
          <ac:chgData name="Kuzemko, Caroline" userId="51dae3f6-3807-418b-83e5-549fdfe8a884" providerId="ADAL" clId="{D3DD0AD1-DFC0-E846-9518-391A6A60C297}" dt="2018-09-13T14:53:10.843" v="6132" actId="1076"/>
          <ac:picMkLst>
            <pc:docMk/>
            <pc:sldMk cId="2937706077" sldId="297"/>
            <ac:picMk id="4100" creationId="{1327862A-D91A-3D42-A9C9-B251F43E2B54}"/>
          </ac:picMkLst>
        </pc:picChg>
        <pc:picChg chg="mod">
          <ac:chgData name="Kuzemko, Caroline" userId="51dae3f6-3807-418b-83e5-549fdfe8a884" providerId="ADAL" clId="{D3DD0AD1-DFC0-E846-9518-391A6A60C297}" dt="2018-09-13T14:53:13.577" v="6133" actId="1076"/>
          <ac:picMkLst>
            <pc:docMk/>
            <pc:sldMk cId="2937706077" sldId="297"/>
            <ac:picMk id="11268" creationId="{80315C7E-0A92-5647-BC48-BF7A948928EE}"/>
          </ac:picMkLst>
        </pc:picChg>
      </pc:sldChg>
      <pc:sldChg chg="modSp add">
        <pc:chgData name="Kuzemko, Caroline" userId="51dae3f6-3807-418b-83e5-549fdfe8a884" providerId="ADAL" clId="{D3DD0AD1-DFC0-E846-9518-391A6A60C297}" dt="2018-09-13T14:51:48.357" v="6114" actId="27636"/>
        <pc:sldMkLst>
          <pc:docMk/>
          <pc:sldMk cId="220234822" sldId="329"/>
        </pc:sldMkLst>
        <pc:spChg chg="mod">
          <ac:chgData name="Kuzemko, Caroline" userId="51dae3f6-3807-418b-83e5-549fdfe8a884" providerId="ADAL" clId="{D3DD0AD1-DFC0-E846-9518-391A6A60C297}" dt="2018-09-13T14:51:48.355" v="6113" actId="27636"/>
          <ac:spMkLst>
            <pc:docMk/>
            <pc:sldMk cId="220234822" sldId="329"/>
            <ac:spMk id="32771" creationId="{B4EE4957-FF5C-2048-8E26-016D1AC245B2}"/>
          </ac:spMkLst>
        </pc:spChg>
        <pc:spChg chg="mod">
          <ac:chgData name="Kuzemko, Caroline" userId="51dae3f6-3807-418b-83e5-549fdfe8a884" providerId="ADAL" clId="{D3DD0AD1-DFC0-E846-9518-391A6A60C297}" dt="2018-09-13T14:51:48.357" v="6114" actId="27636"/>
          <ac:spMkLst>
            <pc:docMk/>
            <pc:sldMk cId="220234822" sldId="329"/>
            <ac:spMk id="32773" creationId="{AC9BEB3D-A01F-744B-8E61-B47B6F1AAFAC}"/>
          </ac:spMkLst>
        </pc:spChg>
      </pc:sldChg>
      <pc:sldChg chg="modSp add">
        <pc:chgData name="Kuzemko, Caroline" userId="51dae3f6-3807-418b-83e5-549fdfe8a884" providerId="ADAL" clId="{D3DD0AD1-DFC0-E846-9518-391A6A60C297}" dt="2018-09-13T14:53:46.523" v="6136" actId="14100"/>
        <pc:sldMkLst>
          <pc:docMk/>
          <pc:sldMk cId="1116218493" sldId="330"/>
        </pc:sldMkLst>
        <pc:spChg chg="mod">
          <ac:chgData name="Kuzemko, Caroline" userId="51dae3f6-3807-418b-83e5-549fdfe8a884" providerId="ADAL" clId="{D3DD0AD1-DFC0-E846-9518-391A6A60C297}" dt="2018-09-13T14:53:46.523" v="6136" actId="14100"/>
          <ac:spMkLst>
            <pc:docMk/>
            <pc:sldMk cId="1116218493" sldId="330"/>
            <ac:spMk id="8" creationId="{E01D47FB-BF3C-6042-920F-7FD6F5399046}"/>
          </ac:spMkLst>
        </pc:spChg>
        <pc:spChg chg="mod">
          <ac:chgData name="Kuzemko, Caroline" userId="51dae3f6-3807-418b-83e5-549fdfe8a884" providerId="ADAL" clId="{D3DD0AD1-DFC0-E846-9518-391A6A60C297}" dt="2018-09-13T14:51:48.384" v="6115" actId="27636"/>
          <ac:spMkLst>
            <pc:docMk/>
            <pc:sldMk cId="1116218493" sldId="330"/>
            <ac:spMk id="33793" creationId="{D32F22D5-D02D-BE4D-9FCD-4589C3C43D14}"/>
          </ac:spMkLst>
        </pc:spChg>
      </pc:sldChg>
      <pc:sldChg chg="add">
        <pc:chgData name="Kuzemko, Caroline" userId="51dae3f6-3807-418b-83e5-549fdfe8a884" providerId="ADAL" clId="{D3DD0AD1-DFC0-E846-9518-391A6A60C297}" dt="2018-09-13T14:50:26.922" v="6102"/>
        <pc:sldMkLst>
          <pc:docMk/>
          <pc:sldMk cId="295425047" sldId="331"/>
        </pc:sldMkLst>
      </pc:sldChg>
      <pc:sldChg chg="modSp add">
        <pc:chgData name="Kuzemko, Caroline" userId="51dae3f6-3807-418b-83e5-549fdfe8a884" providerId="ADAL" clId="{D3DD0AD1-DFC0-E846-9518-391A6A60C297}" dt="2018-09-13T14:52:31.777" v="6129" actId="27636"/>
        <pc:sldMkLst>
          <pc:docMk/>
          <pc:sldMk cId="465529529" sldId="332"/>
        </pc:sldMkLst>
        <pc:spChg chg="mod">
          <ac:chgData name="Kuzemko, Caroline" userId="51dae3f6-3807-418b-83e5-549fdfe8a884" providerId="ADAL" clId="{D3DD0AD1-DFC0-E846-9518-391A6A60C297}" dt="2018-09-13T14:52:31.777" v="6129" actId="27636"/>
          <ac:spMkLst>
            <pc:docMk/>
            <pc:sldMk cId="465529529" sldId="332"/>
            <ac:spMk id="2" creationId="{FE75CAB9-9481-9E46-95D6-7401D233350F}"/>
          </ac:spMkLst>
        </pc:spChg>
        <pc:spChg chg="mod">
          <ac:chgData name="Kuzemko, Caroline" userId="51dae3f6-3807-418b-83e5-549fdfe8a884" providerId="ADAL" clId="{D3DD0AD1-DFC0-E846-9518-391A6A60C297}" dt="2018-09-13T14:52:28.148" v="6127" actId="14100"/>
          <ac:spMkLst>
            <pc:docMk/>
            <pc:sldMk cId="465529529" sldId="332"/>
            <ac:spMk id="3" creationId="{F61B47B5-ED1B-854E-BE4D-8D7A30E482E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655B3-8277-C64E-B346-00B422EC8CEC}" type="datetimeFigureOut">
              <a:rPr lang="en-US" smtClean="0"/>
              <a:t>9/18/18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398761-5B92-8B4E-A3B6-F2F93BAFA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185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Slide Image Placeholder 1">
            <a:extLst>
              <a:ext uri="{FF2B5EF4-FFF2-40B4-BE49-F238E27FC236}">
                <a16:creationId xmlns:a16="http://schemas.microsoft.com/office/drawing/2014/main" id="{9E187B1C-AE8E-1444-B798-6A060A75BAC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2" name="Notes Placeholder 2">
            <a:extLst>
              <a:ext uri="{FF2B5EF4-FFF2-40B4-BE49-F238E27FC236}">
                <a16:creationId xmlns:a16="http://schemas.microsoft.com/office/drawing/2014/main" id="{1932AD38-AACC-CC4A-B3B6-F86B0024F5F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ea typeface="ＭＳ Ｐゴシック" panose="020B0600070205080204" pitchFamily="34" charset="-128"/>
            </a:endParaRPr>
          </a:p>
        </p:txBody>
      </p:sp>
      <p:sp>
        <p:nvSpPr>
          <p:cNvPr id="5123" name="Slide Number Placeholder 3">
            <a:extLst>
              <a:ext uri="{FF2B5EF4-FFF2-40B4-BE49-F238E27FC236}">
                <a16:creationId xmlns:a16="http://schemas.microsoft.com/office/drawing/2014/main" id="{3C9BE91B-B555-2442-B318-9C81FCC733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5DD33C2-4315-504A-B522-B6766A54BC88}" type="slidenum">
              <a:rPr lang="en-GB" altLang="en-US" sz="1200"/>
              <a:pPr/>
              <a:t>4</a:t>
            </a:fld>
            <a:endParaRPr lang="en-GB" altLang="en-US" sz="1200"/>
          </a:p>
        </p:txBody>
      </p:sp>
    </p:spTree>
    <p:extLst>
      <p:ext uri="{BB962C8B-B14F-4D97-AF65-F5344CB8AC3E}">
        <p14:creationId xmlns:p14="http://schemas.microsoft.com/office/powerpoint/2010/main" val="4131421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smtClean="0"/>
              <a:t>9/18/18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1855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9/18/18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48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9/18/18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301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9/18/18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672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9/18/18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182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9/18/18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55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9/18/18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037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9/18/18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323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9/18/18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077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t>9/18/18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285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9/18/18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3977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smtClean="0"/>
              <a:pPr/>
              <a:t>9/18/18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3339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B0A92-E747-3B44-A34B-D5076A2FAB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Local AUTHORITIES &amp; SUSTAINABLE ENERGY: OPPORTUNITIES, CONSTRAINTS AND WAYS FORWARD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C37435-5D2E-224E-89F8-85A19F57FB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September 2018</a:t>
            </a:r>
          </a:p>
          <a:p>
            <a:r>
              <a:rPr lang="en-US" dirty="0"/>
              <a:t>Caroline Kuzemko</a:t>
            </a:r>
          </a:p>
          <a:p>
            <a:r>
              <a:rPr lang="en-US" dirty="0"/>
              <a:t>Assistant Professor IPE</a:t>
            </a:r>
          </a:p>
          <a:p>
            <a:r>
              <a:rPr lang="en-US" dirty="0"/>
              <a:t>University of Warwick</a:t>
            </a:r>
          </a:p>
        </p:txBody>
      </p:sp>
    </p:spTree>
    <p:extLst>
      <p:ext uri="{BB962C8B-B14F-4D97-AF65-F5344CB8AC3E}">
        <p14:creationId xmlns:p14="http://schemas.microsoft.com/office/powerpoint/2010/main" val="3819716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95546-838D-CE4F-90C4-4C7ADC33B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3583" y="585216"/>
            <a:ext cx="9800617" cy="1301951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Opportunities &amp; ways forward: Global 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6BFF53-B6ED-2242-81AC-53608CD23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64" y="1750979"/>
            <a:ext cx="10914433" cy="4659550"/>
          </a:xfrm>
        </p:spPr>
        <p:txBody>
          <a:bodyPr>
            <a:normAutofit/>
          </a:bodyPr>
          <a:lstStyle/>
          <a:p>
            <a:r>
              <a:rPr lang="en-US" dirty="0"/>
              <a:t>Technological change:</a:t>
            </a:r>
          </a:p>
          <a:p>
            <a:pPr lvl="1"/>
            <a:r>
              <a:rPr lang="en-US" sz="2000" dirty="0"/>
              <a:t>Distributed renewables: change WHO can generate and WHERE (and where profits go)</a:t>
            </a:r>
          </a:p>
          <a:p>
            <a:pPr lvl="1"/>
            <a:r>
              <a:rPr lang="en-US" sz="2000" dirty="0"/>
              <a:t>RES, Storage &amp; ICT underpins new business models (local markets?)</a:t>
            </a:r>
            <a:endParaRPr lang="en-US" dirty="0"/>
          </a:p>
          <a:p>
            <a:r>
              <a:rPr lang="en-US" dirty="0"/>
              <a:t>Close to citizens:</a:t>
            </a:r>
          </a:p>
          <a:p>
            <a:pPr lvl="1"/>
            <a:r>
              <a:rPr lang="en-US" sz="2000" dirty="0"/>
              <a:t>Sustainable energy transitions need widespread public involvement (passive or active)</a:t>
            </a:r>
          </a:p>
          <a:p>
            <a:r>
              <a:rPr lang="en-US" dirty="0"/>
              <a:t>Learning:</a:t>
            </a:r>
          </a:p>
          <a:p>
            <a:pPr lvl="1"/>
            <a:r>
              <a:rPr lang="en-US" sz="2000" dirty="0"/>
              <a:t>Some local authorities (Barcelona) strategically engaged in technological and governance experiments</a:t>
            </a:r>
          </a:p>
          <a:p>
            <a:pPr lvl="1"/>
            <a:r>
              <a:rPr lang="en-US" sz="2000"/>
              <a:t>Share knowledge through networks (C40; Covenant of Mayors +)</a:t>
            </a:r>
            <a:endParaRPr lang="en-US" sz="2000" dirty="0"/>
          </a:p>
          <a:p>
            <a:r>
              <a:rPr lang="en-US" dirty="0"/>
              <a:t>Local as a site of leadership/challenge/change:</a:t>
            </a:r>
          </a:p>
          <a:p>
            <a:pPr lvl="1"/>
            <a:r>
              <a:rPr lang="en-US" sz="2000" dirty="0"/>
              <a:t>Germany and </a:t>
            </a:r>
            <a:r>
              <a:rPr lang="en-US" sz="2000" dirty="0" err="1"/>
              <a:t>remunicipalisation</a:t>
            </a:r>
            <a:r>
              <a:rPr lang="en-US" sz="2000" dirty="0"/>
              <a:t> – bringing energy (and water) closer to the people that use it</a:t>
            </a:r>
          </a:p>
          <a:p>
            <a:pPr lvl="1"/>
            <a:r>
              <a:rPr lang="en-US" sz="2000" dirty="0"/>
              <a:t>Use new knowledge, evidence of successes, to inform national/global policy debates</a:t>
            </a:r>
          </a:p>
          <a:p>
            <a:pPr lvl="1"/>
            <a:r>
              <a:rPr lang="en-US" sz="2000" dirty="0"/>
              <a:t>Setting higher targets to encourage greater ambition </a:t>
            </a:r>
          </a:p>
        </p:txBody>
      </p:sp>
    </p:spTree>
    <p:extLst>
      <p:ext uri="{BB962C8B-B14F-4D97-AF65-F5344CB8AC3E}">
        <p14:creationId xmlns:p14="http://schemas.microsoft.com/office/powerpoint/2010/main" val="27407524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FB082-2ED4-6744-B89F-FDA481C89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476655"/>
            <a:ext cx="9720072" cy="1167319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How today 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E815FA-F761-8E4F-84B2-83126CB73F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757" y="1643974"/>
            <a:ext cx="10418323" cy="4756826"/>
          </a:xfrm>
        </p:spPr>
        <p:txBody>
          <a:bodyPr>
            <a:normAutofit/>
          </a:bodyPr>
          <a:lstStyle/>
          <a:p>
            <a:r>
              <a:rPr lang="en-US" dirty="0"/>
              <a:t>Space for those working for, and/or with, local authorities to come together to freely discuss experiences, ideas, difficulties faced and to learn from one another</a:t>
            </a:r>
          </a:p>
          <a:p>
            <a:endParaRPr lang="en-US" dirty="0"/>
          </a:p>
          <a:p>
            <a:r>
              <a:rPr lang="en-US" dirty="0"/>
              <a:t>3 break-out sessions – looking at LA sustainable energy from different perspectives:</a:t>
            </a:r>
          </a:p>
          <a:p>
            <a:r>
              <a:rPr lang="en-US" dirty="0"/>
              <a:t>Finance; Place &amp; Planning; Legal, Policy &amp; Regulatory</a:t>
            </a:r>
          </a:p>
          <a:p>
            <a:r>
              <a:rPr lang="en-US" dirty="0"/>
              <a:t>See back of badge – each delegate gets a chance to think about/debate opportunities constraints and ways forward from each perspective</a:t>
            </a:r>
          </a:p>
          <a:p>
            <a:endParaRPr lang="en-US" dirty="0"/>
          </a:p>
          <a:p>
            <a:r>
              <a:rPr lang="en-US" dirty="0"/>
              <a:t>Final Session - panel debate about ways forward, and Q&amp;A/discussion session</a:t>
            </a:r>
          </a:p>
          <a:p>
            <a:r>
              <a:rPr lang="en-US" dirty="0"/>
              <a:t>Please do join in as much as you can…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951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D6EF7-D6ED-7A48-88CF-9C6ED02DD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Welcome!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7846B2-DA1D-C24D-9174-DA2F958F85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74" y="2084832"/>
            <a:ext cx="10379413" cy="4224528"/>
          </a:xfrm>
        </p:spPr>
        <p:txBody>
          <a:bodyPr>
            <a:normAutofit/>
          </a:bodyPr>
          <a:lstStyle/>
          <a:p>
            <a:r>
              <a:rPr lang="en-US" dirty="0"/>
              <a:t>Local Authorities &amp; Sustainable Energy: Opportunities, Constraints &amp; Ways Forward Economics and Social Research Council funded via my fellowship on ‘Distributing Powers’</a:t>
            </a:r>
          </a:p>
          <a:p>
            <a:r>
              <a:rPr lang="en-US" dirty="0"/>
              <a:t>Today is for you! Please participate as fully as you can.</a:t>
            </a:r>
          </a:p>
          <a:p>
            <a:r>
              <a:rPr lang="en-US" dirty="0"/>
              <a:t>Fire Alarms and Exits/Facilities/Chatham House Rules</a:t>
            </a:r>
          </a:p>
          <a:p>
            <a:endParaRPr lang="en-US" dirty="0"/>
          </a:p>
          <a:p>
            <a:r>
              <a:rPr lang="en-US" dirty="0"/>
              <a:t>Hywel Lloyd, Institute for Public Policy Research (IPPR) &amp; UK100 Network</a:t>
            </a:r>
          </a:p>
          <a:p>
            <a:pPr lvl="1"/>
            <a:r>
              <a:rPr lang="en-US" sz="2000" dirty="0"/>
              <a:t>Brief history/how we got here</a:t>
            </a:r>
          </a:p>
          <a:p>
            <a:r>
              <a:rPr lang="en-US" dirty="0"/>
              <a:t>Caroline Kuzemko, University of Warwick</a:t>
            </a:r>
          </a:p>
          <a:p>
            <a:pPr lvl="1"/>
            <a:r>
              <a:rPr lang="en-US" sz="2000" dirty="0"/>
              <a:t>An international politics view and ‘what to expect’ today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365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5CAB9-9481-9E46-95D6-7401D2333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2802418"/>
          </a:xfrm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rgbClr val="800000"/>
                </a:solidFill>
                <a:latin typeface="Optima" panose="02000503060000020004" pitchFamily="2" charset="0"/>
                <a:ea typeface="ＭＳ Ｐゴシック" panose="020B0600070205080204" pitchFamily="34" charset="-128"/>
              </a:rPr>
              <a:t>Sustainable energy: in the hands of local government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1B47B5-ED1B-854E-BE4D-8D7A30E482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3605348"/>
            <a:ext cx="9720073" cy="2704011"/>
          </a:xfrm>
        </p:spPr>
        <p:txBody>
          <a:bodyPr/>
          <a:lstStyle/>
          <a:p>
            <a:r>
              <a:rPr lang="en-US" altLang="en-US" dirty="0">
                <a:solidFill>
                  <a:srgbClr val="800000"/>
                </a:solidFill>
                <a:latin typeface="Optima" panose="02000503060000020004" pitchFamily="2" charset="0"/>
                <a:ea typeface="ＭＳ Ｐゴシック" panose="020B0600070205080204" pitchFamily="34" charset="-128"/>
              </a:rPr>
              <a:t>Hywel Lloyd</a:t>
            </a:r>
          </a:p>
          <a:p>
            <a:r>
              <a:rPr lang="en-US" altLang="en-US" dirty="0">
                <a:solidFill>
                  <a:srgbClr val="800000"/>
                </a:solidFill>
                <a:latin typeface="Optima" panose="02000503060000020004" pitchFamily="2" charset="0"/>
                <a:ea typeface="ＭＳ Ｐゴシック" panose="020B0600070205080204" pitchFamily="34" charset="-128"/>
              </a:rPr>
              <a:t>Facilitating the Future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529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>
            <a:extLst>
              <a:ext uri="{FF2B5EF4-FFF2-40B4-BE49-F238E27FC236}">
                <a16:creationId xmlns:a16="http://schemas.microsoft.com/office/drawing/2014/main" id="{B6C75B43-0CDE-1544-8E97-7753DF7206A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274638"/>
            <a:ext cx="8728075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4605" tIns="47302" rIns="94605" bIns="47302" rtlCol="0" anchor="ctr">
            <a:normAutofit/>
          </a:bodyPr>
          <a:lstStyle/>
          <a:p>
            <a:pPr algn="r" eaLnBrk="1" hangingPunct="1"/>
            <a:r>
              <a:rPr lang="en-US" altLang="en-US" sz="3265" b="1">
                <a:solidFill>
                  <a:srgbClr val="97BF0D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Back to the future ?</a:t>
            </a:r>
          </a:p>
        </p:txBody>
      </p:sp>
      <p:pic>
        <p:nvPicPr>
          <p:cNvPr id="11268" name="Picture 6" descr="Electricity Department">
            <a:extLst>
              <a:ext uri="{FF2B5EF4-FFF2-40B4-BE49-F238E27FC236}">
                <a16:creationId xmlns:a16="http://schemas.microsoft.com/office/drawing/2014/main" id="{80315C7E-0A92-5647-BC48-BF7A948928EE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6081" y="1797009"/>
            <a:ext cx="3421063" cy="47672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098" name="Picture 5" descr="side strip">
            <a:extLst>
              <a:ext uri="{FF2B5EF4-FFF2-40B4-BE49-F238E27FC236}">
                <a16:creationId xmlns:a16="http://schemas.microsoft.com/office/drawing/2014/main" id="{7BEF35CE-3BFE-2C40-A40A-A957AE6E87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589" y="1"/>
            <a:ext cx="2357033" cy="7560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7" descr="Gas Department">
            <a:extLst>
              <a:ext uri="{FF2B5EF4-FFF2-40B4-BE49-F238E27FC236}">
                <a16:creationId xmlns:a16="http://schemas.microsoft.com/office/drawing/2014/main" id="{1327862A-D91A-3D42-A9C9-B251F43E2B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6724" y="1797009"/>
            <a:ext cx="3530509" cy="4767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ACD3D8-9A46-AD4F-80ED-3D90068C7ECE}"/>
              </a:ext>
            </a:extLst>
          </p:cNvPr>
          <p:cNvSpPr txBox="1"/>
          <p:nvPr/>
        </p:nvSpPr>
        <p:spPr>
          <a:xfrm>
            <a:off x="3917510" y="1190756"/>
            <a:ext cx="3392147" cy="48320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GB" sz="2540" dirty="0">
                <a:solidFill>
                  <a:srgbClr val="97BF0D"/>
                </a:solidFill>
              </a:rPr>
              <a:t>A previous energy offer </a:t>
            </a:r>
          </a:p>
        </p:txBody>
      </p:sp>
    </p:spTree>
    <p:extLst>
      <p:ext uri="{BB962C8B-B14F-4D97-AF65-F5344CB8AC3E}">
        <p14:creationId xmlns:p14="http://schemas.microsoft.com/office/powerpoint/2010/main" val="2937706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>
            <a:extLst>
              <a:ext uri="{FF2B5EF4-FFF2-40B4-BE49-F238E27FC236}">
                <a16:creationId xmlns:a16="http://schemas.microsoft.com/office/drawing/2014/main" id="{2A398A4C-1D32-8240-B773-0F79491B47C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720300" y="424757"/>
            <a:ext cx="8728364" cy="11432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935" tIns="41468" rIns="82935" bIns="41468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altLang="en-US">
                <a:latin typeface="Optima" panose="02000503060000020004" pitchFamily="2" charset="0"/>
                <a:ea typeface="ＭＳ Ｐゴシック" panose="020B0600070205080204" pitchFamily="34" charset="-128"/>
              </a:rPr>
              <a:t>Centralization</a:t>
            </a:r>
          </a:p>
        </p:txBody>
      </p:sp>
      <p:sp>
        <p:nvSpPr>
          <p:cNvPr id="32770" name="Text Placeholder 2">
            <a:extLst>
              <a:ext uri="{FF2B5EF4-FFF2-40B4-BE49-F238E27FC236}">
                <a16:creationId xmlns:a16="http://schemas.microsoft.com/office/drawing/2014/main" id="{DA74C721-422F-D342-B91C-7BED01EC4F9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720300" y="1012214"/>
            <a:ext cx="4284990" cy="63929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935" tIns="41468" rIns="82935" bIns="41468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en-US">
                <a:latin typeface="Optima" panose="02000503060000020004" pitchFamily="2" charset="0"/>
                <a:ea typeface="ＭＳ Ｐゴシック" panose="020B0600070205080204" pitchFamily="34" charset="-128"/>
              </a:rPr>
              <a:t>From 1947 - nationalisation</a:t>
            </a:r>
          </a:p>
        </p:txBody>
      </p:sp>
      <p:sp>
        <p:nvSpPr>
          <p:cNvPr id="32771" name="Content Placeholder 3">
            <a:extLst>
              <a:ext uri="{FF2B5EF4-FFF2-40B4-BE49-F238E27FC236}">
                <a16:creationId xmlns:a16="http://schemas.microsoft.com/office/drawing/2014/main" id="{B4EE4957-FF5C-2048-8E26-016D1AC245B2}"/>
              </a:ext>
            </a:extLst>
          </p:cNvPr>
          <p:cNvSpPr>
            <a:spLocks noGrp="1"/>
          </p:cNvSpPr>
          <p:nvPr>
            <p:ph sz="half" idx="2"/>
          </p:nvPr>
        </p:nvSpPr>
        <p:spPr bwMode="auto">
          <a:xfrm>
            <a:off x="1731819" y="1730698"/>
            <a:ext cx="4284990" cy="439585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935" tIns="41468" rIns="82935" bIns="41468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From 600+ local and municipal electricity companies to CEGB &amp;12 regional electricity boards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From 1,000+ gas companies to 12 gas boards, with the Gas Council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Greater role for transmission &amp; significant thermal plant ‘away’ from urban centres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Creation of the CEGB; British Gas (bulk suppliers)</a:t>
            </a:r>
          </a:p>
        </p:txBody>
      </p:sp>
      <p:sp>
        <p:nvSpPr>
          <p:cNvPr id="32772" name="Text Placeholder 4">
            <a:extLst>
              <a:ext uri="{FF2B5EF4-FFF2-40B4-BE49-F238E27FC236}">
                <a16:creationId xmlns:a16="http://schemas.microsoft.com/office/drawing/2014/main" id="{BAE6AAD7-8AFE-8449-9DDC-04C455DE84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 bwMode="auto">
          <a:xfrm>
            <a:off x="6160794" y="1012214"/>
            <a:ext cx="4286430" cy="63929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935" tIns="41468" rIns="82935" bIns="41468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en-US">
                <a:latin typeface="Optima" panose="02000503060000020004" pitchFamily="2" charset="0"/>
                <a:ea typeface="ＭＳ Ｐゴシック" panose="020B0600070205080204" pitchFamily="34" charset="-128"/>
              </a:rPr>
              <a:t>From 1986 - privatisation</a:t>
            </a:r>
          </a:p>
        </p:txBody>
      </p:sp>
      <p:sp>
        <p:nvSpPr>
          <p:cNvPr id="32773" name="Content Placeholder 5">
            <a:extLst>
              <a:ext uri="{FF2B5EF4-FFF2-40B4-BE49-F238E27FC236}">
                <a16:creationId xmlns:a16="http://schemas.microsoft.com/office/drawing/2014/main" id="{AC9BEB3D-A01F-744B-8E61-B47B6F1AAFAC}"/>
              </a:ext>
            </a:extLst>
          </p:cNvPr>
          <p:cNvSpPr>
            <a:spLocks noGrp="1"/>
          </p:cNvSpPr>
          <p:nvPr>
            <p:ph sz="quarter" idx="4"/>
          </p:nvPr>
        </p:nvSpPr>
        <p:spPr bwMode="auto">
          <a:xfrm>
            <a:off x="6173752" y="1730698"/>
            <a:ext cx="4286430" cy="439585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935" tIns="41468" rIns="82935" bIns="41468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Sale of British Gas, break up of CEGB (supply side)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Creation of regional energy retailers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Creation of Ofgem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Exclusion of local authorities from electricity sales</a:t>
            </a:r>
          </a:p>
        </p:txBody>
      </p:sp>
    </p:spTree>
    <p:extLst>
      <p:ext uri="{BB962C8B-B14F-4D97-AF65-F5344CB8AC3E}">
        <p14:creationId xmlns:p14="http://schemas.microsoft.com/office/powerpoint/2010/main" val="220234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6">
            <a:extLst>
              <a:ext uri="{FF2B5EF4-FFF2-40B4-BE49-F238E27FC236}">
                <a16:creationId xmlns:a16="http://schemas.microsoft.com/office/drawing/2014/main" id="{D32F22D5-D02D-BE4D-9FCD-4589C3C43D1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731819" y="275012"/>
            <a:ext cx="8728364" cy="86822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935" tIns="41468" rIns="82935" bIns="41468" numCol="1" rtlCol="0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altLang="en-US">
                <a:latin typeface="Optima" panose="02000503060000020004" pitchFamily="2" charset="0"/>
                <a:ea typeface="ＭＳ Ｐゴシック" panose="020B0600070205080204" pitchFamily="34" charset="-128"/>
              </a:rPr>
              <a:t>Emerging energy system drivers</a:t>
            </a:r>
          </a:p>
        </p:txBody>
      </p:sp>
      <p:sp>
        <p:nvSpPr>
          <p:cNvPr id="8" name="Title 6">
            <a:extLst>
              <a:ext uri="{FF2B5EF4-FFF2-40B4-BE49-F238E27FC236}">
                <a16:creationId xmlns:a16="http://schemas.microsoft.com/office/drawing/2014/main" id="{E01D47FB-BF3C-6042-920F-7FD6F5399046}"/>
              </a:ext>
            </a:extLst>
          </p:cNvPr>
          <p:cNvSpPr txBox="1">
            <a:spLocks/>
          </p:cNvSpPr>
          <p:nvPr/>
        </p:nvSpPr>
        <p:spPr>
          <a:xfrm>
            <a:off x="1851326" y="1715589"/>
            <a:ext cx="8728364" cy="4586630"/>
          </a:xfrm>
          <a:prstGeom prst="rect">
            <a:avLst/>
          </a:prstGeom>
        </p:spPr>
        <p:txBody>
          <a:bodyPr/>
          <a:lstStyle>
            <a:lvl1pPr algn="ctr" defTabSz="995363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995363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defTabSz="995363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defTabSz="995363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defTabSz="995363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defTabSz="995363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6pPr>
            <a:lvl7pPr marL="914400" algn="ctr" defTabSz="995363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7pPr>
            <a:lvl8pPr marL="1371600" algn="ctr" defTabSz="995363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8pPr>
            <a:lvl9pPr marL="1828800" algn="ctr" defTabSz="995363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414680" indent="-414680" algn="l">
              <a:spcAft>
                <a:spcPts val="544"/>
              </a:spcAft>
              <a:buFont typeface="Arial"/>
              <a:buChar char="•"/>
              <a:defRPr/>
            </a:pPr>
            <a:r>
              <a:rPr lang="en-US" sz="2540" dirty="0">
                <a:latin typeface="Optima"/>
                <a:cs typeface="Optima"/>
              </a:rPr>
              <a:t>Digital technology, measurement, feedback, management</a:t>
            </a:r>
          </a:p>
          <a:p>
            <a:pPr marL="414680" indent="-414680" algn="l">
              <a:spcAft>
                <a:spcPts val="544"/>
              </a:spcAft>
              <a:buFont typeface="Arial"/>
              <a:buChar char="•"/>
              <a:defRPr/>
            </a:pPr>
            <a:r>
              <a:rPr lang="en-US" sz="2540" dirty="0">
                <a:latin typeface="Optima"/>
                <a:cs typeface="Optima"/>
              </a:rPr>
              <a:t>Climate change, and the Climate Change Act &amp; Carbon Budgets (2008) 80% reduction by 2050</a:t>
            </a:r>
          </a:p>
          <a:p>
            <a:pPr marL="414680" indent="-414680" algn="l">
              <a:spcAft>
                <a:spcPts val="544"/>
              </a:spcAft>
              <a:buFont typeface="Arial"/>
              <a:buChar char="•"/>
              <a:defRPr/>
            </a:pPr>
            <a:r>
              <a:rPr lang="en-US" sz="2540" dirty="0">
                <a:latin typeface="Optima"/>
                <a:cs typeface="Optima"/>
              </a:rPr>
              <a:t>EU Renewable energy commitments, 20% by 2020 (of final energy consumption (to 27% by 2030)</a:t>
            </a:r>
          </a:p>
          <a:p>
            <a:pPr algn="l">
              <a:spcAft>
                <a:spcPts val="544"/>
              </a:spcAft>
              <a:defRPr/>
            </a:pPr>
            <a:r>
              <a:rPr lang="en-US" sz="2540" dirty="0">
                <a:latin typeface="Optima"/>
                <a:cs typeface="Optima"/>
              </a:rPr>
              <a:t>AND</a:t>
            </a:r>
          </a:p>
          <a:p>
            <a:pPr marL="414680" indent="-414680" algn="l">
              <a:spcAft>
                <a:spcPts val="544"/>
              </a:spcAft>
              <a:buFont typeface="Arial"/>
              <a:buChar char="•"/>
              <a:defRPr/>
            </a:pPr>
            <a:r>
              <a:rPr lang="en-US" sz="2540" dirty="0">
                <a:latin typeface="Optima"/>
                <a:cs typeface="Optima"/>
              </a:rPr>
              <a:t>The Localism Act 2011 (Wales Well-being FG Act 2015)</a:t>
            </a:r>
          </a:p>
          <a:p>
            <a:pPr marL="414680" indent="-414680" algn="l">
              <a:spcAft>
                <a:spcPts val="544"/>
              </a:spcAft>
              <a:buFont typeface="Arial"/>
              <a:buChar char="•"/>
              <a:defRPr/>
            </a:pPr>
            <a:r>
              <a:rPr lang="en-US" sz="2540" dirty="0">
                <a:latin typeface="Optima"/>
                <a:cs typeface="Optima"/>
              </a:rPr>
              <a:t>LA electricity sales restrictions removed</a:t>
            </a:r>
          </a:p>
          <a:p>
            <a:pPr marL="414680" indent="-414680" algn="l">
              <a:spcAft>
                <a:spcPts val="544"/>
              </a:spcAft>
              <a:buFont typeface="Arial"/>
              <a:buChar char="•"/>
              <a:defRPr/>
            </a:pPr>
            <a:r>
              <a:rPr lang="en-US" sz="2540" dirty="0">
                <a:latin typeface="Optima"/>
                <a:cs typeface="Optima"/>
              </a:rPr>
              <a:t>DECC/BEIS HNDU</a:t>
            </a:r>
          </a:p>
          <a:p>
            <a:pPr marL="414680" indent="-414680" algn="l">
              <a:spcAft>
                <a:spcPts val="544"/>
              </a:spcAft>
              <a:buFont typeface="Arial"/>
              <a:buChar char="•"/>
              <a:defRPr/>
            </a:pPr>
            <a:endParaRPr lang="en-US" sz="2540" dirty="0">
              <a:latin typeface="Optima"/>
              <a:cs typeface="Optima"/>
            </a:endParaRPr>
          </a:p>
          <a:p>
            <a:pPr marL="414680" indent="-414680" algn="l">
              <a:spcAft>
                <a:spcPts val="544"/>
              </a:spcAft>
              <a:buFont typeface="Arial"/>
              <a:buChar char="•"/>
              <a:defRPr/>
            </a:pPr>
            <a:endParaRPr lang="en-US" sz="2540" dirty="0"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1116218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DE future image one IJf_NssM copy.jpg">
            <a:extLst>
              <a:ext uri="{FF2B5EF4-FFF2-40B4-BE49-F238E27FC236}">
                <a16:creationId xmlns:a16="http://schemas.microsoft.com/office/drawing/2014/main" id="{801B786B-F717-A640-BD0A-D2AFAFF03A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728" y="2971848"/>
            <a:ext cx="6911274" cy="361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8" name="Picture 4" descr="DSC_1687.JPG">
            <a:extLst>
              <a:ext uri="{FF2B5EF4-FFF2-40B4-BE49-F238E27FC236}">
                <a16:creationId xmlns:a16="http://schemas.microsoft.com/office/drawing/2014/main" id="{059E9943-AD4C-774C-8006-EEE5E1CF59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0" r="8636"/>
          <a:stretch>
            <a:fillRect/>
          </a:stretch>
        </p:blipFill>
        <p:spPr bwMode="auto">
          <a:xfrm>
            <a:off x="1949236" y="164143"/>
            <a:ext cx="6028648" cy="4025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TextBox 5">
            <a:extLst>
              <a:ext uri="{FF2B5EF4-FFF2-40B4-BE49-F238E27FC236}">
                <a16:creationId xmlns:a16="http://schemas.microsoft.com/office/drawing/2014/main" id="{8201F91D-CDC2-DE4C-AC75-CFFBF5ED0F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0300" y="4604637"/>
            <a:ext cx="1893401" cy="1488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14"/>
              <a:t>A DE Future for the UK energy system</a:t>
            </a:r>
          </a:p>
          <a:p>
            <a:endParaRPr lang="en-US" altLang="en-US" sz="1814"/>
          </a:p>
          <a:p>
            <a:r>
              <a:rPr lang="en-US" altLang="en-US" sz="1814"/>
              <a:t>At IPPR.org</a:t>
            </a:r>
          </a:p>
        </p:txBody>
      </p:sp>
    </p:spTree>
    <p:extLst>
      <p:ext uri="{BB962C8B-B14F-4D97-AF65-F5344CB8AC3E}">
        <p14:creationId xmlns:p14="http://schemas.microsoft.com/office/powerpoint/2010/main" val="295425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0FEE2-B74C-6A49-9BE2-6A8667FAF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189" y="585216"/>
            <a:ext cx="9943011" cy="1499616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Distributing Powers: Local Authorities &amp; Sustainable Energy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579F3-BC4E-444B-81DA-88CE9B7896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844" y="2286000"/>
            <a:ext cx="10933888" cy="4241260"/>
          </a:xfrm>
        </p:spPr>
        <p:txBody>
          <a:bodyPr>
            <a:normAutofit/>
          </a:bodyPr>
          <a:lstStyle/>
          <a:p>
            <a:r>
              <a:rPr lang="en-US" sz="2400" dirty="0"/>
              <a:t>Background: EU and UK energy &amp; climate change policy: power relations, institutions, political debates </a:t>
            </a:r>
          </a:p>
          <a:p>
            <a:endParaRPr lang="en-US" sz="2400" dirty="0"/>
          </a:p>
          <a:p>
            <a:r>
              <a:rPr lang="en-US" sz="2400" dirty="0"/>
              <a:t>UN (COP); IEA; EU; national governments: growing reference to role of local:</a:t>
            </a:r>
          </a:p>
          <a:p>
            <a:pPr lvl="1"/>
            <a:r>
              <a:rPr lang="en-US" sz="2200" dirty="0"/>
              <a:t>1992 Local Agenda 21 set out the argument for local policy action: problems/solutions have roots in local activities</a:t>
            </a:r>
          </a:p>
          <a:p>
            <a:pPr lvl="1"/>
            <a:r>
              <a:rPr lang="en-US" sz="2200" dirty="0"/>
              <a:t>Top Down: Meet national/global emissions targets through local achievements</a:t>
            </a:r>
          </a:p>
          <a:p>
            <a:pPr lvl="1"/>
            <a:r>
              <a:rPr lang="en-US" sz="2200" dirty="0"/>
              <a:t>Leadership, innovation, experiments </a:t>
            </a:r>
          </a:p>
          <a:p>
            <a:pPr lvl="1"/>
            <a:r>
              <a:rPr lang="en-US" sz="2200" dirty="0"/>
              <a:t>Closer to citizens (disenfranchisement from remote politics)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98496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AAC88-A252-0748-94DC-B45BB59A7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Constraints: global 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D516D-1B38-234B-A29A-DAEC333F01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8485" y="1964987"/>
            <a:ext cx="10544783" cy="4474724"/>
          </a:xfrm>
        </p:spPr>
        <p:txBody>
          <a:bodyPr>
            <a:normAutofit/>
          </a:bodyPr>
          <a:lstStyle/>
          <a:p>
            <a:r>
              <a:rPr lang="en-US" sz="2400" dirty="0"/>
              <a:t>1990s – ambition but frustration: </a:t>
            </a:r>
          </a:p>
          <a:p>
            <a:pPr lvl="1"/>
            <a:r>
              <a:rPr lang="en-US" sz="2200" dirty="0"/>
              <a:t>Lack of capacity prevents local governments globally from meeting climate goals</a:t>
            </a:r>
          </a:p>
          <a:p>
            <a:r>
              <a:rPr lang="en-US" sz="2400" dirty="0"/>
              <a:t>Local governments act within contexts: national political; power relations; technological</a:t>
            </a:r>
          </a:p>
          <a:p>
            <a:r>
              <a:rPr lang="en-US" sz="2400" dirty="0"/>
              <a:t>Listed (interconnected) reasons for lack of capacity:</a:t>
            </a:r>
          </a:p>
          <a:p>
            <a:pPr lvl="1"/>
            <a:r>
              <a:rPr lang="en-US" sz="2200" dirty="0" err="1"/>
              <a:t>Centralised</a:t>
            </a:r>
            <a:r>
              <a:rPr lang="en-US" sz="2200" dirty="0"/>
              <a:t> energy infrastructures and national markets</a:t>
            </a:r>
          </a:p>
          <a:p>
            <a:pPr lvl="1"/>
            <a:r>
              <a:rPr lang="en-US" sz="2200" dirty="0" err="1"/>
              <a:t>Liberalisation</a:t>
            </a:r>
            <a:r>
              <a:rPr lang="en-US" sz="2200" dirty="0"/>
              <a:t> and powerful TNCs</a:t>
            </a:r>
          </a:p>
          <a:p>
            <a:pPr lvl="1"/>
            <a:r>
              <a:rPr lang="en-US" sz="2200" dirty="0"/>
              <a:t>Insufficient access to finances and austerity</a:t>
            </a:r>
          </a:p>
          <a:p>
            <a:pPr lvl="1"/>
            <a:r>
              <a:rPr lang="en-US" sz="2200" dirty="0"/>
              <a:t>Lack of statutory duties in climate change and energy</a:t>
            </a:r>
          </a:p>
          <a:p>
            <a:pPr lvl="1"/>
            <a:r>
              <a:rPr lang="en-US" sz="2200" dirty="0"/>
              <a:t>Duties without extra powers or finance</a:t>
            </a:r>
          </a:p>
          <a:p>
            <a:pPr lvl="1"/>
            <a:r>
              <a:rPr lang="en-US" sz="2200" dirty="0"/>
              <a:t>Lack of knowledge capacity/personnel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1556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{C973DD75-690B-2845-95F8-2B3BDEC98FD0}tf10001061</Template>
  <TotalTime>1853</TotalTime>
  <Words>721</Words>
  <Application>Microsoft Macintosh PowerPoint</Application>
  <PresentationFormat>Widescreen</PresentationFormat>
  <Paragraphs>83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ＭＳ Ｐゴシック</vt:lpstr>
      <vt:lpstr>Arial</vt:lpstr>
      <vt:lpstr>Calibri</vt:lpstr>
      <vt:lpstr>Optima</vt:lpstr>
      <vt:lpstr>Tw Cen MT</vt:lpstr>
      <vt:lpstr>Tw Cen MT Condensed</vt:lpstr>
      <vt:lpstr>Wingdings 3</vt:lpstr>
      <vt:lpstr>Integral</vt:lpstr>
      <vt:lpstr>Local AUTHORITIES &amp; SUSTAINABLE ENERGY: OPPORTUNITIES, CONSTRAINTS AND WAYS FORWARD</vt:lpstr>
      <vt:lpstr>Welcome!</vt:lpstr>
      <vt:lpstr>Sustainable energy: in the hands of local government </vt:lpstr>
      <vt:lpstr>Back to the future ?</vt:lpstr>
      <vt:lpstr>Centralization</vt:lpstr>
      <vt:lpstr>Emerging energy system drivers</vt:lpstr>
      <vt:lpstr>PowerPoint Presentation</vt:lpstr>
      <vt:lpstr>Distributing Powers: Local Authorities &amp; Sustainable Energy</vt:lpstr>
      <vt:lpstr>Constraints: global view</vt:lpstr>
      <vt:lpstr>Opportunities &amp; ways forward: Global View</vt:lpstr>
      <vt:lpstr>How today works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AUTHORITIES &amp; SUSTAINABLE ENERGY: OPPORTUNITIES, CONSTRAINTS AND WAYS FORWARD</dc:title>
  <dc:creator>Kuzemko, Caroline</dc:creator>
  <cp:lastModifiedBy>Kuzemko, Caroline</cp:lastModifiedBy>
  <cp:revision>4</cp:revision>
  <cp:lastPrinted>2018-09-13T16:41:09Z</cp:lastPrinted>
  <dcterms:created xsi:type="dcterms:W3CDTF">2018-09-07T08:08:16Z</dcterms:created>
  <dcterms:modified xsi:type="dcterms:W3CDTF">2018-09-18T11:49:29Z</dcterms:modified>
</cp:coreProperties>
</file>