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 id="2147483733" r:id="rId4"/>
    <p:sldMasterId id="2147483745" r:id="rId5"/>
    <p:sldMasterId id="2147483753" r:id="rId6"/>
  </p:sldMasterIdLst>
  <p:notesMasterIdLst>
    <p:notesMasterId r:id="rId20"/>
  </p:notesMasterIdLst>
  <p:handoutMasterIdLst>
    <p:handoutMasterId r:id="rId21"/>
  </p:handoutMasterIdLst>
  <p:sldIdLst>
    <p:sldId id="337" r:id="rId7"/>
    <p:sldId id="312" r:id="rId8"/>
    <p:sldId id="336" r:id="rId9"/>
    <p:sldId id="301" r:id="rId10"/>
    <p:sldId id="325" r:id="rId11"/>
    <p:sldId id="326" r:id="rId12"/>
    <p:sldId id="314" r:id="rId13"/>
    <p:sldId id="353" r:id="rId14"/>
    <p:sldId id="345" r:id="rId15"/>
    <p:sldId id="315" r:id="rId16"/>
    <p:sldId id="354" r:id="rId17"/>
    <p:sldId id="317" r:id="rId18"/>
    <p:sldId id="322" r:id="rId19"/>
  </p:sldIdLst>
  <p:sldSz cx="9144000" cy="6858000" type="screen4x3"/>
  <p:notesSz cx="6797675" cy="9926638"/>
  <p:custDataLst>
    <p:tags r:id="rId22"/>
  </p:custDataLst>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B9"/>
    <a:srgbClr val="EBF9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68" autoAdjust="0"/>
    <p:restoredTop sz="90929"/>
  </p:normalViewPr>
  <p:slideViewPr>
    <p:cSldViewPr showGuides="1">
      <p:cViewPr varScale="1">
        <p:scale>
          <a:sx n="104" d="100"/>
          <a:sy n="104" d="100"/>
        </p:scale>
        <p:origin x="142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2.warwick.ac.uk/about/community/volunteers"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2.warwick.ac.uk/services/careers/workexperience/about/oversea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nsidesherpa.co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Handout with potential aims</a:t>
            </a:r>
          </a:p>
          <a:p>
            <a:endParaRPr lang="en-GB" dirty="0"/>
          </a:p>
          <a:p>
            <a:r>
              <a:rPr lang="en-GB" dirty="0"/>
              <a:t>Ask about whether you need sector specific or general experience to achieve you aims?</a:t>
            </a:r>
          </a:p>
          <a:p>
            <a:endParaRPr lang="en-GB" dirty="0"/>
          </a:p>
          <a:p>
            <a:r>
              <a:rPr lang="en-GB" dirty="0"/>
              <a:t>Paid</a:t>
            </a:r>
            <a:r>
              <a:rPr lang="en-GB" baseline="0" dirty="0"/>
              <a:t> or unpaid?</a:t>
            </a:r>
          </a:p>
          <a:p>
            <a:r>
              <a:rPr lang="en-GB" sz="1200" kern="1200" dirty="0">
                <a:solidFill>
                  <a:schemeClr val="tx1"/>
                </a:solidFill>
                <a:effectLst/>
                <a:latin typeface="+mn-lt"/>
                <a:ea typeface="+mn-ea"/>
                <a:cs typeface="+mn-cs"/>
              </a:rPr>
              <a:t>Unpaid work experience - Sectors of prevalence: (box to the side)</a:t>
            </a:r>
          </a:p>
          <a:p>
            <a:pPr lvl="0"/>
            <a:r>
              <a:rPr lang="en-GB" sz="1200" kern="1200" dirty="0">
                <a:solidFill>
                  <a:schemeClr val="tx1"/>
                </a:solidFill>
                <a:effectLst/>
                <a:latin typeface="+mn-lt"/>
                <a:ea typeface="+mn-ea"/>
                <a:cs typeface="+mn-cs"/>
              </a:rPr>
              <a:t>Arts, Culture, Heritage,</a:t>
            </a:r>
          </a:p>
          <a:p>
            <a:pPr lvl="0"/>
            <a:r>
              <a:rPr lang="en-GB" sz="1200" kern="1200" dirty="0">
                <a:solidFill>
                  <a:schemeClr val="tx1"/>
                </a:solidFill>
                <a:effectLst/>
                <a:latin typeface="+mn-lt"/>
                <a:ea typeface="+mn-ea"/>
                <a:cs typeface="+mn-cs"/>
              </a:rPr>
              <a:t>Charities</a:t>
            </a:r>
          </a:p>
          <a:p>
            <a:pPr lvl="0"/>
            <a:r>
              <a:rPr lang="en-GB" sz="1200" kern="1200" dirty="0">
                <a:solidFill>
                  <a:schemeClr val="tx1"/>
                </a:solidFill>
                <a:effectLst/>
                <a:latin typeface="+mn-lt"/>
                <a:ea typeface="+mn-ea"/>
                <a:cs typeface="+mn-cs"/>
              </a:rPr>
              <a:t>Education</a:t>
            </a:r>
          </a:p>
          <a:p>
            <a:pPr lvl="0"/>
            <a:r>
              <a:rPr lang="en-GB" sz="1200" kern="1200" dirty="0">
                <a:solidFill>
                  <a:schemeClr val="tx1"/>
                </a:solidFill>
                <a:effectLst/>
                <a:latin typeface="+mn-lt"/>
                <a:ea typeface="+mn-ea"/>
                <a:cs typeface="+mn-cs"/>
              </a:rPr>
              <a:t>Health &amp; Social care</a:t>
            </a:r>
          </a:p>
          <a:p>
            <a:pPr lvl="0"/>
            <a:r>
              <a:rPr lang="en-GB" sz="1200" kern="1200" dirty="0">
                <a:solidFill>
                  <a:schemeClr val="tx1"/>
                </a:solidFill>
                <a:effectLst/>
                <a:latin typeface="+mn-lt"/>
                <a:ea typeface="+mn-ea"/>
                <a:cs typeface="+mn-cs"/>
              </a:rPr>
              <a:t>Media, broadcasting, publishing</a:t>
            </a:r>
          </a:p>
          <a:p>
            <a:pPr lvl="0"/>
            <a:r>
              <a:rPr lang="en-GB" sz="1200" kern="1200" dirty="0">
                <a:solidFill>
                  <a:schemeClr val="tx1"/>
                </a:solidFill>
                <a:effectLst/>
                <a:latin typeface="+mn-lt"/>
                <a:ea typeface="+mn-ea"/>
                <a:cs typeface="+mn-cs"/>
              </a:rPr>
              <a:t>Politics and public strategy</a:t>
            </a:r>
          </a:p>
          <a:p>
            <a:pPr lvl="0"/>
            <a:r>
              <a:rPr lang="en-GB" sz="1200" kern="1200" dirty="0">
                <a:solidFill>
                  <a:schemeClr val="tx1"/>
                </a:solidFill>
                <a:effectLst/>
                <a:latin typeface="+mn-lt"/>
                <a:ea typeface="+mn-ea"/>
                <a:cs typeface="+mn-cs"/>
              </a:rPr>
              <a:t>Advertising, Marketing, PR</a:t>
            </a:r>
          </a:p>
          <a:p>
            <a:pPr lvl="0"/>
            <a:r>
              <a:rPr lang="en-GB" sz="1200" kern="1200" dirty="0">
                <a:solidFill>
                  <a:schemeClr val="tx1"/>
                </a:solidFill>
                <a:effectLst/>
                <a:latin typeface="+mn-lt"/>
                <a:ea typeface="+mn-ea"/>
                <a:cs typeface="+mn-cs"/>
              </a:rPr>
              <a:t>Public Sector</a:t>
            </a:r>
          </a:p>
          <a:p>
            <a:pPr lvl="0"/>
            <a:r>
              <a:rPr lang="en-GB" sz="1200" kern="1200" dirty="0">
                <a:solidFill>
                  <a:schemeClr val="tx1"/>
                </a:solidFill>
                <a:effectLst/>
                <a:latin typeface="+mn-lt"/>
                <a:ea typeface="+mn-ea"/>
                <a:cs typeface="+mn-cs"/>
              </a:rPr>
              <a:t>Pharmaceuticals</a:t>
            </a:r>
          </a:p>
          <a:p>
            <a:pPr lvl="0"/>
            <a:r>
              <a:rPr lang="en-GB" sz="1200" kern="1200" dirty="0">
                <a:solidFill>
                  <a:schemeClr val="tx1"/>
                </a:solidFill>
                <a:effectLst/>
                <a:latin typeface="+mn-lt"/>
                <a:ea typeface="+mn-ea"/>
                <a:cs typeface="+mn-cs"/>
              </a:rPr>
              <a:t>Retail</a:t>
            </a:r>
          </a:p>
          <a:p>
            <a:endParaRPr lang="en-GB" baseline="0" dirty="0"/>
          </a:p>
          <a:p>
            <a:r>
              <a:rPr lang="en-GB" baseline="0" dirty="0"/>
              <a:t>Mention bursary here</a:t>
            </a:r>
          </a:p>
          <a:p>
            <a:endParaRPr lang="en-GB" baseline="0" dirty="0"/>
          </a:p>
          <a:p>
            <a:r>
              <a:rPr lang="en-GB" baseline="0" dirty="0"/>
              <a:t>Structured programme or generated experience</a:t>
            </a:r>
            <a:endParaRPr lang="en-GB" dirty="0"/>
          </a:p>
        </p:txBody>
      </p:sp>
      <p:sp>
        <p:nvSpPr>
          <p:cNvPr id="4" name="Slide Number Placeholder 3"/>
          <p:cNvSpPr>
            <a:spLocks noGrp="1"/>
          </p:cNvSpPr>
          <p:nvPr>
            <p:ph type="sldNum" sz="quarter" idx="10"/>
          </p:nvPr>
        </p:nvSpPr>
        <p:spPr/>
        <p:txBody>
          <a:bodyPr/>
          <a:lstStyle/>
          <a:p>
            <a:fld id="{DE7BB6A3-2647-4B03-9F71-A5E1B9E1E68C}" type="slidenum">
              <a:rPr lang="en-GB" smtClean="0"/>
              <a:t>1</a:t>
            </a:fld>
            <a:endParaRPr lang="en-GB"/>
          </a:p>
        </p:txBody>
      </p:sp>
    </p:spTree>
    <p:extLst>
      <p:ext uri="{BB962C8B-B14F-4D97-AF65-F5344CB8AC3E}">
        <p14:creationId xmlns:p14="http://schemas.microsoft.com/office/powerpoint/2010/main" val="1817906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them to consider their goals, then consider as go through the session what kind of experience could help achieve this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BADCB-7FBA-40DB-9B96-EEF43C4D414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96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606" y="4715712"/>
            <a:ext cx="5438464" cy="4815213"/>
          </a:xfrm>
        </p:spPr>
        <p:txBody>
          <a:bodyPr>
            <a:normAutofit fontScale="77500" lnSpcReduction="20000"/>
          </a:bodyPr>
          <a:lstStyle/>
          <a:p>
            <a:r>
              <a:rPr lang="en-GB" dirty="0"/>
              <a:t>Run through the different types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US" b="1" dirty="0"/>
              <a:t>Internship/vacation scheme</a:t>
            </a:r>
          </a:p>
          <a:p>
            <a:r>
              <a:rPr lang="en-US" dirty="0"/>
              <a:t>An undergraduate internship is a structured period of work experience usually offered by large employers. The majority of internships happen over the summer and last for 6-12 weeks</a:t>
            </a:r>
          </a:p>
          <a:p>
            <a:r>
              <a:rPr lang="en-US" dirty="0"/>
              <a:t>They should be paid; unless they are part of your course</a:t>
            </a:r>
          </a:p>
          <a:p>
            <a:r>
              <a:rPr lang="en-US" dirty="0"/>
              <a:t>Some employers offer internships in the Winter or Spring, or 6-12 month internships that could mean taking a year out of your course.</a:t>
            </a:r>
          </a:p>
          <a:p>
            <a:r>
              <a:rPr lang="en-US" b="1" dirty="0"/>
              <a:t>Volunteering</a:t>
            </a:r>
          </a:p>
          <a:p>
            <a:r>
              <a:rPr lang="en-US" dirty="0"/>
              <a:t>Volunteering is when you give your spare time to an </a:t>
            </a:r>
            <a:r>
              <a:rPr lang="en-US" dirty="0" err="1"/>
              <a:t>organisation</a:t>
            </a:r>
            <a:r>
              <a:rPr lang="en-US" dirty="0"/>
              <a:t> for no payment, although travel and expenses may be reimbursed. This type of work is important for most charities, offering you experience and supporting important social and welfare issues. Volunteering is easier to arrange and often more flexible than a paid job. You may even be able to help out in a role related to your career route, such as finance, IT or PR – even charities and other not-for profit </a:t>
            </a:r>
            <a:r>
              <a:rPr lang="en-US" dirty="0" err="1"/>
              <a:t>organisation</a:t>
            </a:r>
            <a:r>
              <a:rPr lang="en-US" dirty="0"/>
              <a:t> need people in these roles and some offer training along the way</a:t>
            </a:r>
          </a:p>
          <a:p>
            <a:r>
              <a:rPr lang="en-US" dirty="0"/>
              <a:t>Employers often see volunteering as a reflection of your values and ethics and your commitment to social and welfare issues</a:t>
            </a:r>
          </a:p>
          <a:p>
            <a:r>
              <a:rPr lang="en-US" dirty="0">
                <a:hlinkClick r:id="rId3" tooltip="Warwick Volunteers"/>
              </a:rPr>
              <a:t>Warwick Volunteers</a:t>
            </a:r>
            <a:r>
              <a:rPr lang="en-US" dirty="0"/>
              <a:t> </a:t>
            </a:r>
          </a:p>
          <a:p>
            <a:r>
              <a:rPr lang="en-US" dirty="0">
                <a:hlinkClick r:id="rId4" tooltip="Volunteering Overseas"/>
              </a:rPr>
              <a:t>Volunteering Overseas</a:t>
            </a:r>
            <a:r>
              <a:rPr lang="en-US" dirty="0"/>
              <a:t> </a:t>
            </a:r>
          </a:p>
          <a:p>
            <a:r>
              <a:rPr lang="en-US" b="1" dirty="0"/>
              <a:t>Work shadowing</a:t>
            </a:r>
          </a:p>
          <a:p>
            <a:r>
              <a:rPr lang="en-US" dirty="0"/>
              <a:t>Work shadowing is when you observe someone going about their day-to-day role with the aim of gaining a greater understanding of that career. It shouldn’t involve completing any work for the </a:t>
            </a:r>
            <a:r>
              <a:rPr lang="en-US" dirty="0" err="1"/>
              <a:t>organisation</a:t>
            </a:r>
            <a:r>
              <a:rPr lang="en-US" dirty="0"/>
              <a:t> – think of it as a behind-the-scenes tour of someone’s job. As work shadowing doesn’t involve doing any work, it is unpaid, and it is rarely advertised</a:t>
            </a:r>
          </a:p>
          <a:p>
            <a:r>
              <a:rPr lang="en-US" dirty="0"/>
              <a:t>You should contact an </a:t>
            </a:r>
            <a:r>
              <a:rPr lang="en-US" dirty="0" err="1"/>
              <a:t>organisation</a:t>
            </a:r>
            <a:r>
              <a:rPr lang="en-US" dirty="0"/>
              <a:t> directly with a speculative CV and covering letter</a:t>
            </a:r>
          </a:p>
          <a:p>
            <a:r>
              <a:rPr lang="en-US" dirty="0"/>
              <a:t>This type of experience is undertaken for a short period of time, can be as short as two or three days</a:t>
            </a:r>
          </a:p>
          <a:p>
            <a:r>
              <a:rPr lang="en-US" dirty="0"/>
              <a:t>Gives you a chance to gain experience in highly competitive fields (TV, Radio, Clinical Psychology, Law, Engineering </a:t>
            </a:r>
            <a:r>
              <a:rPr lang="en-US" dirty="0" err="1"/>
              <a:t>etc</a:t>
            </a:r>
            <a:r>
              <a:rPr lang="en-US" dirty="0"/>
              <a:t>)</a:t>
            </a:r>
          </a:p>
          <a:p>
            <a:r>
              <a:rPr lang="en-US" dirty="0"/>
              <a:t>Shadowing can be easier and quicker to arrange than a work placement.</a:t>
            </a:r>
          </a:p>
          <a:p>
            <a:r>
              <a:rPr lang="en-US" b="1" dirty="0"/>
              <a:t>Placement</a:t>
            </a:r>
          </a:p>
          <a:p>
            <a:r>
              <a:rPr lang="en-US" dirty="0"/>
              <a:t>Placements are structured schemes by </a:t>
            </a:r>
            <a:r>
              <a:rPr lang="en-US" dirty="0" err="1"/>
              <a:t>organisations</a:t>
            </a:r>
            <a:r>
              <a:rPr lang="en-US" dirty="0"/>
              <a:t> to give you an overview of different aspects of work which can include working on a specific project and gaining work knowledge of various departments. Various lengths and could be unpaid or paid</a:t>
            </a:r>
          </a:p>
          <a:p>
            <a:r>
              <a:rPr lang="en-US" dirty="0"/>
              <a:t>Similarly with internships it is common for companies to use placements to road-test people for permanent appointments.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Talk</a:t>
            </a:r>
            <a:r>
              <a:rPr lang="en-GB" baseline="0" dirty="0"/>
              <a:t> about entrepreneurship, Competitions as well</a:t>
            </a:r>
            <a:endParaRPr lang="en-GB" dirty="0"/>
          </a:p>
          <a:p>
            <a:endParaRPr lang="en-GB" baseline="0" dirty="0"/>
          </a:p>
        </p:txBody>
      </p:sp>
      <p:sp>
        <p:nvSpPr>
          <p:cNvPr id="4" name="Slide Number Placeholder 3"/>
          <p:cNvSpPr>
            <a:spLocks noGrp="1"/>
          </p:cNvSpPr>
          <p:nvPr>
            <p:ph type="sldNum" sz="quarter" idx="10"/>
          </p:nvPr>
        </p:nvSpPr>
        <p:spPr/>
        <p:txBody>
          <a:bodyPr/>
          <a:lstStyle/>
          <a:p>
            <a:fld id="{B890E69F-D78D-4D5D-BBD0-D64A76293F09}"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2754870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Also sometimes called ‘online </a:t>
            </a:r>
            <a:r>
              <a:rPr lang="en-GB" sz="1200" b="0" i="0" kern="1200" dirty="0" err="1">
                <a:solidFill>
                  <a:schemeClr val="tx1"/>
                </a:solidFill>
                <a:effectLst/>
                <a:latin typeface="+mn-lt"/>
                <a:ea typeface="+mn-ea"/>
                <a:cs typeface="+mn-cs"/>
              </a:rPr>
              <a:t>internships’,‘remote</a:t>
            </a:r>
            <a:r>
              <a:rPr lang="en-GB" sz="1200" b="0" i="0" kern="1200" dirty="0">
                <a:solidFill>
                  <a:schemeClr val="tx1"/>
                </a:solidFill>
                <a:effectLst/>
                <a:latin typeface="+mn-lt"/>
                <a:ea typeface="+mn-ea"/>
                <a:cs typeface="+mn-cs"/>
              </a:rPr>
              <a:t> internships’ or ‘e-internships’ these are a type of work experience program where the participant is not physically present at the job location and may have little or no face to face contact with the Organisation they are conducting the internship with.</a:t>
            </a:r>
          </a:p>
          <a:p>
            <a:r>
              <a:rPr lang="en-GB" sz="1200" b="0" i="0" kern="1200" dirty="0">
                <a:solidFill>
                  <a:schemeClr val="tx1"/>
                </a:solidFill>
                <a:effectLst/>
                <a:latin typeface="+mn-lt"/>
                <a:ea typeface="+mn-ea"/>
                <a:cs typeface="+mn-cs"/>
              </a:rPr>
              <a:t>Just like a 'normal' internship, there will be project work/tasks from an employer to complete over a period of time. However, whilst this may be working with a national or international employer, it may not be based at their location, instead completing the work remotely or virtually. Generally there will be regular catch-ups and support from the employer during the virtual internship, but Virtual interns communicate with their employer online through various means including email, Microsoft Teams, skype instant messaging, phone conversations, text messaging, project management tools, etc.</a:t>
            </a:r>
          </a:p>
          <a:p>
            <a:endParaRPr lang="en-GB" dirty="0"/>
          </a:p>
          <a:p>
            <a:r>
              <a:rPr lang="en-GB" dirty="0"/>
              <a:t>Job Simulations</a:t>
            </a:r>
          </a:p>
          <a:p>
            <a:r>
              <a:rPr lang="en-GB" dirty="0"/>
              <a:t>online programmes where students can interact with virtual clients and colleagues in a way that replicates the day-to-day work of a company.</a:t>
            </a:r>
          </a:p>
          <a:p>
            <a:r>
              <a:rPr lang="en-GB" dirty="0"/>
              <a:t>Inside Sherpa - </a:t>
            </a:r>
            <a:r>
              <a:rPr lang="en-GB" dirty="0">
                <a:hlinkClick r:id="rId3"/>
              </a:rPr>
              <a:t>https://www.insidesherpa.com/</a:t>
            </a:r>
            <a:r>
              <a:rPr lang="en-GB" dirty="0"/>
              <a:t>. Host programmes from companies such as </a:t>
            </a:r>
            <a:r>
              <a:rPr lang="en-GB" dirty="0" err="1"/>
              <a:t>Deloitte,KPMG</a:t>
            </a:r>
            <a:r>
              <a:rPr lang="en-GB" dirty="0"/>
              <a:t>, Accenture, Grant </a:t>
            </a:r>
            <a:r>
              <a:rPr lang="en-GB" dirty="0" err="1"/>
              <a:t>Thornton,BCG</a:t>
            </a:r>
            <a:r>
              <a:rPr lang="en-GB" dirty="0"/>
              <a:t>, JP Morgan, GE, Linklaters, Pinsent </a:t>
            </a:r>
            <a:r>
              <a:rPr lang="en-GB" dirty="0" err="1"/>
              <a:t>Mansons</a:t>
            </a:r>
            <a:r>
              <a:rPr lang="en-GB" dirty="0"/>
              <a:t>, White &amp; Case</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BADCB-7FBA-40DB-9B96-EEF43C4D414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1344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471BDB6-5DDC-4C2C-9E46-14CC3D486D0A}" type="slidenum">
              <a:rPr lang="en-GB" smtClean="0"/>
              <a:t>8</a:t>
            </a:fld>
            <a:endParaRPr lang="en-GB"/>
          </a:p>
        </p:txBody>
      </p:sp>
    </p:spTree>
    <p:extLst>
      <p:ext uri="{BB962C8B-B14F-4D97-AF65-F5344CB8AC3E}">
        <p14:creationId xmlns:p14="http://schemas.microsoft.com/office/powerpoint/2010/main" val="3292984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71BDB6-5DDC-4C2C-9E46-14CC3D486D0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1825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BADCB-7FBA-40DB-9B96-EEF43C4D4146}" type="slidenum">
              <a:rPr lang="en-GB" smtClean="0"/>
              <a:t>12</a:t>
            </a:fld>
            <a:endParaRPr lang="en-GB"/>
          </a:p>
        </p:txBody>
      </p:sp>
    </p:spTree>
    <p:extLst>
      <p:ext uri="{BB962C8B-B14F-4D97-AF65-F5344CB8AC3E}">
        <p14:creationId xmlns:p14="http://schemas.microsoft.com/office/powerpoint/2010/main" val="3892899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48061-92C2-9E4F-8667-9C8849B2E50B}"/>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5906913-83CC-8647-8BF9-C8443425881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4166193-EA08-5845-97B9-CA45A8636570}"/>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5" name="Footer Placeholder 4">
            <a:extLst>
              <a:ext uri="{FF2B5EF4-FFF2-40B4-BE49-F238E27FC236}">
                <a16:creationId xmlns:a16="http://schemas.microsoft.com/office/drawing/2014/main" id="{6EE28588-2C35-354B-A72B-1A94CE2C6D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3AA7D9-424C-C540-A0C8-9A1E190B74CD}"/>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1703078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C9930-8A70-744B-BC2C-B2B4A67C05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B4A9D3-7852-EB4B-A5A9-E63A47B265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70161F-F7DB-974E-B79B-60693F918D55}"/>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5" name="Footer Placeholder 4">
            <a:extLst>
              <a:ext uri="{FF2B5EF4-FFF2-40B4-BE49-F238E27FC236}">
                <a16:creationId xmlns:a16="http://schemas.microsoft.com/office/drawing/2014/main" id="{2ABDBFCB-CDA3-CE46-AA4F-6A834B74A4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7990E3-5C88-CF4A-B0FB-065082F69C84}"/>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2028148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A731D5-EB58-6646-B402-94615D23F73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14C9A7-B6A8-E643-8587-C2FA5B34C6D2}"/>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103C08-0D3A-E843-BD88-00F129D13A3C}"/>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5" name="Footer Placeholder 4">
            <a:extLst>
              <a:ext uri="{FF2B5EF4-FFF2-40B4-BE49-F238E27FC236}">
                <a16:creationId xmlns:a16="http://schemas.microsoft.com/office/drawing/2014/main" id="{49883DF1-84FC-6144-A92F-E8B85AC459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A9D33A-C869-9B4D-B23F-9C3B8EB84E5F}"/>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258076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3187238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304711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170D1-A463-7048-93CE-C92F9A5880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83E699-BAC1-464E-A58B-EE7347BC7B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A11190-00D0-2E4D-9F4E-0AB9A2D6E79F}"/>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5" name="Footer Placeholder 4">
            <a:extLst>
              <a:ext uri="{FF2B5EF4-FFF2-40B4-BE49-F238E27FC236}">
                <a16:creationId xmlns:a16="http://schemas.microsoft.com/office/drawing/2014/main" id="{6F0F1B48-82DD-5542-97F3-8E612B88C4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114F7D-DAF0-EE44-8884-6E157765B1B3}"/>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385839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6/12 Warwic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93420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CS Bullets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4" y="476672"/>
            <a:ext cx="8425016" cy="648816"/>
          </a:xfrm>
          <a:prstGeom prst="rect">
            <a:avLst/>
          </a:prstGeom>
        </p:spPr>
        <p:txBody>
          <a:bodyPr vert="horz"/>
          <a:lstStyle>
            <a:lvl1pPr marL="0" indent="0">
              <a:buNone/>
              <a:defRPr sz="2025" b="0" i="0">
                <a:solidFill>
                  <a:srgbClr val="600058"/>
                </a:solidFill>
                <a:latin typeface="Calibri"/>
                <a:cs typeface="Calibri"/>
              </a:defRPr>
            </a:lvl1pPr>
          </a:lstStyle>
          <a:p>
            <a:pPr lvl="0"/>
            <a:r>
              <a:rPr lang="en-GB" dirty="0"/>
              <a:t>Add Title Text Here…</a:t>
            </a:r>
          </a:p>
        </p:txBody>
      </p:sp>
      <p:sp>
        <p:nvSpPr>
          <p:cNvPr id="4" name="Text Placeholder 3"/>
          <p:cNvSpPr>
            <a:spLocks noGrp="1"/>
          </p:cNvSpPr>
          <p:nvPr>
            <p:ph type="body" sz="quarter" idx="18" hasCustomPrompt="1"/>
          </p:nvPr>
        </p:nvSpPr>
        <p:spPr>
          <a:xfrm>
            <a:off x="395536" y="1340768"/>
            <a:ext cx="8424936" cy="4248472"/>
          </a:xfrm>
          <a:prstGeom prst="rect">
            <a:avLst/>
          </a:prstGeom>
        </p:spPr>
        <p:txBody>
          <a:bodyPr vert="horz"/>
          <a:lstStyle>
            <a:lvl1pPr marL="192881" indent="-192881">
              <a:buSzPct val="100000"/>
              <a:buFontTx/>
              <a:buBlip>
                <a:blip r:embed="rId2"/>
              </a:buBlip>
              <a:defRPr sz="1125" b="0" i="0" baseline="0">
                <a:latin typeface="Calibri"/>
                <a:cs typeface="Calibri"/>
              </a:defRPr>
            </a:lvl1pPr>
          </a:lstStyle>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endParaRPr lang="en-US" dirty="0"/>
          </a:p>
        </p:txBody>
      </p:sp>
    </p:spTree>
    <p:extLst>
      <p:ext uri="{BB962C8B-B14F-4D97-AF65-F5344CB8AC3E}">
        <p14:creationId xmlns:p14="http://schemas.microsoft.com/office/powerpoint/2010/main" val="37159797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E2A1D-C604-854E-91D5-95500D78A07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F38104E2-611F-F343-A29D-B15FE76606F6}"/>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EBA0133-88AE-5B45-A7E8-2106321A48D0}"/>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5" name="Footer Placeholder 4">
            <a:extLst>
              <a:ext uri="{FF2B5EF4-FFF2-40B4-BE49-F238E27FC236}">
                <a16:creationId xmlns:a16="http://schemas.microsoft.com/office/drawing/2014/main" id="{67A84AF8-32FE-5F42-BCD9-B81A210131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E45FCB-5323-AC40-97BE-25E894181173}"/>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37523926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16/11/2023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16/11/2023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16/11/2023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16/11/2023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16/11/2023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16/11/2023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C24AE-C12C-3B4E-8D14-065741E1C3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F7805D-7BC7-F64F-9B01-4C6C2D8BBDB5}"/>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E573DA4-0F19-1843-B640-756B3F27ED93}"/>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589030-032A-494D-85DE-F893698B27F3}"/>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6" name="Footer Placeholder 5">
            <a:extLst>
              <a:ext uri="{FF2B5EF4-FFF2-40B4-BE49-F238E27FC236}">
                <a16:creationId xmlns:a16="http://schemas.microsoft.com/office/drawing/2014/main" id="{36331163-C726-AE4C-B9B4-942F4FCFDA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1C3626-6434-7C49-80AA-60EC7CB7CA97}"/>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206333539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16/11/2023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16/11/2023</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16/11/2023</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16/11/2023</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16/11/2023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16/11/2023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16/11/2023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16/11/2023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5" name="Footer Placeholder 4"/>
          <p:cNvSpPr>
            <a:spLocks noGrp="1"/>
          </p:cNvSpPr>
          <p:nvPr>
            <p:ph type="ftr" sz="quarter" idx="11"/>
          </p:nvPr>
        </p:nvSpPr>
        <p:spPr>
          <a:xfrm>
            <a:off x="3028950" y="6356355"/>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42070598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5" name="Footer Placeholder 4"/>
          <p:cNvSpPr>
            <a:spLocks noGrp="1"/>
          </p:cNvSpPr>
          <p:nvPr>
            <p:ph type="ftr" sz="quarter" idx="11"/>
          </p:nvPr>
        </p:nvSpPr>
        <p:spPr>
          <a:xfrm>
            <a:off x="3028950" y="6356355"/>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1717499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C5E6A-7B3A-8542-808E-9A4C4CD0DD14}"/>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EDA1F0-542E-C34F-9A14-375B6E4DF72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24DBA3A-B0D0-C948-A2E6-90A9CCE6505A}"/>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C2BC5E-3B0F-C742-A074-02BE99991CB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2CB1D9CE-D099-AB4E-AE5F-791FB98F59DC}"/>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02C6FA9-4CF1-A543-9A8B-E3D8EA58C55E}"/>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8" name="Footer Placeholder 7">
            <a:extLst>
              <a:ext uri="{FF2B5EF4-FFF2-40B4-BE49-F238E27FC236}">
                <a16:creationId xmlns:a16="http://schemas.microsoft.com/office/drawing/2014/main" id="{F7CBBAF3-4ACC-734E-B2FB-0B56C6C8F7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5BCB341-1FCE-3246-AD23-3856B0AB928D}"/>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41862267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8"/>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5" name="Footer Placeholder 4"/>
          <p:cNvSpPr>
            <a:spLocks noGrp="1"/>
          </p:cNvSpPr>
          <p:nvPr>
            <p:ph type="ftr" sz="quarter" idx="11"/>
          </p:nvPr>
        </p:nvSpPr>
        <p:spPr>
          <a:xfrm>
            <a:off x="3028950" y="6356355"/>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277771294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6" name="Footer Placeholder 5"/>
          <p:cNvSpPr>
            <a:spLocks noGrp="1"/>
          </p:cNvSpPr>
          <p:nvPr>
            <p:ph type="ftr" sz="quarter" idx="11"/>
          </p:nvPr>
        </p:nvSpPr>
        <p:spPr>
          <a:xfrm>
            <a:off x="3028950" y="6356355"/>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4912367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8" name="Footer Placeholder 7"/>
          <p:cNvSpPr>
            <a:spLocks noGrp="1"/>
          </p:cNvSpPr>
          <p:nvPr>
            <p:ph type="ftr" sz="quarter" idx="11"/>
          </p:nvPr>
        </p:nvSpPr>
        <p:spPr>
          <a:xfrm>
            <a:off x="3028950" y="6356355"/>
            <a:ext cx="30861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39422393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4" name="Footer Placeholder 3"/>
          <p:cNvSpPr>
            <a:spLocks noGrp="1"/>
          </p:cNvSpPr>
          <p:nvPr>
            <p:ph type="ftr" sz="quarter" idx="11"/>
          </p:nvPr>
        </p:nvSpPr>
        <p:spPr>
          <a:xfrm>
            <a:off x="3028950" y="6356355"/>
            <a:ext cx="30861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15354370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3" name="Footer Placeholder 2"/>
          <p:cNvSpPr>
            <a:spLocks noGrp="1"/>
          </p:cNvSpPr>
          <p:nvPr>
            <p:ph type="ftr" sz="quarter" idx="11"/>
          </p:nvPr>
        </p:nvSpPr>
        <p:spPr>
          <a:xfrm>
            <a:off x="3028950" y="6356355"/>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15987124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30"/>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6" name="Footer Placeholder 5"/>
          <p:cNvSpPr>
            <a:spLocks noGrp="1"/>
          </p:cNvSpPr>
          <p:nvPr>
            <p:ph type="ftr" sz="quarter" idx="11"/>
          </p:nvPr>
        </p:nvSpPr>
        <p:spPr>
          <a:xfrm>
            <a:off x="3028950" y="6356355"/>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304272954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30"/>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6" name="Footer Placeholder 5"/>
          <p:cNvSpPr>
            <a:spLocks noGrp="1"/>
          </p:cNvSpPr>
          <p:nvPr>
            <p:ph type="ftr" sz="quarter" idx="11"/>
          </p:nvPr>
        </p:nvSpPr>
        <p:spPr>
          <a:xfrm>
            <a:off x="3028950" y="6356355"/>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138843652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5" name="Footer Placeholder 4"/>
          <p:cNvSpPr>
            <a:spLocks noGrp="1"/>
          </p:cNvSpPr>
          <p:nvPr>
            <p:ph type="ftr" sz="quarter" idx="11"/>
          </p:nvPr>
        </p:nvSpPr>
        <p:spPr>
          <a:xfrm>
            <a:off x="3028950" y="6356355"/>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312665143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5"/>
            <a:ext cx="2057400" cy="365125"/>
          </a:xfrm>
          <a:prstGeom prst="rect">
            <a:avLst/>
          </a:prstGeom>
        </p:spPr>
        <p:txBody>
          <a:bodyPr/>
          <a:lstStyle/>
          <a:p>
            <a:fld id="{DD0F0208-F646-4300-83D7-385A6BF585B8}" type="datetimeFigureOut">
              <a:rPr lang="en-GB" smtClean="0"/>
              <a:t>16/11/2023</a:t>
            </a:fld>
            <a:endParaRPr lang="en-GB"/>
          </a:p>
        </p:txBody>
      </p:sp>
      <p:sp>
        <p:nvSpPr>
          <p:cNvPr id="5" name="Footer Placeholder 4"/>
          <p:cNvSpPr>
            <a:spLocks noGrp="1"/>
          </p:cNvSpPr>
          <p:nvPr>
            <p:ph type="ftr" sz="quarter" idx="11"/>
          </p:nvPr>
        </p:nvSpPr>
        <p:spPr>
          <a:xfrm>
            <a:off x="3028950" y="6356355"/>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5"/>
            <a:ext cx="2057400" cy="365125"/>
          </a:xfrm>
          <a:prstGeom prst="rect">
            <a:avLst/>
          </a:prstGeom>
        </p:spPr>
        <p:txBody>
          <a:bodyPr/>
          <a:lstStyle/>
          <a:p>
            <a:fld id="{FF90A9FE-1AC2-441C-B1C2-5A93D5D71580}" type="slidenum">
              <a:rPr lang="en-GB" smtClean="0"/>
              <a:t>‹#›</a:t>
            </a:fld>
            <a:endParaRPr lang="en-GB"/>
          </a:p>
        </p:txBody>
      </p:sp>
    </p:spTree>
    <p:extLst>
      <p:ext uri="{BB962C8B-B14F-4D97-AF65-F5344CB8AC3E}">
        <p14:creationId xmlns:p14="http://schemas.microsoft.com/office/powerpoint/2010/main" val="332269474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9144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Title 1"/>
          <p:cNvSpPr>
            <a:spLocks noGrp="1"/>
          </p:cNvSpPr>
          <p:nvPr>
            <p:ph type="ctrTitle" hasCustomPrompt="1"/>
          </p:nvPr>
        </p:nvSpPr>
        <p:spPr>
          <a:xfrm>
            <a:off x="603504"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3087899"/>
            <a:ext cx="6858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1" y="4196465"/>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5078501"/>
            <a:ext cx="9372513" cy="1933001"/>
          </a:xfrm>
          <a:prstGeom prst="rect">
            <a:avLst/>
          </a:prstGeom>
        </p:spPr>
      </p:pic>
    </p:spTree>
    <p:extLst>
      <p:ext uri="{BB962C8B-B14F-4D97-AF65-F5344CB8AC3E}">
        <p14:creationId xmlns:p14="http://schemas.microsoft.com/office/powerpoint/2010/main" val="2846445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B6DD1-37C2-0A4C-956D-2C18BB2F0C5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0E6FEB9-56A6-784B-944C-3785338332E7}"/>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4" name="Footer Placeholder 3">
            <a:extLst>
              <a:ext uri="{FF2B5EF4-FFF2-40B4-BE49-F238E27FC236}">
                <a16:creationId xmlns:a16="http://schemas.microsoft.com/office/drawing/2014/main" id="{57B05573-9F60-4C40-97BA-0E41300B3B8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42A182-8600-1C44-B6C2-40F3DA5D7152}"/>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42640543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9144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5078501"/>
            <a:ext cx="9372513" cy="1933001"/>
          </a:xfrm>
          <a:prstGeom prst="rect">
            <a:avLst/>
          </a:prstGeom>
        </p:spPr>
      </p:pic>
      <p:sp>
        <p:nvSpPr>
          <p:cNvPr id="9" name="Picture Placeholder 7"/>
          <p:cNvSpPr>
            <a:spLocks noGrp="1"/>
          </p:cNvSpPr>
          <p:nvPr>
            <p:ph type="pic" sz="quarter" idx="10"/>
          </p:nvPr>
        </p:nvSpPr>
        <p:spPr>
          <a:xfrm>
            <a:off x="674704" y="5594636"/>
            <a:ext cx="1258371" cy="876304"/>
          </a:xfrm>
          <a:prstGeom prst="rect">
            <a:avLst/>
          </a:prstGeom>
        </p:spPr>
        <p:txBody>
          <a:bodyPr/>
          <a:lstStyle/>
          <a:p>
            <a:endParaRPr lang="en-US" dirty="0"/>
          </a:p>
        </p:txBody>
      </p:sp>
      <p:sp>
        <p:nvSpPr>
          <p:cNvPr id="10" name="Picture Placeholder 7"/>
          <p:cNvSpPr>
            <a:spLocks noGrp="1"/>
          </p:cNvSpPr>
          <p:nvPr>
            <p:ph type="pic" sz="quarter" idx="11"/>
          </p:nvPr>
        </p:nvSpPr>
        <p:spPr>
          <a:xfrm>
            <a:off x="2134536" y="5594636"/>
            <a:ext cx="1258371" cy="876304"/>
          </a:xfrm>
          <a:prstGeom prst="rect">
            <a:avLst/>
          </a:prstGeom>
        </p:spPr>
        <p:txBody>
          <a:bodyPr/>
          <a:lstStyle/>
          <a:p>
            <a:endParaRPr lang="en-US" dirty="0"/>
          </a:p>
        </p:txBody>
      </p:sp>
      <p:sp>
        <p:nvSpPr>
          <p:cNvPr id="12" name="Title 1"/>
          <p:cNvSpPr>
            <a:spLocks noGrp="1"/>
          </p:cNvSpPr>
          <p:nvPr>
            <p:ph type="ctrTitle" hasCustomPrompt="1"/>
          </p:nvPr>
        </p:nvSpPr>
        <p:spPr>
          <a:xfrm>
            <a:off x="603504"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3087899"/>
            <a:ext cx="6858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1" y="4196465"/>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284169928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5224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
            <a:ext cx="9143659" cy="6857999"/>
          </a:xfrm>
          <a:prstGeom prst="rect">
            <a:avLst/>
          </a:prstGeom>
        </p:spPr>
      </p:pic>
      <p:sp>
        <p:nvSpPr>
          <p:cNvPr id="22" name="Text Placeholder 21"/>
          <p:cNvSpPr>
            <a:spLocks noGrp="1"/>
          </p:cNvSpPr>
          <p:nvPr>
            <p:ph type="body" sz="quarter" idx="13" hasCustomPrompt="1"/>
          </p:nvPr>
        </p:nvSpPr>
        <p:spPr>
          <a:xfrm>
            <a:off x="884242" y="3099144"/>
            <a:ext cx="7642141" cy="3283944"/>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00B2DD"/>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2188019"/>
            <a:ext cx="5030784" cy="507823"/>
          </a:xfrm>
          <a:prstGeom prst="rect">
            <a:avLst/>
          </a:prstGeom>
        </p:spPr>
        <p:txBody>
          <a:bodyPr/>
          <a:lstStyle>
            <a:lvl1pPr marL="0" indent="0">
              <a:buFontTx/>
              <a:buNone/>
              <a:defRPr sz="2000"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8364886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5" y="-89728"/>
            <a:ext cx="9364203" cy="1931287"/>
          </a:xfrm>
          <a:prstGeom prst="rect">
            <a:avLst/>
          </a:prstGeom>
        </p:spPr>
      </p:pic>
      <p:sp>
        <p:nvSpPr>
          <p:cNvPr id="17" name="Text Placeholder 3"/>
          <p:cNvSpPr>
            <a:spLocks noGrp="1"/>
          </p:cNvSpPr>
          <p:nvPr>
            <p:ph type="body" sz="quarter" idx="13"/>
          </p:nvPr>
        </p:nvSpPr>
        <p:spPr>
          <a:xfrm>
            <a:off x="884242" y="2351436"/>
            <a:ext cx="6110339" cy="3665541"/>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884242" y="1620934"/>
            <a:ext cx="5373684" cy="507823"/>
          </a:xfrm>
          <a:prstGeom prst="rect">
            <a:avLst/>
          </a:prstGeom>
        </p:spPr>
        <p:txBody>
          <a:bodyPr/>
          <a:lstStyle>
            <a:lvl1pPr marL="0" indent="0">
              <a:buFontTx/>
              <a:buNone/>
              <a:defRPr/>
            </a:lvl1pPr>
          </a:lstStyle>
          <a:p>
            <a:r>
              <a:rPr lang="en-US" dirty="0">
                <a:solidFill>
                  <a:srgbClr val="00B2DD"/>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353236783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0"/>
            <a:ext cx="9143657" cy="6857997"/>
          </a:xfrm>
          <a:prstGeom prst="rect">
            <a:avLst/>
          </a:prstGeom>
        </p:spPr>
      </p:pic>
      <p:sp>
        <p:nvSpPr>
          <p:cNvPr id="22" name="Text Placeholder 21"/>
          <p:cNvSpPr>
            <a:spLocks noGrp="1"/>
          </p:cNvSpPr>
          <p:nvPr>
            <p:ph type="body" sz="quarter" idx="13" hasCustomPrompt="1"/>
          </p:nvPr>
        </p:nvSpPr>
        <p:spPr>
          <a:xfrm>
            <a:off x="5213118" y="1656275"/>
            <a:ext cx="3417535" cy="3283944"/>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00B2DD"/>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5213117" y="606868"/>
            <a:ext cx="3417536" cy="911125"/>
          </a:xfrm>
          <a:prstGeom prst="rect">
            <a:avLst/>
          </a:prstGeom>
        </p:spPr>
        <p:txBody>
          <a:bodyPr/>
          <a:lstStyle>
            <a:lvl1pPr marL="0" indent="0">
              <a:buFontTx/>
              <a:buNone/>
              <a:defRPr sz="2000"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landscape)</a:t>
            </a:r>
          </a:p>
          <a:p>
            <a:pPr lvl="0"/>
            <a:endParaRPr lang="en-US" dirty="0"/>
          </a:p>
        </p:txBody>
      </p:sp>
      <p:sp>
        <p:nvSpPr>
          <p:cNvPr id="6" name="Picture Placeholder 7"/>
          <p:cNvSpPr>
            <a:spLocks noGrp="1"/>
          </p:cNvSpPr>
          <p:nvPr>
            <p:ph type="pic" sz="quarter" idx="10"/>
          </p:nvPr>
        </p:nvSpPr>
        <p:spPr>
          <a:xfrm>
            <a:off x="409075" y="606869"/>
            <a:ext cx="4339389" cy="4023953"/>
          </a:xfrm>
          <a:prstGeom prst="rect">
            <a:avLst/>
          </a:prstGeom>
          <a:ln w="34925">
            <a:solidFill>
              <a:srgbClr val="00B2DD"/>
            </a:solidFill>
          </a:ln>
          <a:effectLst/>
        </p:spPr>
        <p:txBody>
          <a:bodyPr/>
          <a:lstStyle/>
          <a:p>
            <a:endParaRPr lang="en-US" dirty="0"/>
          </a:p>
        </p:txBody>
      </p:sp>
    </p:spTree>
    <p:extLst>
      <p:ext uri="{BB962C8B-B14F-4D97-AF65-F5344CB8AC3E}">
        <p14:creationId xmlns:p14="http://schemas.microsoft.com/office/powerpoint/2010/main" val="16590427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0"/>
            <a:ext cx="9143657" cy="6857997"/>
          </a:xfrm>
          <a:prstGeom prst="rect">
            <a:avLst/>
          </a:prstGeom>
        </p:spPr>
      </p:pic>
      <p:sp>
        <p:nvSpPr>
          <p:cNvPr id="22" name="Text Placeholder 21"/>
          <p:cNvSpPr>
            <a:spLocks noGrp="1"/>
          </p:cNvSpPr>
          <p:nvPr>
            <p:ph type="body" sz="quarter" idx="13" hasCustomPrompt="1"/>
          </p:nvPr>
        </p:nvSpPr>
        <p:spPr>
          <a:xfrm>
            <a:off x="3408381" y="1346877"/>
            <a:ext cx="4724967" cy="3283944"/>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00B2DD"/>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3408380" y="606869"/>
            <a:ext cx="4933515" cy="697889"/>
          </a:xfrm>
          <a:prstGeom prst="rect">
            <a:avLst/>
          </a:prstGeom>
        </p:spPr>
        <p:txBody>
          <a:bodyPr/>
          <a:lstStyle>
            <a:lvl1pPr marL="0" indent="0">
              <a:buFontTx/>
              <a:buNone/>
              <a:defRPr sz="2000" b="1" i="0" baseline="0">
                <a:solidFill>
                  <a:srgbClr val="00B2DD"/>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portrait)</a:t>
            </a:r>
          </a:p>
          <a:p>
            <a:pPr lvl="0"/>
            <a:endParaRPr lang="en-US" dirty="0"/>
          </a:p>
        </p:txBody>
      </p:sp>
      <p:sp>
        <p:nvSpPr>
          <p:cNvPr id="6" name="Picture Placeholder 7"/>
          <p:cNvSpPr>
            <a:spLocks noGrp="1"/>
          </p:cNvSpPr>
          <p:nvPr>
            <p:ph type="pic" sz="quarter" idx="10"/>
          </p:nvPr>
        </p:nvSpPr>
        <p:spPr>
          <a:xfrm>
            <a:off x="409075" y="606869"/>
            <a:ext cx="2462463" cy="4023953"/>
          </a:xfrm>
          <a:prstGeom prst="rect">
            <a:avLst/>
          </a:prstGeom>
          <a:ln w="34925">
            <a:solidFill>
              <a:srgbClr val="00B2DD"/>
            </a:solidFill>
          </a:ln>
          <a:effectLst/>
        </p:spPr>
        <p:txBody>
          <a:bodyPr/>
          <a:lstStyle/>
          <a:p>
            <a:endParaRPr lang="en-US" dirty="0"/>
          </a:p>
        </p:txBody>
      </p:sp>
    </p:spTree>
    <p:extLst>
      <p:ext uri="{BB962C8B-B14F-4D97-AF65-F5344CB8AC3E}">
        <p14:creationId xmlns:p14="http://schemas.microsoft.com/office/powerpoint/2010/main" val="23499584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 lin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20127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A20A6-5F05-4F97-B334-C420A9BC77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522BEB0-65B7-41A9-954F-CAC849A761A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A5D9A6-70C6-4386-AF18-A26D68D4C08A}"/>
              </a:ext>
            </a:extLst>
          </p:cNvPr>
          <p:cNvSpPr>
            <a:spLocks noGrp="1"/>
          </p:cNvSpPr>
          <p:nvPr>
            <p:ph type="dt" sz="half" idx="10"/>
          </p:nvPr>
        </p:nvSpPr>
        <p:spPr/>
        <p:txBody>
          <a:bodyPr/>
          <a:lstStyle/>
          <a:p>
            <a:fld id="{C7E3ED35-DEC4-4DBC-8DC0-2289BB2866A4}" type="datetimeFigureOut">
              <a:rPr lang="en-GB" smtClean="0"/>
              <a:t>16/11/2023</a:t>
            </a:fld>
            <a:endParaRPr lang="en-GB"/>
          </a:p>
        </p:txBody>
      </p:sp>
      <p:sp>
        <p:nvSpPr>
          <p:cNvPr id="5" name="Footer Placeholder 4">
            <a:extLst>
              <a:ext uri="{FF2B5EF4-FFF2-40B4-BE49-F238E27FC236}">
                <a16:creationId xmlns:a16="http://schemas.microsoft.com/office/drawing/2014/main" id="{643E32E2-A1A6-45A9-90C4-8D5F0F965C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1F456C-BBA5-4952-8519-7EC8A78B3959}"/>
              </a:ext>
            </a:extLst>
          </p:cNvPr>
          <p:cNvSpPr>
            <a:spLocks noGrp="1"/>
          </p:cNvSpPr>
          <p:nvPr>
            <p:ph type="sldNum" sz="quarter" idx="12"/>
          </p:nvPr>
        </p:nvSpPr>
        <p:spPr/>
        <p:txBody>
          <a:bodyPr/>
          <a:lstStyle/>
          <a:p>
            <a:fld id="{66BF7756-A937-490F-9873-D301FAC4C960}" type="slidenum">
              <a:rPr lang="en-GB" smtClean="0"/>
              <a:t>‹#›</a:t>
            </a:fld>
            <a:endParaRPr lang="en-GB"/>
          </a:p>
        </p:txBody>
      </p:sp>
    </p:spTree>
    <p:extLst>
      <p:ext uri="{BB962C8B-B14F-4D97-AF65-F5344CB8AC3E}">
        <p14:creationId xmlns:p14="http://schemas.microsoft.com/office/powerpoint/2010/main" val="16221359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SCS Bullets 1">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4" y="1745433"/>
            <a:ext cx="8425016" cy="587017"/>
          </a:xfrm>
          <a:prstGeom prst="rect">
            <a:avLst/>
          </a:prstGeom>
        </p:spPr>
        <p:txBody>
          <a:bodyPr vert="horz"/>
          <a:lstStyle>
            <a:lvl1pPr marL="0" indent="0">
              <a:buNone/>
              <a:defRPr sz="2025" b="0" i="0">
                <a:solidFill>
                  <a:srgbClr val="600058"/>
                </a:solidFill>
                <a:latin typeface="Calibri"/>
                <a:cs typeface="Calibri"/>
              </a:defRPr>
            </a:lvl1pPr>
          </a:lstStyle>
          <a:p>
            <a:pPr lvl="0"/>
            <a:r>
              <a:rPr lang="en-GB" dirty="0"/>
              <a:t>Add Title Text Here…</a:t>
            </a:r>
          </a:p>
        </p:txBody>
      </p:sp>
      <p:sp>
        <p:nvSpPr>
          <p:cNvPr id="4" name="Text Placeholder 3"/>
          <p:cNvSpPr>
            <a:spLocks noGrp="1"/>
          </p:cNvSpPr>
          <p:nvPr>
            <p:ph type="body" sz="quarter" idx="18" hasCustomPrompt="1"/>
          </p:nvPr>
        </p:nvSpPr>
        <p:spPr>
          <a:xfrm>
            <a:off x="395536" y="2609528"/>
            <a:ext cx="8424936" cy="3843808"/>
          </a:xfrm>
          <a:prstGeom prst="rect">
            <a:avLst/>
          </a:prstGeom>
        </p:spPr>
        <p:txBody>
          <a:bodyPr vert="horz"/>
          <a:lstStyle>
            <a:lvl1pPr marL="192881" indent="-192881">
              <a:buSzPct val="100000"/>
              <a:buFontTx/>
              <a:buBlip>
                <a:blip r:embed="rId2"/>
              </a:buBlip>
              <a:defRPr sz="1125" b="0" i="0" baseline="0">
                <a:latin typeface="Calibri"/>
                <a:cs typeface="Calibri"/>
              </a:defRPr>
            </a:lvl1pPr>
          </a:lstStyle>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endParaRPr lang="en-US" dirty="0"/>
          </a:p>
        </p:txBody>
      </p:sp>
    </p:spTree>
    <p:extLst>
      <p:ext uri="{BB962C8B-B14F-4D97-AF65-F5344CB8AC3E}">
        <p14:creationId xmlns:p14="http://schemas.microsoft.com/office/powerpoint/2010/main" val="216929786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SCS Bullets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4" y="476672"/>
            <a:ext cx="8425016" cy="648816"/>
          </a:xfrm>
          <a:prstGeom prst="rect">
            <a:avLst/>
          </a:prstGeom>
        </p:spPr>
        <p:txBody>
          <a:bodyPr vert="horz"/>
          <a:lstStyle>
            <a:lvl1pPr marL="0" indent="0">
              <a:buNone/>
              <a:defRPr sz="2025" b="0" i="0">
                <a:solidFill>
                  <a:srgbClr val="600058"/>
                </a:solidFill>
                <a:latin typeface="Calibri"/>
                <a:cs typeface="Calibri"/>
              </a:defRPr>
            </a:lvl1pPr>
          </a:lstStyle>
          <a:p>
            <a:pPr lvl="0"/>
            <a:r>
              <a:rPr lang="en-GB" dirty="0"/>
              <a:t>Add Title Text Here…</a:t>
            </a:r>
          </a:p>
        </p:txBody>
      </p:sp>
      <p:sp>
        <p:nvSpPr>
          <p:cNvPr id="4" name="Text Placeholder 3"/>
          <p:cNvSpPr>
            <a:spLocks noGrp="1"/>
          </p:cNvSpPr>
          <p:nvPr>
            <p:ph type="body" sz="quarter" idx="18" hasCustomPrompt="1"/>
          </p:nvPr>
        </p:nvSpPr>
        <p:spPr>
          <a:xfrm>
            <a:off x="395536" y="1340768"/>
            <a:ext cx="8424936" cy="4248472"/>
          </a:xfrm>
          <a:prstGeom prst="rect">
            <a:avLst/>
          </a:prstGeom>
        </p:spPr>
        <p:txBody>
          <a:bodyPr vert="horz"/>
          <a:lstStyle>
            <a:lvl1pPr marL="192881" indent="-192881">
              <a:buSzPct val="100000"/>
              <a:buFontTx/>
              <a:buBlip>
                <a:blip r:embed="rId2"/>
              </a:buBlip>
              <a:defRPr sz="1125" b="0" i="0" baseline="0">
                <a:latin typeface="Calibri"/>
                <a:cs typeface="Calibri"/>
              </a:defRPr>
            </a:lvl1pPr>
          </a:lstStyle>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p>
          <a:p>
            <a:pPr lvl="0"/>
            <a:r>
              <a:rPr lang="en-GB" dirty="0"/>
              <a:t>Student Careers &amp; Skills bullet point</a:t>
            </a:r>
            <a:endParaRPr lang="en-US" dirty="0"/>
          </a:p>
        </p:txBody>
      </p:sp>
    </p:spTree>
    <p:extLst>
      <p:ext uri="{BB962C8B-B14F-4D97-AF65-F5344CB8AC3E}">
        <p14:creationId xmlns:p14="http://schemas.microsoft.com/office/powerpoint/2010/main" val="2722477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849418-DB8E-B942-B0F0-5CFD6E0ED97C}"/>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3" name="Footer Placeholder 2">
            <a:extLst>
              <a:ext uri="{FF2B5EF4-FFF2-40B4-BE49-F238E27FC236}">
                <a16:creationId xmlns:a16="http://schemas.microsoft.com/office/drawing/2014/main" id="{F25EE19E-45FD-0746-895C-FFFBAF9ED30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8DF76E3-40E7-2648-9E38-6B58D345DACF}"/>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282063075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DE69F-6904-46DF-8FE1-B98C99FAAE7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291B15-E46D-4095-8660-CFAD289233AD}"/>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134FE94-C127-4B54-A1BC-85682D9268DB}"/>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EDF10ED-6341-475E-B1EA-F6A210132DB7}"/>
              </a:ext>
            </a:extLst>
          </p:cNvPr>
          <p:cNvSpPr>
            <a:spLocks noGrp="1"/>
          </p:cNvSpPr>
          <p:nvPr>
            <p:ph type="dt" sz="half" idx="10"/>
          </p:nvPr>
        </p:nvSpPr>
        <p:spPr/>
        <p:txBody>
          <a:bodyPr/>
          <a:lstStyle/>
          <a:p>
            <a:fld id="{C7E3ED35-DEC4-4DBC-8DC0-2289BB2866A4}" type="datetimeFigureOut">
              <a:rPr lang="en-GB" smtClean="0"/>
              <a:t>16/11/2023</a:t>
            </a:fld>
            <a:endParaRPr lang="en-GB"/>
          </a:p>
        </p:txBody>
      </p:sp>
      <p:sp>
        <p:nvSpPr>
          <p:cNvPr id="6" name="Footer Placeholder 5">
            <a:extLst>
              <a:ext uri="{FF2B5EF4-FFF2-40B4-BE49-F238E27FC236}">
                <a16:creationId xmlns:a16="http://schemas.microsoft.com/office/drawing/2014/main" id="{35B59014-DDDB-4E2B-89B8-A5E62102F44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B77C62C-B9D8-4D26-B992-105DC973D1B8}"/>
              </a:ext>
            </a:extLst>
          </p:cNvPr>
          <p:cNvSpPr>
            <a:spLocks noGrp="1"/>
          </p:cNvSpPr>
          <p:nvPr>
            <p:ph type="sldNum" sz="quarter" idx="12"/>
          </p:nvPr>
        </p:nvSpPr>
        <p:spPr/>
        <p:txBody>
          <a:bodyPr/>
          <a:lstStyle/>
          <a:p>
            <a:fld id="{66BF7756-A937-490F-9873-D301FAC4C960}" type="slidenum">
              <a:rPr lang="en-GB" smtClean="0"/>
              <a:t>‹#›</a:t>
            </a:fld>
            <a:endParaRPr lang="en-GB"/>
          </a:p>
        </p:txBody>
      </p:sp>
    </p:spTree>
    <p:extLst>
      <p:ext uri="{BB962C8B-B14F-4D97-AF65-F5344CB8AC3E}">
        <p14:creationId xmlns:p14="http://schemas.microsoft.com/office/powerpoint/2010/main" val="2464884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2D96E-640E-3B4A-BE3E-A2F4FB49230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B5B3366F-79D1-894E-937A-09FF57746777}"/>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47D669-0333-F744-9423-56185FB0900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75D798C-5171-9B4E-953B-B24D653A7204}"/>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6" name="Footer Placeholder 5">
            <a:extLst>
              <a:ext uri="{FF2B5EF4-FFF2-40B4-BE49-F238E27FC236}">
                <a16:creationId xmlns:a16="http://schemas.microsoft.com/office/drawing/2014/main" id="{49384400-C777-144E-B4CB-E62FB26A2F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7A8414-4A0A-1E4A-B0C8-9E8983A42122}"/>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2705806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084B9-DA09-D34E-99F9-DD1B58F6F3DB}"/>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F955978-3254-4E43-9233-6FDBF2EE7852}"/>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2DC998C5-EA1A-344D-9B48-409A65848C9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79A976B-1389-2B4B-A26B-B62CAE250D2B}"/>
              </a:ext>
            </a:extLst>
          </p:cNvPr>
          <p:cNvSpPr>
            <a:spLocks noGrp="1"/>
          </p:cNvSpPr>
          <p:nvPr>
            <p:ph type="dt" sz="half" idx="10"/>
          </p:nvPr>
        </p:nvSpPr>
        <p:spPr/>
        <p:txBody>
          <a:bodyPr/>
          <a:lstStyle/>
          <a:p>
            <a:fld id="{EA6EEA9A-A18F-E243-AC72-CF931DA78861}" type="datetimeFigureOut">
              <a:rPr lang="en-US" smtClean="0"/>
              <a:t>11/16/2023</a:t>
            </a:fld>
            <a:endParaRPr lang="en-US"/>
          </a:p>
        </p:txBody>
      </p:sp>
      <p:sp>
        <p:nvSpPr>
          <p:cNvPr id="6" name="Footer Placeholder 5">
            <a:extLst>
              <a:ext uri="{FF2B5EF4-FFF2-40B4-BE49-F238E27FC236}">
                <a16:creationId xmlns:a16="http://schemas.microsoft.com/office/drawing/2014/main" id="{B6234A6F-A419-2B4B-8D26-3FF96FE05F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FC532C-8FED-C34D-87C1-ACEE1B735971}"/>
              </a:ext>
            </a:extLst>
          </p:cNvPr>
          <p:cNvSpPr>
            <a:spLocks noGrp="1"/>
          </p:cNvSpPr>
          <p:nvPr>
            <p:ph type="sldNum" sz="quarter" idx="12"/>
          </p:nvPr>
        </p:nvSpPr>
        <p:spPr/>
        <p:txBody>
          <a:bodyPr/>
          <a:lstStyle/>
          <a:p>
            <a:fld id="{98BF68A1-7193-554E-A739-429B4E2D7A5E}" type="slidenum">
              <a:rPr lang="en-US" smtClean="0"/>
              <a:t>‹#›</a:t>
            </a:fld>
            <a:endParaRPr lang="en-US"/>
          </a:p>
        </p:txBody>
      </p:sp>
    </p:spTree>
    <p:extLst>
      <p:ext uri="{BB962C8B-B14F-4D97-AF65-F5344CB8AC3E}">
        <p14:creationId xmlns:p14="http://schemas.microsoft.com/office/powerpoint/2010/main" val="811524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7.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8.jp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4.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61.xml"/><Relationship Id="rId7" Type="http://schemas.openxmlformats.org/officeDocument/2006/relationships/slideLayout" Target="../slideLayouts/slideLayout65.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5" Type="http://schemas.openxmlformats.org/officeDocument/2006/relationships/slideLayout" Target="../slideLayouts/slideLayout63.xml"/><Relationship Id="rId4" Type="http://schemas.openxmlformats.org/officeDocument/2006/relationships/slideLayout" Target="../slideLayouts/slideLayout62.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8.xml"/><Relationship Id="rId7" Type="http://schemas.openxmlformats.org/officeDocument/2006/relationships/image" Target="../media/image13.jpg"/><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theme" Target="../theme/theme6.xml"/><Relationship Id="rId5" Type="http://schemas.openxmlformats.org/officeDocument/2006/relationships/slideLayout" Target="../slideLayouts/slideLayout70.xml"/><Relationship Id="rId4"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27"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694" r:id="rId12"/>
    <p:sldLayoutId id="2147483707"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731" r:id="rId24"/>
    <p:sldLayoutId id="2147483732" r:id="rId25"/>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28"/>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16/11/2023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16/11/2023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6163" y="5381931"/>
            <a:ext cx="78867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573044" y="614663"/>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Picture 7"/>
          <p:cNvPicPr>
            <a:picLocks noChangeAspect="1"/>
          </p:cNvPicPr>
          <p:nvPr userDrawn="1"/>
        </p:nvPicPr>
        <p:blipFill rotWithShape="1">
          <a:blip r:embed="rId13">
            <a:extLst>
              <a:ext uri="{28A0092B-C50C-407E-A947-70E740481C1C}">
                <a14:useLocalDpi xmlns:a14="http://schemas.microsoft.com/office/drawing/2010/main" val="0"/>
              </a:ext>
            </a:extLst>
          </a:blip>
          <a:srcRect l="25000"/>
          <a:stretch/>
        </p:blipFill>
        <p:spPr>
          <a:xfrm>
            <a:off x="0" y="5295326"/>
            <a:ext cx="9144000" cy="1412166"/>
          </a:xfrm>
          <a:prstGeom prst="rect">
            <a:avLst/>
          </a:prstGeom>
        </p:spPr>
      </p:pic>
    </p:spTree>
    <p:extLst>
      <p:ext uri="{BB962C8B-B14F-4D97-AF65-F5344CB8AC3E}">
        <p14:creationId xmlns:p14="http://schemas.microsoft.com/office/powerpoint/2010/main" val="183076185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609687"/>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5858976"/>
            <a:ext cx="9144000" cy="594360"/>
          </a:xfrm>
          <a:prstGeom prst="rect">
            <a:avLst/>
          </a:prstGeom>
        </p:spPr>
      </p:pic>
    </p:spTree>
    <p:extLst>
      <p:ext uri="{BB962C8B-B14F-4D97-AF65-F5344CB8AC3E}">
        <p14:creationId xmlns:p14="http://schemas.microsoft.com/office/powerpoint/2010/main" val="204239307"/>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hyperlink" Target="https://careersblog.warwick.ac.uk/2020/04/07/volunteer-on-line-make-a-difference-and-develop-your-skills/" TargetMode="External"/><Relationship Id="rId2" Type="http://schemas.openxmlformats.org/officeDocument/2006/relationships/hyperlink" Target="https://warwick.ac.uk/about/community/volunteers/" TargetMode="External"/><Relationship Id="rId1" Type="http://schemas.openxmlformats.org/officeDocument/2006/relationships/slideLayout" Target="../slideLayouts/slideLayout2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hyperlink" Target="https://do-it.org/"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65.xml"/></Relationships>
</file>

<file path=ppt/slides/_rels/slide12.xml.rels><?xml version="1.0" encoding="UTF-8" standalone="yes"?>
<Relationships xmlns="http://schemas.openxmlformats.org/package/2006/relationships"><Relationship Id="rId8" Type="http://schemas.openxmlformats.org/officeDocument/2006/relationships/hyperlink" Target="https://nationalcareers.service.gov.uk/find-a-course/the-skills-toolkit" TargetMode="External"/><Relationship Id="rId13" Type="http://schemas.openxmlformats.org/officeDocument/2006/relationships/image" Target="../media/image26.jpeg"/><Relationship Id="rId3" Type="http://schemas.openxmlformats.org/officeDocument/2006/relationships/hyperlink" Target="https://www.futurelearn.com/" TargetMode="External"/><Relationship Id="rId7" Type="http://schemas.openxmlformats.org/officeDocument/2006/relationships/hyperlink" Target="https://alison.com/" TargetMode="External"/><Relationship Id="rId12"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5.xml"/><Relationship Id="rId6" Type="http://schemas.openxmlformats.org/officeDocument/2006/relationships/hyperlink" Target="https://www.classcentral.com/" TargetMode="External"/><Relationship Id="rId11" Type="http://schemas.openxmlformats.org/officeDocument/2006/relationships/hyperlink" Target="https://sparkdatabox.com/courses?category=all&amp;&amp;price=free&amp;&amp;type=self&amp;&amp;level=&amp;&amp;language=&amp;&amp;rating" TargetMode="External"/><Relationship Id="rId5" Type="http://schemas.openxmlformats.org/officeDocument/2006/relationships/hyperlink" Target="https://www.edx.org/" TargetMode="External"/><Relationship Id="rId15" Type="http://schemas.openxmlformats.org/officeDocument/2006/relationships/image" Target="../media/image28.jpeg"/><Relationship Id="rId10" Type="http://schemas.openxmlformats.org/officeDocument/2006/relationships/hyperlink" Target="https://www.codecademy.com/" TargetMode="External"/><Relationship Id="rId4" Type="http://schemas.openxmlformats.org/officeDocument/2006/relationships/hyperlink" Target="https://www.open.edu/openlearn/free-courses/full-catalogue" TargetMode="External"/><Relationship Id="rId9" Type="http://schemas.openxmlformats.org/officeDocument/2006/relationships/hyperlink" Target="https://barclayslifeskills.com/" TargetMode="External"/><Relationship Id="rId14" Type="http://schemas.openxmlformats.org/officeDocument/2006/relationships/image" Target="../media/image2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targetjobs.co.uk/careers-advice/internships" TargetMode="External"/><Relationship Id="rId3" Type="http://schemas.openxmlformats.org/officeDocument/2006/relationships/oleObject" Target="../embeddings/oleObject1.bin"/><Relationship Id="rId7" Type="http://schemas.openxmlformats.org/officeDocument/2006/relationships/hyperlink" Target="https://www.brightnetwork.co.uk/internships/" TargetMode="Externa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hyperlink" Target="https://myadvantage.warwick.ac.uk/students/jobs/Search?text=&amp;typeofwork=3078&amp;location=" TargetMode="External"/><Relationship Id="rId5" Type="http://schemas.openxmlformats.org/officeDocument/2006/relationships/hyperlink" Target="https://www.ratemyplacement.co.uk/search?duration=2,3&amp;show=jobs" TargetMode="External"/><Relationship Id="rId4" Type="http://schemas.openxmlformats.org/officeDocument/2006/relationships/image" Target="../media/image16.emf"/><Relationship Id="rId9" Type="http://schemas.openxmlformats.org/officeDocument/2006/relationships/hyperlink" Target="https://www.prospects.ac.uk/jobs-and-work-experience/work-experience-and-internship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opportunities/interest" TargetMode="External"/><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hyperlink" Target="https://warwick.ac.uk/services/careers/findingwork/international/virtualprogramme/"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theforage.com/" TargetMode="External"/><Relationship Id="rId2" Type="http://schemas.openxmlformats.org/officeDocument/2006/relationships/notesSlide" Target="../notesSlides/notesSlide4.xml"/><Relationship Id="rId1" Type="http://schemas.openxmlformats.org/officeDocument/2006/relationships/slideLayout" Target="../slideLayouts/slideLayout69.xml"/><Relationship Id="rId4" Type="http://schemas.openxmlformats.org/officeDocument/2006/relationships/hyperlink" Target="https://www.brightnetwork.co.uk/internship-experience-uk/"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9.xml"/><Relationship Id="rId6" Type="http://schemas.openxmlformats.org/officeDocument/2006/relationships/image" Target="../media/image20.jpeg"/><Relationship Id="rId5" Type="http://schemas.openxmlformats.org/officeDocument/2006/relationships/hyperlink" Target="http://www.warwick.ac.uk/urss" TargetMode="Externa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700808"/>
            <a:ext cx="7200800" cy="3662541"/>
          </a:xfrm>
          <a:prstGeom prst="rect">
            <a:avLst/>
          </a:prstGeom>
        </p:spPr>
        <p:txBody>
          <a:bodyPr wrap="square">
            <a:spAutoFit/>
          </a:bodyPr>
          <a:lstStyle/>
          <a:p>
            <a:pPr>
              <a:spcAft>
                <a:spcPts val="2400"/>
              </a:spcAft>
            </a:pPr>
            <a:r>
              <a:rPr lang="en-GB" sz="2400" dirty="0">
                <a:solidFill>
                  <a:srgbClr val="333333"/>
                </a:solidFill>
                <a:latin typeface="Calibri" panose="020F0502020204030204" pitchFamily="34" charset="0"/>
                <a:ea typeface="Times New Roman" panose="02020603050405020304" pitchFamily="18" charset="0"/>
                <a:cs typeface="Arial" panose="020B0604020202020204" pitchFamily="34" charset="0"/>
              </a:rPr>
              <a:t>Ask yourself these questions:</a:t>
            </a:r>
            <a:endParaRPr lang="en-GB" sz="2400" dirty="0">
              <a:latin typeface="Times New Roman" panose="02020603050405020304" pitchFamily="18" charset="0"/>
              <a:ea typeface="Times New Roman" panose="02020603050405020304" pitchFamily="18" charset="0"/>
            </a:endParaRPr>
          </a:p>
          <a:p>
            <a:pPr marL="342900" lvl="0" indent="-342900">
              <a:spcAft>
                <a:spcPts val="0"/>
              </a:spcAft>
              <a:buSzPts val="1000"/>
              <a:buFont typeface="Symbol" panose="05050102010706020507" pitchFamily="18" charset="2"/>
              <a:buChar char=""/>
              <a:tabLst>
                <a:tab pos="228600" algn="l"/>
              </a:tabLst>
            </a:pPr>
            <a:r>
              <a:rPr lang="en-GB" sz="2400" dirty="0">
                <a:solidFill>
                  <a:srgbClr val="333333"/>
                </a:solidFill>
                <a:latin typeface="Calibri" panose="020F0502020204030204" pitchFamily="34" charset="0"/>
                <a:ea typeface="Times New Roman" panose="02020603050405020304" pitchFamily="18" charset="0"/>
                <a:cs typeface="Arial" panose="020B0604020202020204" pitchFamily="34" charset="0"/>
              </a:rPr>
              <a:t>Why are you doing it?</a:t>
            </a:r>
            <a:endParaRPr lang="en-GB" sz="2400" dirty="0">
              <a:latin typeface="Times New Roman" panose="02020603050405020304" pitchFamily="18" charset="0"/>
              <a:ea typeface="Times New Roman" panose="02020603050405020304" pitchFamily="18" charset="0"/>
            </a:endParaRPr>
          </a:p>
          <a:p>
            <a:pPr marL="342900" lvl="0" indent="-342900">
              <a:spcAft>
                <a:spcPts val="0"/>
              </a:spcAft>
              <a:buSzPts val="1000"/>
              <a:buFont typeface="Symbol" panose="05050102010706020507" pitchFamily="18" charset="2"/>
              <a:buChar char=""/>
              <a:tabLst>
                <a:tab pos="228600" algn="l"/>
              </a:tabLst>
            </a:pPr>
            <a:r>
              <a:rPr lang="en-GB" sz="2400" dirty="0">
                <a:solidFill>
                  <a:srgbClr val="333333"/>
                </a:solidFill>
                <a:latin typeface="Calibri" panose="020F0502020204030204" pitchFamily="34" charset="0"/>
                <a:ea typeface="Times New Roman" panose="02020603050405020304" pitchFamily="18" charset="0"/>
                <a:cs typeface="Arial" panose="020B0604020202020204" pitchFamily="34" charset="0"/>
              </a:rPr>
              <a:t>What are the key motivators?</a:t>
            </a:r>
            <a:endParaRPr lang="en-GB" sz="2400" dirty="0">
              <a:latin typeface="Times New Roman" panose="02020603050405020304" pitchFamily="18" charset="0"/>
              <a:ea typeface="Times New Roman" panose="02020603050405020304" pitchFamily="18" charset="0"/>
            </a:endParaRPr>
          </a:p>
          <a:p>
            <a:pPr marL="342900" lvl="0" indent="-342900">
              <a:spcAft>
                <a:spcPts val="0"/>
              </a:spcAft>
              <a:buSzPts val="1000"/>
              <a:buFont typeface="Symbol" panose="05050102010706020507" pitchFamily="18" charset="2"/>
              <a:buChar char=""/>
              <a:tabLst>
                <a:tab pos="228600" algn="l"/>
              </a:tabLst>
            </a:pPr>
            <a:r>
              <a:rPr lang="en-GB" sz="2400" dirty="0">
                <a:solidFill>
                  <a:srgbClr val="333333"/>
                </a:solidFill>
                <a:latin typeface="Calibri" panose="020F0502020204030204" pitchFamily="34" charset="0"/>
                <a:ea typeface="Times New Roman" panose="02020603050405020304" pitchFamily="18" charset="0"/>
                <a:cs typeface="Arial" panose="020B0604020202020204" pitchFamily="34" charset="0"/>
              </a:rPr>
              <a:t>What do you want to achieve?</a:t>
            </a:r>
            <a:endParaRPr lang="en-GB" sz="2400" dirty="0">
              <a:latin typeface="Times New Roman" panose="02020603050405020304" pitchFamily="18" charset="0"/>
              <a:ea typeface="Times New Roman" panose="02020603050405020304" pitchFamily="18" charset="0"/>
            </a:endParaRPr>
          </a:p>
          <a:p>
            <a:pPr marL="342900" lvl="0" indent="-342900">
              <a:spcAft>
                <a:spcPts val="0"/>
              </a:spcAft>
              <a:buSzPts val="1000"/>
              <a:buFont typeface="Symbol" panose="05050102010706020507" pitchFamily="18" charset="2"/>
              <a:buChar char=""/>
              <a:tabLst>
                <a:tab pos="228600" algn="l"/>
              </a:tabLst>
            </a:pPr>
            <a:r>
              <a:rPr lang="en-GB" sz="2400" dirty="0">
                <a:solidFill>
                  <a:srgbClr val="333333"/>
                </a:solidFill>
                <a:latin typeface="Calibri" panose="020F0502020204030204" pitchFamily="34" charset="0"/>
                <a:ea typeface="Times New Roman" panose="02020603050405020304" pitchFamily="18" charset="0"/>
                <a:cs typeface="Arial" panose="020B0604020202020204" pitchFamily="34" charset="0"/>
              </a:rPr>
              <a:t>What type of experience would be most beneficial?</a:t>
            </a:r>
            <a:endParaRPr lang="en-GB" sz="2400" dirty="0">
              <a:latin typeface="Times New Roman" panose="02020603050405020304" pitchFamily="18" charset="0"/>
              <a:ea typeface="Times New Roman" panose="02020603050405020304" pitchFamily="18" charset="0"/>
            </a:endParaRPr>
          </a:p>
          <a:p>
            <a:pPr>
              <a:spcAft>
                <a:spcPts val="2400"/>
              </a:spcAft>
            </a:pPr>
            <a:endParaRPr lang="en-GB" sz="2400" dirty="0">
              <a:solidFill>
                <a:srgbClr val="333333"/>
              </a:solidFill>
              <a:latin typeface="Calibri" panose="020F0502020204030204" pitchFamily="34" charset="0"/>
              <a:ea typeface="Times New Roman" panose="02020603050405020304" pitchFamily="18" charset="0"/>
              <a:cs typeface="Arial" panose="020B0604020202020204" pitchFamily="34" charset="0"/>
            </a:endParaRPr>
          </a:p>
          <a:p>
            <a:pPr>
              <a:spcAft>
                <a:spcPts val="2400"/>
              </a:spcAft>
            </a:pPr>
            <a:r>
              <a:rPr lang="en-GB" sz="2400" dirty="0">
                <a:solidFill>
                  <a:srgbClr val="333333"/>
                </a:solidFill>
                <a:latin typeface="Calibri" panose="020F0502020204030204" pitchFamily="34" charset="0"/>
                <a:ea typeface="Times New Roman" panose="02020603050405020304" pitchFamily="18" charset="0"/>
                <a:cs typeface="Arial" panose="020B0604020202020204" pitchFamily="34" charset="0"/>
              </a:rPr>
              <a:t>These will help shape your goals, identify your learning priorities.</a:t>
            </a:r>
            <a:endParaRPr lang="en-GB" sz="2400" dirty="0">
              <a:effectLst/>
              <a:latin typeface="Times New Roman" panose="02020603050405020304" pitchFamily="18" charset="0"/>
              <a:ea typeface="Times New Roman" panose="02020603050405020304" pitchFamily="18" charset="0"/>
            </a:endParaRPr>
          </a:p>
        </p:txBody>
      </p:sp>
      <p:sp>
        <p:nvSpPr>
          <p:cNvPr id="3" name="TextBox 2"/>
          <p:cNvSpPr txBox="1"/>
          <p:nvPr/>
        </p:nvSpPr>
        <p:spPr>
          <a:xfrm>
            <a:off x="323528" y="764704"/>
            <a:ext cx="7560840" cy="646331"/>
          </a:xfrm>
          <a:prstGeom prst="rect">
            <a:avLst/>
          </a:prstGeom>
          <a:noFill/>
        </p:spPr>
        <p:txBody>
          <a:bodyPr wrap="square" rtlCol="0">
            <a:spAutoFit/>
          </a:bodyPr>
          <a:lstStyle/>
          <a:p>
            <a:r>
              <a:rPr lang="en-GB" sz="3600" b="1" dirty="0">
                <a:latin typeface="+mj-lt"/>
              </a:rPr>
              <a:t>Why do </a:t>
            </a:r>
            <a:r>
              <a:rPr lang="en-GB" sz="3600" b="1" u="sng" dirty="0">
                <a:latin typeface="+mj-lt"/>
              </a:rPr>
              <a:t>you</a:t>
            </a:r>
            <a:r>
              <a:rPr lang="en-GB" sz="3600" b="1" dirty="0">
                <a:latin typeface="+mj-lt"/>
              </a:rPr>
              <a:t> want experience?</a:t>
            </a:r>
          </a:p>
        </p:txBody>
      </p:sp>
    </p:spTree>
    <p:extLst>
      <p:ext uri="{BB962C8B-B14F-4D97-AF65-F5344CB8AC3E}">
        <p14:creationId xmlns:p14="http://schemas.microsoft.com/office/powerpoint/2010/main" val="900605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2524255-D9B3-45D2-8FBC-EE798C217621}"/>
              </a:ext>
            </a:extLst>
          </p:cNvPr>
          <p:cNvSpPr>
            <a:spLocks noGrp="1"/>
          </p:cNvSpPr>
          <p:nvPr>
            <p:ph type="body" sz="quarter" idx="10"/>
          </p:nvPr>
        </p:nvSpPr>
        <p:spPr>
          <a:xfrm>
            <a:off x="359532" y="168634"/>
            <a:ext cx="8425016" cy="648816"/>
          </a:xfrm>
        </p:spPr>
        <p:txBody>
          <a:bodyPr/>
          <a:lstStyle/>
          <a:p>
            <a:r>
              <a:rPr lang="en-GB" sz="4000" b="1" dirty="0">
                <a:solidFill>
                  <a:schemeClr val="tx1"/>
                </a:solidFill>
              </a:rPr>
              <a:t>Volunteering</a:t>
            </a:r>
          </a:p>
        </p:txBody>
      </p:sp>
      <p:sp>
        <p:nvSpPr>
          <p:cNvPr id="3" name="Text Placeholder 2">
            <a:extLst>
              <a:ext uri="{FF2B5EF4-FFF2-40B4-BE49-F238E27FC236}">
                <a16:creationId xmlns:a16="http://schemas.microsoft.com/office/drawing/2014/main" id="{F5755197-2DB7-40BC-9561-6B5272AC88F0}"/>
              </a:ext>
            </a:extLst>
          </p:cNvPr>
          <p:cNvSpPr>
            <a:spLocks noGrp="1"/>
          </p:cNvSpPr>
          <p:nvPr>
            <p:ph type="body" sz="quarter" idx="18"/>
          </p:nvPr>
        </p:nvSpPr>
        <p:spPr>
          <a:xfrm>
            <a:off x="359532" y="715850"/>
            <a:ext cx="8424936" cy="4248472"/>
          </a:xfrm>
        </p:spPr>
        <p:txBody>
          <a:bodyPr/>
          <a:lstStyle/>
          <a:p>
            <a:pPr marL="0" indent="0">
              <a:buNone/>
            </a:pPr>
            <a:r>
              <a:rPr lang="en-GB" sz="2000" dirty="0"/>
              <a:t>“Put aside preconceptions: volunteering is work experience with the added possibility that the act of choosing to be a volunteer can show even greater initiative and commitment”. (Senior Manager Executive Education, HSBC)</a:t>
            </a:r>
          </a:p>
          <a:p>
            <a:pPr marL="0" indent="0">
              <a:buNone/>
            </a:pPr>
            <a:r>
              <a:rPr lang="en-GB" sz="2000" dirty="0"/>
              <a:t>“It doesn’t matter if it’s paid or not but voluntary work would count just as much as paid work in our eyes” (Accenture)</a:t>
            </a:r>
          </a:p>
          <a:p>
            <a:endParaRPr lang="en-GB" sz="2000" dirty="0"/>
          </a:p>
          <a:p>
            <a:pPr marL="0" indent="0">
              <a:buNone/>
            </a:pPr>
            <a:r>
              <a:rPr lang="en-GB" sz="2000" dirty="0"/>
              <a:t>A wide range of Volunteer opportunities are available both in person and online</a:t>
            </a:r>
          </a:p>
          <a:p>
            <a:r>
              <a:rPr lang="en-GB" sz="2000" dirty="0"/>
              <a:t>Warwick Volunteers - </a:t>
            </a:r>
            <a:r>
              <a:rPr lang="en-GB" sz="2000" dirty="0">
                <a:hlinkClick r:id="rId2"/>
              </a:rPr>
              <a:t>https://warwick.ac.uk/about/community/volunteers/</a:t>
            </a:r>
            <a:endParaRPr lang="en-GB" sz="2000" dirty="0"/>
          </a:p>
          <a:p>
            <a:r>
              <a:rPr lang="en-GB" sz="2000" dirty="0"/>
              <a:t>Volunteer online - </a:t>
            </a:r>
            <a:r>
              <a:rPr lang="en-GB" sz="2000" dirty="0">
                <a:hlinkClick r:id="rId3"/>
              </a:rPr>
              <a:t>https://careersblog.warwick.ac.uk/2020/04/07/volunteer-on-line-make-a-difference-and-develop-your-skills/</a:t>
            </a:r>
            <a:endParaRPr lang="en-GB" sz="2000" dirty="0"/>
          </a:p>
          <a:p>
            <a:r>
              <a:rPr lang="en-GB" sz="2000" dirty="0">
                <a:hlinkClick r:id="rId4"/>
              </a:rPr>
              <a:t>https://do-it.org/</a:t>
            </a:r>
            <a:endParaRPr lang="en-GB" sz="2000" dirty="0"/>
          </a:p>
          <a:p>
            <a:endParaRPr lang="en-GB" sz="2000" dirty="0"/>
          </a:p>
          <a:p>
            <a:endParaRPr lang="en-GB" sz="2000" dirty="0"/>
          </a:p>
          <a:p>
            <a:endParaRPr lang="en-GB" dirty="0"/>
          </a:p>
        </p:txBody>
      </p:sp>
      <p:pic>
        <p:nvPicPr>
          <p:cNvPr id="4" name="Picture 3">
            <a:extLst>
              <a:ext uri="{FF2B5EF4-FFF2-40B4-BE49-F238E27FC236}">
                <a16:creationId xmlns:a16="http://schemas.microsoft.com/office/drawing/2014/main" id="{7A3F38EE-2421-4154-ABEA-BD8761BEE1D4}"/>
              </a:ext>
            </a:extLst>
          </p:cNvPr>
          <p:cNvPicPr>
            <a:picLocks noChangeAspect="1"/>
          </p:cNvPicPr>
          <p:nvPr/>
        </p:nvPicPr>
        <p:blipFill>
          <a:blip r:embed="rId5"/>
          <a:stretch>
            <a:fillRect/>
          </a:stretch>
        </p:blipFill>
        <p:spPr>
          <a:xfrm>
            <a:off x="359452" y="4503130"/>
            <a:ext cx="2470834" cy="1389845"/>
          </a:xfrm>
          <a:prstGeom prst="rect">
            <a:avLst/>
          </a:prstGeom>
        </p:spPr>
      </p:pic>
      <p:pic>
        <p:nvPicPr>
          <p:cNvPr id="5" name="Picture 4">
            <a:extLst>
              <a:ext uri="{FF2B5EF4-FFF2-40B4-BE49-F238E27FC236}">
                <a16:creationId xmlns:a16="http://schemas.microsoft.com/office/drawing/2014/main" id="{A80EE37B-E03C-43AC-872E-DB1CFFBB7308}"/>
              </a:ext>
            </a:extLst>
          </p:cNvPr>
          <p:cNvPicPr>
            <a:picLocks noChangeAspect="1"/>
          </p:cNvPicPr>
          <p:nvPr/>
        </p:nvPicPr>
        <p:blipFill>
          <a:blip r:embed="rId6"/>
          <a:stretch>
            <a:fillRect/>
          </a:stretch>
        </p:blipFill>
        <p:spPr>
          <a:xfrm>
            <a:off x="4151304" y="4503128"/>
            <a:ext cx="2470837" cy="1389846"/>
          </a:xfrm>
          <a:prstGeom prst="rect">
            <a:avLst/>
          </a:prstGeom>
        </p:spPr>
      </p:pic>
    </p:spTree>
    <p:extLst>
      <p:ext uri="{BB962C8B-B14F-4D97-AF65-F5344CB8AC3E}">
        <p14:creationId xmlns:p14="http://schemas.microsoft.com/office/powerpoint/2010/main" val="3573575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199833" y="1867409"/>
            <a:ext cx="5625513" cy="2675151"/>
          </a:xfrm>
        </p:spPr>
        <p:txBody>
          <a:bodyPr/>
          <a:lstStyle/>
          <a:p>
            <a:pPr marL="342900" indent="-342900" algn="just">
              <a:lnSpc>
                <a:spcPct val="115000"/>
              </a:lnSpc>
              <a:spcAft>
                <a:spcPts val="1000"/>
              </a:spcAft>
              <a:buFont typeface="Symbol" panose="05050102010706020507" pitchFamily="18" charset="2"/>
              <a:buChar char=""/>
            </a:pPr>
            <a:r>
              <a:rPr lang="en-GB" sz="1400" b="1" i="1"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Startup</a:t>
            </a:r>
            <a:r>
              <a:rPr lang="en-GB" sz="1400" b="1"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 Sherpas – </a:t>
            </a:r>
            <a:r>
              <a:rPr lang="en-GB"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 new digital course where you can create your own start-up. The programme will take you through the method to lead you through all the steps needed to launch your very own business.</a:t>
            </a:r>
          </a:p>
          <a:p>
            <a:pPr marL="342900" indent="-342900" algn="just">
              <a:lnSpc>
                <a:spcPct val="115000"/>
              </a:lnSpc>
              <a:spcAft>
                <a:spcPts val="1000"/>
              </a:spcAft>
              <a:buFont typeface="Symbol" panose="05050102010706020507" pitchFamily="18" charset="2"/>
              <a:buChar char=""/>
            </a:pPr>
            <a:r>
              <a:rPr lang="en-GB" sz="1400" b="1"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Social Shifters</a:t>
            </a:r>
            <a:r>
              <a:rPr lang="en-GB"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 a digital space where you can learn, collaborate, and get inspired with bite size e-learning and a supportive community of change-makers. You can also plan, build, and launch a successful social enterprise.</a:t>
            </a:r>
          </a:p>
          <a:p>
            <a:pPr marL="342900" indent="-342900" algn="just">
              <a:lnSpc>
                <a:spcPct val="115000"/>
              </a:lnSpc>
              <a:spcAft>
                <a:spcPts val="1000"/>
              </a:spcAft>
              <a:buFont typeface="Symbol" panose="05050102010706020507" pitchFamily="18" charset="2"/>
              <a:buChar char=""/>
            </a:pPr>
            <a:r>
              <a:rPr lang="en-GB" sz="1400" b="1"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Ingenuity 2022 –</a:t>
            </a:r>
            <a:r>
              <a:rPr lang="en-GB"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the Ingenuity Programme is looking to find the best and brightest ideas that will make the greatest impact across the UK.</a:t>
            </a: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Placeholder 2"/>
          <p:cNvSpPr>
            <a:spLocks noGrp="1"/>
          </p:cNvSpPr>
          <p:nvPr>
            <p:ph type="body" sz="quarter" idx="14"/>
          </p:nvPr>
        </p:nvSpPr>
        <p:spPr>
          <a:xfrm>
            <a:off x="3131840" y="606869"/>
            <a:ext cx="4933515" cy="714431"/>
          </a:xfrm>
        </p:spPr>
        <p:txBody>
          <a:bodyPr/>
          <a:lstStyle/>
          <a:p>
            <a:r>
              <a:rPr lang="en-US" sz="3600" dirty="0">
                <a:solidFill>
                  <a:schemeClr val="tx1"/>
                </a:solidFill>
              </a:rPr>
              <a:t>Warwick Enterprise</a:t>
            </a:r>
          </a:p>
          <a:p>
            <a:r>
              <a:rPr lang="en-US" b="0" dirty="0"/>
              <a:t>Programme / Events / Activities</a:t>
            </a:r>
          </a:p>
          <a:p>
            <a:endParaRPr lang="en-US" dirty="0"/>
          </a:p>
        </p:txBody>
      </p:sp>
      <p:pic>
        <p:nvPicPr>
          <p:cNvPr id="7" name="Picture Placeholder 6" descr="A picture containing text, person, person, sign&#10;&#10;Description automatically generated">
            <a:extLst>
              <a:ext uri="{FF2B5EF4-FFF2-40B4-BE49-F238E27FC236}">
                <a16:creationId xmlns:a16="http://schemas.microsoft.com/office/drawing/2014/main" id="{10DEF67E-2A45-2900-D77D-3949A6463175}"/>
              </a:ext>
            </a:extLst>
          </p:cNvPr>
          <p:cNvPicPr>
            <a:picLocks noGrp="1" noChangeAspect="1"/>
          </p:cNvPicPr>
          <p:nvPr>
            <p:ph type="pic" sz="quarter" idx="10"/>
          </p:nvPr>
        </p:nvPicPr>
        <p:blipFill>
          <a:blip r:embed="rId2"/>
          <a:srcRect t="6445" b="6445"/>
          <a:stretch>
            <a:fillRect/>
          </a:stretch>
        </p:blipFill>
        <p:spPr/>
      </p:pic>
    </p:spTree>
    <p:extLst>
      <p:ext uri="{BB962C8B-B14F-4D97-AF65-F5344CB8AC3E}">
        <p14:creationId xmlns:p14="http://schemas.microsoft.com/office/powerpoint/2010/main" val="2139319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45E8E38-8A5F-44C2-9FA1-DF6C255943C6}"/>
              </a:ext>
            </a:extLst>
          </p:cNvPr>
          <p:cNvSpPr>
            <a:spLocks noGrp="1"/>
          </p:cNvSpPr>
          <p:nvPr>
            <p:ph type="body" sz="quarter" idx="10"/>
          </p:nvPr>
        </p:nvSpPr>
        <p:spPr/>
        <p:txBody>
          <a:bodyPr/>
          <a:lstStyle/>
          <a:p>
            <a:r>
              <a:rPr lang="en-GB" sz="3600" b="1" dirty="0">
                <a:solidFill>
                  <a:schemeClr val="tx1"/>
                </a:solidFill>
              </a:rPr>
              <a:t>Learn New Things</a:t>
            </a:r>
          </a:p>
        </p:txBody>
      </p:sp>
      <p:sp>
        <p:nvSpPr>
          <p:cNvPr id="3" name="Text Placeholder 2">
            <a:extLst>
              <a:ext uri="{FF2B5EF4-FFF2-40B4-BE49-F238E27FC236}">
                <a16:creationId xmlns:a16="http://schemas.microsoft.com/office/drawing/2014/main" id="{B35AEF9F-8FC4-4387-AF53-962525A62E23}"/>
              </a:ext>
            </a:extLst>
          </p:cNvPr>
          <p:cNvSpPr>
            <a:spLocks noGrp="1"/>
          </p:cNvSpPr>
          <p:nvPr>
            <p:ph type="body" sz="quarter" idx="18"/>
          </p:nvPr>
        </p:nvSpPr>
        <p:spPr>
          <a:xfrm>
            <a:off x="395464" y="1125488"/>
            <a:ext cx="8353072" cy="3498395"/>
          </a:xfrm>
        </p:spPr>
        <p:txBody>
          <a:bodyPr>
            <a:normAutofit fontScale="92500" lnSpcReduction="10000"/>
          </a:bodyPr>
          <a:lstStyle/>
          <a:p>
            <a:pPr marL="0" indent="0">
              <a:buNone/>
            </a:pPr>
            <a:r>
              <a:rPr lang="en-GB" sz="2000" dirty="0"/>
              <a:t>Broadening your knowledge base can be beneficial. Many students go on to work in areas not directly related to their Degree or where supplementary knowledge can be an advantage. </a:t>
            </a:r>
          </a:p>
          <a:p>
            <a:pPr marL="0" indent="0">
              <a:buNone/>
            </a:pPr>
            <a:endParaRPr lang="en-GB" sz="2000" dirty="0"/>
          </a:p>
          <a:p>
            <a:pPr marL="0" indent="0">
              <a:buNone/>
            </a:pPr>
            <a:r>
              <a:rPr lang="en-GB" sz="2000" dirty="0"/>
              <a:t>Free Online learning platforms</a:t>
            </a:r>
          </a:p>
          <a:p>
            <a:r>
              <a:rPr lang="en-GB" sz="2000" dirty="0">
                <a:hlinkClick r:id="rId3"/>
              </a:rPr>
              <a:t>FutureLearn</a:t>
            </a:r>
            <a:r>
              <a:rPr lang="en-GB" sz="2000" dirty="0"/>
              <a:t> and </a:t>
            </a:r>
            <a:r>
              <a:rPr lang="en-GB" sz="2000" dirty="0">
                <a:hlinkClick r:id="rId4"/>
              </a:rPr>
              <a:t>OpenLearn</a:t>
            </a:r>
            <a:r>
              <a:rPr lang="en-GB" sz="2000" dirty="0"/>
              <a:t> platforms from the Open University</a:t>
            </a:r>
          </a:p>
          <a:p>
            <a:r>
              <a:rPr lang="en-GB" sz="2000" dirty="0">
                <a:hlinkClick r:id="rId5"/>
              </a:rPr>
              <a:t>edX</a:t>
            </a:r>
            <a:r>
              <a:rPr lang="en-GB" sz="2000" dirty="0"/>
              <a:t> and </a:t>
            </a:r>
            <a:r>
              <a:rPr lang="en-GB" sz="2000" dirty="0">
                <a:hlinkClick r:id="rId6"/>
              </a:rPr>
              <a:t>Class Central </a:t>
            </a:r>
            <a:r>
              <a:rPr lang="en-GB" sz="2000" dirty="0"/>
              <a:t>Also have free courses from Universities around the world </a:t>
            </a:r>
          </a:p>
          <a:p>
            <a:r>
              <a:rPr lang="en-GB" sz="2000" dirty="0">
                <a:hlinkClick r:id="rId7"/>
              </a:rPr>
              <a:t>Alison</a:t>
            </a:r>
            <a:r>
              <a:rPr lang="en-GB" sz="2000" dirty="0"/>
              <a:t>.com one of the worlds largest online learning platforms</a:t>
            </a:r>
          </a:p>
          <a:p>
            <a:r>
              <a:rPr lang="en-GB" sz="2000" dirty="0"/>
              <a:t>UK Government have set up </a:t>
            </a:r>
            <a:r>
              <a:rPr lang="en-GB" sz="2000" dirty="0">
                <a:hlinkClick r:id="rId8"/>
              </a:rPr>
              <a:t>The Skills Toolkit</a:t>
            </a:r>
            <a:endParaRPr lang="en-GB" sz="2000" dirty="0"/>
          </a:p>
          <a:p>
            <a:r>
              <a:rPr lang="en-GB" sz="2000" dirty="0">
                <a:hlinkClick r:id="rId9"/>
              </a:rPr>
              <a:t>Barclays </a:t>
            </a:r>
            <a:r>
              <a:rPr lang="en-GB" sz="2000" dirty="0" err="1">
                <a:hlinkClick r:id="rId9"/>
              </a:rPr>
              <a:t>Lifeskills</a:t>
            </a:r>
            <a:endParaRPr lang="en-GB" sz="2000" dirty="0"/>
          </a:p>
          <a:p>
            <a:r>
              <a:rPr lang="en-GB" sz="2000" dirty="0"/>
              <a:t>Learn to code - </a:t>
            </a:r>
            <a:r>
              <a:rPr lang="en-GB" sz="2000" dirty="0">
                <a:hlinkClick r:id="rId10"/>
              </a:rPr>
              <a:t>Code Academy </a:t>
            </a:r>
            <a:r>
              <a:rPr lang="en-GB" sz="2000" dirty="0"/>
              <a:t>, </a:t>
            </a:r>
            <a:r>
              <a:rPr lang="en-GB" sz="2000" dirty="0">
                <a:hlinkClick r:id="rId11"/>
              </a:rPr>
              <a:t>Spark Databox</a:t>
            </a:r>
            <a:r>
              <a:rPr lang="en-GB" sz="2000" dirty="0"/>
              <a:t> and </a:t>
            </a:r>
            <a:r>
              <a:rPr lang="en-GB" sz="2000" dirty="0">
                <a:hlinkClick r:id="rId8"/>
              </a:rPr>
              <a:t>The Skills Toolkit</a:t>
            </a:r>
            <a:r>
              <a:rPr lang="en-GB" sz="2000" dirty="0"/>
              <a:t>  </a:t>
            </a:r>
          </a:p>
          <a:p>
            <a:pPr marL="0" indent="0">
              <a:buNone/>
            </a:pPr>
            <a:endParaRPr lang="en-GB" dirty="0"/>
          </a:p>
          <a:p>
            <a:pPr marL="0" indent="0">
              <a:buNone/>
            </a:pPr>
            <a:endParaRPr lang="en-GB" dirty="0"/>
          </a:p>
        </p:txBody>
      </p:sp>
      <p:pic>
        <p:nvPicPr>
          <p:cNvPr id="1026" name="Picture 2" descr="How To Teach Online - Online Teaching Course - FutureLearn">
            <a:extLst>
              <a:ext uri="{FF2B5EF4-FFF2-40B4-BE49-F238E27FC236}">
                <a16:creationId xmlns:a16="http://schemas.microsoft.com/office/drawing/2014/main" id="{811492E9-0C77-4ECF-83BD-A235A1742D8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7497" y="5131919"/>
            <a:ext cx="1693069" cy="8518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est Free Online Edx Courses - FreeEducator.com">
            <a:extLst>
              <a:ext uri="{FF2B5EF4-FFF2-40B4-BE49-F238E27FC236}">
                <a16:creationId xmlns:a16="http://schemas.microsoft.com/office/drawing/2014/main" id="{DC2662A4-D014-46A9-9AFA-BA1E3CC28F4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07999" y="5131919"/>
            <a:ext cx="1623417" cy="88939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lison Brand Guidelines – Logo Artwork and Presentation | Alison">
            <a:extLst>
              <a:ext uri="{FF2B5EF4-FFF2-40B4-BE49-F238E27FC236}">
                <a16:creationId xmlns:a16="http://schemas.microsoft.com/office/drawing/2014/main" id="{57FD7F7C-4A60-4194-8CD7-1CFA594AA24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60620" y="5168711"/>
            <a:ext cx="2046685" cy="70723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Full Catalog Courses &amp; Tutorials | Codecademy">
            <a:extLst>
              <a:ext uri="{FF2B5EF4-FFF2-40B4-BE49-F238E27FC236}">
                <a16:creationId xmlns:a16="http://schemas.microsoft.com/office/drawing/2014/main" id="{F96D8806-F028-943C-A396-8B5FC6DEE1F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201535" y="5113166"/>
            <a:ext cx="1464875" cy="889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260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Thank You</a:t>
            </a:r>
          </a:p>
        </p:txBody>
      </p:sp>
      <p:sp>
        <p:nvSpPr>
          <p:cNvPr id="3" name="Text Placeholder 2"/>
          <p:cNvSpPr>
            <a:spLocks noGrp="1"/>
          </p:cNvSpPr>
          <p:nvPr>
            <p:ph idx="1"/>
          </p:nvPr>
        </p:nvSpPr>
        <p:spPr/>
        <p:txBody>
          <a:bodyPr/>
          <a:lstStyle/>
          <a:p>
            <a:r>
              <a:rPr lang="en-GB" dirty="0"/>
              <a:t>Any Questions?</a:t>
            </a:r>
          </a:p>
        </p:txBody>
      </p:sp>
    </p:spTree>
    <p:extLst>
      <p:ext uri="{BB962C8B-B14F-4D97-AF65-F5344CB8AC3E}">
        <p14:creationId xmlns:p14="http://schemas.microsoft.com/office/powerpoint/2010/main" val="3185766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FAA66-E0A9-4BDB-835B-2F98331F446B}"/>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43FA2F1B-10AC-4A98-97AC-20923435D823}"/>
              </a:ext>
            </a:extLst>
          </p:cNvPr>
          <p:cNvSpPr>
            <a:spLocks noGrp="1"/>
          </p:cNvSpPr>
          <p:nvPr>
            <p:ph idx="1"/>
          </p:nvPr>
        </p:nvSpPr>
        <p:spPr/>
        <p:txBody>
          <a:bodyPr/>
          <a:lstStyle/>
          <a:p>
            <a:endParaRPr lang="en-GB" dirty="0"/>
          </a:p>
        </p:txBody>
      </p:sp>
      <p:sp>
        <p:nvSpPr>
          <p:cNvPr id="4" name="Rectangle 3">
            <a:extLst>
              <a:ext uri="{FF2B5EF4-FFF2-40B4-BE49-F238E27FC236}">
                <a16:creationId xmlns:a16="http://schemas.microsoft.com/office/drawing/2014/main" id="{DC00B0A9-8D9C-4C91-B0AF-6901EC674631}"/>
              </a:ext>
            </a:extLst>
          </p:cNvPr>
          <p:cNvSpPr/>
          <p:nvPr/>
        </p:nvSpPr>
        <p:spPr>
          <a:xfrm>
            <a:off x="337076" y="437128"/>
            <a:ext cx="7979532"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effectLst/>
                <a:uLnTx/>
                <a:uFillTx/>
                <a:latin typeface="Calibri"/>
                <a:ea typeface="+mn-ea"/>
                <a:cs typeface="+mn-cs"/>
              </a:rPr>
              <a:t>What Do You Want From Experience?</a:t>
            </a:r>
          </a:p>
        </p:txBody>
      </p:sp>
      <p:sp>
        <p:nvSpPr>
          <p:cNvPr id="6" name="Text Placeholder 1">
            <a:extLst>
              <a:ext uri="{FF2B5EF4-FFF2-40B4-BE49-F238E27FC236}">
                <a16:creationId xmlns:a16="http://schemas.microsoft.com/office/drawing/2014/main" id="{C056ABE4-2A2D-454D-9AA2-3C280266742E}"/>
              </a:ext>
            </a:extLst>
          </p:cNvPr>
          <p:cNvSpPr txBox="1">
            <a:spLocks/>
          </p:cNvSpPr>
          <p:nvPr/>
        </p:nvSpPr>
        <p:spPr>
          <a:xfrm>
            <a:off x="827584" y="1507758"/>
            <a:ext cx="7488832" cy="4589948"/>
          </a:xfrm>
          <a:prstGeom prst="rect">
            <a:avLst/>
          </a:prstGeom>
        </p:spPr>
        <p:txBody>
          <a:bodyPr>
            <a:normAutofit lnSpcReduction="10000"/>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SUGGESTED QUESTIONS TO ASK WHEN SETTING YOUR GOALS/ NEEDS;</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Professional</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Which skills do I want to develop in through my experiences?</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What experience will enhance my CV?</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What types of people do I want to network with?</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Are there activities I want to see done in a professional setting?</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Personal </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What experiences would help me clarify my goals?</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What would develop my self-confidence?</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What would help me work in a professional environment in the future?</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Academic </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What kind of experience could help me make better Course/Module choices?</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What Modules would be easier if I understood their relevance?</a:t>
            </a:r>
          </a:p>
          <a:p>
            <a:pPr marL="285750" marR="0" lvl="0" indent="-285750"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What new technologies/equipment/techniques do I want to be exposed to?</a:t>
            </a:r>
          </a:p>
          <a:p>
            <a:pPr marL="257175" marR="0" lvl="0" indent="-257175" algn="l" defTabSz="6858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271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 calcmode="lin" valueType="num">
                                      <p:cBhvr additive="base">
                                        <p:cTn id="1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 calcmode="lin" valueType="num">
                                      <p:cBhvr additive="base">
                                        <p:cTn id="1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 calcmode="lin" valueType="num">
                                      <p:cBhvr additive="base">
                                        <p:cTn id="1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 calcmode="lin" valueType="num">
                                      <p:cBhvr additive="base">
                                        <p:cTn id="2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anim calcmode="lin" valueType="num">
                                      <p:cBhvr additive="base">
                                        <p:cTn id="29"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8" end="8"/>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xEl>
                                              <p:pRg st="9" end="9"/>
                                            </p:txEl>
                                          </p:spTgt>
                                        </p:tgtEl>
                                        <p:attrNameLst>
                                          <p:attrName>style.visibility</p:attrName>
                                        </p:attrNameLst>
                                      </p:cBhvr>
                                      <p:to>
                                        <p:strVal val="visible"/>
                                      </p:to>
                                    </p:set>
                                    <p:anim calcmode="lin" valueType="num">
                                      <p:cBhvr additive="base">
                                        <p:cTn id="33"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9" end="9"/>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xEl>
                                              <p:pRg st="10" end="10"/>
                                            </p:txEl>
                                          </p:spTgt>
                                        </p:tgtEl>
                                        <p:attrNameLst>
                                          <p:attrName>style.visibility</p:attrName>
                                        </p:attrNameLst>
                                      </p:cBhvr>
                                      <p:to>
                                        <p:strVal val="visible"/>
                                      </p:to>
                                    </p:set>
                                    <p:anim calcmode="lin" valueType="num">
                                      <p:cBhvr additive="base">
                                        <p:cTn id="3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11" end="11"/>
                                            </p:txEl>
                                          </p:spTgt>
                                        </p:tgtEl>
                                        <p:attrNameLst>
                                          <p:attrName>style.visibility</p:attrName>
                                        </p:attrNameLst>
                                      </p:cBhvr>
                                      <p:to>
                                        <p:strVal val="visible"/>
                                      </p:to>
                                    </p:set>
                                    <p:anim calcmode="lin" valueType="num">
                                      <p:cBhvr additive="base">
                                        <p:cTn id="41"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
                                            <p:txEl>
                                              <p:pRg st="13" end="13"/>
                                            </p:txEl>
                                          </p:spTgt>
                                        </p:tgtEl>
                                        <p:attrNameLst>
                                          <p:attrName>style.visibility</p:attrName>
                                        </p:attrNameLst>
                                      </p:cBhvr>
                                      <p:to>
                                        <p:strVal val="visible"/>
                                      </p:to>
                                    </p:set>
                                    <p:anim calcmode="lin" valueType="num">
                                      <p:cBhvr additive="base">
                                        <p:cTn id="47"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3" end="13"/>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
                                            <p:txEl>
                                              <p:pRg st="14" end="14"/>
                                            </p:txEl>
                                          </p:spTgt>
                                        </p:tgtEl>
                                        <p:attrNameLst>
                                          <p:attrName>style.visibility</p:attrName>
                                        </p:attrNameLst>
                                      </p:cBhvr>
                                      <p:to>
                                        <p:strVal val="visible"/>
                                      </p:to>
                                    </p:set>
                                    <p:anim calcmode="lin" valueType="num">
                                      <p:cBhvr additive="base">
                                        <p:cTn id="51" dur="500" fill="hold"/>
                                        <p:tgtEl>
                                          <p:spTgt spid="6">
                                            <p:txEl>
                                              <p:pRg st="14" end="1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14" end="14"/>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6">
                                            <p:txEl>
                                              <p:pRg st="15" end="15"/>
                                            </p:txEl>
                                          </p:spTgt>
                                        </p:tgtEl>
                                        <p:attrNameLst>
                                          <p:attrName>style.visibility</p:attrName>
                                        </p:attrNameLst>
                                      </p:cBhvr>
                                      <p:to>
                                        <p:strVal val="visible"/>
                                      </p:to>
                                    </p:set>
                                    <p:anim calcmode="lin" valueType="num">
                                      <p:cBhvr additive="base">
                                        <p:cTn id="55" dur="500" fill="hold"/>
                                        <p:tgtEl>
                                          <p:spTgt spid="6">
                                            <p:txEl>
                                              <p:pRg st="15" end="1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5" end="15"/>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6">
                                            <p:txEl>
                                              <p:pRg st="16" end="16"/>
                                            </p:txEl>
                                          </p:spTgt>
                                        </p:tgtEl>
                                        <p:attrNameLst>
                                          <p:attrName>style.visibility</p:attrName>
                                        </p:attrNameLst>
                                      </p:cBhvr>
                                      <p:to>
                                        <p:strVal val="visible"/>
                                      </p:to>
                                    </p:set>
                                    <p:anim calcmode="lin" valueType="num">
                                      <p:cBhvr additive="base">
                                        <p:cTn id="59" dur="500" fill="hold"/>
                                        <p:tgtEl>
                                          <p:spTgt spid="6">
                                            <p:txEl>
                                              <p:pRg st="16" end="16"/>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620688"/>
            <a:ext cx="4752528"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15516" y="764704"/>
            <a:ext cx="4788532" cy="1296144"/>
          </a:xfrm>
        </p:spPr>
        <p:txBody>
          <a:bodyPr>
            <a:noAutofit/>
          </a:bodyPr>
          <a:lstStyle/>
          <a:p>
            <a:pPr algn="l">
              <a:lnSpc>
                <a:spcPts val="4800"/>
              </a:lnSpc>
            </a:pPr>
            <a:r>
              <a:rPr lang="en-GB" sz="3600" b="1" dirty="0">
                <a:solidFill>
                  <a:srgbClr val="00CC99"/>
                </a:solidFill>
                <a:latin typeface="Calibri" pitchFamily="34" charset="0"/>
                <a:cs typeface="Calibri" pitchFamily="34" charset="0"/>
              </a:rPr>
              <a:t>What counts as </a:t>
            </a:r>
            <a:br>
              <a:rPr lang="en-GB" sz="3600" b="1" dirty="0">
                <a:solidFill>
                  <a:srgbClr val="00CC99"/>
                </a:solidFill>
                <a:latin typeface="Calibri" pitchFamily="34" charset="0"/>
                <a:cs typeface="Calibri" pitchFamily="34" charset="0"/>
              </a:rPr>
            </a:br>
            <a:r>
              <a:rPr lang="en-GB" sz="3600" b="1" dirty="0">
                <a:solidFill>
                  <a:srgbClr val="00CC99"/>
                </a:solidFill>
                <a:latin typeface="Calibri" pitchFamily="34" charset="0"/>
                <a:cs typeface="Calibri" pitchFamily="34" charset="0"/>
              </a:rPr>
              <a:t>Work Experience?</a:t>
            </a:r>
          </a:p>
        </p:txBody>
      </p:sp>
      <p:sp>
        <p:nvSpPr>
          <p:cNvPr id="3" name="Rectangle 2"/>
          <p:cNvSpPr/>
          <p:nvPr/>
        </p:nvSpPr>
        <p:spPr>
          <a:xfrm>
            <a:off x="395536" y="3429000"/>
            <a:ext cx="3006080" cy="1015663"/>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nSpc>
                <a:spcPts val="2400"/>
              </a:lnSpc>
              <a:buClr>
                <a:srgbClr val="FF3300"/>
              </a:buClr>
              <a:buSzPct val="120000"/>
            </a:pPr>
            <a:r>
              <a:rPr lang="en-GB" sz="2200" dirty="0">
                <a:solidFill>
                  <a:srgbClr val="FF3300"/>
                </a:solidFill>
                <a:effectLst>
                  <a:outerShdw blurRad="38100" dist="38100" dir="2700000" algn="tl">
                    <a:srgbClr val="000000">
                      <a:alpha val="43137"/>
                    </a:srgbClr>
                  </a:outerShdw>
                </a:effectLst>
                <a:latin typeface="Calibri" pitchFamily="34" charset="0"/>
                <a:cs typeface="Calibri" pitchFamily="34" charset="0"/>
              </a:rPr>
              <a:t>Extra-curricular activities </a:t>
            </a:r>
            <a:r>
              <a:rPr lang="en-GB" sz="2200" dirty="0">
                <a:solidFill>
                  <a:schemeClr val="bg1"/>
                </a:solidFill>
                <a:latin typeface="Calibri" pitchFamily="34" charset="0"/>
                <a:cs typeface="Calibri" pitchFamily="34" charset="0"/>
              </a:rPr>
              <a:t>can be used as evidence on applications</a:t>
            </a:r>
          </a:p>
        </p:txBody>
      </p:sp>
    </p:spTree>
    <p:extLst>
      <p:ext uri="{BB962C8B-B14F-4D97-AF65-F5344CB8AC3E}">
        <p14:creationId xmlns:p14="http://schemas.microsoft.com/office/powerpoint/2010/main" val="307538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5760" y="249538"/>
            <a:ext cx="7772400" cy="1066800"/>
          </a:xfrm>
        </p:spPr>
        <p:txBody>
          <a:bodyPr/>
          <a:lstStyle/>
          <a:p>
            <a:r>
              <a:rPr lang="en-GB" sz="3600" dirty="0"/>
              <a:t>Longer vs Shorter</a:t>
            </a:r>
          </a:p>
        </p:txBody>
      </p:sp>
      <p:sp>
        <p:nvSpPr>
          <p:cNvPr id="5" name="Content Placeholder 4"/>
          <p:cNvSpPr>
            <a:spLocks noGrp="1"/>
          </p:cNvSpPr>
          <p:nvPr>
            <p:ph idx="1"/>
          </p:nvPr>
        </p:nvSpPr>
        <p:spPr>
          <a:xfrm>
            <a:off x="325760" y="1549099"/>
            <a:ext cx="4246240" cy="4114800"/>
          </a:xfrm>
        </p:spPr>
        <p:txBody>
          <a:bodyPr>
            <a:normAutofit fontScale="92500" lnSpcReduction="10000"/>
          </a:bodyPr>
          <a:lstStyle/>
          <a:p>
            <a:pPr marL="0" indent="0">
              <a:buNone/>
            </a:pPr>
            <a:r>
              <a:rPr lang="en-GB" b="1" dirty="0">
                <a:solidFill>
                  <a:srgbClr val="0070C0"/>
                </a:solidFill>
              </a:rPr>
              <a:t>12 month placement</a:t>
            </a:r>
          </a:p>
          <a:p>
            <a:r>
              <a:rPr lang="en-GB" dirty="0">
                <a:solidFill>
                  <a:srgbClr val="00B050"/>
                </a:solidFill>
              </a:rPr>
              <a:t>Develops confidence</a:t>
            </a:r>
          </a:p>
          <a:p>
            <a:r>
              <a:rPr lang="en-GB" dirty="0">
                <a:solidFill>
                  <a:srgbClr val="00B050"/>
                </a:solidFill>
              </a:rPr>
              <a:t>High level of responsibility</a:t>
            </a:r>
          </a:p>
          <a:p>
            <a:r>
              <a:rPr lang="en-GB" dirty="0">
                <a:solidFill>
                  <a:srgbClr val="00B050"/>
                </a:solidFill>
              </a:rPr>
              <a:t>Develops networks</a:t>
            </a:r>
          </a:p>
          <a:p>
            <a:r>
              <a:rPr lang="en-GB" dirty="0">
                <a:solidFill>
                  <a:srgbClr val="00B050"/>
                </a:solidFill>
              </a:rPr>
              <a:t>Salary and benefits</a:t>
            </a:r>
          </a:p>
          <a:p>
            <a:r>
              <a:rPr lang="en-GB" dirty="0">
                <a:solidFill>
                  <a:srgbClr val="FF0000"/>
                </a:solidFill>
              </a:rPr>
              <a:t>1 year commitment</a:t>
            </a:r>
          </a:p>
          <a:p>
            <a:r>
              <a:rPr lang="en-GB" dirty="0">
                <a:solidFill>
                  <a:srgbClr val="FF0000"/>
                </a:solidFill>
              </a:rPr>
              <a:t>Transitions</a:t>
            </a:r>
          </a:p>
          <a:p>
            <a:endParaRPr lang="en-GB" dirty="0"/>
          </a:p>
        </p:txBody>
      </p:sp>
      <p:sp>
        <p:nvSpPr>
          <p:cNvPr id="6" name="Content Placeholder 5"/>
          <p:cNvSpPr>
            <a:spLocks noGrp="1"/>
          </p:cNvSpPr>
          <p:nvPr>
            <p:ph sz="half" idx="4294967295"/>
          </p:nvPr>
        </p:nvSpPr>
        <p:spPr>
          <a:xfrm>
            <a:off x="4419600" y="1549099"/>
            <a:ext cx="4038600" cy="4525963"/>
          </a:xfrm>
        </p:spPr>
        <p:txBody>
          <a:bodyPr>
            <a:normAutofit lnSpcReduction="10000"/>
          </a:bodyPr>
          <a:lstStyle/>
          <a:p>
            <a:pPr marL="0" indent="0">
              <a:buNone/>
            </a:pPr>
            <a:r>
              <a:rPr lang="en-GB" b="1" dirty="0">
                <a:solidFill>
                  <a:srgbClr val="0070C0"/>
                </a:solidFill>
              </a:rPr>
              <a:t>Shorter placement</a:t>
            </a:r>
          </a:p>
          <a:p>
            <a:r>
              <a:rPr lang="en-GB" sz="3000" dirty="0">
                <a:solidFill>
                  <a:srgbClr val="00B050"/>
                </a:solidFill>
              </a:rPr>
              <a:t>Develops skills</a:t>
            </a:r>
          </a:p>
          <a:p>
            <a:r>
              <a:rPr lang="en-GB" sz="3000" dirty="0">
                <a:solidFill>
                  <a:srgbClr val="00B050"/>
                </a:solidFill>
              </a:rPr>
              <a:t>Try more things out</a:t>
            </a:r>
          </a:p>
          <a:p>
            <a:r>
              <a:rPr lang="en-GB" sz="3000" dirty="0">
                <a:solidFill>
                  <a:srgbClr val="00B050"/>
                </a:solidFill>
              </a:rPr>
              <a:t>Any year group</a:t>
            </a:r>
          </a:p>
          <a:p>
            <a:r>
              <a:rPr lang="en-GB" sz="3000" dirty="0">
                <a:solidFill>
                  <a:srgbClr val="00B050"/>
                </a:solidFill>
              </a:rPr>
              <a:t>Shorter time away from campus</a:t>
            </a:r>
          </a:p>
          <a:p>
            <a:r>
              <a:rPr lang="en-GB" sz="3000" dirty="0">
                <a:solidFill>
                  <a:srgbClr val="FF0000"/>
                </a:solidFill>
              </a:rPr>
              <a:t>Less responsibility</a:t>
            </a:r>
          </a:p>
          <a:p>
            <a:r>
              <a:rPr lang="en-GB" sz="3000" dirty="0">
                <a:solidFill>
                  <a:srgbClr val="FF0000"/>
                </a:solidFill>
              </a:rPr>
              <a:t>Less time to impress and build networks</a:t>
            </a:r>
          </a:p>
        </p:txBody>
      </p:sp>
    </p:spTree>
    <p:extLst>
      <p:ext uri="{BB962C8B-B14F-4D97-AF65-F5344CB8AC3E}">
        <p14:creationId xmlns:p14="http://schemas.microsoft.com/office/powerpoint/2010/main" val="2967746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44624"/>
            <a:ext cx="9143998" cy="981409"/>
          </a:xfrm>
          <a:prstGeom prst="rect">
            <a:avLst/>
          </a:prstGeom>
        </p:spPr>
      </p:pic>
      <p:sp>
        <p:nvSpPr>
          <p:cNvPr id="7" name="Content Placeholder 2"/>
          <p:cNvSpPr txBox="1">
            <a:spLocks/>
          </p:cNvSpPr>
          <p:nvPr/>
        </p:nvSpPr>
        <p:spPr>
          <a:xfrm>
            <a:off x="0" y="1041165"/>
            <a:ext cx="4572000" cy="2783879"/>
          </a:xfrm>
          <a:prstGeom prst="rect">
            <a:avLst/>
          </a:prstGeom>
          <a:solidFill>
            <a:schemeClr val="accent1">
              <a:lumMod val="20000"/>
              <a:lumOff val="80000"/>
              <a:alpha val="54000"/>
            </a:schemeClr>
          </a:solidFill>
          <a:ln>
            <a:solidFill>
              <a:schemeClr val="accent1">
                <a:lumMod val="20000"/>
                <a:lumOff val="80000"/>
              </a:schemeClr>
            </a:solidFill>
          </a:ln>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400" b="1" dirty="0">
                <a:latin typeface="Avenir Next Demi Bold" charset="0"/>
                <a:ea typeface="Avenir Next Demi Bold" charset="0"/>
                <a:cs typeface="Avenir Next Demi Bold" charset="0"/>
              </a:rPr>
              <a:t>Vacation employment Easter/Summer:</a:t>
            </a:r>
            <a:endParaRPr lang="en-GB" sz="2000" dirty="0">
              <a:latin typeface="Avenir Next" charset="0"/>
              <a:ea typeface="Avenir Next" charset="0"/>
              <a:cs typeface="Avenir Next" charset="0"/>
            </a:endParaRPr>
          </a:p>
          <a:p>
            <a:pPr lvl="1"/>
            <a:r>
              <a:rPr lang="en-GB" sz="2000" dirty="0">
                <a:latin typeface="Avenir Next" charset="0"/>
                <a:ea typeface="Avenir Next" charset="0"/>
                <a:cs typeface="Avenir Next" charset="0"/>
              </a:rPr>
              <a:t>Can range from 2-3  days to 8-12 weeks plus</a:t>
            </a:r>
          </a:p>
          <a:p>
            <a:pPr lvl="1"/>
            <a:r>
              <a:rPr lang="en-GB" sz="2000" dirty="0">
                <a:latin typeface="Avenir Next" charset="0"/>
                <a:ea typeface="Avenir Next" charset="0"/>
                <a:cs typeface="Avenir Next" charset="0"/>
              </a:rPr>
              <a:t>Available in most sectors</a:t>
            </a:r>
          </a:p>
          <a:p>
            <a:pPr lvl="1"/>
            <a:r>
              <a:rPr lang="en-GB" sz="2000" dirty="0">
                <a:latin typeface="Avenir Next" charset="0"/>
                <a:ea typeface="Avenir Next" charset="0"/>
                <a:cs typeface="Avenir Next" charset="0"/>
              </a:rPr>
              <a:t>Law insight programmes open to 2</a:t>
            </a:r>
            <a:r>
              <a:rPr lang="en-GB" sz="2000" baseline="30000" dirty="0">
                <a:latin typeface="Avenir Next" charset="0"/>
                <a:ea typeface="Avenir Next" charset="0"/>
                <a:cs typeface="Avenir Next" charset="0"/>
              </a:rPr>
              <a:t>nd</a:t>
            </a:r>
            <a:r>
              <a:rPr lang="en-GB" sz="2000" dirty="0">
                <a:latin typeface="Avenir Next" charset="0"/>
                <a:ea typeface="Avenir Next" charset="0"/>
                <a:cs typeface="Avenir Next" charset="0"/>
              </a:rPr>
              <a:t> year non-law students </a:t>
            </a:r>
          </a:p>
        </p:txBody>
      </p:sp>
      <p:sp>
        <p:nvSpPr>
          <p:cNvPr id="6" name="Rectangle 5"/>
          <p:cNvSpPr/>
          <p:nvPr/>
        </p:nvSpPr>
        <p:spPr>
          <a:xfrm>
            <a:off x="233062" y="302758"/>
            <a:ext cx="8910936" cy="646331"/>
          </a:xfrm>
          <a:prstGeom prst="rect">
            <a:avLst/>
          </a:prstGeom>
        </p:spPr>
        <p:txBody>
          <a:bodyPr wrap="square">
            <a:spAutoFit/>
          </a:bodyPr>
          <a:lstStyle/>
          <a:p>
            <a:r>
              <a:rPr lang="en-GB" sz="3600" b="1" dirty="0">
                <a:latin typeface="+mj-lt"/>
                <a:ea typeface="Avenir Next Demi Bold" charset="0"/>
                <a:cs typeface="Avenir Next Demi Bold" charset="0"/>
              </a:rPr>
              <a:t>Placements/</a:t>
            </a:r>
            <a:r>
              <a:rPr lang="en-GB" sz="3600" b="1" dirty="0">
                <a:latin typeface="Avenir Next Demi Bold" charset="0"/>
                <a:ea typeface="Avenir Next Demi Bold" charset="0"/>
                <a:cs typeface="Avenir Next Demi Bold" charset="0"/>
              </a:rPr>
              <a:t> Internships</a:t>
            </a:r>
            <a:endParaRPr lang="en-GB" sz="3600" dirty="0">
              <a:latin typeface="Calibri (heading)"/>
            </a:endParaRPr>
          </a:p>
        </p:txBody>
      </p:sp>
      <p:sp>
        <p:nvSpPr>
          <p:cNvPr id="3" name="Rectangle 2"/>
          <p:cNvSpPr>
            <a:spLocks noChangeArrowheads="1"/>
          </p:cNvSpPr>
          <p:nvPr/>
        </p:nvSpPr>
        <p:spPr bwMode="auto">
          <a:xfrm>
            <a:off x="3797300" y="17089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4" name="Object 3"/>
          <p:cNvGraphicFramePr>
            <a:graphicFrameLocks noChangeAspect="1"/>
          </p:cNvGraphicFramePr>
          <p:nvPr>
            <p:extLst>
              <p:ext uri="{D42A27DB-BD31-4B8C-83A1-F6EECF244321}">
                <p14:modId xmlns:p14="http://schemas.microsoft.com/office/powerpoint/2010/main" val="316046047"/>
              </p:ext>
            </p:extLst>
          </p:nvPr>
        </p:nvGraphicFramePr>
        <p:xfrm>
          <a:off x="4572000" y="1041165"/>
          <a:ext cx="4572000" cy="2783879"/>
        </p:xfrm>
        <a:graphic>
          <a:graphicData uri="http://schemas.openxmlformats.org/presentationml/2006/ole">
            <mc:AlternateContent xmlns:mc="http://schemas.openxmlformats.org/markup-compatibility/2006">
              <mc:Choice xmlns:v="urn:schemas-microsoft-com:vml" Requires="v">
                <p:oleObj name="Acrobat Document" r:id="rId3" imgW="5346330" imgH="3778206" progId="AcroExch.Document.DC">
                  <p:embed/>
                </p:oleObj>
              </mc:Choice>
              <mc:Fallback>
                <p:oleObj name="Acrobat Document" r:id="rId3" imgW="5346330" imgH="3778206" progId="AcroExch.Document.DC">
                  <p:embed/>
                  <p:pic>
                    <p:nvPicPr>
                      <p:cNvPr id="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041165"/>
                        <a:ext cx="4572000" cy="2783879"/>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0C7B33C1-CA1F-C3E7-9D71-F062640D1517}"/>
              </a:ext>
            </a:extLst>
          </p:cNvPr>
          <p:cNvSpPr txBox="1"/>
          <p:nvPr/>
        </p:nvSpPr>
        <p:spPr>
          <a:xfrm>
            <a:off x="1565210" y="3825044"/>
            <a:ext cx="5328592" cy="2350387"/>
          </a:xfrm>
          <a:prstGeom prst="rect">
            <a:avLst/>
          </a:prstGeom>
          <a:noFill/>
        </p:spPr>
        <p:txBody>
          <a:bodyPr wrap="square">
            <a:spAutoFit/>
          </a:body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hlinkClick r:id="rId5"/>
              </a:rPr>
              <a:t>12 month Placement Search on myAdvantage</a:t>
            </a:r>
            <a:endPar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Work Experience Search on myAdvantage</a:t>
            </a:r>
            <a:endPar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Bright Network Internships</a:t>
            </a:r>
            <a:endPar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hlinkClick r:id="rId8"/>
              </a:rPr>
              <a:t>Target Jobs Internship Information</a:t>
            </a:r>
            <a:endPar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hlinkClick r:id="rId9"/>
              </a:rPr>
              <a:t>Prospects – Work Experience and Internships</a:t>
            </a:r>
            <a:endPar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hlinkClick r:id="rId5"/>
              </a:rPr>
              <a:t>Rate My Placement – Placement Years Search</a:t>
            </a:r>
            <a:endPar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1156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28600"/>
            <a:ext cx="7772400" cy="1066800"/>
          </a:xfrm>
        </p:spPr>
        <p:txBody>
          <a:bodyPr/>
          <a:lstStyle/>
          <a:p>
            <a:r>
              <a:rPr lang="en-GB" sz="3600" dirty="0"/>
              <a:t>Short Term Mobility</a:t>
            </a:r>
          </a:p>
        </p:txBody>
      </p:sp>
      <p:pic>
        <p:nvPicPr>
          <p:cNvPr id="2050" name="Picture 2" descr="Max Planck Institute for Chemistry"/>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68144" y="2247222"/>
            <a:ext cx="3096344" cy="21999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5536" y="1166842"/>
            <a:ext cx="7772400" cy="4585871"/>
          </a:xfrm>
          <a:prstGeom prst="rect">
            <a:avLst/>
          </a:prstGeom>
          <a:noFill/>
        </p:spPr>
        <p:txBody>
          <a:bodyPr wrap="square" rtlCol="0">
            <a:spAutoFit/>
          </a:bodyPr>
          <a:lstStyle/>
          <a:p>
            <a:r>
              <a:rPr lang="en-GB" sz="1600" b="0" i="0" u="none" strike="noStrike" dirty="0">
                <a:solidFill>
                  <a:srgbClr val="1A0DAB"/>
                </a:solidFill>
                <a:effectLst/>
                <a:latin typeface="Lato" panose="020F0502020204030203" pitchFamily="34" charset="0"/>
                <a:hlinkClick r:id="rId3"/>
              </a:rPr>
              <a:t>Student Mobility - Short Term Mobility</a:t>
            </a:r>
            <a:endParaRPr lang="en-GB" sz="1600" b="0" i="0" u="none" strike="noStrike" dirty="0">
              <a:solidFill>
                <a:srgbClr val="1A0DAB"/>
              </a:solidFill>
              <a:effectLst/>
              <a:latin typeface="Lato" panose="020F0502020204030203" pitchFamily="34" charset="0"/>
            </a:endParaRPr>
          </a:p>
          <a:p>
            <a:endParaRPr lang="en-GB" sz="1800" dirty="0">
              <a:latin typeface="+mj-lt"/>
            </a:endParaRPr>
          </a:p>
          <a:p>
            <a:pPr algn="l"/>
            <a:r>
              <a:rPr lang="en-GB" sz="1800" b="0" i="0" dirty="0">
                <a:solidFill>
                  <a:srgbClr val="383838"/>
                </a:solidFill>
                <a:effectLst/>
                <a:latin typeface="Lato" panose="020F0502020204030203" pitchFamily="34" charset="0"/>
              </a:rPr>
              <a:t>The University of Warwick is working to establish partnerships with universities across the world in order to offer a range of short mobility opportunities to our students.</a:t>
            </a:r>
          </a:p>
          <a:p>
            <a:pPr algn="l"/>
            <a:endParaRPr lang="en-GB" sz="1800" b="0" i="0" dirty="0">
              <a:solidFill>
                <a:srgbClr val="383838"/>
              </a:solidFill>
              <a:effectLst/>
              <a:latin typeface="Lato" panose="020F0502020204030203" pitchFamily="34" charset="0"/>
            </a:endParaRPr>
          </a:p>
          <a:p>
            <a:pPr algn="l"/>
            <a:r>
              <a:rPr lang="en-GB" sz="1800" b="0" i="0" dirty="0">
                <a:solidFill>
                  <a:srgbClr val="383838"/>
                </a:solidFill>
                <a:effectLst/>
                <a:latin typeface="Lato" panose="020F0502020204030203" pitchFamily="34" charset="0"/>
              </a:rPr>
              <a:t>Short term mobility opportunities can include:</a:t>
            </a:r>
          </a:p>
          <a:p>
            <a:pPr algn="l">
              <a:buFont typeface="Arial" panose="020B0604020202020204" pitchFamily="34" charset="0"/>
              <a:buChar char="•"/>
            </a:pPr>
            <a:r>
              <a:rPr lang="en-GB" sz="1800" b="0" i="0" dirty="0">
                <a:solidFill>
                  <a:srgbClr val="383838"/>
                </a:solidFill>
                <a:effectLst/>
                <a:latin typeface="Lato" panose="020F0502020204030203" pitchFamily="34" charset="0"/>
              </a:rPr>
              <a:t>International summer schools</a:t>
            </a:r>
          </a:p>
          <a:p>
            <a:pPr algn="l">
              <a:buFont typeface="Arial" panose="020B0604020202020204" pitchFamily="34" charset="0"/>
              <a:buChar char="•"/>
            </a:pPr>
            <a:r>
              <a:rPr lang="en-GB" sz="1800" b="0" i="0" dirty="0">
                <a:solidFill>
                  <a:srgbClr val="383838"/>
                </a:solidFill>
                <a:effectLst/>
                <a:latin typeface="Lato" panose="020F0502020204030203" pitchFamily="34" charset="0"/>
              </a:rPr>
              <a:t>International research projects</a:t>
            </a:r>
          </a:p>
          <a:p>
            <a:pPr algn="l">
              <a:buFont typeface="Arial" panose="020B0604020202020204" pitchFamily="34" charset="0"/>
              <a:buChar char="•"/>
            </a:pPr>
            <a:r>
              <a:rPr lang="en-GB" sz="1800" b="0" i="0" dirty="0">
                <a:solidFill>
                  <a:srgbClr val="383838"/>
                </a:solidFill>
                <a:effectLst/>
                <a:latin typeface="Lato" panose="020F0502020204030203" pitchFamily="34" charset="0"/>
              </a:rPr>
              <a:t>Faculty led programmes</a:t>
            </a:r>
          </a:p>
          <a:p>
            <a:pPr algn="l">
              <a:buFont typeface="Arial" panose="020B0604020202020204" pitchFamily="34" charset="0"/>
              <a:buChar char="•"/>
            </a:pPr>
            <a:r>
              <a:rPr lang="en-GB" sz="1800" b="0" i="0" dirty="0">
                <a:solidFill>
                  <a:srgbClr val="383838"/>
                </a:solidFill>
                <a:effectLst/>
                <a:latin typeface="Lato" panose="020F0502020204030203" pitchFamily="34" charset="0"/>
              </a:rPr>
              <a:t>International internships</a:t>
            </a:r>
          </a:p>
          <a:p>
            <a:pPr algn="l">
              <a:buFont typeface="Arial" panose="020B0604020202020204" pitchFamily="34" charset="0"/>
              <a:buChar char="•"/>
            </a:pPr>
            <a:endParaRPr lang="en-GB" sz="1800" dirty="0">
              <a:latin typeface="+mj-lt"/>
            </a:endParaRPr>
          </a:p>
          <a:p>
            <a:pPr algn="l"/>
            <a:r>
              <a:rPr lang="en-GB" sz="1800" dirty="0">
                <a:latin typeface="+mj-lt"/>
              </a:rPr>
              <a:t>E.G.</a:t>
            </a:r>
            <a:endParaRPr lang="en-GB" sz="1800" u="sng" dirty="0">
              <a:latin typeface="+mj-lt"/>
              <a:hlinkClick r:id="rId4"/>
            </a:endParaRPr>
          </a:p>
          <a:p>
            <a:r>
              <a:rPr lang="en-GB" sz="1800" dirty="0" err="1">
                <a:latin typeface="+mj-lt"/>
                <a:hlinkClick r:id="rId4"/>
              </a:rPr>
              <a:t>Warwicks</a:t>
            </a:r>
            <a:r>
              <a:rPr lang="en-GB" sz="1800" dirty="0">
                <a:latin typeface="+mj-lt"/>
                <a:hlinkClick r:id="rId4"/>
              </a:rPr>
              <a:t> - </a:t>
            </a:r>
            <a:r>
              <a:rPr lang="en-GB" sz="1800" dirty="0" err="1">
                <a:latin typeface="+mj-lt"/>
                <a:hlinkClick r:id="rId4"/>
              </a:rPr>
              <a:t>TeamWork</a:t>
            </a:r>
            <a:r>
              <a:rPr lang="en-GB" sz="1800" dirty="0">
                <a:latin typeface="+mj-lt"/>
                <a:hlinkClick r:id="rId4"/>
              </a:rPr>
              <a:t> Virtual International Programme 2024</a:t>
            </a:r>
          </a:p>
          <a:p>
            <a:r>
              <a:rPr lang="en-GB" sz="1800" dirty="0" err="1">
                <a:latin typeface="+mj-lt"/>
                <a:hlinkClick r:id="rId4"/>
              </a:rPr>
              <a:t>Inmternships</a:t>
            </a:r>
            <a:r>
              <a:rPr lang="en-GB" sz="1800" dirty="0">
                <a:latin typeface="+mj-lt"/>
                <a:hlinkClick r:id="rId4"/>
              </a:rPr>
              <a:t> - IAESTE</a:t>
            </a:r>
            <a:r>
              <a:rPr lang="en-GB" sz="1800" dirty="0">
                <a:latin typeface="+mj-lt"/>
              </a:rPr>
              <a:t> </a:t>
            </a:r>
          </a:p>
          <a:p>
            <a:endParaRPr lang="en-GB" dirty="0">
              <a:latin typeface="+mj-lt"/>
            </a:endParaRPr>
          </a:p>
        </p:txBody>
      </p:sp>
    </p:spTree>
    <p:extLst>
      <p:ext uri="{BB962C8B-B14F-4D97-AF65-F5344CB8AC3E}">
        <p14:creationId xmlns:p14="http://schemas.microsoft.com/office/powerpoint/2010/main" val="2638277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120AE4D-8F98-4666-964B-B41186B0AA53}"/>
              </a:ext>
            </a:extLst>
          </p:cNvPr>
          <p:cNvSpPr>
            <a:spLocks noGrp="1"/>
          </p:cNvSpPr>
          <p:nvPr>
            <p:ph type="body" sz="quarter" idx="10"/>
          </p:nvPr>
        </p:nvSpPr>
        <p:spPr>
          <a:xfrm>
            <a:off x="395544" y="227495"/>
            <a:ext cx="8425016" cy="648816"/>
          </a:xfrm>
        </p:spPr>
        <p:txBody>
          <a:bodyPr/>
          <a:lstStyle/>
          <a:p>
            <a:r>
              <a:rPr lang="en-GB" sz="3600" b="1" dirty="0">
                <a:solidFill>
                  <a:schemeClr val="tx1"/>
                </a:solidFill>
              </a:rPr>
              <a:t>Virtual Internships</a:t>
            </a:r>
          </a:p>
        </p:txBody>
      </p:sp>
      <p:sp>
        <p:nvSpPr>
          <p:cNvPr id="3" name="Text Placeholder 2">
            <a:extLst>
              <a:ext uri="{FF2B5EF4-FFF2-40B4-BE49-F238E27FC236}">
                <a16:creationId xmlns:a16="http://schemas.microsoft.com/office/drawing/2014/main" id="{C3B7408D-B8B9-4D61-AF55-34B84D9AAC9E}"/>
              </a:ext>
            </a:extLst>
          </p:cNvPr>
          <p:cNvSpPr>
            <a:spLocks noGrp="1"/>
          </p:cNvSpPr>
          <p:nvPr>
            <p:ph type="body" sz="quarter" idx="18"/>
          </p:nvPr>
        </p:nvSpPr>
        <p:spPr>
          <a:xfrm>
            <a:off x="395544" y="876311"/>
            <a:ext cx="8424936" cy="5089060"/>
          </a:xfrm>
        </p:spPr>
        <p:txBody>
          <a:bodyPr>
            <a:noAutofit/>
          </a:bodyPr>
          <a:lstStyle/>
          <a:p>
            <a:pPr marL="0" indent="0">
              <a:buNone/>
            </a:pPr>
            <a:r>
              <a:rPr lang="en-GB" sz="2000" b="1" dirty="0"/>
              <a:t>Remote Internships</a:t>
            </a:r>
          </a:p>
          <a:p>
            <a:r>
              <a:rPr lang="en-GB" sz="2000" dirty="0"/>
              <a:t>Sometimes called ‘online internships’, ‘remote internships’ or ‘e-internships’ these are work experience programmes where you are not physically present at the job location and may have little or no face to face contact with the Organisation they are conducting the internship with.</a:t>
            </a:r>
          </a:p>
          <a:p>
            <a:r>
              <a:rPr lang="en-GB" sz="2000" dirty="0"/>
              <a:t>Increasing found advertised where and alongside more traditional work experience vacancies are posted</a:t>
            </a:r>
          </a:p>
          <a:p>
            <a:pPr marL="0" indent="0">
              <a:buNone/>
            </a:pPr>
            <a:endParaRPr lang="en-GB" sz="2000" dirty="0"/>
          </a:p>
          <a:p>
            <a:pPr marL="0" indent="0">
              <a:buNone/>
            </a:pPr>
            <a:r>
              <a:rPr lang="en-GB" sz="2000" b="1" dirty="0"/>
              <a:t>Job Simulations</a:t>
            </a:r>
          </a:p>
          <a:p>
            <a:r>
              <a:rPr lang="en-GB" sz="2000" dirty="0"/>
              <a:t>Online programmes where students can interact with virtual clients and colleagues in a way that replicates the day-to-day work of a company.</a:t>
            </a:r>
          </a:p>
          <a:p>
            <a:r>
              <a:rPr lang="en-GB" sz="2000" dirty="0"/>
              <a:t>Forage (formally Inside Sherpa) - </a:t>
            </a:r>
            <a:r>
              <a:rPr lang="en-GB" sz="2000" dirty="0">
                <a:hlinkClick r:id="rId3"/>
              </a:rPr>
              <a:t>https://www.theforage.com/</a:t>
            </a:r>
            <a:r>
              <a:rPr lang="en-GB" sz="2000" dirty="0"/>
              <a:t>. Host programmes from companies such as Deloitte, KPMG, Accenture, Grant Thornton, BCG, JP Morgan, GE, Linklaters, Pinsent Masons, White &amp; Case</a:t>
            </a:r>
          </a:p>
          <a:p>
            <a:r>
              <a:rPr lang="en-GB" sz="2000" dirty="0"/>
              <a:t>Bright Network - </a:t>
            </a:r>
            <a:r>
              <a:rPr lang="en-GB" sz="2000" dirty="0">
                <a:hlinkClick r:id="rId4"/>
              </a:rPr>
              <a:t>https://www.brightnetwork.co.uk/internship-experience-uk/</a:t>
            </a:r>
            <a:endParaRPr lang="en-GB" sz="2000" dirty="0"/>
          </a:p>
          <a:p>
            <a:pPr marL="0" indent="0">
              <a:buNone/>
            </a:pPr>
            <a:endParaRPr lang="en-GB" sz="2000" dirty="0"/>
          </a:p>
        </p:txBody>
      </p:sp>
    </p:spTree>
    <p:extLst>
      <p:ext uri="{BB962C8B-B14F-4D97-AF65-F5344CB8AC3E}">
        <p14:creationId xmlns:p14="http://schemas.microsoft.com/office/powerpoint/2010/main" val="2456141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3025" y="3598851"/>
            <a:ext cx="7886700" cy="1325563"/>
          </a:xfrm>
        </p:spPr>
        <p:txBody>
          <a:bodyPr/>
          <a:lstStyle/>
          <a:p>
            <a:r>
              <a:rPr lang="en-GB" dirty="0"/>
              <a:t>UG Research Support Scheme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 y="4413491"/>
            <a:ext cx="9143999" cy="244451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82" y="4315979"/>
            <a:ext cx="9143999" cy="2444511"/>
          </a:xfrm>
          <a:prstGeom prst="rect">
            <a:avLst/>
          </a:prstGeom>
        </p:spPr>
      </p:pic>
      <p:pic>
        <p:nvPicPr>
          <p:cNvPr id="7" name="Picture 6" descr="Skills to take you places logo" title="Skills to take you pla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300" y="137500"/>
            <a:ext cx="2978664" cy="1661926"/>
          </a:xfrm>
          <a:prstGeom prst="rect">
            <a:avLst/>
          </a:prstGeom>
        </p:spPr>
      </p:pic>
      <p:sp>
        <p:nvSpPr>
          <p:cNvPr id="3" name="TextBox 2"/>
          <p:cNvSpPr txBox="1"/>
          <p:nvPr/>
        </p:nvSpPr>
        <p:spPr>
          <a:xfrm>
            <a:off x="10885" y="0"/>
            <a:ext cx="4160282" cy="5253842"/>
          </a:xfrm>
          <a:prstGeom prst="rect">
            <a:avLst/>
          </a:prstGeom>
          <a:solidFill>
            <a:schemeClr val="tx1"/>
          </a:solidFill>
        </p:spPr>
        <p:txBody>
          <a:bodyPr wrap="square" rtlCol="0">
            <a:spAutoFit/>
          </a:bodyPr>
          <a:lstStyle/>
          <a:p>
            <a:endParaRPr lang="en-GB" dirty="0"/>
          </a:p>
        </p:txBody>
      </p:sp>
      <p:pic>
        <p:nvPicPr>
          <p:cNvPr id="9" name="Picture 8" descr="Skills to take you places logo" title="Skills to take you pla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630" y="-54812"/>
            <a:ext cx="2724004" cy="1600428"/>
          </a:xfrm>
          <a:prstGeom prst="rect">
            <a:avLst/>
          </a:prstGeom>
        </p:spPr>
      </p:pic>
      <p:sp>
        <p:nvSpPr>
          <p:cNvPr id="11" name="TextBox 10"/>
          <p:cNvSpPr txBox="1"/>
          <p:nvPr/>
        </p:nvSpPr>
        <p:spPr>
          <a:xfrm>
            <a:off x="147680" y="1445476"/>
            <a:ext cx="3537503" cy="5632311"/>
          </a:xfrm>
          <a:prstGeom prst="rect">
            <a:avLst/>
          </a:prstGeom>
          <a:noFill/>
        </p:spPr>
        <p:txBody>
          <a:bodyPr wrap="square" rtlCol="0">
            <a:spAutoFit/>
          </a:bodyPr>
          <a:lstStyle/>
          <a:p>
            <a:r>
              <a:rPr lang="en-GB" sz="3600" b="1" dirty="0">
                <a:solidFill>
                  <a:schemeClr val="bg1"/>
                </a:solidFill>
              </a:rPr>
              <a:t>Undergraduate Research Support Scheme (URSS)</a:t>
            </a:r>
          </a:p>
          <a:p>
            <a:endParaRPr lang="en-GB" sz="2800" b="1" dirty="0">
              <a:solidFill>
                <a:schemeClr val="bg1"/>
              </a:solidFill>
            </a:endParaRPr>
          </a:p>
          <a:p>
            <a:r>
              <a:rPr lang="en-GB" sz="2000" b="1" dirty="0">
                <a:solidFill>
                  <a:schemeClr val="bg1"/>
                </a:solidFill>
              </a:rPr>
              <a:t>Wendy Hunt</a:t>
            </a:r>
          </a:p>
          <a:p>
            <a:r>
              <a:rPr lang="en-GB" sz="2000" b="1" dirty="0">
                <a:solidFill>
                  <a:schemeClr val="bg1"/>
                </a:solidFill>
              </a:rPr>
              <a:t>URSS Coordinator </a:t>
            </a:r>
          </a:p>
          <a:p>
            <a:endParaRPr lang="en-GB" sz="2000" b="1" dirty="0">
              <a:solidFill>
                <a:schemeClr val="bg1"/>
              </a:solidFill>
            </a:endParaRPr>
          </a:p>
          <a:p>
            <a:r>
              <a:rPr lang="en-US" sz="1400" b="1" dirty="0">
                <a:solidFill>
                  <a:schemeClr val="bg1"/>
                </a:solidFill>
                <a:latin typeface="Calibri" panose="020F0502020204030204" pitchFamily="34" charset="0"/>
                <a:cs typeface="Calibri" panose="020F0502020204030204" pitchFamily="34" charset="0"/>
              </a:rPr>
              <a:t>urss@warwick.ac.uk </a:t>
            </a:r>
            <a:r>
              <a:rPr lang="en-US" sz="1400" dirty="0">
                <a:solidFill>
                  <a:schemeClr val="bg1"/>
                </a:solidFill>
                <a:latin typeface="Calibri" panose="020F0502020204030204" pitchFamily="34" charset="0"/>
                <a:cs typeface="Calibri" panose="020F0502020204030204" pitchFamily="34" charset="0"/>
              </a:rPr>
              <a:t>     </a:t>
            </a:r>
            <a:br>
              <a:rPr lang="en-US" sz="1400" dirty="0">
                <a:solidFill>
                  <a:schemeClr val="bg1"/>
                </a:solidFill>
                <a:latin typeface="Calibri" panose="020F0502020204030204" pitchFamily="34" charset="0"/>
                <a:cs typeface="Calibri" panose="020F0502020204030204" pitchFamily="34" charset="0"/>
              </a:rPr>
            </a:br>
            <a:r>
              <a:rPr lang="en-US" sz="1400" b="1" dirty="0">
                <a:solidFill>
                  <a:schemeClr val="bg1"/>
                </a:solidFill>
                <a:latin typeface="Calibri" panose="020F0502020204030204" pitchFamily="34" charset="0"/>
                <a:cs typeface="Calibri" panose="020F0502020204030204" pitchFamily="34" charset="0"/>
              </a:rPr>
              <a:t>www.warwick.ac.uk/urss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3F4246"/>
                </a:solidFill>
                <a:effectLst/>
                <a:uLnTx/>
                <a:uFillTx/>
                <a:latin typeface="Calibri" panose="020F0502020204030204" pitchFamily="34" charset="0"/>
                <a:ea typeface="+mn-ea"/>
                <a:cs typeface="Calibri" panose="020F0502020204030204" pitchFamily="34" charset="0"/>
              </a:rPr>
              <a:t>urss@warwick.ac.uk </a:t>
            </a:r>
            <a:r>
              <a:rPr kumimoji="0" lang="en-US" sz="2000" b="0" i="0" u="none" strike="noStrike" kern="1200" cap="none" spc="0" normalizeH="0" baseline="0" noProof="0" dirty="0">
                <a:ln>
                  <a:noFill/>
                </a:ln>
                <a:solidFill>
                  <a:srgbClr val="3F4246"/>
                </a:solidFill>
                <a:effectLst/>
                <a:uLnTx/>
                <a:uFillTx/>
                <a:latin typeface="Calibri" panose="020F0502020204030204" pitchFamily="34" charset="0"/>
                <a:ea typeface="+mn-ea"/>
                <a:cs typeface="Calibri" panose="020F0502020204030204" pitchFamily="34" charset="0"/>
              </a:rPr>
              <a:t>     </a:t>
            </a:r>
            <a:br>
              <a:rPr kumimoji="0" lang="en-US" sz="2000" b="0" i="0" u="none" strike="noStrike" kern="1200" cap="none" spc="0" normalizeH="0" baseline="0" noProof="0" dirty="0">
                <a:ln>
                  <a:noFill/>
                </a:ln>
                <a:solidFill>
                  <a:srgbClr val="3F4246"/>
                </a:solidFill>
                <a:effectLst/>
                <a:uLnTx/>
                <a:uFillTx/>
                <a:latin typeface="Calibri" panose="020F0502020204030204" pitchFamily="34" charset="0"/>
                <a:ea typeface="+mn-ea"/>
                <a:cs typeface="Calibri" panose="020F0502020204030204" pitchFamily="34" charset="0"/>
              </a:rPr>
            </a:br>
            <a:r>
              <a:rPr kumimoji="0" lang="en-US" sz="2000" b="1" i="0" u="none" strike="noStrike" kern="1200" cap="none" spc="0" normalizeH="0" baseline="0" noProof="0" dirty="0">
                <a:ln>
                  <a:noFill/>
                </a:ln>
                <a:solidFill>
                  <a:srgbClr val="3F4246"/>
                </a:solidFill>
                <a:effectLst/>
                <a:uLnTx/>
                <a:uFillTx/>
                <a:latin typeface="Calibri" panose="020F0502020204030204" pitchFamily="34" charset="0"/>
                <a:ea typeface="+mn-ea"/>
                <a:cs typeface="Calibri" panose="020F0502020204030204" pitchFamily="34" charset="0"/>
                <a:hlinkClick r:id="rId5"/>
              </a:rPr>
              <a:t>www.warwick.ac.uk/urss</a:t>
            </a:r>
            <a:endParaRPr kumimoji="0" lang="en-US" sz="2000" b="1" i="0" u="none" strike="noStrike" kern="1200" cap="none" spc="0" normalizeH="0" baseline="0" noProof="0" dirty="0">
              <a:ln>
                <a:noFill/>
              </a:ln>
              <a:solidFill>
                <a:srgbClr val="3F4246"/>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3F4246"/>
                </a:solidFill>
                <a:effectLst/>
                <a:uLnTx/>
                <a:uFillTx/>
                <a:latin typeface="Calibri" panose="020F0502020204030204" pitchFamily="34" charset="0"/>
                <a:ea typeface="+mn-ea"/>
                <a:cs typeface="Calibri" panose="020F0502020204030204" pitchFamily="34" charset="0"/>
              </a:rPr>
              <a:t>See the URSS Showcase site at </a:t>
            </a:r>
            <a:r>
              <a:rPr kumimoji="0" lang="en-US" sz="2000" b="1" i="0" u="none" strike="noStrike" kern="1200" cap="none" spc="0" normalizeH="0" baseline="0" noProof="0" dirty="0">
                <a:ln>
                  <a:noFill/>
                </a:ln>
                <a:solidFill>
                  <a:srgbClr val="3F4246"/>
                </a:solidFill>
                <a:effectLst/>
                <a:uLnTx/>
                <a:uFillTx/>
                <a:latin typeface="Calibri" panose="020F0502020204030204" pitchFamily="34" charset="0"/>
                <a:ea typeface="+mn-ea"/>
                <a:cs typeface="Calibri" panose="020F0502020204030204" pitchFamily="34" charset="0"/>
              </a:rPr>
              <a:t>urss.warwick.ac.uk</a:t>
            </a:r>
          </a:p>
          <a:p>
            <a:endParaRPr lang="en-GB" sz="2000" b="1" dirty="0">
              <a:solidFill>
                <a:schemeClr val="bg1"/>
              </a:solidFill>
            </a:endParaRPr>
          </a:p>
        </p:txBody>
      </p:sp>
      <p:pic>
        <p:nvPicPr>
          <p:cNvPr id="13" name="Content Placeholder 12" descr="A person reading a book&#10;&#10;Description automatically generated with medium confidence">
            <a:extLst>
              <a:ext uri="{FF2B5EF4-FFF2-40B4-BE49-F238E27FC236}">
                <a16:creationId xmlns:a16="http://schemas.microsoft.com/office/drawing/2014/main" id="{3059995F-4C68-4117-9CF7-A543B83104D1}"/>
              </a:ext>
            </a:extLst>
          </p:cNvPr>
          <p:cNvPicPr>
            <a:picLocks noGrp="1" noChangeAspect="1"/>
          </p:cNvPicPr>
          <p:nvPr>
            <p:ph idx="1"/>
          </p:nvPr>
        </p:nvPicPr>
        <p:blipFill rotWithShape="1">
          <a:blip r:embed="rId6" cstate="print">
            <a:extLst>
              <a:ext uri="{28A0092B-C50C-407E-A947-70E740481C1C}">
                <a14:useLocalDpi xmlns:a14="http://schemas.microsoft.com/office/drawing/2010/main" val="0"/>
              </a:ext>
            </a:extLst>
          </a:blip>
          <a:srcRect l="34807" t="-9512" r="-17262" b="-493"/>
          <a:stretch/>
        </p:blipFill>
        <p:spPr>
          <a:xfrm>
            <a:off x="4033152" y="-507619"/>
            <a:ext cx="6478067" cy="5761461"/>
          </a:xfrm>
        </p:spPr>
      </p:pic>
    </p:spTree>
    <p:extLst>
      <p:ext uri="{BB962C8B-B14F-4D97-AF65-F5344CB8AC3E}">
        <p14:creationId xmlns:p14="http://schemas.microsoft.com/office/powerpoint/2010/main" val="3551655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8610" y="401462"/>
            <a:ext cx="5301976" cy="4871996"/>
          </a:xfrm>
        </p:spPr>
        <p:txBody>
          <a:bodyPr>
            <a:normAutofit fontScale="85000" lnSpcReduction="20000"/>
          </a:bodyPr>
          <a:lstStyle/>
          <a:p>
            <a:pPr marL="0" indent="0">
              <a:buNone/>
            </a:pPr>
            <a:r>
              <a:rPr lang="en-GB" sz="4200" b="1" dirty="0"/>
              <a:t>Why do a URSS project? </a:t>
            </a:r>
          </a:p>
          <a:p>
            <a:pPr marL="0" indent="0">
              <a:buNone/>
            </a:pPr>
            <a:endParaRPr lang="en-GB" b="1" dirty="0"/>
          </a:p>
          <a:p>
            <a:r>
              <a:rPr lang="en-GB" sz="2300" dirty="0"/>
              <a:t>Get a </a:t>
            </a:r>
            <a:r>
              <a:rPr lang="en-GB" sz="2300" b="1" dirty="0"/>
              <a:t>real insight into working in research </a:t>
            </a:r>
            <a:r>
              <a:rPr lang="en-GB" sz="2300" dirty="0"/>
              <a:t>at a world-leading, research-led university</a:t>
            </a:r>
          </a:p>
          <a:p>
            <a:endParaRPr lang="en-GB" sz="2300" dirty="0"/>
          </a:p>
          <a:p>
            <a:r>
              <a:rPr lang="en-GB" sz="2300" dirty="0"/>
              <a:t>Apply for a bursary to carry out a </a:t>
            </a:r>
            <a:r>
              <a:rPr lang="en-GB" sz="2300" b="1" dirty="0"/>
              <a:t>6-8 week non assessed interdisciplinary research project</a:t>
            </a:r>
            <a:r>
              <a:rPr lang="en-GB" sz="2300" dirty="0"/>
              <a:t> of your choice</a:t>
            </a:r>
          </a:p>
          <a:p>
            <a:endParaRPr lang="en-GB" sz="2300" dirty="0"/>
          </a:p>
          <a:p>
            <a:r>
              <a:rPr lang="en-GB" sz="2300" b="1" dirty="0"/>
              <a:t>Identify your own research project </a:t>
            </a:r>
            <a:r>
              <a:rPr lang="en-GB" sz="2300" dirty="0"/>
              <a:t>and find an academic or post-doctoral researcher who can supervise you</a:t>
            </a:r>
          </a:p>
          <a:p>
            <a:pPr marL="0" indent="0">
              <a:buNone/>
            </a:pPr>
            <a:endParaRPr lang="en-GB" sz="2300" dirty="0"/>
          </a:p>
          <a:p>
            <a:r>
              <a:rPr lang="en-GB" sz="2300" dirty="0"/>
              <a:t>Apply for a </a:t>
            </a:r>
            <a:r>
              <a:rPr lang="en-GB" sz="2300" b="1" dirty="0"/>
              <a:t>public engagement only project </a:t>
            </a:r>
            <a:r>
              <a:rPr lang="en-GB" sz="2300" dirty="0"/>
              <a:t>or </a:t>
            </a:r>
            <a:r>
              <a:rPr lang="en-GB" sz="2300" b="1" dirty="0"/>
              <a:t>run a public engagement activity</a:t>
            </a:r>
            <a:r>
              <a:rPr lang="en-GB" sz="2300" dirty="0"/>
              <a:t> at the end of your research</a:t>
            </a:r>
          </a:p>
          <a:p>
            <a:pPr marL="0" indent="0">
              <a:buNone/>
            </a:pPr>
            <a:r>
              <a:rPr lang="en-GB" sz="2300" dirty="0"/>
              <a:t> </a:t>
            </a:r>
          </a:p>
          <a:p>
            <a:endParaRPr lang="en-GB" dirty="0"/>
          </a:p>
        </p:txBody>
      </p:sp>
      <p:pic>
        <p:nvPicPr>
          <p:cNvPr id="4" name="Picture 3" descr="Two people in lab coats looking at a microscope&#10;&#10;Description automatically generated with low confidence">
            <a:extLst>
              <a:ext uri="{FF2B5EF4-FFF2-40B4-BE49-F238E27FC236}">
                <a16:creationId xmlns:a16="http://schemas.microsoft.com/office/drawing/2014/main" id="{7A2ECB46-259E-41A0-A028-00A922927D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2077" y="-1"/>
            <a:ext cx="3331923" cy="4992459"/>
          </a:xfrm>
          <a:prstGeom prst="rect">
            <a:avLst/>
          </a:prstGeom>
        </p:spPr>
      </p:pic>
    </p:spTree>
    <p:extLst>
      <p:ext uri="{BB962C8B-B14F-4D97-AF65-F5344CB8AC3E}">
        <p14:creationId xmlns:p14="http://schemas.microsoft.com/office/powerpoint/2010/main" val="10588948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59b76e4d-ab07-42a2-a0e5-7f0a3d9efe48"/>
</p:tagLst>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Custom Design">
  <a:themeElements>
    <a:clrScheme name="Student Opportunity">
      <a:dk1>
        <a:srgbClr val="3F4246"/>
      </a:dk1>
      <a:lt1>
        <a:sysClr val="window" lastClr="FFFFFF"/>
      </a:lt1>
      <a:dk2>
        <a:srgbClr val="5698D2"/>
      </a:dk2>
      <a:lt2>
        <a:srgbClr val="FFFFFF"/>
      </a:lt2>
      <a:accent1>
        <a:srgbClr val="7ECBB6"/>
      </a:accent1>
      <a:accent2>
        <a:srgbClr val="F47920"/>
      </a:accent2>
      <a:accent3>
        <a:srgbClr val="FFC233"/>
      </a:accent3>
      <a:accent4>
        <a:srgbClr val="B4153A"/>
      </a:accent4>
      <a:accent5>
        <a:srgbClr val="511C6C"/>
      </a:accent5>
      <a:accent6>
        <a:srgbClr val="9A9A08"/>
      </a:accent6>
      <a:hlink>
        <a:srgbClr val="00B2DD"/>
      </a:hlink>
      <a:folHlink>
        <a:srgbClr val="C8A01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W 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Template>
  <TotalTime>7390</TotalTime>
  <Words>1724</Words>
  <Application>Microsoft Office PowerPoint</Application>
  <PresentationFormat>On-screen Show (4:3)</PresentationFormat>
  <Paragraphs>178</Paragraphs>
  <Slides>13</Slides>
  <Notes>7</Notes>
  <HiddenSlides>0</HiddenSlides>
  <MMClips>0</MMClips>
  <ScaleCrop>false</ScaleCrop>
  <HeadingPairs>
    <vt:vector size="8" baseType="variant">
      <vt:variant>
        <vt:lpstr>Fonts Used</vt:lpstr>
      </vt:variant>
      <vt:variant>
        <vt:i4>9</vt:i4>
      </vt:variant>
      <vt:variant>
        <vt:lpstr>Theme</vt:lpstr>
      </vt:variant>
      <vt:variant>
        <vt:i4>6</vt:i4>
      </vt:variant>
      <vt:variant>
        <vt:lpstr>Embedded OLE Servers</vt:lpstr>
      </vt:variant>
      <vt:variant>
        <vt:i4>1</vt:i4>
      </vt:variant>
      <vt:variant>
        <vt:lpstr>Slide Titles</vt:lpstr>
      </vt:variant>
      <vt:variant>
        <vt:i4>13</vt:i4>
      </vt:variant>
    </vt:vector>
  </HeadingPairs>
  <TitlesOfParts>
    <vt:vector size="29" baseType="lpstr">
      <vt:lpstr>Arial</vt:lpstr>
      <vt:lpstr>Avenir Next</vt:lpstr>
      <vt:lpstr>Avenir Next Demi Bold</vt:lpstr>
      <vt:lpstr>Calibri</vt:lpstr>
      <vt:lpstr>Calibri (heading)</vt:lpstr>
      <vt:lpstr>Calibri Light</vt:lpstr>
      <vt:lpstr>Lato</vt:lpstr>
      <vt:lpstr>Symbol</vt:lpstr>
      <vt:lpstr>Times New Roman</vt:lpstr>
      <vt:lpstr>Template_Warwick</vt:lpstr>
      <vt:lpstr>1_Custom Design</vt:lpstr>
      <vt:lpstr>Custom Design</vt:lpstr>
      <vt:lpstr>2_Custom Design</vt:lpstr>
      <vt:lpstr>1_Office Theme</vt:lpstr>
      <vt:lpstr>W line</vt:lpstr>
      <vt:lpstr>Acrobat Document</vt:lpstr>
      <vt:lpstr>PowerPoint Presentation</vt:lpstr>
      <vt:lpstr>PowerPoint Presentation</vt:lpstr>
      <vt:lpstr>What counts as  Work Experience?</vt:lpstr>
      <vt:lpstr>Longer vs Shorter</vt:lpstr>
      <vt:lpstr>PowerPoint Presentation</vt:lpstr>
      <vt:lpstr>Short Term Mobility</vt:lpstr>
      <vt:lpstr>PowerPoint Presentation</vt:lpstr>
      <vt:lpstr>UG Research Support Scheme</vt:lpstr>
      <vt:lpstr>PowerPoint Presentation</vt:lpstr>
      <vt:lpstr>PowerPoint Presentation</vt:lpstr>
      <vt:lpstr>PowerPoint Presentation</vt:lpstr>
      <vt:lpstr>PowerPoint Presentation</vt:lpstr>
      <vt:lpstr>Thank You</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Jakusic, Dino</cp:lastModifiedBy>
  <cp:revision>121</cp:revision>
  <cp:lastPrinted>2019-10-21T13:55:48Z</cp:lastPrinted>
  <dcterms:created xsi:type="dcterms:W3CDTF">2015-05-13T11:12:00Z</dcterms:created>
  <dcterms:modified xsi:type="dcterms:W3CDTF">2023-11-16T14:02:38Z</dcterms:modified>
</cp:coreProperties>
</file>