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3" r:id="rId4"/>
    <p:sldId id="257" r:id="rId5"/>
    <p:sldId id="258" r:id="rId6"/>
    <p:sldId id="271"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403247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957314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1842198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937982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1716594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11266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1240574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1648835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1205244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3183469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800AD4-0414-4A7B-AC52-8BFB34053A56}" type="datetimeFigureOut">
              <a:rPr lang="en-GB" smtClean="0"/>
              <a:pPr/>
              <a:t>06/10/2011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C1D727-22CD-4D2D-B5C9-A8FDBE2302FD}" type="slidenum">
              <a:rPr lang="en-GB" smtClean="0"/>
              <a:pPr/>
              <a:t>‹#›</a:t>
            </a:fld>
            <a:endParaRPr lang="en-GB"/>
          </a:p>
        </p:txBody>
      </p:sp>
    </p:spTree>
    <p:extLst>
      <p:ext uri="{BB962C8B-B14F-4D97-AF65-F5344CB8AC3E}">
        <p14:creationId xmlns:p14="http://schemas.microsoft.com/office/powerpoint/2010/main" val="3455747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800AD4-0414-4A7B-AC52-8BFB34053A56}" type="datetimeFigureOut">
              <a:rPr lang="en-GB" smtClean="0"/>
              <a:pPr/>
              <a:t>06/10/2011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C1D727-22CD-4D2D-B5C9-A8FDBE2302FD}" type="slidenum">
              <a:rPr lang="en-GB" smtClean="0"/>
              <a:pPr/>
              <a:t>‹#›</a:t>
            </a:fld>
            <a:endParaRPr lang="en-GB"/>
          </a:p>
        </p:txBody>
      </p:sp>
    </p:spTree>
    <p:extLst>
      <p:ext uri="{BB962C8B-B14F-4D97-AF65-F5344CB8AC3E}">
        <p14:creationId xmlns:p14="http://schemas.microsoft.com/office/powerpoint/2010/main" val="81946073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Descartes’ </a:t>
            </a:r>
            <a:r>
              <a:rPr lang="en-GB" i="1" dirty="0" smtClean="0"/>
              <a:t>Meditations</a:t>
            </a:r>
            <a:endParaRPr lang="en-GB" dirty="0"/>
          </a:p>
        </p:txBody>
      </p:sp>
      <p:sp>
        <p:nvSpPr>
          <p:cNvPr id="3" name="Subtitle 2"/>
          <p:cNvSpPr>
            <a:spLocks noGrp="1"/>
          </p:cNvSpPr>
          <p:nvPr>
            <p:ph type="subTitle" idx="1"/>
          </p:nvPr>
        </p:nvSpPr>
        <p:spPr/>
        <p:txBody>
          <a:bodyPr/>
          <a:lstStyle/>
          <a:p>
            <a:r>
              <a:rPr lang="en-GB" dirty="0" smtClean="0"/>
              <a:t>Autumn Term 2011</a:t>
            </a:r>
          </a:p>
          <a:p>
            <a:endParaRPr lang="en-GB" dirty="0"/>
          </a:p>
          <a:p>
            <a:r>
              <a:rPr lang="en-GB" dirty="0" smtClean="0"/>
              <a:t>Matthew </a:t>
            </a:r>
            <a:r>
              <a:rPr lang="en-GB" dirty="0" err="1" smtClean="0"/>
              <a:t>Soteriou</a:t>
            </a:r>
            <a:endParaRPr lang="en-GB" dirty="0"/>
          </a:p>
        </p:txBody>
      </p:sp>
    </p:spTree>
    <p:extLst>
      <p:ext uri="{BB962C8B-B14F-4D97-AF65-F5344CB8AC3E}">
        <p14:creationId xmlns:p14="http://schemas.microsoft.com/office/powerpoint/2010/main" val="17708496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marL="0" indent="0" algn="just">
              <a:buNone/>
            </a:pPr>
            <a:r>
              <a:rPr lang="en-GB" dirty="0"/>
              <a:t>In contrast to Aristotle's "real qualities," the properties (or modes) of bodies dealt with in Cartesian physics are measurable specifically on ratio scales, and hence are subject in all the right ways to mathematics. </a:t>
            </a:r>
            <a:endParaRPr lang="en-GB" dirty="0" smtClean="0"/>
          </a:p>
          <a:p>
            <a:pPr marL="0" indent="0" algn="just">
              <a:buNone/>
            </a:pPr>
            <a:endParaRPr lang="en-GB" dirty="0"/>
          </a:p>
          <a:p>
            <a:pPr marL="0" indent="0" algn="just">
              <a:buNone/>
            </a:pPr>
            <a:r>
              <a:rPr lang="en-GB" dirty="0" smtClean="0"/>
              <a:t>The </a:t>
            </a:r>
            <a:r>
              <a:rPr lang="en-GB" dirty="0"/>
              <a:t>plan was to reduce the class of metaphysically suspect properties, such as heat, weight, taste, to the empirically quantifiable attributes of size, shape, and motion, and so to develop a theory that requires only the properties of extension to describe the manifest order of the natural world.</a:t>
            </a:r>
          </a:p>
          <a:p>
            <a:pPr marL="0" indent="0">
              <a:buNone/>
            </a:pPr>
            <a:endParaRPr lang="en-GB" dirty="0"/>
          </a:p>
        </p:txBody>
      </p:sp>
    </p:spTree>
    <p:extLst>
      <p:ext uri="{BB962C8B-B14F-4D97-AF65-F5344CB8AC3E}">
        <p14:creationId xmlns:p14="http://schemas.microsoft.com/office/powerpoint/2010/main" val="2327310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“Metaphysical Foundations” of the New Science</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Descartes seemed to think that the new science of his time (the new ‘mechanical </a:t>
            </a:r>
            <a:r>
              <a:rPr lang="en-GB" dirty="0" smtClean="0"/>
              <a:t>philosophy’), </a:t>
            </a:r>
            <a:r>
              <a:rPr lang="en-GB" dirty="0"/>
              <a:t>required some account of its “metaphysical foundations”. In a letter to </a:t>
            </a:r>
            <a:r>
              <a:rPr lang="en-GB" dirty="0" err="1"/>
              <a:t>Mersenne</a:t>
            </a:r>
            <a:r>
              <a:rPr lang="en-GB" dirty="0"/>
              <a:t> from 1638 he writes: </a:t>
            </a:r>
            <a:endParaRPr lang="en-GB" dirty="0" smtClean="0"/>
          </a:p>
          <a:p>
            <a:pPr marL="0" indent="0" algn="just">
              <a:buNone/>
            </a:pPr>
            <a:endParaRPr lang="en-GB" dirty="0"/>
          </a:p>
          <a:p>
            <a:pPr marL="0" indent="0" algn="just">
              <a:buNone/>
            </a:pPr>
            <a:r>
              <a:rPr lang="en-GB" dirty="0" smtClean="0"/>
              <a:t>“</a:t>
            </a:r>
            <a:r>
              <a:rPr lang="en-GB" dirty="0"/>
              <a:t>without having considered the first causes of nature, [Galileo] has merely looked for the explanations of a few particular effects, and he has thereby built without foundations”</a:t>
            </a:r>
            <a:endParaRPr lang="en-GB" b="1" dirty="0"/>
          </a:p>
          <a:p>
            <a:pPr marL="0" indent="0">
              <a:buNone/>
            </a:pPr>
            <a:endParaRPr lang="en-GB" dirty="0"/>
          </a:p>
        </p:txBody>
      </p:sp>
    </p:spTree>
    <p:extLst>
      <p:ext uri="{BB962C8B-B14F-4D97-AF65-F5344CB8AC3E}">
        <p14:creationId xmlns:p14="http://schemas.microsoft.com/office/powerpoint/2010/main" val="37826244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 New Epistemology for this New Metaphysics</a:t>
            </a:r>
            <a:endParaRPr lang="en-GB"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Descartes thought that certain core beliefs, opposed to his metaphysics were the natural result of human development. We rely on the senses for our preservation, and we mistakenly come to believe that the senses inform us not only of what is useful for our preservation, but also about the ultimate nature of things. We unreflectively hold that bodies are composed of properties manifest to the senses – </a:t>
            </a:r>
            <a:r>
              <a:rPr lang="en-GB" dirty="0" smtClean="0"/>
              <a:t>including </a:t>
            </a:r>
            <a:r>
              <a:rPr lang="en-GB" dirty="0"/>
              <a:t>colours, sounds, tastes, odours (the Aristotelian “real qualities”).</a:t>
            </a:r>
          </a:p>
          <a:p>
            <a:pPr marL="0" indent="0">
              <a:buNone/>
            </a:pPr>
            <a:endParaRPr lang="en-GB" dirty="0"/>
          </a:p>
        </p:txBody>
      </p:sp>
    </p:spTree>
    <p:extLst>
      <p:ext uri="{BB962C8B-B14F-4D97-AF65-F5344CB8AC3E}">
        <p14:creationId xmlns:p14="http://schemas.microsoft.com/office/powerpoint/2010/main" val="10161519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i="1" dirty="0"/>
              <a:t>Meditations on First Philosophy</a:t>
            </a:r>
            <a:br>
              <a:rPr lang="en-GB" b="1" i="1" dirty="0"/>
            </a:br>
            <a:endParaRPr lang="en-GB" dirty="0"/>
          </a:p>
        </p:txBody>
      </p:sp>
      <p:sp>
        <p:nvSpPr>
          <p:cNvPr id="3" name="Content Placeholder 2"/>
          <p:cNvSpPr>
            <a:spLocks noGrp="1"/>
          </p:cNvSpPr>
          <p:nvPr>
            <p:ph idx="1"/>
          </p:nvPr>
        </p:nvSpPr>
        <p:spPr/>
        <p:txBody>
          <a:bodyPr/>
          <a:lstStyle/>
          <a:p>
            <a:pPr marL="0" indent="0">
              <a:buNone/>
            </a:pPr>
            <a:r>
              <a:rPr lang="en-GB" dirty="0"/>
              <a:t>What does Descartes set out to achieve in this work? </a:t>
            </a:r>
            <a:endParaRPr lang="en-GB" dirty="0" smtClean="0"/>
          </a:p>
          <a:p>
            <a:pPr marL="0" indent="0">
              <a:buNone/>
            </a:pPr>
            <a:r>
              <a:rPr lang="en-GB" dirty="0" smtClean="0"/>
              <a:t>Note </a:t>
            </a:r>
            <a:r>
              <a:rPr lang="en-GB" dirty="0"/>
              <a:t>the subtitle: </a:t>
            </a:r>
            <a:endParaRPr lang="en-GB" dirty="0" smtClean="0"/>
          </a:p>
          <a:p>
            <a:pPr marL="0" indent="0">
              <a:buNone/>
            </a:pPr>
            <a:r>
              <a:rPr lang="en-GB" b="1" i="1" dirty="0" smtClean="0"/>
              <a:t>In </a:t>
            </a:r>
            <a:r>
              <a:rPr lang="en-GB" b="1" i="1" dirty="0"/>
              <a:t>which are demonstrated the existence of God and the distinction between the human soul and the body</a:t>
            </a:r>
            <a:endParaRPr lang="en-GB" dirty="0"/>
          </a:p>
          <a:p>
            <a:pPr marL="0" indent="0">
              <a:buNone/>
            </a:pPr>
            <a:endParaRPr lang="en-GB" dirty="0"/>
          </a:p>
        </p:txBody>
      </p:sp>
    </p:spTree>
    <p:extLst>
      <p:ext uri="{BB962C8B-B14F-4D97-AF65-F5344CB8AC3E}">
        <p14:creationId xmlns:p14="http://schemas.microsoft.com/office/powerpoint/2010/main" val="4144385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smtClean="0"/>
              <a:t>“</a:t>
            </a:r>
            <a:r>
              <a:rPr lang="en-GB" dirty="0"/>
              <a:t>The great benefit of these arguments is not, in my view, that they prove what they establish – namely that there really is a world and that human beings have bodies, and so on – since no sane person has seriously doubted these things. The point is that in considering these arguments we come to realise that they are not as solid or transparent as the arguments which lead us to knowledge of our own minds, and of God, so that the latter are the most certain and evident of all possible objects of knowledge for the human intellect. Indeed this is the one thing that I set myself to prove in these Meditations.” (Synopsis).</a:t>
            </a:r>
          </a:p>
          <a:p>
            <a:pPr marL="0" indent="0">
              <a:buNone/>
            </a:pPr>
            <a:endParaRPr lang="en-GB" dirty="0"/>
          </a:p>
        </p:txBody>
      </p:sp>
    </p:spTree>
    <p:extLst>
      <p:ext uri="{BB962C8B-B14F-4D97-AF65-F5344CB8AC3E}">
        <p14:creationId xmlns:p14="http://schemas.microsoft.com/office/powerpoint/2010/main" val="2051013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What is meant by “the distinction between human soul and body?” </a:t>
            </a:r>
            <a:endParaRPr lang="en-GB" dirty="0" smtClean="0"/>
          </a:p>
          <a:p>
            <a:pPr marL="0" indent="0" algn="just">
              <a:buNone/>
            </a:pPr>
            <a:endParaRPr lang="en-GB" dirty="0"/>
          </a:p>
          <a:p>
            <a:pPr marL="0" indent="0" algn="just">
              <a:buNone/>
            </a:pPr>
            <a:r>
              <a:rPr lang="en-GB" dirty="0" smtClean="0"/>
              <a:t>Does </a:t>
            </a:r>
            <a:r>
              <a:rPr lang="en-GB" dirty="0"/>
              <a:t>Descartes set out to demonstrate the immortality of the soul?</a:t>
            </a:r>
          </a:p>
          <a:p>
            <a:pPr marL="0" indent="0">
              <a:buNone/>
            </a:pPr>
            <a:endParaRPr lang="en-GB" dirty="0"/>
          </a:p>
        </p:txBody>
      </p:sp>
    </p:spTree>
    <p:extLst>
      <p:ext uri="{BB962C8B-B14F-4D97-AF65-F5344CB8AC3E}">
        <p14:creationId xmlns:p14="http://schemas.microsoft.com/office/powerpoint/2010/main" val="25542240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“These </a:t>
            </a:r>
            <a:r>
              <a:rPr lang="en-GB" dirty="0"/>
              <a:t>arguments are enough to show that the decay of the body does not </a:t>
            </a:r>
            <a:r>
              <a:rPr lang="en-GB" i="1" dirty="0"/>
              <a:t>imply</a:t>
            </a:r>
            <a:r>
              <a:rPr lang="en-GB" dirty="0"/>
              <a:t> the destruction of the mind, and are hence enough to give mortals the hope of an after-life… </a:t>
            </a:r>
          </a:p>
          <a:p>
            <a:pPr marL="0" indent="0" algn="just">
              <a:buNone/>
            </a:pPr>
            <a:r>
              <a:rPr lang="en-GB" dirty="0"/>
              <a:t>… the premises that lead to the conclusion that the soul is immortal depend on an account of the whole of physics</a:t>
            </a:r>
            <a:r>
              <a:rPr lang="en-GB" dirty="0" smtClean="0"/>
              <a:t>.” </a:t>
            </a:r>
            <a:r>
              <a:rPr lang="en-GB" dirty="0"/>
              <a:t>(Synopsis)</a:t>
            </a:r>
          </a:p>
          <a:p>
            <a:pPr marL="0" indent="0">
              <a:buNone/>
            </a:pPr>
            <a:endParaRPr lang="en-GB" dirty="0"/>
          </a:p>
        </p:txBody>
      </p:sp>
    </p:spTree>
    <p:extLst>
      <p:ext uri="{BB962C8B-B14F-4D97-AF65-F5344CB8AC3E}">
        <p14:creationId xmlns:p14="http://schemas.microsoft.com/office/powerpoint/2010/main" val="3440181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Descartes doesn’t tell us in the Synopsis:</a:t>
            </a:r>
            <a:endParaRPr lang="en-GB" dirty="0"/>
          </a:p>
        </p:txBody>
      </p:sp>
      <p:sp>
        <p:nvSpPr>
          <p:cNvPr id="3" name="Content Placeholder 2"/>
          <p:cNvSpPr>
            <a:spLocks noGrp="1"/>
          </p:cNvSpPr>
          <p:nvPr>
            <p:ph idx="1"/>
          </p:nvPr>
        </p:nvSpPr>
        <p:spPr/>
        <p:txBody>
          <a:bodyPr/>
          <a:lstStyle/>
          <a:p>
            <a:pPr marL="0" indent="0" algn="just">
              <a:buNone/>
            </a:pPr>
            <a:r>
              <a:rPr lang="en-GB" dirty="0"/>
              <a:t>A letter to </a:t>
            </a:r>
            <a:r>
              <a:rPr lang="en-GB" dirty="0" err="1"/>
              <a:t>Mersenne</a:t>
            </a:r>
            <a:r>
              <a:rPr lang="en-GB" dirty="0"/>
              <a:t> (28 January 1641): “these six meditations contain all the foundations of my physics. But please do not tell people, for that might make it harder for supporters of Aristotle to approve them. I hope that readers will gradually get used to my principles, and recognize their truth, before they notice that they destroy the principles of Aristotle.”?</a:t>
            </a:r>
          </a:p>
          <a:p>
            <a:pPr marL="0" indent="0">
              <a:buNone/>
            </a:pPr>
            <a:endParaRPr lang="en-GB" dirty="0"/>
          </a:p>
        </p:txBody>
      </p:sp>
    </p:spTree>
    <p:extLst>
      <p:ext uri="{BB962C8B-B14F-4D97-AF65-F5344CB8AC3E}">
        <p14:creationId xmlns:p14="http://schemas.microsoft.com/office/powerpoint/2010/main" val="64796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lgn="just">
              <a:buNone/>
            </a:pPr>
            <a:r>
              <a:rPr lang="en-GB" dirty="0"/>
              <a:t>A hint of this in the Synopsis, in his description of the First Meditation? </a:t>
            </a:r>
          </a:p>
          <a:p>
            <a:pPr marL="0" indent="0" algn="just">
              <a:buNone/>
            </a:pPr>
            <a:endParaRPr lang="en-GB" dirty="0"/>
          </a:p>
          <a:p>
            <a:pPr marL="0" indent="0" algn="just">
              <a:buNone/>
            </a:pPr>
            <a:r>
              <a:rPr lang="en-GB" dirty="0"/>
              <a:t>Reasons are provided “which give us possible grounds for doubt about all things, especially material things, </a:t>
            </a:r>
            <a:r>
              <a:rPr lang="en-GB" i="1" dirty="0"/>
              <a:t>so long as we have no foundation for the sciences other than those we have had up until now”</a:t>
            </a:r>
            <a:r>
              <a:rPr lang="en-GB" dirty="0"/>
              <a:t>.</a:t>
            </a:r>
            <a:r>
              <a:rPr lang="en-GB" i="1" dirty="0"/>
              <a:t> </a:t>
            </a:r>
            <a:r>
              <a:rPr lang="en-GB" dirty="0"/>
              <a:t>Usefulness of extensive doubt “lies in freeing us from our preconceived opinions, </a:t>
            </a:r>
            <a:r>
              <a:rPr lang="en-GB" i="1" dirty="0"/>
              <a:t>and providing the easiest route by which the mind may be led away from the senses</a:t>
            </a:r>
            <a:r>
              <a:rPr lang="en-GB" dirty="0" smtClean="0"/>
              <a:t>.” </a:t>
            </a:r>
            <a:endParaRPr lang="en-GB" dirty="0"/>
          </a:p>
          <a:p>
            <a:pPr marL="0" indent="0">
              <a:buNone/>
            </a:pPr>
            <a:endParaRPr lang="en-GB" dirty="0"/>
          </a:p>
        </p:txBody>
      </p:sp>
    </p:spTree>
    <p:extLst>
      <p:ext uri="{BB962C8B-B14F-4D97-AF65-F5344CB8AC3E}">
        <p14:creationId xmlns:p14="http://schemas.microsoft.com/office/powerpoint/2010/main" val="3852780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Core Reading</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b="1" dirty="0" smtClean="0"/>
              <a:t>Descartes' </a:t>
            </a:r>
            <a:r>
              <a:rPr lang="en-GB" b="1" i="1" dirty="0" smtClean="0"/>
              <a:t>Meditations on First Philosophy</a:t>
            </a:r>
            <a:endParaRPr lang="en-GB" dirty="0" smtClean="0"/>
          </a:p>
          <a:p>
            <a:pPr>
              <a:buNone/>
            </a:pPr>
            <a:r>
              <a:rPr lang="en-GB" dirty="0" smtClean="0"/>
              <a:t>Recommended: the edition put together by John </a:t>
            </a:r>
            <a:r>
              <a:rPr lang="en-GB" dirty="0" err="1" smtClean="0"/>
              <a:t>Cottingham</a:t>
            </a:r>
            <a:r>
              <a:rPr lang="en-GB" dirty="0" smtClean="0"/>
              <a:t> for the Series 'Cambridge Texts in the History of Philosophy' (Cambridge University Press).</a:t>
            </a:r>
          </a:p>
          <a:p>
            <a:pPr>
              <a:buNone/>
            </a:pPr>
            <a:endParaRPr lang="en-GB" dirty="0" smtClean="0"/>
          </a:p>
          <a:p>
            <a:pPr>
              <a:buNone/>
            </a:pPr>
            <a:r>
              <a:rPr lang="en-GB" dirty="0" smtClean="0"/>
              <a:t>Introductory books on Descartes:</a:t>
            </a:r>
          </a:p>
          <a:p>
            <a:r>
              <a:rPr lang="en-GB" dirty="0" smtClean="0"/>
              <a:t>Hatfield, G. 2003. </a:t>
            </a:r>
            <a:r>
              <a:rPr lang="en-GB" i="1" dirty="0" smtClean="0"/>
              <a:t>Descartes and the Meditations</a:t>
            </a:r>
            <a:r>
              <a:rPr lang="en-GB" dirty="0" smtClean="0"/>
              <a:t>. London. </a:t>
            </a:r>
            <a:r>
              <a:rPr lang="en-GB" dirty="0" err="1" smtClean="0"/>
              <a:t>Routledge</a:t>
            </a:r>
            <a:r>
              <a:rPr lang="en-GB" dirty="0" smtClean="0"/>
              <a:t>.</a:t>
            </a:r>
          </a:p>
          <a:p>
            <a:r>
              <a:rPr lang="en-GB" dirty="0" smtClean="0"/>
              <a:t>Williams, B. 1978. </a:t>
            </a:r>
            <a:r>
              <a:rPr lang="en-GB" i="1" dirty="0" smtClean="0"/>
              <a:t>Descartes: The Project of Pure Enquiry</a:t>
            </a:r>
            <a:r>
              <a:rPr lang="en-GB" dirty="0" smtClean="0"/>
              <a:t>. Harvester Press.</a:t>
            </a:r>
          </a:p>
          <a:p>
            <a:pPr>
              <a:buNone/>
            </a:pP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buNone/>
            </a:pPr>
            <a:r>
              <a:rPr lang="en-GB" dirty="0" smtClean="0"/>
              <a:t>Full reading list in the Course Handbook – download from the Descartes webpage. (The link is from the main module webpage).</a:t>
            </a:r>
          </a:p>
          <a:p>
            <a:pPr>
              <a:buNone/>
            </a:pPr>
            <a:endParaRPr lang="en-GB" dirty="0" smtClean="0"/>
          </a:p>
          <a:p>
            <a:pPr>
              <a:buNone/>
            </a:pPr>
            <a:r>
              <a:rPr lang="en-GB" dirty="0" smtClean="0"/>
              <a:t>The course handbook contains lecture plan and seminar topics with </a:t>
            </a:r>
            <a:r>
              <a:rPr lang="en-GB" smtClean="0"/>
              <a:t>recommended readings.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Lecture 1</a:t>
            </a:r>
            <a:endParaRPr lang="en-GB" dirty="0"/>
          </a:p>
        </p:txBody>
      </p:sp>
      <p:sp>
        <p:nvSpPr>
          <p:cNvPr id="3" name="Content Placeholder 2"/>
          <p:cNvSpPr>
            <a:spLocks noGrp="1"/>
          </p:cNvSpPr>
          <p:nvPr>
            <p:ph idx="1"/>
          </p:nvPr>
        </p:nvSpPr>
        <p:spPr/>
        <p:txBody>
          <a:bodyPr/>
          <a:lstStyle/>
          <a:p>
            <a:pPr marL="0" indent="0" algn="just">
              <a:buNone/>
            </a:pPr>
            <a:r>
              <a:rPr lang="en-GB" b="1" dirty="0"/>
              <a:t>Intellectual Background to the Meditations:</a:t>
            </a:r>
          </a:p>
          <a:p>
            <a:pPr marL="0" indent="0" algn="just">
              <a:buNone/>
            </a:pPr>
            <a:r>
              <a:rPr lang="en-GB" dirty="0" smtClean="0"/>
              <a:t>Descartes</a:t>
            </a:r>
            <a:r>
              <a:rPr lang="en-GB" dirty="0"/>
              <a:t>’ life and works, Cartesian Science, the Synopsis of the Mediations</a:t>
            </a:r>
          </a:p>
          <a:p>
            <a:pPr marL="0" indent="0">
              <a:buNone/>
            </a:pPr>
            <a:endParaRPr lang="en-GB" dirty="0"/>
          </a:p>
        </p:txBody>
      </p:sp>
      <p:pic>
        <p:nvPicPr>
          <p:cNvPr id="1026" name="Picture 2" descr="C:\Users\Matthew\Pictures\Descart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3277795"/>
            <a:ext cx="3251200" cy="346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214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Descartes’ Life and Works</a:t>
            </a:r>
            <a:endParaRPr lang="en-GB" dirty="0"/>
          </a:p>
        </p:txBody>
      </p:sp>
      <p:sp>
        <p:nvSpPr>
          <p:cNvPr id="3" name="Content Placeholder 2"/>
          <p:cNvSpPr>
            <a:spLocks noGrp="1"/>
          </p:cNvSpPr>
          <p:nvPr>
            <p:ph idx="1"/>
          </p:nvPr>
        </p:nvSpPr>
        <p:spPr/>
        <p:txBody>
          <a:bodyPr>
            <a:normAutofit fontScale="62500" lnSpcReduction="20000"/>
          </a:bodyPr>
          <a:lstStyle/>
          <a:p>
            <a:pPr marL="0" indent="0" algn="just">
              <a:buNone/>
            </a:pPr>
            <a:r>
              <a:rPr lang="en-GB" dirty="0"/>
              <a:t>Note Descartes’ interest in questions of </a:t>
            </a:r>
            <a:r>
              <a:rPr lang="en-GB" dirty="0" smtClean="0"/>
              <a:t>methodology; </a:t>
            </a:r>
            <a:r>
              <a:rPr lang="en-GB" dirty="0"/>
              <a:t>and also the science of his time.</a:t>
            </a:r>
            <a:r>
              <a:rPr lang="en-GB" b="1" dirty="0"/>
              <a:t> </a:t>
            </a:r>
            <a:endParaRPr lang="en-GB" b="1" dirty="0" smtClean="0"/>
          </a:p>
          <a:p>
            <a:pPr marL="0" indent="0" algn="just">
              <a:buNone/>
            </a:pPr>
            <a:endParaRPr lang="en-GB" b="1" dirty="0"/>
          </a:p>
          <a:p>
            <a:pPr algn="just"/>
            <a:r>
              <a:rPr lang="en-GB" dirty="0" smtClean="0"/>
              <a:t>1628: Composes </a:t>
            </a:r>
            <a:r>
              <a:rPr lang="en-GB" i="1" dirty="0"/>
              <a:t>Rules for the Direction of the Mind</a:t>
            </a:r>
            <a:r>
              <a:rPr lang="en-GB" dirty="0"/>
              <a:t>. </a:t>
            </a:r>
            <a:endParaRPr lang="en-GB" dirty="0" smtClean="0"/>
          </a:p>
          <a:p>
            <a:pPr marL="0" indent="0" algn="just">
              <a:buNone/>
            </a:pPr>
            <a:endParaRPr lang="en-GB" dirty="0" smtClean="0"/>
          </a:p>
          <a:p>
            <a:pPr algn="just"/>
            <a:r>
              <a:rPr lang="en-GB" dirty="0"/>
              <a:t>1629	</a:t>
            </a:r>
            <a:r>
              <a:rPr lang="en-GB" dirty="0" smtClean="0"/>
              <a:t>: Begins </a:t>
            </a:r>
            <a:r>
              <a:rPr lang="en-GB" dirty="0"/>
              <a:t>work on </a:t>
            </a:r>
            <a:r>
              <a:rPr lang="en-GB" i="1" dirty="0"/>
              <a:t>The World­</a:t>
            </a:r>
            <a:r>
              <a:rPr lang="en-GB" dirty="0"/>
              <a:t> – constituted of several shorter but related works: a treatise on physics, a treatise on mechanics, a treatise on animals, a treatise on man</a:t>
            </a:r>
            <a:r>
              <a:rPr lang="en-GB" dirty="0" smtClean="0"/>
              <a:t>.</a:t>
            </a:r>
          </a:p>
          <a:p>
            <a:pPr marL="0" indent="0" algn="just">
              <a:buNone/>
            </a:pPr>
            <a:endParaRPr lang="en-GB" dirty="0"/>
          </a:p>
          <a:p>
            <a:pPr algn="just"/>
            <a:r>
              <a:rPr lang="en-GB" dirty="0" smtClean="0"/>
              <a:t>1633: Church’s </a:t>
            </a:r>
            <a:r>
              <a:rPr lang="en-GB" dirty="0"/>
              <a:t>condemnation of Galileo. Abandons plans to publish </a:t>
            </a:r>
            <a:r>
              <a:rPr lang="en-GB" i="1" dirty="0"/>
              <a:t>The </a:t>
            </a:r>
            <a:r>
              <a:rPr lang="en-GB" i="1" dirty="0" smtClean="0"/>
              <a:t>World</a:t>
            </a:r>
          </a:p>
          <a:p>
            <a:pPr marL="0" indent="0" algn="just">
              <a:buNone/>
            </a:pPr>
            <a:endParaRPr lang="en-GB" i="1" dirty="0" smtClean="0"/>
          </a:p>
          <a:p>
            <a:pPr algn="just"/>
            <a:r>
              <a:rPr lang="en-GB" dirty="0" smtClean="0"/>
              <a:t>1637: Publishes </a:t>
            </a:r>
            <a:r>
              <a:rPr lang="en-GB" i="1" dirty="0"/>
              <a:t>Discourse on the Method</a:t>
            </a:r>
            <a:r>
              <a:rPr lang="en-GB" dirty="0"/>
              <a:t>, which sketches out the metaphysical underpinnings of the Cartesian system. The </a:t>
            </a:r>
            <a:r>
              <a:rPr lang="en-GB" i="1" dirty="0"/>
              <a:t>Discourse</a:t>
            </a:r>
            <a:r>
              <a:rPr lang="en-GB" dirty="0"/>
              <a:t> is published with </a:t>
            </a:r>
            <a:r>
              <a:rPr lang="en-GB" i="1" dirty="0"/>
              <a:t>Optics</a:t>
            </a:r>
            <a:r>
              <a:rPr lang="en-GB" dirty="0"/>
              <a:t>, </a:t>
            </a:r>
            <a:r>
              <a:rPr lang="en-GB" i="1" dirty="0"/>
              <a:t>Meteorology</a:t>
            </a:r>
            <a:r>
              <a:rPr lang="en-GB" dirty="0"/>
              <a:t>, and </a:t>
            </a:r>
            <a:r>
              <a:rPr lang="en-GB" i="1" dirty="0"/>
              <a:t>Geometry</a:t>
            </a:r>
            <a:r>
              <a:rPr lang="en-GB" dirty="0"/>
              <a:t> – the latter making important connections between geometry and algebra. </a:t>
            </a:r>
          </a:p>
          <a:p>
            <a:endParaRPr lang="en-GB" dirty="0"/>
          </a:p>
          <a:p>
            <a:endParaRPr lang="en-GB" dirty="0"/>
          </a:p>
        </p:txBody>
      </p:sp>
    </p:spTree>
    <p:extLst>
      <p:ext uri="{BB962C8B-B14F-4D97-AF65-F5344CB8AC3E}">
        <p14:creationId xmlns:p14="http://schemas.microsoft.com/office/powerpoint/2010/main" val="2441750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A letter to </a:t>
            </a:r>
            <a:r>
              <a:rPr lang="en-GB" dirty="0" err="1" smtClean="0"/>
              <a:t>Mersenne</a:t>
            </a:r>
            <a:r>
              <a:rPr lang="en-GB" dirty="0" smtClean="0"/>
              <a:t> (28 January 1641): “these six meditations contain all the foundations of my physics. But please do not tell people, for that might make it harder for supporters of Aristotle to approve them. I hope that readers will gradually get used to my principles, and recognize their truth, before they notice that they destroy the principles of Aristotle.”?</a:t>
            </a:r>
          </a:p>
          <a:p>
            <a:pPr marL="0" indent="0">
              <a:buNone/>
            </a:pPr>
            <a:endParaRPr lang="en-GB" dirty="0"/>
          </a:p>
        </p:txBody>
      </p:sp>
    </p:spTree>
    <p:extLst>
      <p:ext uri="{BB962C8B-B14F-4D97-AF65-F5344CB8AC3E}">
        <p14:creationId xmlns:p14="http://schemas.microsoft.com/office/powerpoint/2010/main" val="4197430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Cartesian Physics</a:t>
            </a:r>
            <a:endParaRPr lang="en-GB" dirty="0"/>
          </a:p>
        </p:txBody>
      </p:sp>
      <p:sp>
        <p:nvSpPr>
          <p:cNvPr id="3" name="Content Placeholder 2"/>
          <p:cNvSpPr>
            <a:spLocks noGrp="1"/>
          </p:cNvSpPr>
          <p:nvPr>
            <p:ph idx="1"/>
          </p:nvPr>
        </p:nvSpPr>
        <p:spPr/>
        <p:txBody>
          <a:bodyPr/>
          <a:lstStyle/>
          <a:p>
            <a:pPr marL="0" indent="0" algn="just">
              <a:buNone/>
            </a:pPr>
            <a:r>
              <a:rPr lang="en-GB" b="1" i="1" dirty="0" smtClean="0"/>
              <a:t>Some Background:</a:t>
            </a:r>
          </a:p>
          <a:p>
            <a:pPr marL="0" indent="0" algn="just">
              <a:buNone/>
            </a:pPr>
            <a:r>
              <a:rPr lang="en-GB" dirty="0" smtClean="0"/>
              <a:t>Scholastic </a:t>
            </a:r>
            <a:r>
              <a:rPr lang="en-GB" dirty="0"/>
              <a:t>(Aristotelian) natural philosophy</a:t>
            </a:r>
            <a:r>
              <a:rPr lang="en-GB" i="1" dirty="0"/>
              <a:t> </a:t>
            </a:r>
            <a:r>
              <a:rPr lang="en-GB" dirty="0"/>
              <a:t>viewed natural bodies as composite of form and matter. </a:t>
            </a:r>
            <a:endParaRPr lang="en-GB" dirty="0" smtClean="0"/>
          </a:p>
          <a:p>
            <a:pPr marL="0" indent="0" algn="just">
              <a:buNone/>
            </a:pPr>
            <a:r>
              <a:rPr lang="en-GB" dirty="0" smtClean="0"/>
              <a:t>The </a:t>
            </a:r>
            <a:r>
              <a:rPr lang="en-GB" dirty="0"/>
              <a:t>form directs the development </a:t>
            </a:r>
            <a:r>
              <a:rPr lang="en-GB"/>
              <a:t>and </a:t>
            </a:r>
            <a:r>
              <a:rPr lang="en-GB" smtClean="0"/>
              <a:t>activity </a:t>
            </a:r>
            <a:r>
              <a:rPr lang="en-GB" dirty="0"/>
              <a:t>of a thing toward an end. </a:t>
            </a:r>
          </a:p>
        </p:txBody>
      </p:sp>
    </p:spTree>
    <p:extLst>
      <p:ext uri="{BB962C8B-B14F-4D97-AF65-F5344CB8AC3E}">
        <p14:creationId xmlns:p14="http://schemas.microsoft.com/office/powerpoint/2010/main" val="37212645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lgn="just">
              <a:buNone/>
            </a:pPr>
            <a:r>
              <a:rPr lang="en-GB" dirty="0"/>
              <a:t>Aristotelian Physics divided the heavens from the Earth. The Earth holds a unique place at the centre of the universe with Sun and planets moving around it. </a:t>
            </a:r>
            <a:r>
              <a:rPr lang="en-GB" dirty="0" smtClean="0"/>
              <a:t>Natural </a:t>
            </a:r>
            <a:r>
              <a:rPr lang="en-GB" dirty="0"/>
              <a:t>processes take place only on or near the Earth. The sublunary region of change is separate from the immutable heavens. </a:t>
            </a:r>
            <a:r>
              <a:rPr lang="en-GB" dirty="0" smtClean="0"/>
              <a:t>Terrestrial </a:t>
            </a:r>
            <a:r>
              <a:rPr lang="en-GB" dirty="0"/>
              <a:t>and </a:t>
            </a:r>
            <a:r>
              <a:rPr lang="en-GB" dirty="0" smtClean="0"/>
              <a:t>heavenly </a:t>
            </a:r>
            <a:r>
              <a:rPr lang="en-GB" dirty="0"/>
              <a:t>physics are fundamentally different.</a:t>
            </a:r>
          </a:p>
        </p:txBody>
      </p:sp>
    </p:spTree>
    <p:extLst>
      <p:ext uri="{BB962C8B-B14F-4D97-AF65-F5344CB8AC3E}">
        <p14:creationId xmlns:p14="http://schemas.microsoft.com/office/powerpoint/2010/main" val="3891421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The new science (“</a:t>
            </a:r>
            <a:r>
              <a:rPr lang="en-GB" dirty="0" err="1"/>
              <a:t>mecahinical</a:t>
            </a:r>
            <a:r>
              <a:rPr lang="en-GB" dirty="0"/>
              <a:t> philosophy”) challenges these ideas.</a:t>
            </a:r>
          </a:p>
          <a:p>
            <a:pPr marL="0" indent="0" algn="just">
              <a:buNone/>
            </a:pPr>
            <a:r>
              <a:rPr lang="en-GB" dirty="0"/>
              <a:t> </a:t>
            </a:r>
            <a:endParaRPr lang="en-GB" i="1" dirty="0"/>
          </a:p>
          <a:p>
            <a:pPr marL="0" indent="0" algn="just">
              <a:buNone/>
            </a:pPr>
            <a:r>
              <a:rPr lang="en-GB" dirty="0"/>
              <a:t>Descartes proposed that the whole universe is made of one kind of matter, with a few describable properties, which follows one set of laws. </a:t>
            </a:r>
          </a:p>
        </p:txBody>
      </p:sp>
    </p:spTree>
    <p:extLst>
      <p:ext uri="{BB962C8B-B14F-4D97-AF65-F5344CB8AC3E}">
        <p14:creationId xmlns:p14="http://schemas.microsoft.com/office/powerpoint/2010/main" val="3794454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TotalTime>
  <Words>1030</Words>
  <Application>Microsoft Office PowerPoint</Application>
  <PresentationFormat>On-screen Show (4:3)</PresentationFormat>
  <Paragraphs>60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Descartes’ Meditations</vt:lpstr>
      <vt:lpstr>Core Reading</vt:lpstr>
      <vt:lpstr>PowerPoint Presentation</vt:lpstr>
      <vt:lpstr>Lecture 1</vt:lpstr>
      <vt:lpstr>Descartes’ Life and Works</vt:lpstr>
      <vt:lpstr>PowerPoint Presentation</vt:lpstr>
      <vt:lpstr>Cartesian Physics</vt:lpstr>
      <vt:lpstr>PowerPoint Presentation</vt:lpstr>
      <vt:lpstr>PowerPoint Presentation</vt:lpstr>
      <vt:lpstr>PowerPoint Presentation</vt:lpstr>
      <vt:lpstr>The “Metaphysical Foundations” of the New Science</vt:lpstr>
      <vt:lpstr>A New Epistemology for this New Metaphysics</vt:lpstr>
      <vt:lpstr>Meditations on First Philosophy </vt:lpstr>
      <vt:lpstr>PowerPoint Presentation</vt:lpstr>
      <vt:lpstr>PowerPoint Presentation</vt:lpstr>
      <vt:lpstr>PowerPoint Presentation</vt:lpstr>
      <vt:lpstr>What Descartes doesn’t tell us in the Synopsis: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Descartes’ Meditations</dc:title>
  <dc:creator>Matthew</dc:creator>
  <cp:lastModifiedBy>Matthew</cp:lastModifiedBy>
  <cp:revision>8</cp:revision>
  <dcterms:created xsi:type="dcterms:W3CDTF">2011-10-04T10:28:46Z</dcterms:created>
  <dcterms:modified xsi:type="dcterms:W3CDTF">2011-10-06T14:48:41Z</dcterms:modified>
</cp:coreProperties>
</file>