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B090246-C0D6-4105-AAE8-282BAD4B89D0}" type="datetimeFigureOut">
              <a:rPr lang="en-GB" smtClean="0"/>
              <a:t>04/11/2011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130162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B090246-C0D6-4105-AAE8-282BAD4B89D0}" type="datetimeFigureOut">
              <a:rPr lang="en-GB" smtClean="0"/>
              <a:t>04/11/2011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209384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B090246-C0D6-4105-AAE8-282BAD4B89D0}" type="datetimeFigureOut">
              <a:rPr lang="en-GB" smtClean="0"/>
              <a:t>04/11/2011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198181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B090246-C0D6-4105-AAE8-282BAD4B89D0}" type="datetimeFigureOut">
              <a:rPr lang="en-GB" smtClean="0"/>
              <a:t>04/11/2011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4064563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090246-C0D6-4105-AAE8-282BAD4B89D0}" type="datetimeFigureOut">
              <a:rPr lang="en-GB" smtClean="0"/>
              <a:t>04/11/2011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3072153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B090246-C0D6-4105-AAE8-282BAD4B89D0}" type="datetimeFigureOut">
              <a:rPr lang="en-GB" smtClean="0"/>
              <a:t>04/11/2011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343079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B090246-C0D6-4105-AAE8-282BAD4B89D0}" type="datetimeFigureOut">
              <a:rPr lang="en-GB" smtClean="0"/>
              <a:t>04/11/2011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491973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B090246-C0D6-4105-AAE8-282BAD4B89D0}" type="datetimeFigureOut">
              <a:rPr lang="en-GB" smtClean="0"/>
              <a:t>04/11/2011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2933395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090246-C0D6-4105-AAE8-282BAD4B89D0}" type="datetimeFigureOut">
              <a:rPr lang="en-GB" smtClean="0"/>
              <a:t>04/11/2011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552116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90246-C0D6-4105-AAE8-282BAD4B89D0}" type="datetimeFigureOut">
              <a:rPr lang="en-GB" smtClean="0"/>
              <a:t>04/11/2011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311547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90246-C0D6-4105-AAE8-282BAD4B89D0}" type="datetimeFigureOut">
              <a:rPr lang="en-GB" smtClean="0"/>
              <a:t>04/11/2011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AE8502-F608-47C9-904E-496096817993}" type="slidenum">
              <a:rPr lang="en-GB" smtClean="0"/>
              <a:t>‹#›</a:t>
            </a:fld>
            <a:endParaRPr lang="en-GB"/>
          </a:p>
        </p:txBody>
      </p:sp>
    </p:spTree>
    <p:extLst>
      <p:ext uri="{BB962C8B-B14F-4D97-AF65-F5344CB8AC3E}">
        <p14:creationId xmlns:p14="http://schemas.microsoft.com/office/powerpoint/2010/main" val="2324253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090246-C0D6-4105-AAE8-282BAD4B89D0}" type="datetimeFigureOut">
              <a:rPr lang="en-GB" smtClean="0"/>
              <a:t>04/11/2011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E8502-F608-47C9-904E-496096817993}" type="slidenum">
              <a:rPr lang="en-GB" smtClean="0"/>
              <a:t>‹#›</a:t>
            </a:fld>
            <a:endParaRPr lang="en-GB"/>
          </a:p>
        </p:txBody>
      </p:sp>
    </p:spTree>
    <p:extLst>
      <p:ext uri="{BB962C8B-B14F-4D97-AF65-F5344CB8AC3E}">
        <p14:creationId xmlns:p14="http://schemas.microsoft.com/office/powerpoint/2010/main" val="31793065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Descartes’ </a:t>
            </a:r>
            <a:r>
              <a:rPr lang="en-GB" i="1" dirty="0" smtClean="0"/>
              <a:t>Meditations</a:t>
            </a:r>
            <a:endParaRPr lang="en-GB" dirty="0"/>
          </a:p>
        </p:txBody>
      </p:sp>
      <p:sp>
        <p:nvSpPr>
          <p:cNvPr id="3" name="Subtitle 2"/>
          <p:cNvSpPr>
            <a:spLocks noGrp="1"/>
          </p:cNvSpPr>
          <p:nvPr>
            <p:ph type="subTitle" idx="1"/>
          </p:nvPr>
        </p:nvSpPr>
        <p:spPr/>
        <p:txBody>
          <a:bodyPr/>
          <a:lstStyle/>
          <a:p>
            <a:endParaRPr lang="en-GB" dirty="0"/>
          </a:p>
        </p:txBody>
      </p:sp>
      <p:pic>
        <p:nvPicPr>
          <p:cNvPr id="4" name="Picture 2" descr="C:\Users\Matthew\Pictures\Descar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038" y="3390900"/>
            <a:ext cx="3251200" cy="3134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40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are the metaphysical consequences of this epistemic thesis?</a:t>
            </a:r>
            <a:endParaRPr lang="en-GB" dirty="0"/>
          </a:p>
        </p:txBody>
      </p:sp>
      <p:sp>
        <p:nvSpPr>
          <p:cNvPr id="3" name="Content Placeholder 2"/>
          <p:cNvSpPr>
            <a:spLocks noGrp="1"/>
          </p:cNvSpPr>
          <p:nvPr>
            <p:ph idx="1"/>
          </p:nvPr>
        </p:nvSpPr>
        <p:spPr/>
        <p:txBody>
          <a:bodyPr/>
          <a:lstStyle/>
          <a:p>
            <a:pPr marL="0" indent="0">
              <a:buNone/>
            </a:pPr>
            <a:endParaRPr lang="en-US" dirty="0" smtClean="0"/>
          </a:p>
          <a:p>
            <a:pPr marL="0" indent="0" algn="just">
              <a:buNone/>
            </a:pPr>
            <a:r>
              <a:rPr lang="en-US" dirty="0" smtClean="0"/>
              <a:t>Connections </a:t>
            </a:r>
            <a:r>
              <a:rPr lang="en-US" dirty="0"/>
              <a:t>between the material and mental realms are merely causal and contingent, and not constitutive? Is this why a subject’s epistemic access to his own mind and mental life does not depend on a secure epistemic route to the material world?</a:t>
            </a:r>
            <a:endParaRPr lang="en-GB" dirty="0"/>
          </a:p>
          <a:p>
            <a:endParaRPr lang="en-GB" dirty="0"/>
          </a:p>
        </p:txBody>
      </p:sp>
    </p:spTree>
    <p:extLst>
      <p:ext uri="{BB962C8B-B14F-4D97-AF65-F5344CB8AC3E}">
        <p14:creationId xmlns:p14="http://schemas.microsoft.com/office/powerpoint/2010/main" val="1432581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coherence of the notion of disembodied existence?</a:t>
            </a:r>
            <a:endParaRPr lang="en-GB" dirty="0"/>
          </a:p>
        </p:txBody>
      </p:sp>
      <p:sp>
        <p:nvSpPr>
          <p:cNvPr id="3" name="Content Placeholder 2"/>
          <p:cNvSpPr>
            <a:spLocks noGrp="1"/>
          </p:cNvSpPr>
          <p:nvPr>
            <p:ph idx="1"/>
          </p:nvPr>
        </p:nvSpPr>
        <p:spPr/>
        <p:txBody>
          <a:bodyPr>
            <a:normAutofit fontScale="92500"/>
          </a:bodyPr>
          <a:lstStyle/>
          <a:p>
            <a:pPr marL="0" indent="0" algn="just">
              <a:buNone/>
            </a:pPr>
            <a:r>
              <a:rPr lang="en-US" dirty="0" smtClean="0"/>
              <a:t>Is </a:t>
            </a:r>
            <a:r>
              <a:rPr lang="en-US" dirty="0"/>
              <a:t>it a mistake to regard as merely contingent the connections between one’s mental life and publicly observable bodily manifestations of one’s mental life? </a:t>
            </a:r>
            <a:endParaRPr lang="en-GB" dirty="0"/>
          </a:p>
          <a:p>
            <a:pPr marL="0" indent="0" algn="just">
              <a:buNone/>
            </a:pPr>
            <a:r>
              <a:rPr lang="en-US" dirty="0" smtClean="0"/>
              <a:t>Can we make sense of the notion of a psychological subject who isn’t able to engage in bodily action?</a:t>
            </a:r>
          </a:p>
          <a:p>
            <a:pPr marL="0" indent="0" algn="just">
              <a:buNone/>
            </a:pPr>
            <a:endParaRPr lang="en-US" dirty="0" smtClean="0"/>
          </a:p>
          <a:p>
            <a:pPr marL="0" indent="0" algn="just">
              <a:buNone/>
            </a:pPr>
            <a:r>
              <a:rPr lang="en-US" dirty="0" smtClean="0"/>
              <a:t>Can </a:t>
            </a:r>
            <a:r>
              <a:rPr lang="en-US" dirty="0"/>
              <a:t>we make sense of the notion of a psychological subject who isn’t able to engage in mental action?</a:t>
            </a:r>
            <a:endParaRPr lang="en-GB" dirty="0"/>
          </a:p>
          <a:p>
            <a:endParaRPr lang="en-GB" dirty="0"/>
          </a:p>
        </p:txBody>
      </p:sp>
    </p:spTree>
    <p:extLst>
      <p:ext uri="{BB962C8B-B14F-4D97-AF65-F5344CB8AC3E}">
        <p14:creationId xmlns:p14="http://schemas.microsoft.com/office/powerpoint/2010/main" val="3289335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Conceivability and Possibility</a:t>
            </a:r>
            <a:endParaRPr lang="en-GB" dirty="0"/>
          </a:p>
        </p:txBody>
      </p:sp>
      <p:sp>
        <p:nvSpPr>
          <p:cNvPr id="3" name="Content Placeholder 2"/>
          <p:cNvSpPr>
            <a:spLocks noGrp="1"/>
          </p:cNvSpPr>
          <p:nvPr>
            <p:ph idx="1"/>
          </p:nvPr>
        </p:nvSpPr>
        <p:spPr/>
        <p:txBody>
          <a:bodyPr/>
          <a:lstStyle/>
          <a:p>
            <a:pPr marL="0" indent="0" algn="just">
              <a:buNone/>
            </a:pPr>
            <a:r>
              <a:rPr lang="en-US" dirty="0" smtClean="0"/>
              <a:t>Is </a:t>
            </a:r>
            <a:r>
              <a:rPr lang="en-US" dirty="0"/>
              <a:t>conceivability a reliable guide to possibility? In general, how do we acquire knowledge of what it and isn’t possible?</a:t>
            </a:r>
            <a:endParaRPr lang="en-GB" dirty="0"/>
          </a:p>
          <a:p>
            <a:endParaRPr lang="en-GB" dirty="0"/>
          </a:p>
        </p:txBody>
      </p:sp>
    </p:spTree>
    <p:extLst>
      <p:ext uri="{BB962C8B-B14F-4D97-AF65-F5344CB8AC3E}">
        <p14:creationId xmlns:p14="http://schemas.microsoft.com/office/powerpoint/2010/main" val="1889849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0000" lnSpcReduction="20000"/>
          </a:bodyPr>
          <a:lstStyle/>
          <a:p>
            <a:pPr marL="0" indent="0" algn="just">
              <a:buNone/>
            </a:pPr>
            <a:r>
              <a:rPr lang="en-US" dirty="0"/>
              <a:t>A more recent conceivability argument for a form of dualism – i.e. for a form of property dualism, rather than Descartes’ substance dualism</a:t>
            </a:r>
            <a:r>
              <a:rPr lang="en-US" dirty="0" smtClean="0"/>
              <a:t>:</a:t>
            </a:r>
          </a:p>
          <a:p>
            <a:pPr marL="0" indent="0" algn="just">
              <a:buNone/>
            </a:pPr>
            <a:endParaRPr lang="en-GB" dirty="0"/>
          </a:p>
          <a:p>
            <a:pPr lvl="0" algn="just"/>
            <a:r>
              <a:rPr lang="en-US" dirty="0"/>
              <a:t>It is conceivable that there could be someone physically identical to me, but for whom what it is like to see red things is different from what it is like for me to see red things.</a:t>
            </a:r>
            <a:endParaRPr lang="en-GB" dirty="0"/>
          </a:p>
          <a:p>
            <a:pPr lvl="0" algn="just"/>
            <a:r>
              <a:rPr lang="en-US" dirty="0"/>
              <a:t>If it’s conceivable that </a:t>
            </a:r>
            <a:r>
              <a:rPr lang="en-US" i="1" dirty="0"/>
              <a:t>p</a:t>
            </a:r>
            <a:r>
              <a:rPr lang="en-US" dirty="0"/>
              <a:t> then it’s possible that </a:t>
            </a:r>
            <a:r>
              <a:rPr lang="en-US" i="1" dirty="0"/>
              <a:t>p</a:t>
            </a:r>
            <a:r>
              <a:rPr lang="en-US" dirty="0"/>
              <a:t>.</a:t>
            </a:r>
            <a:endParaRPr lang="en-GB" dirty="0"/>
          </a:p>
          <a:p>
            <a:pPr lvl="0" algn="just"/>
            <a:r>
              <a:rPr lang="en-US" dirty="0"/>
              <a:t>If it’s possible for there to be someone physically identical to me, but for whom what it is like to see red things is different from what it is like for me to see red things, then there is at least some aspect of my mental life that cannot be accounted for in purely physical terms.</a:t>
            </a:r>
            <a:endParaRPr lang="en-GB" dirty="0"/>
          </a:p>
          <a:p>
            <a:pPr lvl="0" algn="just"/>
            <a:r>
              <a:rPr lang="en-US" dirty="0"/>
              <a:t>Therefore, some aspects of my mental life are non-physical.</a:t>
            </a:r>
            <a:endParaRPr lang="en-GB" dirty="0"/>
          </a:p>
          <a:p>
            <a:endParaRPr lang="en-GB" dirty="0"/>
          </a:p>
        </p:txBody>
      </p:sp>
    </p:spTree>
    <p:extLst>
      <p:ext uri="{BB962C8B-B14F-4D97-AF65-F5344CB8AC3E}">
        <p14:creationId xmlns:p14="http://schemas.microsoft.com/office/powerpoint/2010/main" val="4094447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lgn="just">
              <a:buNone/>
            </a:pPr>
            <a:r>
              <a:rPr lang="en-US" dirty="0"/>
              <a:t>Suppose we were to accept </a:t>
            </a:r>
            <a:r>
              <a:rPr lang="en-US" dirty="0" smtClean="0"/>
              <a:t>some form of </a:t>
            </a:r>
            <a:r>
              <a:rPr lang="en-US" dirty="0"/>
              <a:t>property dualism – the claim that certain psychological properties are non-physical. Would we still face the causal interaction problem that was raised against Descartes? </a:t>
            </a:r>
            <a:endParaRPr lang="en-US" dirty="0" smtClean="0"/>
          </a:p>
          <a:p>
            <a:pPr marL="0" indent="0" algn="just">
              <a:buNone/>
            </a:pPr>
            <a:endParaRPr lang="en-US" dirty="0"/>
          </a:p>
          <a:p>
            <a:pPr marL="0" indent="0" algn="just">
              <a:buNone/>
            </a:pPr>
            <a:r>
              <a:rPr lang="en-US" dirty="0" smtClean="0"/>
              <a:t>How </a:t>
            </a:r>
            <a:r>
              <a:rPr lang="en-US" dirty="0"/>
              <a:t>do these non-physical properties causally interact with the physical? Are there reasons for thinking that only the physical can causally interact with the physical?</a:t>
            </a:r>
            <a:endParaRPr lang="en-GB" dirty="0"/>
          </a:p>
          <a:p>
            <a:endParaRPr lang="en-GB" dirty="0"/>
          </a:p>
        </p:txBody>
      </p:sp>
    </p:spTree>
    <p:extLst>
      <p:ext uri="{BB962C8B-B14F-4D97-AF65-F5344CB8AC3E}">
        <p14:creationId xmlns:p14="http://schemas.microsoft.com/office/powerpoint/2010/main" val="159795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Lecture 10</a:t>
            </a:r>
            <a:endParaRPr lang="en-GB" dirty="0"/>
          </a:p>
        </p:txBody>
      </p:sp>
      <p:sp>
        <p:nvSpPr>
          <p:cNvPr id="3" name="Content Placeholder 2"/>
          <p:cNvSpPr>
            <a:spLocks noGrp="1"/>
          </p:cNvSpPr>
          <p:nvPr>
            <p:ph idx="1"/>
          </p:nvPr>
        </p:nvSpPr>
        <p:spPr/>
        <p:txBody>
          <a:bodyPr/>
          <a:lstStyle/>
          <a:p>
            <a:pPr marL="0" indent="0" algn="ctr">
              <a:buNone/>
            </a:pPr>
            <a:r>
              <a:rPr lang="en-GB" dirty="0" smtClean="0"/>
              <a:t>The Cartesian Legacy</a:t>
            </a:r>
            <a:endParaRPr lang="en-GB" dirty="0"/>
          </a:p>
        </p:txBody>
      </p:sp>
    </p:spTree>
    <p:extLst>
      <p:ext uri="{BB962C8B-B14F-4D97-AF65-F5344CB8AC3E}">
        <p14:creationId xmlns:p14="http://schemas.microsoft.com/office/powerpoint/2010/main" val="402998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Cartesian Science</a:t>
            </a:r>
            <a:endParaRPr lang="en-GB" dirty="0"/>
          </a:p>
        </p:txBody>
      </p:sp>
      <p:sp>
        <p:nvSpPr>
          <p:cNvPr id="3" name="Content Placeholder 2"/>
          <p:cNvSpPr>
            <a:spLocks noGrp="1"/>
          </p:cNvSpPr>
          <p:nvPr>
            <p:ph idx="1"/>
          </p:nvPr>
        </p:nvSpPr>
        <p:spPr/>
        <p:txBody>
          <a:bodyPr/>
          <a:lstStyle/>
          <a:p>
            <a:pPr marL="0" indent="0" algn="just">
              <a:buNone/>
            </a:pPr>
            <a:r>
              <a:rPr lang="en-US" dirty="0" smtClean="0"/>
              <a:t>The </a:t>
            </a:r>
            <a:r>
              <a:rPr lang="en-US" dirty="0"/>
              <a:t>rejection of naïve realism? Should we accept the world is, in itself, rather different from the way we perceive it to be?</a:t>
            </a:r>
            <a:endParaRPr lang="en-GB" dirty="0"/>
          </a:p>
          <a:p>
            <a:endParaRPr lang="en-GB" dirty="0"/>
          </a:p>
        </p:txBody>
      </p:sp>
    </p:spTree>
    <p:extLst>
      <p:ext uri="{BB962C8B-B14F-4D97-AF65-F5344CB8AC3E}">
        <p14:creationId xmlns:p14="http://schemas.microsoft.com/office/powerpoint/2010/main" val="199575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lgn="just">
              <a:buNone/>
            </a:pPr>
            <a:r>
              <a:rPr lang="en-US" dirty="0"/>
              <a:t>If we reject naïve realism, how can we acquire knowledge of the way the world is in itself? </a:t>
            </a:r>
            <a:endParaRPr lang="en-GB" dirty="0"/>
          </a:p>
          <a:p>
            <a:pPr marL="0" indent="0" algn="just">
              <a:buNone/>
            </a:pPr>
            <a:endParaRPr lang="en-US" dirty="0" smtClean="0"/>
          </a:p>
          <a:p>
            <a:pPr marL="0" indent="0" algn="just">
              <a:buNone/>
            </a:pPr>
            <a:r>
              <a:rPr lang="en-US" dirty="0" smtClean="0"/>
              <a:t>Descartes</a:t>
            </a:r>
            <a:r>
              <a:rPr lang="en-US" dirty="0"/>
              <a:t>’ answer: The Intellect, the benevolence of God, innate ideas inscribed in our minds by God.</a:t>
            </a:r>
            <a:endParaRPr lang="en-GB" dirty="0"/>
          </a:p>
          <a:p>
            <a:pPr marL="0" indent="0" algn="just">
              <a:buNone/>
            </a:pPr>
            <a:endParaRPr lang="en-US" dirty="0" smtClean="0"/>
          </a:p>
          <a:p>
            <a:pPr marL="0" indent="0" algn="just">
              <a:buNone/>
            </a:pPr>
            <a:r>
              <a:rPr lang="en-US" dirty="0" smtClean="0"/>
              <a:t> </a:t>
            </a:r>
            <a:r>
              <a:rPr lang="en-US" dirty="0"/>
              <a:t>What should the empiricist say if he rejects Descartes’ account of the Intellect and denies that there are innate ideas? </a:t>
            </a:r>
            <a:endParaRPr lang="en-GB" dirty="0"/>
          </a:p>
          <a:p>
            <a:endParaRPr lang="en-GB" dirty="0"/>
          </a:p>
        </p:txBody>
      </p:sp>
    </p:spTree>
    <p:extLst>
      <p:ext uri="{BB962C8B-B14F-4D97-AF65-F5344CB8AC3E}">
        <p14:creationId xmlns:p14="http://schemas.microsoft.com/office/powerpoint/2010/main" val="4060019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External World </a:t>
            </a:r>
            <a:r>
              <a:rPr lang="en-US" b="1" dirty="0" err="1" smtClean="0"/>
              <a:t>Scepticism</a:t>
            </a:r>
            <a:endParaRPr lang="en-GB" dirty="0"/>
          </a:p>
        </p:txBody>
      </p:sp>
      <p:sp>
        <p:nvSpPr>
          <p:cNvPr id="3" name="Content Placeholder 2"/>
          <p:cNvSpPr>
            <a:spLocks noGrp="1"/>
          </p:cNvSpPr>
          <p:nvPr>
            <p:ph idx="1"/>
          </p:nvPr>
        </p:nvSpPr>
        <p:spPr/>
        <p:txBody>
          <a:bodyPr/>
          <a:lstStyle/>
          <a:p>
            <a:pPr marL="0" indent="0" algn="just">
              <a:buNone/>
            </a:pPr>
            <a:r>
              <a:rPr lang="en-US" dirty="0" smtClean="0"/>
              <a:t>A </a:t>
            </a:r>
            <a:r>
              <a:rPr lang="en-US" dirty="0"/>
              <a:t>powerful skeptical argument without an adequate solution?</a:t>
            </a:r>
            <a:endParaRPr lang="en-GB" dirty="0"/>
          </a:p>
          <a:p>
            <a:pPr marL="0" indent="0" algn="just">
              <a:buNone/>
            </a:pPr>
            <a:endParaRPr lang="en-US" dirty="0" smtClean="0"/>
          </a:p>
          <a:p>
            <a:pPr marL="0" indent="0" algn="just">
              <a:buNone/>
            </a:pPr>
            <a:r>
              <a:rPr lang="en-US" dirty="0" smtClean="0"/>
              <a:t>How </a:t>
            </a:r>
            <a:r>
              <a:rPr lang="en-US" dirty="0"/>
              <a:t>to respond to the skeptical arguments of the First Meditation without appeal to the existence of a benevolent God? </a:t>
            </a:r>
            <a:endParaRPr lang="en-GB" dirty="0"/>
          </a:p>
          <a:p>
            <a:endParaRPr lang="en-GB" dirty="0"/>
          </a:p>
        </p:txBody>
      </p:sp>
    </p:spTree>
    <p:extLst>
      <p:ext uri="{BB962C8B-B14F-4D97-AF65-F5344CB8AC3E}">
        <p14:creationId xmlns:p14="http://schemas.microsoft.com/office/powerpoint/2010/main" val="244411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pPr lvl="0" algn="just"/>
            <a:r>
              <a:rPr lang="en-US" dirty="0"/>
              <a:t>I know that if I have hands, then I am not a brain in a vat.</a:t>
            </a:r>
            <a:endParaRPr lang="en-GB" dirty="0"/>
          </a:p>
          <a:p>
            <a:pPr lvl="0" algn="just"/>
            <a:r>
              <a:rPr lang="en-US" dirty="0"/>
              <a:t>If I know that I have hands, and I know that if I have hands then I’m not a brain in a vat, then I know that I’m not a brain in a vat.</a:t>
            </a:r>
            <a:endParaRPr lang="en-GB" dirty="0"/>
          </a:p>
          <a:p>
            <a:pPr lvl="0" algn="just"/>
            <a:r>
              <a:rPr lang="en-US" dirty="0"/>
              <a:t>So if I don’t know that I’m not a brain in a vat, then I don’t know I have hands.</a:t>
            </a:r>
            <a:endParaRPr lang="en-GB" dirty="0"/>
          </a:p>
          <a:p>
            <a:pPr lvl="0" algn="just"/>
            <a:r>
              <a:rPr lang="en-US" dirty="0"/>
              <a:t>I don’t know that I’m not a brain in a vat. </a:t>
            </a:r>
            <a:endParaRPr lang="en-GB" dirty="0"/>
          </a:p>
          <a:p>
            <a:pPr algn="just"/>
            <a:r>
              <a:rPr lang="en-US" dirty="0"/>
              <a:t>Therefore, I don’t know that I have hands.</a:t>
            </a:r>
            <a:endParaRPr lang="en-GB" dirty="0"/>
          </a:p>
          <a:p>
            <a:endParaRPr lang="en-GB" dirty="0"/>
          </a:p>
        </p:txBody>
      </p:sp>
    </p:spTree>
    <p:extLst>
      <p:ext uri="{BB962C8B-B14F-4D97-AF65-F5344CB8AC3E}">
        <p14:creationId xmlns:p14="http://schemas.microsoft.com/office/powerpoint/2010/main" val="1894690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US" dirty="0"/>
              <a:t>Which premise do we reject? Is there a non-question begging way of responding the skeptical arguments? If there isn’t, does this matter?</a:t>
            </a:r>
            <a:endParaRPr lang="en-GB" dirty="0"/>
          </a:p>
          <a:p>
            <a:endParaRPr lang="en-GB" dirty="0"/>
          </a:p>
        </p:txBody>
      </p:sp>
    </p:spTree>
    <p:extLst>
      <p:ext uri="{BB962C8B-B14F-4D97-AF65-F5344CB8AC3E}">
        <p14:creationId xmlns:p14="http://schemas.microsoft.com/office/powerpoint/2010/main" val="1104472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Mind is better known than body?</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US" dirty="0" smtClean="0"/>
              <a:t>A </a:t>
            </a:r>
            <a:r>
              <a:rPr lang="en-US" dirty="0"/>
              <a:t>retreat to the ‘inner’. Are one’s claims to have knowledge of one’s mental states immune to skeptical challenge? In the mental realm is there no appearance/reality distinction? </a:t>
            </a:r>
            <a:endParaRPr lang="en-GB" dirty="0"/>
          </a:p>
          <a:p>
            <a:pPr marL="0" indent="0" algn="just">
              <a:buNone/>
            </a:pPr>
            <a:endParaRPr lang="en-US" dirty="0" smtClean="0"/>
          </a:p>
          <a:p>
            <a:pPr marL="0" indent="0" algn="just">
              <a:buNone/>
            </a:pPr>
            <a:r>
              <a:rPr lang="en-US" dirty="0" smtClean="0"/>
              <a:t>Should </a:t>
            </a:r>
            <a:r>
              <a:rPr lang="en-US" dirty="0"/>
              <a:t>we accept that even when a subject’s epistemic access to the material world is compromised, his epistemic access to his own mind and mental life remains intact? </a:t>
            </a:r>
            <a:endParaRPr lang="en-GB" dirty="0"/>
          </a:p>
          <a:p>
            <a:endParaRPr lang="en-GB" dirty="0"/>
          </a:p>
        </p:txBody>
      </p:sp>
    </p:spTree>
    <p:extLst>
      <p:ext uri="{BB962C8B-B14F-4D97-AF65-F5344CB8AC3E}">
        <p14:creationId xmlns:p14="http://schemas.microsoft.com/office/powerpoint/2010/main" val="2190376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US" dirty="0" smtClean="0"/>
              <a:t>Can </a:t>
            </a:r>
            <a:r>
              <a:rPr lang="en-US" dirty="0"/>
              <a:t>one have knowledge of one’s own mind and mental life even if one has </a:t>
            </a:r>
            <a:r>
              <a:rPr lang="en-US" dirty="0" smtClean="0"/>
              <a:t>no </a:t>
            </a:r>
            <a:r>
              <a:rPr lang="en-US" dirty="0"/>
              <a:t>knowledge of the external world, and no knowledge of the minds of others?</a:t>
            </a:r>
            <a:endParaRPr lang="en-GB" dirty="0"/>
          </a:p>
          <a:p>
            <a:pPr marL="0" indent="0">
              <a:buNone/>
            </a:pPr>
            <a:endParaRPr lang="en-GB" dirty="0"/>
          </a:p>
        </p:txBody>
      </p:sp>
    </p:spTree>
    <p:extLst>
      <p:ext uri="{BB962C8B-B14F-4D97-AF65-F5344CB8AC3E}">
        <p14:creationId xmlns:p14="http://schemas.microsoft.com/office/powerpoint/2010/main" val="2092689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721</Words>
  <Application>Microsoft Office PowerPoint</Application>
  <PresentationFormat>On-screen Show (4:3)</PresentationFormat>
  <Paragraphs>44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Descartes’ Meditations</vt:lpstr>
      <vt:lpstr>Lecture 10</vt:lpstr>
      <vt:lpstr>Cartesian Science</vt:lpstr>
      <vt:lpstr>PowerPoint Presentation</vt:lpstr>
      <vt:lpstr>External World Scepticism</vt:lpstr>
      <vt:lpstr>PowerPoint Presentation</vt:lpstr>
      <vt:lpstr>PowerPoint Presentation</vt:lpstr>
      <vt:lpstr>The Mind is better known than body?</vt:lpstr>
      <vt:lpstr>PowerPoint Presentation</vt:lpstr>
      <vt:lpstr>What are the metaphysical consequences of this epistemic thesis?</vt:lpstr>
      <vt:lpstr>The coherence of the notion of disembodied existence?</vt:lpstr>
      <vt:lpstr>Conceivability and Possibility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Descartes’ Meditations</dc:title>
  <dc:creator>Matthew</dc:creator>
  <cp:lastModifiedBy>Matthew</cp:lastModifiedBy>
  <cp:revision>2</cp:revision>
  <dcterms:created xsi:type="dcterms:W3CDTF">2011-10-31T15:19:36Z</dcterms:created>
  <dcterms:modified xsi:type="dcterms:W3CDTF">2011-11-04T10:36:35Z</dcterms:modified>
</cp:coreProperties>
</file>