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77" r:id="rId4"/>
    <p:sldId id="257" r:id="rId5"/>
    <p:sldId id="258" r:id="rId6"/>
    <p:sldId id="259" r:id="rId7"/>
    <p:sldId id="260" r:id="rId8"/>
    <p:sldId id="261" r:id="rId9"/>
    <p:sldId id="262" r:id="rId10"/>
    <p:sldId id="263" r:id="rId11"/>
    <p:sldId id="264" r:id="rId12"/>
    <p:sldId id="265" r:id="rId13"/>
    <p:sldId id="266" r:id="rId14"/>
    <p:sldId id="268" r:id="rId15"/>
    <p:sldId id="275" r:id="rId16"/>
    <p:sldId id="269" r:id="rId17"/>
    <p:sldId id="270" r:id="rId18"/>
    <p:sldId id="272" r:id="rId19"/>
    <p:sldId id="271" r:id="rId20"/>
    <p:sldId id="273" r:id="rId21"/>
    <p:sldId id="27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23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30F2513-2E60-483F-9B4B-FAFE1932985F}" type="datetimeFigureOut">
              <a:rPr lang="en-GB" smtClean="0"/>
              <a:t>14/10/2011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3394BF-3CBE-435B-8B06-6B721DD8053B}" type="slidenum">
              <a:rPr lang="en-GB" smtClean="0"/>
              <a:t>‹#›</a:t>
            </a:fld>
            <a:endParaRPr lang="en-GB"/>
          </a:p>
        </p:txBody>
      </p:sp>
    </p:spTree>
    <p:extLst>
      <p:ext uri="{BB962C8B-B14F-4D97-AF65-F5344CB8AC3E}">
        <p14:creationId xmlns:p14="http://schemas.microsoft.com/office/powerpoint/2010/main" val="1967879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0F2513-2E60-483F-9B4B-FAFE1932985F}" type="datetimeFigureOut">
              <a:rPr lang="en-GB" smtClean="0"/>
              <a:t>14/10/2011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3394BF-3CBE-435B-8B06-6B721DD8053B}" type="slidenum">
              <a:rPr lang="en-GB" smtClean="0"/>
              <a:t>‹#›</a:t>
            </a:fld>
            <a:endParaRPr lang="en-GB"/>
          </a:p>
        </p:txBody>
      </p:sp>
    </p:spTree>
    <p:extLst>
      <p:ext uri="{BB962C8B-B14F-4D97-AF65-F5344CB8AC3E}">
        <p14:creationId xmlns:p14="http://schemas.microsoft.com/office/powerpoint/2010/main" val="2587652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0F2513-2E60-483F-9B4B-FAFE1932985F}" type="datetimeFigureOut">
              <a:rPr lang="en-GB" smtClean="0"/>
              <a:t>14/10/2011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3394BF-3CBE-435B-8B06-6B721DD8053B}" type="slidenum">
              <a:rPr lang="en-GB" smtClean="0"/>
              <a:t>‹#›</a:t>
            </a:fld>
            <a:endParaRPr lang="en-GB"/>
          </a:p>
        </p:txBody>
      </p:sp>
    </p:spTree>
    <p:extLst>
      <p:ext uri="{BB962C8B-B14F-4D97-AF65-F5344CB8AC3E}">
        <p14:creationId xmlns:p14="http://schemas.microsoft.com/office/powerpoint/2010/main" val="856353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0F2513-2E60-483F-9B4B-FAFE1932985F}" type="datetimeFigureOut">
              <a:rPr lang="en-GB" smtClean="0"/>
              <a:t>14/10/2011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3394BF-3CBE-435B-8B06-6B721DD8053B}" type="slidenum">
              <a:rPr lang="en-GB" smtClean="0"/>
              <a:t>‹#›</a:t>
            </a:fld>
            <a:endParaRPr lang="en-GB"/>
          </a:p>
        </p:txBody>
      </p:sp>
    </p:spTree>
    <p:extLst>
      <p:ext uri="{BB962C8B-B14F-4D97-AF65-F5344CB8AC3E}">
        <p14:creationId xmlns:p14="http://schemas.microsoft.com/office/powerpoint/2010/main" val="3386360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0F2513-2E60-483F-9B4B-FAFE1932985F}" type="datetimeFigureOut">
              <a:rPr lang="en-GB" smtClean="0"/>
              <a:t>14/10/2011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3394BF-3CBE-435B-8B06-6B721DD8053B}" type="slidenum">
              <a:rPr lang="en-GB" smtClean="0"/>
              <a:t>‹#›</a:t>
            </a:fld>
            <a:endParaRPr lang="en-GB"/>
          </a:p>
        </p:txBody>
      </p:sp>
    </p:spTree>
    <p:extLst>
      <p:ext uri="{BB962C8B-B14F-4D97-AF65-F5344CB8AC3E}">
        <p14:creationId xmlns:p14="http://schemas.microsoft.com/office/powerpoint/2010/main" val="3998655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30F2513-2E60-483F-9B4B-FAFE1932985F}" type="datetimeFigureOut">
              <a:rPr lang="en-GB" smtClean="0"/>
              <a:t>14/10/2011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93394BF-3CBE-435B-8B06-6B721DD8053B}" type="slidenum">
              <a:rPr lang="en-GB" smtClean="0"/>
              <a:t>‹#›</a:t>
            </a:fld>
            <a:endParaRPr lang="en-GB"/>
          </a:p>
        </p:txBody>
      </p:sp>
    </p:spTree>
    <p:extLst>
      <p:ext uri="{BB962C8B-B14F-4D97-AF65-F5344CB8AC3E}">
        <p14:creationId xmlns:p14="http://schemas.microsoft.com/office/powerpoint/2010/main" val="3481679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30F2513-2E60-483F-9B4B-FAFE1932985F}" type="datetimeFigureOut">
              <a:rPr lang="en-GB" smtClean="0"/>
              <a:t>14/10/2011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93394BF-3CBE-435B-8B06-6B721DD8053B}" type="slidenum">
              <a:rPr lang="en-GB" smtClean="0"/>
              <a:t>‹#›</a:t>
            </a:fld>
            <a:endParaRPr lang="en-GB"/>
          </a:p>
        </p:txBody>
      </p:sp>
    </p:spTree>
    <p:extLst>
      <p:ext uri="{BB962C8B-B14F-4D97-AF65-F5344CB8AC3E}">
        <p14:creationId xmlns:p14="http://schemas.microsoft.com/office/powerpoint/2010/main" val="3214534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30F2513-2E60-483F-9B4B-FAFE1932985F}" type="datetimeFigureOut">
              <a:rPr lang="en-GB" smtClean="0"/>
              <a:t>14/10/2011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93394BF-3CBE-435B-8B06-6B721DD8053B}" type="slidenum">
              <a:rPr lang="en-GB" smtClean="0"/>
              <a:t>‹#›</a:t>
            </a:fld>
            <a:endParaRPr lang="en-GB"/>
          </a:p>
        </p:txBody>
      </p:sp>
    </p:spTree>
    <p:extLst>
      <p:ext uri="{BB962C8B-B14F-4D97-AF65-F5344CB8AC3E}">
        <p14:creationId xmlns:p14="http://schemas.microsoft.com/office/powerpoint/2010/main" val="1299067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0F2513-2E60-483F-9B4B-FAFE1932985F}" type="datetimeFigureOut">
              <a:rPr lang="en-GB" smtClean="0"/>
              <a:t>14/10/2011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93394BF-3CBE-435B-8B06-6B721DD8053B}" type="slidenum">
              <a:rPr lang="en-GB" smtClean="0"/>
              <a:t>‹#›</a:t>
            </a:fld>
            <a:endParaRPr lang="en-GB"/>
          </a:p>
        </p:txBody>
      </p:sp>
    </p:spTree>
    <p:extLst>
      <p:ext uri="{BB962C8B-B14F-4D97-AF65-F5344CB8AC3E}">
        <p14:creationId xmlns:p14="http://schemas.microsoft.com/office/powerpoint/2010/main" val="4078638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0F2513-2E60-483F-9B4B-FAFE1932985F}" type="datetimeFigureOut">
              <a:rPr lang="en-GB" smtClean="0"/>
              <a:t>14/10/2011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93394BF-3CBE-435B-8B06-6B721DD8053B}" type="slidenum">
              <a:rPr lang="en-GB" smtClean="0"/>
              <a:t>‹#›</a:t>
            </a:fld>
            <a:endParaRPr lang="en-GB"/>
          </a:p>
        </p:txBody>
      </p:sp>
    </p:spTree>
    <p:extLst>
      <p:ext uri="{BB962C8B-B14F-4D97-AF65-F5344CB8AC3E}">
        <p14:creationId xmlns:p14="http://schemas.microsoft.com/office/powerpoint/2010/main" val="715802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0F2513-2E60-483F-9B4B-FAFE1932985F}" type="datetimeFigureOut">
              <a:rPr lang="en-GB" smtClean="0"/>
              <a:t>14/10/2011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93394BF-3CBE-435B-8B06-6B721DD8053B}" type="slidenum">
              <a:rPr lang="en-GB" smtClean="0"/>
              <a:t>‹#›</a:t>
            </a:fld>
            <a:endParaRPr lang="en-GB"/>
          </a:p>
        </p:txBody>
      </p:sp>
    </p:spTree>
    <p:extLst>
      <p:ext uri="{BB962C8B-B14F-4D97-AF65-F5344CB8AC3E}">
        <p14:creationId xmlns:p14="http://schemas.microsoft.com/office/powerpoint/2010/main" val="8265825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0F2513-2E60-483F-9B4B-FAFE1932985F}" type="datetimeFigureOut">
              <a:rPr lang="en-GB" smtClean="0"/>
              <a:t>14/10/2011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3394BF-3CBE-435B-8B06-6B721DD8053B}" type="slidenum">
              <a:rPr lang="en-GB" smtClean="0"/>
              <a:t>‹#›</a:t>
            </a:fld>
            <a:endParaRPr lang="en-GB"/>
          </a:p>
        </p:txBody>
      </p:sp>
    </p:spTree>
    <p:extLst>
      <p:ext uri="{BB962C8B-B14F-4D97-AF65-F5344CB8AC3E}">
        <p14:creationId xmlns:p14="http://schemas.microsoft.com/office/powerpoint/2010/main" val="230468476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Descartes’ </a:t>
            </a:r>
            <a:r>
              <a:rPr lang="en-GB" i="1" dirty="0" smtClean="0"/>
              <a:t>Meditations</a:t>
            </a:r>
            <a:endParaRPr lang="en-GB" dirty="0"/>
          </a:p>
        </p:txBody>
      </p:sp>
      <p:sp>
        <p:nvSpPr>
          <p:cNvPr id="3" name="Subtitle 2"/>
          <p:cNvSpPr>
            <a:spLocks noGrp="1"/>
          </p:cNvSpPr>
          <p:nvPr>
            <p:ph type="subTitle" idx="1"/>
          </p:nvPr>
        </p:nvSpPr>
        <p:spPr/>
        <p:txBody>
          <a:bodyPr/>
          <a:lstStyle/>
          <a:p>
            <a:endParaRPr lang="en-GB" dirty="0"/>
          </a:p>
        </p:txBody>
      </p:sp>
      <p:pic>
        <p:nvPicPr>
          <p:cNvPr id="4" name="Picture 2" descr="C:\Users\Matthew\Pictures\Descart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038" y="3390900"/>
            <a:ext cx="3251200" cy="3134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06559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20000"/>
          </a:bodyPr>
          <a:lstStyle/>
          <a:p>
            <a:pPr marL="0" indent="0" algn="just">
              <a:buNone/>
            </a:pPr>
            <a:r>
              <a:rPr lang="en-GB" b="1" dirty="0"/>
              <a:t>The strategy adopted to meet this challenge: </a:t>
            </a:r>
            <a:endParaRPr lang="en-GB" b="1" dirty="0" smtClean="0"/>
          </a:p>
          <a:p>
            <a:pPr marL="0" indent="0" algn="just">
              <a:buNone/>
            </a:pPr>
            <a:endParaRPr lang="en-GB" dirty="0"/>
          </a:p>
          <a:p>
            <a:pPr marL="0" indent="0" algn="just">
              <a:buNone/>
            </a:pPr>
            <a:r>
              <a:rPr lang="en-GB" dirty="0" smtClean="0"/>
              <a:t>The </a:t>
            </a:r>
            <a:r>
              <a:rPr lang="en-GB" dirty="0"/>
              <a:t>possible ground for doubting that his C and D perceptions are true involves an appeal to a deceiving God. This presupposes that he has an idea of God. </a:t>
            </a:r>
            <a:endParaRPr lang="en-GB" dirty="0" smtClean="0"/>
          </a:p>
          <a:p>
            <a:pPr marL="0" indent="0" algn="just">
              <a:buNone/>
            </a:pPr>
            <a:endParaRPr lang="en-GB" dirty="0"/>
          </a:p>
          <a:p>
            <a:pPr marL="0" indent="0" algn="just">
              <a:buNone/>
            </a:pPr>
            <a:r>
              <a:rPr lang="en-GB" dirty="0" smtClean="0"/>
              <a:t>Can </a:t>
            </a:r>
            <a:r>
              <a:rPr lang="en-GB" dirty="0"/>
              <a:t>something be derived from his mere possession of the idea of God that would show that the possible ground for doubt turns out not to be a ground for doubt after all? </a:t>
            </a:r>
          </a:p>
          <a:p>
            <a:pPr marL="0" indent="0">
              <a:buNone/>
            </a:pPr>
            <a:endParaRPr lang="en-GB" dirty="0"/>
          </a:p>
        </p:txBody>
      </p:sp>
    </p:spTree>
    <p:extLst>
      <p:ext uri="{BB962C8B-B14F-4D97-AF65-F5344CB8AC3E}">
        <p14:creationId xmlns:p14="http://schemas.microsoft.com/office/powerpoint/2010/main" val="29325628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 theory of ideas</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a:t>Some of the claims that are made here:</a:t>
            </a:r>
          </a:p>
          <a:p>
            <a:pPr marL="0" indent="0">
              <a:buNone/>
            </a:pPr>
            <a:endParaRPr lang="en-GB" dirty="0" smtClean="0"/>
          </a:p>
          <a:p>
            <a:pPr marL="514350" indent="-514350" algn="just">
              <a:buAutoNum type="alphaLcParenBoth"/>
            </a:pPr>
            <a:r>
              <a:rPr lang="en-GB" dirty="0" smtClean="0"/>
              <a:t>Ideas </a:t>
            </a:r>
            <a:r>
              <a:rPr lang="en-GB" dirty="0"/>
              <a:t>represent </a:t>
            </a:r>
            <a:r>
              <a:rPr lang="en-GB" dirty="0" smtClean="0"/>
              <a:t>things.</a:t>
            </a:r>
          </a:p>
          <a:p>
            <a:pPr marL="0" indent="0" algn="just">
              <a:buNone/>
            </a:pPr>
            <a:r>
              <a:rPr lang="en-GB" dirty="0" smtClean="0"/>
              <a:t>(b</a:t>
            </a:r>
            <a:r>
              <a:rPr lang="en-GB" dirty="0"/>
              <a:t>) </a:t>
            </a:r>
            <a:r>
              <a:rPr lang="en-GB" dirty="0" smtClean="0"/>
              <a:t>The </a:t>
            </a:r>
            <a:r>
              <a:rPr lang="en-GB" dirty="0"/>
              <a:t>things represented by ideas need not </a:t>
            </a:r>
            <a:r>
              <a:rPr lang="en-GB" dirty="0" smtClean="0"/>
              <a:t>exist. </a:t>
            </a:r>
          </a:p>
          <a:p>
            <a:pPr marL="0" indent="0" algn="just">
              <a:buNone/>
            </a:pPr>
            <a:r>
              <a:rPr lang="en-GB" dirty="0" smtClean="0"/>
              <a:t>(</a:t>
            </a:r>
            <a:r>
              <a:rPr lang="en-GB" dirty="0"/>
              <a:t>c) </a:t>
            </a:r>
            <a:r>
              <a:rPr lang="en-GB" dirty="0" smtClean="0"/>
              <a:t>Three </a:t>
            </a:r>
            <a:r>
              <a:rPr lang="en-GB" dirty="0"/>
              <a:t>possible sources of ideas are considered: Innate, adventitious, and </a:t>
            </a:r>
            <a:r>
              <a:rPr lang="en-GB" dirty="0" smtClean="0"/>
              <a:t>created.</a:t>
            </a:r>
          </a:p>
          <a:p>
            <a:pPr marL="0" indent="0" algn="just">
              <a:buNone/>
            </a:pPr>
            <a:r>
              <a:rPr lang="en-GB" dirty="0" smtClean="0"/>
              <a:t>(d</a:t>
            </a:r>
            <a:r>
              <a:rPr lang="en-GB" dirty="0"/>
              <a:t>) </a:t>
            </a:r>
            <a:r>
              <a:rPr lang="en-GB" dirty="0" smtClean="0"/>
              <a:t>The </a:t>
            </a:r>
            <a:r>
              <a:rPr lang="en-GB" dirty="0"/>
              <a:t>notions of truth and falsity (error) do not apply to all acts of thinking, but rather to judgements.</a:t>
            </a:r>
          </a:p>
          <a:p>
            <a:pPr marL="0" indent="0">
              <a:buNone/>
            </a:pPr>
            <a:endParaRPr lang="en-GB" dirty="0"/>
          </a:p>
        </p:txBody>
      </p:sp>
    </p:spTree>
    <p:extLst>
      <p:ext uri="{BB962C8B-B14F-4D97-AF65-F5344CB8AC3E}">
        <p14:creationId xmlns:p14="http://schemas.microsoft.com/office/powerpoint/2010/main" val="33884564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The resemblance thesis, natural impulse and the natural light</a:t>
            </a:r>
            <a:endParaRPr lang="en-GB" dirty="0"/>
          </a:p>
        </p:txBody>
      </p:sp>
      <p:sp>
        <p:nvSpPr>
          <p:cNvPr id="3" name="Content Placeholder 2"/>
          <p:cNvSpPr>
            <a:spLocks noGrp="1"/>
          </p:cNvSpPr>
          <p:nvPr>
            <p:ph idx="1"/>
          </p:nvPr>
        </p:nvSpPr>
        <p:spPr/>
        <p:txBody>
          <a:bodyPr>
            <a:normAutofit fontScale="77500" lnSpcReduction="20000"/>
          </a:bodyPr>
          <a:lstStyle/>
          <a:p>
            <a:pPr marL="0" indent="0" algn="just">
              <a:buNone/>
            </a:pPr>
            <a:r>
              <a:rPr lang="en-GB" dirty="0"/>
              <a:t>“Nature has apparently taught me” to think that adventitious ideas resemble what they represent. </a:t>
            </a:r>
            <a:endParaRPr lang="en-GB" dirty="0" smtClean="0"/>
          </a:p>
          <a:p>
            <a:pPr marL="0" indent="0" algn="just">
              <a:buNone/>
            </a:pPr>
            <a:endParaRPr lang="en-GB" dirty="0"/>
          </a:p>
          <a:p>
            <a:pPr marL="0" indent="0" algn="just">
              <a:buNone/>
            </a:pPr>
            <a:r>
              <a:rPr lang="en-GB" dirty="0" smtClean="0"/>
              <a:t>The </a:t>
            </a:r>
            <a:r>
              <a:rPr lang="en-GB" dirty="0"/>
              <a:t>Meditator claims he has a natural / spontaneous impulse to believe this. </a:t>
            </a:r>
            <a:endParaRPr lang="en-GB" dirty="0" smtClean="0"/>
          </a:p>
          <a:p>
            <a:pPr marL="0" indent="0" algn="just">
              <a:buNone/>
            </a:pPr>
            <a:endParaRPr lang="en-GB" dirty="0"/>
          </a:p>
          <a:p>
            <a:pPr marL="0" indent="0" algn="just">
              <a:buNone/>
            </a:pPr>
            <a:r>
              <a:rPr lang="en-GB" dirty="0" smtClean="0"/>
              <a:t>The </a:t>
            </a:r>
            <a:r>
              <a:rPr lang="en-GB" dirty="0"/>
              <a:t>Meditator is careful to distinguish “natural impulse” from the “natural light”. </a:t>
            </a:r>
            <a:endParaRPr lang="en-GB" dirty="0" smtClean="0"/>
          </a:p>
          <a:p>
            <a:pPr marL="0" indent="0" algn="just">
              <a:buNone/>
            </a:pPr>
            <a:endParaRPr lang="en-GB" dirty="0"/>
          </a:p>
          <a:p>
            <a:pPr marL="0" indent="0" algn="just">
              <a:buNone/>
            </a:pPr>
            <a:r>
              <a:rPr lang="en-GB" dirty="0" smtClean="0"/>
              <a:t>The </a:t>
            </a:r>
            <a:r>
              <a:rPr lang="en-GB" dirty="0"/>
              <a:t>deliverances of natural impulse can be corrected, but the deliverances of natural light cannot. Reasons for questioning the resemblance thesis are given.</a:t>
            </a:r>
          </a:p>
          <a:p>
            <a:pPr marL="0" indent="0">
              <a:buNone/>
            </a:pPr>
            <a:endParaRPr lang="en-GB" dirty="0"/>
          </a:p>
        </p:txBody>
      </p:sp>
    </p:spTree>
    <p:extLst>
      <p:ext uri="{BB962C8B-B14F-4D97-AF65-F5344CB8AC3E}">
        <p14:creationId xmlns:p14="http://schemas.microsoft.com/office/powerpoint/2010/main" val="5000741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More on the theory of ideas</a:t>
            </a:r>
            <a:endParaRPr lang="en-GB" dirty="0"/>
          </a:p>
        </p:txBody>
      </p:sp>
      <p:sp>
        <p:nvSpPr>
          <p:cNvPr id="3" name="Content Placeholder 2"/>
          <p:cNvSpPr>
            <a:spLocks noGrp="1"/>
          </p:cNvSpPr>
          <p:nvPr>
            <p:ph idx="1"/>
          </p:nvPr>
        </p:nvSpPr>
        <p:spPr/>
        <p:txBody>
          <a:bodyPr>
            <a:normAutofit/>
          </a:bodyPr>
          <a:lstStyle/>
          <a:p>
            <a:pPr marL="0" indent="0" algn="just">
              <a:buNone/>
            </a:pPr>
            <a:r>
              <a:rPr lang="en-GB" dirty="0"/>
              <a:t>Some technical terms are appealed to here. </a:t>
            </a:r>
            <a:endParaRPr lang="en-GB" dirty="0" smtClean="0"/>
          </a:p>
          <a:p>
            <a:pPr marL="571500" indent="-571500" algn="just">
              <a:buAutoNum type="romanLcParenBoth"/>
            </a:pPr>
            <a:r>
              <a:rPr lang="en-GB" dirty="0" smtClean="0"/>
              <a:t>Substance</a:t>
            </a:r>
            <a:r>
              <a:rPr lang="en-GB" dirty="0"/>
              <a:t>: something “capable of existing independently” or on its </a:t>
            </a:r>
            <a:r>
              <a:rPr lang="en-GB" dirty="0" smtClean="0"/>
              <a:t>own</a:t>
            </a:r>
          </a:p>
          <a:p>
            <a:pPr marL="571500" indent="-571500" algn="just">
              <a:buAutoNum type="romanLcParenBoth"/>
            </a:pPr>
            <a:r>
              <a:rPr lang="en-GB" dirty="0" smtClean="0"/>
              <a:t>Mode</a:t>
            </a:r>
            <a:r>
              <a:rPr lang="en-GB" dirty="0"/>
              <a:t>: a “modification” / property of a </a:t>
            </a:r>
            <a:r>
              <a:rPr lang="en-GB" dirty="0" smtClean="0"/>
              <a:t>substance;. </a:t>
            </a:r>
          </a:p>
          <a:p>
            <a:pPr marL="571500" indent="-571500" algn="just">
              <a:buAutoNum type="romanLcParenBoth"/>
            </a:pPr>
            <a:r>
              <a:rPr lang="en-GB" dirty="0" smtClean="0"/>
              <a:t>An </a:t>
            </a:r>
            <a:r>
              <a:rPr lang="en-GB" dirty="0"/>
              <a:t>accident is a property of the substance that it can </a:t>
            </a:r>
            <a:r>
              <a:rPr lang="en-GB" dirty="0" smtClean="0"/>
              <a:t>lack.</a:t>
            </a:r>
          </a:p>
          <a:p>
            <a:pPr marL="0" indent="0">
              <a:buNone/>
            </a:pPr>
            <a:endParaRPr lang="en-GB" dirty="0"/>
          </a:p>
        </p:txBody>
      </p:sp>
    </p:spTree>
    <p:extLst>
      <p:ext uri="{BB962C8B-B14F-4D97-AF65-F5344CB8AC3E}">
        <p14:creationId xmlns:p14="http://schemas.microsoft.com/office/powerpoint/2010/main" val="24499255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smtClean="0"/>
              <a:t>(iv) </a:t>
            </a:r>
            <a:r>
              <a:rPr lang="en-GB" dirty="0" smtClean="0"/>
              <a:t>Degrees of reality / being: </a:t>
            </a:r>
          </a:p>
          <a:p>
            <a:pPr marL="0" indent="0" algn="just">
              <a:buNone/>
            </a:pPr>
            <a:endParaRPr lang="en-GB" dirty="0"/>
          </a:p>
          <a:p>
            <a:pPr marL="0" indent="0" algn="just">
              <a:buNone/>
            </a:pPr>
            <a:r>
              <a:rPr lang="en-GB" dirty="0" smtClean="0"/>
              <a:t>A three-level hierarchy of being that depends on the substance-mode ontology. Modes have less reality than substances (as modifications of substance they depend on substance for their existence); finite substances have less reality than an infinite substance.</a:t>
            </a:r>
          </a:p>
          <a:p>
            <a:pPr marL="0" indent="0">
              <a:buNone/>
            </a:pPr>
            <a:endParaRPr lang="en-GB" dirty="0"/>
          </a:p>
        </p:txBody>
      </p:sp>
    </p:spTree>
    <p:extLst>
      <p:ext uri="{BB962C8B-B14F-4D97-AF65-F5344CB8AC3E}">
        <p14:creationId xmlns:p14="http://schemas.microsoft.com/office/powerpoint/2010/main" val="28222801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smtClean="0"/>
              <a:t>(v</a:t>
            </a:r>
            <a:r>
              <a:rPr lang="en-GB" dirty="0" smtClean="0"/>
              <a:t>) Formal reality: the reality something has simply in virtue of existing. All ideas of the mind have the same formal reality as mode of mind. </a:t>
            </a:r>
          </a:p>
          <a:p>
            <a:pPr marL="0" indent="0" algn="just">
              <a:buNone/>
            </a:pPr>
            <a:endParaRPr lang="en-GB" dirty="0" smtClean="0"/>
          </a:p>
          <a:p>
            <a:pPr marL="0" indent="0" algn="just">
              <a:buNone/>
            </a:pPr>
            <a:r>
              <a:rPr lang="en-GB" dirty="0" smtClean="0"/>
              <a:t>(</a:t>
            </a:r>
            <a:r>
              <a:rPr lang="en-GB" dirty="0" smtClean="0"/>
              <a:t>vi) </a:t>
            </a:r>
            <a:r>
              <a:rPr lang="en-GB" dirty="0" smtClean="0"/>
              <a:t>Objective reality: the reality of the kind of thing represented by an idea. </a:t>
            </a:r>
          </a:p>
          <a:p>
            <a:pPr marL="0" indent="0">
              <a:buNone/>
            </a:pPr>
            <a:endParaRPr lang="en-GB" dirty="0"/>
          </a:p>
        </p:txBody>
      </p:sp>
    </p:spTree>
    <p:extLst>
      <p:ext uri="{BB962C8B-B14F-4D97-AF65-F5344CB8AC3E}">
        <p14:creationId xmlns:p14="http://schemas.microsoft.com/office/powerpoint/2010/main" val="17660633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 causal principle</a:t>
            </a:r>
            <a:endParaRPr lang="en-GB" dirty="0"/>
          </a:p>
        </p:txBody>
      </p:sp>
      <p:sp>
        <p:nvSpPr>
          <p:cNvPr id="3" name="Content Placeholder 2"/>
          <p:cNvSpPr>
            <a:spLocks noGrp="1"/>
          </p:cNvSpPr>
          <p:nvPr>
            <p:ph idx="1"/>
          </p:nvPr>
        </p:nvSpPr>
        <p:spPr/>
        <p:txBody>
          <a:bodyPr/>
          <a:lstStyle/>
          <a:p>
            <a:pPr marL="0" indent="0" algn="just">
              <a:buNone/>
            </a:pPr>
            <a:r>
              <a:rPr lang="en-GB" dirty="0" smtClean="0"/>
              <a:t>This causal principle is supposed to be something that is “Manifest </a:t>
            </a:r>
            <a:r>
              <a:rPr lang="en-GB" dirty="0"/>
              <a:t>by the natural light</a:t>
            </a:r>
            <a:r>
              <a:rPr lang="en-GB" dirty="0" smtClean="0"/>
              <a:t>”:</a:t>
            </a:r>
          </a:p>
          <a:p>
            <a:pPr marL="0" indent="0" algn="just">
              <a:buNone/>
            </a:pPr>
            <a:r>
              <a:rPr lang="en-GB" dirty="0" smtClean="0"/>
              <a:t> </a:t>
            </a:r>
          </a:p>
          <a:p>
            <a:pPr marL="0" indent="0" algn="just">
              <a:buNone/>
            </a:pPr>
            <a:r>
              <a:rPr lang="en-GB" dirty="0"/>
              <a:t>T</a:t>
            </a:r>
            <a:r>
              <a:rPr lang="en-GB" dirty="0" smtClean="0"/>
              <a:t>he </a:t>
            </a:r>
            <a:r>
              <a:rPr lang="en-GB" dirty="0"/>
              <a:t>degree of reality of cause must be equal or greater than the degree of reality of the effect. This principle is applied not only to the formal reality of ideas but also to their objective reality.</a:t>
            </a:r>
          </a:p>
        </p:txBody>
      </p:sp>
    </p:spTree>
    <p:extLst>
      <p:ext uri="{BB962C8B-B14F-4D97-AF65-F5344CB8AC3E}">
        <p14:creationId xmlns:p14="http://schemas.microsoft.com/office/powerpoint/2010/main" val="7489668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First Argument for God’s existence</a:t>
            </a:r>
            <a:endParaRPr lang="en-GB" dirty="0"/>
          </a:p>
        </p:txBody>
      </p:sp>
      <p:sp>
        <p:nvSpPr>
          <p:cNvPr id="3" name="Content Placeholder 2"/>
          <p:cNvSpPr>
            <a:spLocks noGrp="1"/>
          </p:cNvSpPr>
          <p:nvPr>
            <p:ph idx="1"/>
          </p:nvPr>
        </p:nvSpPr>
        <p:spPr/>
        <p:txBody>
          <a:bodyPr>
            <a:normAutofit/>
          </a:bodyPr>
          <a:lstStyle/>
          <a:p>
            <a:pPr marL="0" indent="0" algn="just">
              <a:buNone/>
            </a:pPr>
            <a:r>
              <a:rPr lang="en-GB" dirty="0" smtClean="0"/>
              <a:t>Aiming to establish that the </a:t>
            </a:r>
            <a:r>
              <a:rPr lang="en-GB" dirty="0"/>
              <a:t>Meditator’s idea of God could only exist if God is the cause of the idea. </a:t>
            </a:r>
            <a:endParaRPr lang="en-GB" dirty="0" smtClean="0"/>
          </a:p>
          <a:p>
            <a:pPr marL="0" indent="0" algn="just">
              <a:buNone/>
            </a:pPr>
            <a:endParaRPr lang="en-GB" dirty="0"/>
          </a:p>
        </p:txBody>
      </p:sp>
    </p:spTree>
    <p:extLst>
      <p:ext uri="{BB962C8B-B14F-4D97-AF65-F5344CB8AC3E}">
        <p14:creationId xmlns:p14="http://schemas.microsoft.com/office/powerpoint/2010/main" val="23201348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10000"/>
          </a:bodyPr>
          <a:lstStyle/>
          <a:p>
            <a:pPr algn="just"/>
            <a:r>
              <a:rPr lang="en-GB" dirty="0" smtClean="0"/>
              <a:t>The idea of an infinite being requires an infinite cause. </a:t>
            </a:r>
          </a:p>
          <a:p>
            <a:pPr algn="just"/>
            <a:r>
              <a:rPr lang="en-GB" dirty="0" smtClean="0"/>
              <a:t>Argues that he himself cannot be this infinite being. </a:t>
            </a:r>
          </a:p>
          <a:p>
            <a:pPr algn="just"/>
            <a:r>
              <a:rPr lang="en-GB" dirty="0" smtClean="0"/>
              <a:t>Argues that the idea of the infinite is not derived from the idea of the finite. The Meditator claims to have an idea of an actual infinity, rather than a potential. The idea of infinity here is supposed to be an idea of something “positive” that includes perfection and power. Part of the idea of this perception is the “interconnection and inseparability of the perfections”.</a:t>
            </a:r>
          </a:p>
          <a:p>
            <a:pPr marL="0" indent="0">
              <a:buNone/>
            </a:pPr>
            <a:endParaRPr lang="en-GB" dirty="0"/>
          </a:p>
        </p:txBody>
      </p:sp>
    </p:spTree>
    <p:extLst>
      <p:ext uri="{BB962C8B-B14F-4D97-AF65-F5344CB8AC3E}">
        <p14:creationId xmlns:p14="http://schemas.microsoft.com/office/powerpoint/2010/main" val="41471467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Second Argument for God’s existence</a:t>
            </a:r>
            <a:endParaRPr lang="en-GB" dirty="0"/>
          </a:p>
        </p:txBody>
      </p:sp>
      <p:sp>
        <p:nvSpPr>
          <p:cNvPr id="3" name="Content Placeholder 2"/>
          <p:cNvSpPr>
            <a:spLocks noGrp="1"/>
          </p:cNvSpPr>
          <p:nvPr>
            <p:ph idx="1"/>
          </p:nvPr>
        </p:nvSpPr>
        <p:spPr/>
        <p:txBody>
          <a:bodyPr/>
          <a:lstStyle/>
          <a:p>
            <a:pPr marL="0" indent="0" algn="just">
              <a:buNone/>
            </a:pPr>
            <a:r>
              <a:rPr lang="en-GB" dirty="0" smtClean="0"/>
              <a:t>Aiming to establish that the </a:t>
            </a:r>
            <a:r>
              <a:rPr lang="en-GB" dirty="0"/>
              <a:t>existence of any finite being can be explained only if there is an infinite creative power. </a:t>
            </a:r>
          </a:p>
        </p:txBody>
      </p:sp>
    </p:spTree>
    <p:extLst>
      <p:ext uri="{BB962C8B-B14F-4D97-AF65-F5344CB8AC3E}">
        <p14:creationId xmlns:p14="http://schemas.microsoft.com/office/powerpoint/2010/main" val="31955287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10000"/>
          </a:bodyPr>
          <a:lstStyle/>
          <a:p>
            <a:pPr marL="0" indent="0" algn="just">
              <a:buNone/>
            </a:pPr>
            <a:r>
              <a:rPr lang="en-GB" dirty="0"/>
              <a:t>What are the presuppositions of engaging in the method of doubt, and how does this bear on the Meditator’s certainty that he is thinking and that he exists</a:t>
            </a:r>
            <a:r>
              <a:rPr lang="en-GB" dirty="0" smtClean="0"/>
              <a:t>?</a:t>
            </a:r>
          </a:p>
          <a:p>
            <a:pPr marL="0" indent="0">
              <a:buNone/>
            </a:pPr>
            <a:endParaRPr lang="en-GB" dirty="0"/>
          </a:p>
          <a:p>
            <a:pPr marL="0" indent="0">
              <a:buNone/>
            </a:pPr>
            <a:endParaRPr lang="en-GB" dirty="0"/>
          </a:p>
          <a:p>
            <a:pPr marL="0" indent="0" algn="just">
              <a:buNone/>
            </a:pPr>
            <a:r>
              <a:rPr lang="en-GB" dirty="0" smtClean="0"/>
              <a:t>“I undoubtedly exist, if he is deceiving me.” This proposition, I am, I exist, is necessarily true whenever it is put forward by me or conceived in my mind”.</a:t>
            </a:r>
          </a:p>
          <a:p>
            <a:pPr marL="0" indent="0">
              <a:buNone/>
            </a:pPr>
            <a:endParaRPr lang="en-GB" dirty="0"/>
          </a:p>
        </p:txBody>
      </p:sp>
    </p:spTree>
    <p:extLst>
      <p:ext uri="{BB962C8B-B14F-4D97-AF65-F5344CB8AC3E}">
        <p14:creationId xmlns:p14="http://schemas.microsoft.com/office/powerpoint/2010/main" val="34868950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70000" lnSpcReduction="20000"/>
          </a:bodyPr>
          <a:lstStyle/>
          <a:p>
            <a:pPr marL="0" indent="0">
              <a:buNone/>
            </a:pPr>
            <a:r>
              <a:rPr lang="en-GB" dirty="0"/>
              <a:t>The argument proceeds by a process of elimination. What assumptions does the Meditator rely on in this argument? </a:t>
            </a:r>
            <a:endParaRPr lang="en-GB" dirty="0" smtClean="0"/>
          </a:p>
          <a:p>
            <a:pPr marL="0" indent="0">
              <a:buNone/>
            </a:pPr>
            <a:endParaRPr lang="en-GB" dirty="0"/>
          </a:p>
          <a:p>
            <a:pPr marL="571500" indent="-571500" algn="just">
              <a:buAutoNum type="romanLcParenBoth"/>
            </a:pPr>
            <a:r>
              <a:rPr lang="en-GB" dirty="0" smtClean="0"/>
              <a:t>It </a:t>
            </a:r>
            <a:r>
              <a:rPr lang="en-GB" dirty="0"/>
              <a:t>takes an infinite power to create something where nothing existed before. </a:t>
            </a:r>
            <a:endParaRPr lang="en-GB" dirty="0" smtClean="0"/>
          </a:p>
          <a:p>
            <a:pPr marL="571500" indent="-571500" algn="just">
              <a:buAutoNum type="romanLcParenBoth"/>
            </a:pPr>
            <a:r>
              <a:rPr lang="en-GB" dirty="0" smtClean="0"/>
              <a:t> </a:t>
            </a:r>
            <a:r>
              <a:rPr lang="en-GB" dirty="0"/>
              <a:t>The existence of any finite substance at any one moment does not give it the power to exist at a subsequent moment: “the distinction between preservation and creation is only a conceptual one”. </a:t>
            </a:r>
            <a:endParaRPr lang="en-GB" dirty="0" smtClean="0"/>
          </a:p>
          <a:p>
            <a:pPr marL="571500" indent="-571500" algn="just">
              <a:buAutoNum type="romanLcParenBoth"/>
            </a:pPr>
            <a:r>
              <a:rPr lang="en-GB" dirty="0" smtClean="0"/>
              <a:t>The </a:t>
            </a:r>
            <a:r>
              <a:rPr lang="en-GB" dirty="0"/>
              <a:t>power of an infinite being, i.e. God, is left as the only explanation of the continuing existence of any finite being. God alone has the “power of existing through his own might”. </a:t>
            </a:r>
            <a:endParaRPr lang="en-GB" dirty="0" smtClean="0"/>
          </a:p>
          <a:p>
            <a:pPr marL="0" indent="0" algn="just">
              <a:buNone/>
            </a:pPr>
            <a:endParaRPr lang="en-GB" dirty="0" smtClean="0"/>
          </a:p>
          <a:p>
            <a:pPr marL="0" indent="0" algn="just">
              <a:buNone/>
            </a:pPr>
            <a:r>
              <a:rPr lang="en-GB" dirty="0" smtClean="0"/>
              <a:t>The Meditator claims the </a:t>
            </a:r>
            <a:r>
              <a:rPr lang="en-GB" dirty="0"/>
              <a:t>idea of God is innate. Again, the Meditator arrives at this conclusion by a process of elimination.</a:t>
            </a:r>
          </a:p>
          <a:p>
            <a:pPr marL="0" indent="0" algn="just">
              <a:buNone/>
            </a:pPr>
            <a:endParaRPr lang="en-GB" dirty="0"/>
          </a:p>
        </p:txBody>
      </p:sp>
    </p:spTree>
    <p:extLst>
      <p:ext uri="{BB962C8B-B14F-4D97-AF65-F5344CB8AC3E}">
        <p14:creationId xmlns:p14="http://schemas.microsoft.com/office/powerpoint/2010/main" val="21362798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God is no deceiver</a:t>
            </a:r>
            <a:endParaRPr lang="en-GB" dirty="0"/>
          </a:p>
        </p:txBody>
      </p:sp>
      <p:sp>
        <p:nvSpPr>
          <p:cNvPr id="3" name="Content Placeholder 2"/>
          <p:cNvSpPr>
            <a:spLocks noGrp="1"/>
          </p:cNvSpPr>
          <p:nvPr>
            <p:ph idx="1"/>
          </p:nvPr>
        </p:nvSpPr>
        <p:spPr/>
        <p:txBody>
          <a:bodyPr/>
          <a:lstStyle/>
          <a:p>
            <a:pPr marL="0" indent="0" algn="just">
              <a:buNone/>
            </a:pPr>
            <a:r>
              <a:rPr lang="en-GB" dirty="0"/>
              <a:t>From the idea of an infinite </a:t>
            </a:r>
            <a:r>
              <a:rPr lang="en-GB" i="1" dirty="0"/>
              <a:t>perfect</a:t>
            </a:r>
            <a:r>
              <a:rPr lang="en-GB" dirty="0"/>
              <a:t> being the Meditator concludes that God “is subject to no defect whatsoever”, and adds that “it is manifest by the natural light that all fraud and deception depend on some defect”. So the “slight”, “metaphysical” ground for doubt has now been removed.</a:t>
            </a:r>
          </a:p>
        </p:txBody>
      </p:sp>
    </p:spTree>
    <p:extLst>
      <p:ext uri="{BB962C8B-B14F-4D97-AF65-F5344CB8AC3E}">
        <p14:creationId xmlns:p14="http://schemas.microsoft.com/office/powerpoint/2010/main" val="317766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Does </a:t>
            </a:r>
            <a:r>
              <a:rPr lang="en-GB" dirty="0" smtClean="0"/>
              <a:t>‘x knows </a:t>
            </a:r>
            <a:r>
              <a:rPr lang="en-GB" dirty="0"/>
              <a:t>that </a:t>
            </a:r>
            <a:r>
              <a:rPr lang="en-GB" dirty="0" smtClean="0"/>
              <a:t>x is </a:t>
            </a:r>
            <a:r>
              <a:rPr lang="en-GB" dirty="0"/>
              <a:t>thinking’ follow from ‘There can be no grounds for </a:t>
            </a:r>
            <a:r>
              <a:rPr lang="en-GB" dirty="0" smtClean="0"/>
              <a:t>x </a:t>
            </a:r>
            <a:r>
              <a:rPr lang="en-GB" dirty="0"/>
              <a:t>to doubt that </a:t>
            </a:r>
            <a:r>
              <a:rPr lang="en-GB" dirty="0" smtClean="0"/>
              <a:t>x is </a:t>
            </a:r>
            <a:r>
              <a:rPr lang="en-GB" dirty="0"/>
              <a:t>thinking’?. </a:t>
            </a:r>
            <a:endParaRPr lang="en-GB" dirty="0" smtClean="0"/>
          </a:p>
          <a:p>
            <a:pPr marL="0" indent="0" algn="just">
              <a:buNone/>
            </a:pPr>
            <a:endParaRPr lang="en-GB" dirty="0"/>
          </a:p>
          <a:p>
            <a:pPr marL="0" indent="0" algn="just">
              <a:buNone/>
            </a:pPr>
            <a:r>
              <a:rPr lang="en-GB" dirty="0" smtClean="0"/>
              <a:t>Has </a:t>
            </a:r>
            <a:r>
              <a:rPr lang="en-GB" dirty="0"/>
              <a:t>Descartes given us here any account of how we know our own minds?</a:t>
            </a:r>
          </a:p>
          <a:p>
            <a:pPr marL="0" indent="0">
              <a:buNone/>
            </a:pPr>
            <a:endParaRPr lang="en-GB" dirty="0"/>
          </a:p>
        </p:txBody>
      </p:sp>
    </p:spTree>
    <p:extLst>
      <p:ext uri="{BB962C8B-B14F-4D97-AF65-F5344CB8AC3E}">
        <p14:creationId xmlns:p14="http://schemas.microsoft.com/office/powerpoint/2010/main" val="40732895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Lecture 4</a:t>
            </a:r>
            <a:endParaRPr lang="en-GB" dirty="0"/>
          </a:p>
        </p:txBody>
      </p:sp>
      <p:sp>
        <p:nvSpPr>
          <p:cNvPr id="3" name="Content Placeholder 2"/>
          <p:cNvSpPr>
            <a:spLocks noGrp="1"/>
          </p:cNvSpPr>
          <p:nvPr>
            <p:ph idx="1"/>
          </p:nvPr>
        </p:nvSpPr>
        <p:spPr/>
        <p:txBody>
          <a:bodyPr/>
          <a:lstStyle/>
          <a:p>
            <a:pPr marL="0" indent="0" algn="ctr">
              <a:buNone/>
            </a:pPr>
            <a:r>
              <a:rPr lang="en-GB" b="1" dirty="0"/>
              <a:t>Third Meditation</a:t>
            </a:r>
            <a:endParaRPr lang="en-GB" dirty="0"/>
          </a:p>
          <a:p>
            <a:pPr marL="0" indent="0">
              <a:buNone/>
            </a:pPr>
            <a:endParaRPr lang="en-GB" b="1" i="1" dirty="0" smtClean="0"/>
          </a:p>
          <a:p>
            <a:pPr marL="0" indent="0" algn="ctr">
              <a:buNone/>
            </a:pPr>
            <a:r>
              <a:rPr lang="en-GB" b="1" i="1" dirty="0" smtClean="0"/>
              <a:t>The </a:t>
            </a:r>
            <a:r>
              <a:rPr lang="en-GB" b="1" i="1" dirty="0"/>
              <a:t>existence of God</a:t>
            </a:r>
            <a:endParaRPr lang="en-GB" b="1" dirty="0"/>
          </a:p>
          <a:p>
            <a:pPr marL="0" indent="0">
              <a:buNone/>
            </a:pPr>
            <a:endParaRPr lang="en-GB" dirty="0"/>
          </a:p>
        </p:txBody>
      </p:sp>
    </p:spTree>
    <p:extLst>
      <p:ext uri="{BB962C8B-B14F-4D97-AF65-F5344CB8AC3E}">
        <p14:creationId xmlns:p14="http://schemas.microsoft.com/office/powerpoint/2010/main" val="9124691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lgn="just">
              <a:buNone/>
            </a:pPr>
            <a:r>
              <a:rPr lang="en-GB" dirty="0"/>
              <a:t>This Meditation presents two arguments for the existence of God. </a:t>
            </a:r>
            <a:endParaRPr lang="en-GB" dirty="0" smtClean="0"/>
          </a:p>
          <a:p>
            <a:pPr marL="0" indent="0" algn="just">
              <a:buNone/>
            </a:pPr>
            <a:endParaRPr lang="en-GB" dirty="0"/>
          </a:p>
          <a:p>
            <a:pPr marL="0" indent="0" algn="just">
              <a:buNone/>
            </a:pPr>
            <a:r>
              <a:rPr lang="en-GB" dirty="0" smtClean="0"/>
              <a:t>Both </a:t>
            </a:r>
            <a:r>
              <a:rPr lang="en-GB" dirty="0"/>
              <a:t>attempt to derive a claim about the nature of a cause by consideration of the nature of some effect – these effects being (a) The Meditator’s idea of God and (b) the Meditator’s existence as a finite being.</a:t>
            </a:r>
          </a:p>
          <a:p>
            <a:pPr marL="0" indent="0">
              <a:buNone/>
            </a:pPr>
            <a:endParaRPr lang="en-GB" dirty="0"/>
          </a:p>
        </p:txBody>
      </p:sp>
    </p:spTree>
    <p:extLst>
      <p:ext uri="{BB962C8B-B14F-4D97-AF65-F5344CB8AC3E}">
        <p14:creationId xmlns:p14="http://schemas.microsoft.com/office/powerpoint/2010/main" val="1050002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20000"/>
          </a:bodyPr>
          <a:lstStyle/>
          <a:p>
            <a:pPr marL="0" indent="0">
              <a:buNone/>
            </a:pPr>
            <a:r>
              <a:rPr lang="en-GB" dirty="0"/>
              <a:t>Further important issues discussed in the </a:t>
            </a:r>
            <a:r>
              <a:rPr lang="en-GB" dirty="0" smtClean="0"/>
              <a:t>Meditation:</a:t>
            </a:r>
            <a:endParaRPr lang="en-GB" dirty="0"/>
          </a:p>
          <a:p>
            <a:pPr marL="0" indent="0">
              <a:buNone/>
            </a:pPr>
            <a:r>
              <a:rPr lang="en-GB" dirty="0"/>
              <a:t> </a:t>
            </a:r>
          </a:p>
          <a:p>
            <a:pPr marL="0" lvl="0" indent="0" algn="just">
              <a:buNone/>
            </a:pPr>
            <a:r>
              <a:rPr lang="en-GB" dirty="0" smtClean="0"/>
              <a:t>(1) An </a:t>
            </a:r>
            <a:r>
              <a:rPr lang="en-GB" dirty="0"/>
              <a:t>attempt to extract from the Cogito reasoning a method for coming to know truths with certainty.</a:t>
            </a:r>
          </a:p>
          <a:p>
            <a:pPr marL="0" lvl="0" indent="0" algn="just">
              <a:buNone/>
            </a:pPr>
            <a:endParaRPr lang="en-GB" dirty="0" smtClean="0"/>
          </a:p>
          <a:p>
            <a:pPr marL="0" lvl="0" indent="0" algn="just">
              <a:buNone/>
            </a:pPr>
            <a:r>
              <a:rPr lang="en-GB" dirty="0" smtClean="0"/>
              <a:t>(2) The </a:t>
            </a:r>
            <a:r>
              <a:rPr lang="en-GB" dirty="0"/>
              <a:t>distinction between “teachings of nature” and the “natural light”.</a:t>
            </a:r>
          </a:p>
          <a:p>
            <a:pPr marL="0" lvl="0" indent="0" algn="just">
              <a:buNone/>
            </a:pPr>
            <a:endParaRPr lang="en-GB" dirty="0" smtClean="0"/>
          </a:p>
          <a:p>
            <a:pPr marL="0" lvl="0" indent="0" algn="just">
              <a:buNone/>
            </a:pPr>
            <a:r>
              <a:rPr lang="en-GB" dirty="0" smtClean="0"/>
              <a:t>(3) An </a:t>
            </a:r>
            <a:r>
              <a:rPr lang="en-GB" dirty="0"/>
              <a:t>analysis of the notion of an idea.</a:t>
            </a:r>
          </a:p>
          <a:p>
            <a:pPr marL="0" indent="0">
              <a:buNone/>
            </a:pPr>
            <a:endParaRPr lang="en-GB" dirty="0"/>
          </a:p>
        </p:txBody>
      </p:sp>
    </p:spTree>
    <p:extLst>
      <p:ext uri="{BB962C8B-B14F-4D97-AF65-F5344CB8AC3E}">
        <p14:creationId xmlns:p14="http://schemas.microsoft.com/office/powerpoint/2010/main" val="24573113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Extracting a method from the Cogito reasoning</a:t>
            </a:r>
            <a:endParaRPr lang="en-GB" dirty="0"/>
          </a:p>
        </p:txBody>
      </p:sp>
      <p:sp>
        <p:nvSpPr>
          <p:cNvPr id="3" name="Content Placeholder 2"/>
          <p:cNvSpPr>
            <a:spLocks noGrp="1"/>
          </p:cNvSpPr>
          <p:nvPr>
            <p:ph idx="1"/>
          </p:nvPr>
        </p:nvSpPr>
        <p:spPr/>
        <p:txBody>
          <a:bodyPr/>
          <a:lstStyle/>
          <a:p>
            <a:pPr marL="0" indent="0" algn="just">
              <a:buNone/>
            </a:pPr>
            <a:r>
              <a:rPr lang="en-GB" dirty="0"/>
              <a:t>“there is simply a clear and distinct perception of what I am asserting”. “I now seem to be able to lay it down as a general rule that whatever I perceive clearly and distinctly is true”.</a:t>
            </a:r>
          </a:p>
          <a:p>
            <a:pPr marL="0" indent="0">
              <a:buNone/>
            </a:pPr>
            <a:endParaRPr lang="en-GB" dirty="0"/>
          </a:p>
        </p:txBody>
      </p:sp>
    </p:spTree>
    <p:extLst>
      <p:ext uri="{BB962C8B-B14F-4D97-AF65-F5344CB8AC3E}">
        <p14:creationId xmlns:p14="http://schemas.microsoft.com/office/powerpoint/2010/main" val="12616508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20000"/>
          </a:bodyPr>
          <a:lstStyle/>
          <a:p>
            <a:pPr marL="0" indent="0">
              <a:buNone/>
            </a:pPr>
            <a:r>
              <a:rPr lang="en-GB" dirty="0"/>
              <a:t>Questions this raises: </a:t>
            </a:r>
            <a:endParaRPr lang="en-GB" dirty="0" smtClean="0"/>
          </a:p>
          <a:p>
            <a:pPr marL="0" indent="0">
              <a:buNone/>
            </a:pPr>
            <a:endParaRPr lang="en-GB" dirty="0" smtClean="0"/>
          </a:p>
          <a:p>
            <a:pPr marL="514350" indent="-514350">
              <a:buAutoNum type="arabicParenBoth"/>
            </a:pPr>
            <a:r>
              <a:rPr lang="en-GB" dirty="0" smtClean="0"/>
              <a:t>What </a:t>
            </a:r>
            <a:r>
              <a:rPr lang="en-GB" dirty="0"/>
              <a:t>are C and D perceptions? </a:t>
            </a:r>
            <a:endParaRPr lang="en-GB" dirty="0" smtClean="0"/>
          </a:p>
          <a:p>
            <a:pPr marL="514350" indent="-514350">
              <a:buAutoNum type="arabicParenBoth"/>
            </a:pPr>
            <a:endParaRPr lang="en-GB" dirty="0" smtClean="0"/>
          </a:p>
          <a:p>
            <a:pPr marL="514350" indent="-514350">
              <a:buAutoNum type="arabicParenBoth"/>
            </a:pPr>
            <a:r>
              <a:rPr lang="en-GB" dirty="0" smtClean="0"/>
              <a:t>Is </a:t>
            </a:r>
            <a:r>
              <a:rPr lang="en-GB" dirty="0"/>
              <a:t>a C and D perception the perception of a claim for which there can be no grounds for withholding assent</a:t>
            </a:r>
            <a:r>
              <a:rPr lang="en-GB" dirty="0" smtClean="0"/>
              <a:t>?</a:t>
            </a:r>
          </a:p>
          <a:p>
            <a:pPr marL="514350" indent="-514350">
              <a:buFont typeface="Arial" pitchFamily="34" charset="0"/>
              <a:buAutoNum type="arabicParenBoth"/>
            </a:pPr>
            <a:endParaRPr lang="en-GB" dirty="0" smtClean="0"/>
          </a:p>
          <a:p>
            <a:pPr marL="514350" indent="-514350">
              <a:buFont typeface="Arial" pitchFamily="34" charset="0"/>
              <a:buAutoNum type="arabicParenBoth"/>
            </a:pPr>
            <a:r>
              <a:rPr lang="en-GB" dirty="0" smtClean="0"/>
              <a:t>Why think C and D perceptions only yield knowledge?</a:t>
            </a:r>
          </a:p>
          <a:p>
            <a:pPr marL="0" indent="0">
              <a:buNone/>
            </a:pPr>
            <a:endParaRPr lang="en-GB" dirty="0" smtClean="0"/>
          </a:p>
        </p:txBody>
      </p:sp>
    </p:spTree>
    <p:extLst>
      <p:ext uri="{BB962C8B-B14F-4D97-AF65-F5344CB8AC3E}">
        <p14:creationId xmlns:p14="http://schemas.microsoft.com/office/powerpoint/2010/main" val="41253816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 “slight”, “metaphysical” doubt</a:t>
            </a:r>
            <a:endParaRPr lang="en-GB" dirty="0"/>
          </a:p>
        </p:txBody>
      </p:sp>
      <p:sp>
        <p:nvSpPr>
          <p:cNvPr id="3" name="Content Placeholder 2"/>
          <p:cNvSpPr>
            <a:spLocks noGrp="1"/>
          </p:cNvSpPr>
          <p:nvPr>
            <p:ph idx="1"/>
          </p:nvPr>
        </p:nvSpPr>
        <p:spPr/>
        <p:txBody>
          <a:bodyPr/>
          <a:lstStyle/>
          <a:p>
            <a:pPr marL="0" indent="0" algn="just">
              <a:buNone/>
            </a:pPr>
            <a:r>
              <a:rPr lang="en-GB" dirty="0"/>
              <a:t>The Meditator considers general grounds for doubting that what appear to be C and D perceptions (e.g. simple arithmetical propositions like 2 + 3 = 5) are true. This involves the deceiving God hypothesis mentioned in </a:t>
            </a:r>
            <a:r>
              <a:rPr lang="en-GB" dirty="0" smtClean="0"/>
              <a:t>the First Meditation. </a:t>
            </a:r>
            <a:endParaRPr lang="en-GB" dirty="0"/>
          </a:p>
          <a:p>
            <a:pPr marL="0" indent="0">
              <a:buNone/>
            </a:pPr>
            <a:endParaRPr lang="en-GB" dirty="0"/>
          </a:p>
        </p:txBody>
      </p:sp>
    </p:spTree>
    <p:extLst>
      <p:ext uri="{BB962C8B-B14F-4D97-AF65-F5344CB8AC3E}">
        <p14:creationId xmlns:p14="http://schemas.microsoft.com/office/powerpoint/2010/main" val="35354864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TotalTime>
  <Words>1105</Words>
  <Application>Microsoft Office PowerPoint</Application>
  <PresentationFormat>On-screen Show (4:3)</PresentationFormat>
  <Paragraphs>84</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Descartes’ Meditations</vt:lpstr>
      <vt:lpstr>PowerPoint Presentation</vt:lpstr>
      <vt:lpstr>PowerPoint Presentation</vt:lpstr>
      <vt:lpstr>Lecture 4</vt:lpstr>
      <vt:lpstr>PowerPoint Presentation</vt:lpstr>
      <vt:lpstr>PowerPoint Presentation</vt:lpstr>
      <vt:lpstr>Extracting a method from the Cogito reasoning</vt:lpstr>
      <vt:lpstr>PowerPoint Presentation</vt:lpstr>
      <vt:lpstr>A “slight”, “metaphysical” doubt</vt:lpstr>
      <vt:lpstr>PowerPoint Presentation</vt:lpstr>
      <vt:lpstr>A theory of ideas</vt:lpstr>
      <vt:lpstr>The resemblance thesis, natural impulse and the natural light</vt:lpstr>
      <vt:lpstr>More on the theory of ideas</vt:lpstr>
      <vt:lpstr>PowerPoint Presentation</vt:lpstr>
      <vt:lpstr>PowerPoint Presentation</vt:lpstr>
      <vt:lpstr>A causal principle</vt:lpstr>
      <vt:lpstr>First Argument for God’s existence</vt:lpstr>
      <vt:lpstr>PowerPoint Presentation</vt:lpstr>
      <vt:lpstr>Second Argument for God’s existence</vt:lpstr>
      <vt:lpstr>PowerPoint Presentation</vt:lpstr>
      <vt:lpstr>God is no deceiver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Descartes’ Meditations</dc:title>
  <dc:creator>Matthew</dc:creator>
  <cp:lastModifiedBy>Matthew</cp:lastModifiedBy>
  <cp:revision>8</cp:revision>
  <dcterms:created xsi:type="dcterms:W3CDTF">2011-10-12T08:58:04Z</dcterms:created>
  <dcterms:modified xsi:type="dcterms:W3CDTF">2011-10-14T13:04:32Z</dcterms:modified>
</cp:coreProperties>
</file>