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70" r:id="rId7"/>
    <p:sldId id="261" r:id="rId8"/>
    <p:sldId id="262" r:id="rId9"/>
    <p:sldId id="263" r:id="rId10"/>
    <p:sldId id="271" r:id="rId11"/>
    <p:sldId id="264" r:id="rId12"/>
    <p:sldId id="265" r:id="rId13"/>
    <p:sldId id="266"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171CBF4-A968-485E-80AE-3D9A1C729C90}" type="datetimeFigureOut">
              <a:rPr lang="en-GB" smtClean="0"/>
              <a:t>21/10/2011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397559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71CBF4-A968-485E-80AE-3D9A1C729C90}" type="datetimeFigureOut">
              <a:rPr lang="en-GB" smtClean="0"/>
              <a:t>21/10/2011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099510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71CBF4-A968-485E-80AE-3D9A1C729C90}" type="datetimeFigureOut">
              <a:rPr lang="en-GB" smtClean="0"/>
              <a:t>21/10/2011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76644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71CBF4-A968-485E-80AE-3D9A1C729C90}" type="datetimeFigureOut">
              <a:rPr lang="en-GB" smtClean="0"/>
              <a:t>21/10/2011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20967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71CBF4-A968-485E-80AE-3D9A1C729C90}" type="datetimeFigureOut">
              <a:rPr lang="en-GB" smtClean="0"/>
              <a:t>21/10/2011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730921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171CBF4-A968-485E-80AE-3D9A1C729C90}" type="datetimeFigureOut">
              <a:rPr lang="en-GB" smtClean="0"/>
              <a:t>21/10/2011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2932643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71CBF4-A968-485E-80AE-3D9A1C729C90}" type="datetimeFigureOut">
              <a:rPr lang="en-GB" smtClean="0"/>
              <a:t>21/10/2011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327610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171CBF4-A968-485E-80AE-3D9A1C729C90}" type="datetimeFigureOut">
              <a:rPr lang="en-GB" smtClean="0"/>
              <a:t>21/10/2011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000555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1CBF4-A968-485E-80AE-3D9A1C729C90}" type="datetimeFigureOut">
              <a:rPr lang="en-GB" smtClean="0"/>
              <a:t>21/10/2011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686316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1CBF4-A968-485E-80AE-3D9A1C729C90}" type="datetimeFigureOut">
              <a:rPr lang="en-GB" smtClean="0"/>
              <a:t>21/10/2011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186852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1CBF4-A968-485E-80AE-3D9A1C729C90}" type="datetimeFigureOut">
              <a:rPr lang="en-GB" smtClean="0"/>
              <a:t>21/10/2011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FEC21D-449E-47FB-9567-CA18ECA7653C}" type="slidenum">
              <a:rPr lang="en-GB" smtClean="0"/>
              <a:t>‹#›</a:t>
            </a:fld>
            <a:endParaRPr lang="en-GB"/>
          </a:p>
        </p:txBody>
      </p:sp>
    </p:spTree>
    <p:extLst>
      <p:ext uri="{BB962C8B-B14F-4D97-AF65-F5344CB8AC3E}">
        <p14:creationId xmlns:p14="http://schemas.microsoft.com/office/powerpoint/2010/main" val="3808186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1CBF4-A968-485E-80AE-3D9A1C729C90}" type="datetimeFigureOut">
              <a:rPr lang="en-GB" smtClean="0"/>
              <a:t>21/10/2011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EC21D-449E-47FB-9567-CA18ECA7653C}" type="slidenum">
              <a:rPr lang="en-GB" smtClean="0"/>
              <a:t>‹#›</a:t>
            </a:fld>
            <a:endParaRPr lang="en-GB"/>
          </a:p>
        </p:txBody>
      </p:sp>
    </p:spTree>
    <p:extLst>
      <p:ext uri="{BB962C8B-B14F-4D97-AF65-F5344CB8AC3E}">
        <p14:creationId xmlns:p14="http://schemas.microsoft.com/office/powerpoint/2010/main" val="106845239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Descartes’ </a:t>
            </a:r>
            <a:r>
              <a:rPr lang="en-GB" i="1" dirty="0" smtClean="0"/>
              <a:t>Meditations</a:t>
            </a:r>
            <a:endParaRPr lang="en-GB" dirty="0"/>
          </a:p>
        </p:txBody>
      </p:sp>
      <p:sp>
        <p:nvSpPr>
          <p:cNvPr id="3" name="Subtitle 2"/>
          <p:cNvSpPr>
            <a:spLocks noGrp="1"/>
          </p:cNvSpPr>
          <p:nvPr>
            <p:ph type="subTitle" idx="1"/>
          </p:nvPr>
        </p:nvSpPr>
        <p:spPr/>
        <p:txBody>
          <a:bodyPr/>
          <a:lstStyle/>
          <a:p>
            <a:endParaRPr lang="en-GB" dirty="0"/>
          </a:p>
        </p:txBody>
      </p:sp>
      <p:pic>
        <p:nvPicPr>
          <p:cNvPr id="4" name="Picture 2" descr="C:\Users\Matthew\Pictures\Desca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038" y="3390900"/>
            <a:ext cx="3251200" cy="313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995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The Meditator goes on to suggest that God </a:t>
            </a:r>
            <a:r>
              <a:rPr lang="en-GB" i="1" dirty="0"/>
              <a:t>necessarily</a:t>
            </a:r>
            <a:r>
              <a:rPr lang="en-GB" dirty="0"/>
              <a:t> exists. It is part of God’s essence that he is a </a:t>
            </a:r>
            <a:r>
              <a:rPr lang="en-GB" i="1" dirty="0"/>
              <a:t>necessary</a:t>
            </a:r>
            <a:r>
              <a:rPr lang="en-GB" dirty="0"/>
              <a:t> existent: Something such that it is not possible for it not to exist. This is part of his Idea of God’s perfection.</a:t>
            </a:r>
          </a:p>
          <a:p>
            <a:pPr marL="0" indent="0">
              <a:buNone/>
            </a:pPr>
            <a:endParaRPr lang="en-GB" dirty="0"/>
          </a:p>
        </p:txBody>
      </p:sp>
    </p:spTree>
    <p:extLst>
      <p:ext uri="{BB962C8B-B14F-4D97-AF65-F5344CB8AC3E}">
        <p14:creationId xmlns:p14="http://schemas.microsoft.com/office/powerpoint/2010/main" val="822056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marL="0" indent="0" algn="just">
              <a:buNone/>
            </a:pPr>
            <a:r>
              <a:rPr lang="en-GB" dirty="0" smtClean="0"/>
              <a:t>The Meditator claims that through considering God’s essence he can draw the conclusion that it is a contradiction to think of God as not existing (just as it would be a contradiction to think of a triangle that didn’t have three sides, or a material object that lacked extension). </a:t>
            </a:r>
          </a:p>
          <a:p>
            <a:pPr marL="0" indent="0" algn="just">
              <a:buNone/>
            </a:pPr>
            <a:endParaRPr lang="en-GB" dirty="0"/>
          </a:p>
          <a:p>
            <a:pPr marL="0" indent="0" algn="just">
              <a:buNone/>
            </a:pPr>
            <a:r>
              <a:rPr lang="en-GB" dirty="0"/>
              <a:t>“I am not free to think of God without existence”.</a:t>
            </a:r>
          </a:p>
          <a:p>
            <a:pPr marL="0" indent="0" algn="just">
              <a:buNone/>
            </a:pPr>
            <a:endParaRPr lang="en-GB" dirty="0" smtClean="0"/>
          </a:p>
          <a:p>
            <a:pPr marL="0" indent="0">
              <a:buNone/>
            </a:pPr>
            <a:endParaRPr lang="en-GB" dirty="0"/>
          </a:p>
        </p:txBody>
      </p:sp>
    </p:spTree>
    <p:extLst>
      <p:ext uri="{BB962C8B-B14F-4D97-AF65-F5344CB8AC3E}">
        <p14:creationId xmlns:p14="http://schemas.microsoft.com/office/powerpoint/2010/main" val="3783898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Objections</a:t>
            </a:r>
            <a:endParaRPr lang="en-GB" dirty="0"/>
          </a:p>
        </p:txBody>
      </p:sp>
      <p:sp>
        <p:nvSpPr>
          <p:cNvPr id="3" name="Content Placeholder 2"/>
          <p:cNvSpPr>
            <a:spLocks noGrp="1"/>
          </p:cNvSpPr>
          <p:nvPr>
            <p:ph idx="1"/>
          </p:nvPr>
        </p:nvSpPr>
        <p:spPr/>
        <p:txBody>
          <a:bodyPr/>
          <a:lstStyle/>
          <a:p>
            <a:pPr marL="0" indent="0">
              <a:buNone/>
            </a:pPr>
            <a:r>
              <a:rPr lang="en-GB" dirty="0" err="1"/>
              <a:t>Gassendi</a:t>
            </a:r>
            <a:r>
              <a:rPr lang="en-GB" dirty="0"/>
              <a:t> offers the following objections: </a:t>
            </a:r>
          </a:p>
          <a:p>
            <a:pPr marL="0" indent="0">
              <a:buNone/>
            </a:pPr>
            <a:endParaRPr lang="en-GB" dirty="0"/>
          </a:p>
          <a:p>
            <a:pPr marL="0" indent="0" algn="just">
              <a:buNone/>
            </a:pPr>
            <a:r>
              <a:rPr lang="en-GB" dirty="0"/>
              <a:t>(i) Existence and essence cannot be separated. If a thing does not exist then it can have no essence either. This is to challenge Descartes’ claim that essence can be known prior to existence. </a:t>
            </a:r>
          </a:p>
          <a:p>
            <a:pPr marL="0" indent="0">
              <a:buNone/>
            </a:pPr>
            <a:endParaRPr lang="en-GB" dirty="0"/>
          </a:p>
        </p:txBody>
      </p:sp>
    </p:spTree>
    <p:extLst>
      <p:ext uri="{BB962C8B-B14F-4D97-AF65-F5344CB8AC3E}">
        <p14:creationId xmlns:p14="http://schemas.microsoft.com/office/powerpoint/2010/main" val="31346286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(ii) Existence cannot be a perfection. What doesn’t exist can have no perfection, and all the things that do exist have the same ‘perfection’ of existence.</a:t>
            </a:r>
          </a:p>
          <a:p>
            <a:pPr marL="0" indent="0">
              <a:buNone/>
            </a:pPr>
            <a:endParaRPr lang="en-GB" dirty="0"/>
          </a:p>
        </p:txBody>
      </p:sp>
    </p:spTree>
    <p:extLst>
      <p:ext uri="{BB962C8B-B14F-4D97-AF65-F5344CB8AC3E}">
        <p14:creationId xmlns:p14="http://schemas.microsoft.com/office/powerpoint/2010/main" val="4196752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(iii) Thinking of a thing as existent adds nothing to it. Either existence is not a predicate, or it is equally contained in the conception of all things. </a:t>
            </a:r>
          </a:p>
          <a:p>
            <a:pPr marL="0" indent="0">
              <a:buNone/>
            </a:pPr>
            <a:endParaRPr lang="en-GB" dirty="0"/>
          </a:p>
        </p:txBody>
      </p:sp>
    </p:spTree>
    <p:extLst>
      <p:ext uri="{BB962C8B-B14F-4D97-AF65-F5344CB8AC3E}">
        <p14:creationId xmlns:p14="http://schemas.microsoft.com/office/powerpoint/2010/main" val="1409045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err="1"/>
              <a:t>Caterus</a:t>
            </a:r>
            <a:r>
              <a:rPr lang="en-GB" dirty="0"/>
              <a:t>’ objection:</a:t>
            </a:r>
          </a:p>
          <a:p>
            <a:pPr marL="0" indent="0">
              <a:buNone/>
            </a:pPr>
            <a:r>
              <a:rPr lang="en-GB" dirty="0"/>
              <a:t> </a:t>
            </a:r>
          </a:p>
          <a:p>
            <a:pPr marL="0" indent="0">
              <a:buNone/>
            </a:pPr>
            <a:r>
              <a:rPr lang="en-GB" i="1" dirty="0"/>
              <a:t>If</a:t>
            </a:r>
            <a:r>
              <a:rPr lang="en-GB" dirty="0"/>
              <a:t> God exists, then he necessarily exists. This all that we can conclude from our idea of God. </a:t>
            </a:r>
          </a:p>
          <a:p>
            <a:pPr marL="0" indent="0">
              <a:buNone/>
            </a:pPr>
            <a:r>
              <a:rPr lang="en-GB" dirty="0"/>
              <a:t> </a:t>
            </a:r>
          </a:p>
          <a:p>
            <a:pPr marL="0" indent="0">
              <a:buNone/>
            </a:pPr>
            <a:endParaRPr lang="en-GB" dirty="0"/>
          </a:p>
        </p:txBody>
      </p:sp>
    </p:spTree>
    <p:extLst>
      <p:ext uri="{BB962C8B-B14F-4D97-AF65-F5344CB8AC3E}">
        <p14:creationId xmlns:p14="http://schemas.microsoft.com/office/powerpoint/2010/main" val="527851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General </a:t>
            </a:r>
            <a:r>
              <a:rPr lang="en-GB" b="1" dirty="0" smtClean="0"/>
              <a:t>questions</a:t>
            </a:r>
            <a:r>
              <a:rPr lang="en-GB" dirty="0"/>
              <a:t/>
            </a:r>
            <a:br>
              <a:rPr lang="en-GB" dirty="0"/>
            </a:br>
            <a:endParaRPr lang="en-GB" dirty="0"/>
          </a:p>
        </p:txBody>
      </p:sp>
      <p:sp>
        <p:nvSpPr>
          <p:cNvPr id="3" name="Content Placeholder 2"/>
          <p:cNvSpPr>
            <a:spLocks noGrp="1"/>
          </p:cNvSpPr>
          <p:nvPr>
            <p:ph idx="1"/>
          </p:nvPr>
        </p:nvSpPr>
        <p:spPr/>
        <p:txBody>
          <a:bodyPr>
            <a:normAutofit lnSpcReduction="10000"/>
          </a:bodyPr>
          <a:lstStyle/>
          <a:p>
            <a:pPr algn="just"/>
            <a:r>
              <a:rPr lang="en-GB" dirty="0"/>
              <a:t>Can the essence of a thing be known without knowing whether that thing actually exists? </a:t>
            </a:r>
          </a:p>
          <a:p>
            <a:pPr marL="0" indent="0" algn="just">
              <a:buNone/>
            </a:pPr>
            <a:endParaRPr lang="en-GB" dirty="0"/>
          </a:p>
          <a:p>
            <a:pPr algn="just"/>
            <a:r>
              <a:rPr lang="en-GB" dirty="0"/>
              <a:t>Can existence be a property of something? If not, does this undermine the Ontological argument?</a:t>
            </a:r>
          </a:p>
          <a:p>
            <a:pPr marL="0" indent="0" algn="just">
              <a:buNone/>
            </a:pPr>
            <a:r>
              <a:rPr lang="en-GB" dirty="0"/>
              <a:t> </a:t>
            </a:r>
          </a:p>
          <a:p>
            <a:pPr marL="0" indent="0" algn="just">
              <a:buNone/>
            </a:pPr>
            <a:r>
              <a:rPr lang="en-GB" dirty="0"/>
              <a:t>Is the idea of a </a:t>
            </a:r>
            <a:r>
              <a:rPr lang="en-GB" i="1" dirty="0"/>
              <a:t>necessary</a:t>
            </a:r>
            <a:r>
              <a:rPr lang="en-GB" dirty="0"/>
              <a:t> existent coherent? If so, does it follow that such a thing exists?</a:t>
            </a:r>
          </a:p>
          <a:p>
            <a:pPr marL="0" indent="0">
              <a:buNone/>
            </a:pPr>
            <a:endParaRPr lang="en-GB" dirty="0"/>
          </a:p>
        </p:txBody>
      </p:sp>
    </p:spTree>
    <p:extLst>
      <p:ext uri="{BB962C8B-B14F-4D97-AF65-F5344CB8AC3E}">
        <p14:creationId xmlns:p14="http://schemas.microsoft.com/office/powerpoint/2010/main" val="3109151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Lecture 6</a:t>
            </a:r>
            <a:r>
              <a:rPr lang="en-GB" dirty="0"/>
              <a:t/>
            </a:r>
            <a:br>
              <a:rPr lang="en-GB" dirty="0"/>
            </a:br>
            <a:endParaRPr lang="en-GB" dirty="0"/>
          </a:p>
        </p:txBody>
      </p:sp>
      <p:sp>
        <p:nvSpPr>
          <p:cNvPr id="3" name="Subtitle 2"/>
          <p:cNvSpPr>
            <a:spLocks noGrp="1"/>
          </p:cNvSpPr>
          <p:nvPr>
            <p:ph type="subTitle" idx="1"/>
          </p:nvPr>
        </p:nvSpPr>
        <p:spPr/>
        <p:txBody>
          <a:bodyPr>
            <a:normAutofit fontScale="92500" lnSpcReduction="20000"/>
          </a:bodyPr>
          <a:lstStyle/>
          <a:p>
            <a:r>
              <a:rPr lang="en-GB" b="1" dirty="0"/>
              <a:t>Fifth Meditation</a:t>
            </a:r>
            <a:endParaRPr lang="en-GB" dirty="0"/>
          </a:p>
          <a:p>
            <a:r>
              <a:rPr lang="en-GB" b="1" i="1" dirty="0"/>
              <a:t>The essence of material things and the existence of God considered a second time</a:t>
            </a:r>
          </a:p>
          <a:p>
            <a:endParaRPr lang="en-GB" dirty="0"/>
          </a:p>
        </p:txBody>
      </p:sp>
    </p:spTree>
    <p:extLst>
      <p:ext uri="{BB962C8B-B14F-4D97-AF65-F5344CB8AC3E}">
        <p14:creationId xmlns:p14="http://schemas.microsoft.com/office/powerpoint/2010/main" val="2081012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Now that the Meditator claims to have uncovered what’s required for making progress and advancing “to knowledge of other things”, he turns to the question of what can be known about material objects, whose existence has up till now been thrown into doubt.</a:t>
            </a:r>
          </a:p>
          <a:p>
            <a:pPr marL="0" indent="0">
              <a:buNone/>
            </a:pPr>
            <a:endParaRPr lang="en-GB" dirty="0"/>
          </a:p>
        </p:txBody>
      </p:sp>
    </p:spTree>
    <p:extLst>
      <p:ext uri="{BB962C8B-B14F-4D97-AF65-F5344CB8AC3E}">
        <p14:creationId xmlns:p14="http://schemas.microsoft.com/office/powerpoint/2010/main" val="555276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ideas of these things, in so far as they exist in my thought”:</a:t>
            </a:r>
            <a:r>
              <a:rPr lang="en-GB" dirty="0"/>
              <a:t> </a:t>
            </a:r>
          </a:p>
        </p:txBody>
      </p:sp>
      <p:sp>
        <p:nvSpPr>
          <p:cNvPr id="3" name="Content Placeholder 2"/>
          <p:cNvSpPr>
            <a:spLocks noGrp="1"/>
          </p:cNvSpPr>
          <p:nvPr>
            <p:ph idx="1"/>
          </p:nvPr>
        </p:nvSpPr>
        <p:spPr/>
        <p:txBody>
          <a:bodyPr>
            <a:normAutofit lnSpcReduction="10000"/>
          </a:bodyPr>
          <a:lstStyle/>
          <a:p>
            <a:pPr marL="0" indent="0" algn="just">
              <a:buNone/>
            </a:pPr>
            <a:r>
              <a:rPr lang="en-GB" dirty="0"/>
              <a:t>The Meditator turns to the question of what is involved in his </a:t>
            </a:r>
            <a:r>
              <a:rPr lang="en-GB" i="1" dirty="0"/>
              <a:t>idea</a:t>
            </a:r>
            <a:r>
              <a:rPr lang="en-GB" dirty="0"/>
              <a:t> of material objects. What can be deduced, using the Intellect, by consideration of the mere </a:t>
            </a:r>
            <a:r>
              <a:rPr lang="en-GB" i="1" dirty="0"/>
              <a:t>Idea</a:t>
            </a:r>
            <a:r>
              <a:rPr lang="en-GB" dirty="0"/>
              <a:t> of a material object? </a:t>
            </a:r>
            <a:endParaRPr lang="en-GB" dirty="0" smtClean="0"/>
          </a:p>
          <a:p>
            <a:pPr marL="0" indent="0" algn="just">
              <a:buNone/>
            </a:pPr>
            <a:endParaRPr lang="en-GB" dirty="0"/>
          </a:p>
          <a:p>
            <a:pPr marL="0" indent="0" algn="just">
              <a:buNone/>
            </a:pPr>
            <a:r>
              <a:rPr lang="en-GB" dirty="0" smtClean="0"/>
              <a:t>The </a:t>
            </a:r>
            <a:r>
              <a:rPr lang="en-GB" dirty="0"/>
              <a:t>suggestion appears to be that Meditator may be able to arrive at knowledge of the </a:t>
            </a:r>
            <a:r>
              <a:rPr lang="en-GB" i="1" dirty="0"/>
              <a:t>essence</a:t>
            </a:r>
            <a:r>
              <a:rPr lang="en-GB" dirty="0"/>
              <a:t> of material things? </a:t>
            </a:r>
            <a:endParaRPr lang="en-GB"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39550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Essence</a:t>
            </a:r>
            <a:endParaRPr lang="en-GB" dirty="0"/>
          </a:p>
        </p:txBody>
      </p:sp>
      <p:sp>
        <p:nvSpPr>
          <p:cNvPr id="3" name="Content Placeholder 2"/>
          <p:cNvSpPr>
            <a:spLocks noGrp="1"/>
          </p:cNvSpPr>
          <p:nvPr>
            <p:ph idx="1"/>
          </p:nvPr>
        </p:nvSpPr>
        <p:spPr>
          <a:xfrm>
            <a:off x="467544" y="1484784"/>
            <a:ext cx="8229600" cy="4525963"/>
          </a:xfrm>
        </p:spPr>
        <p:txBody>
          <a:bodyPr>
            <a:normAutofit lnSpcReduction="10000"/>
          </a:bodyPr>
          <a:lstStyle/>
          <a:p>
            <a:pPr marL="0" indent="0" algn="just">
              <a:buNone/>
            </a:pPr>
            <a:r>
              <a:rPr lang="en-GB" dirty="0" smtClean="0"/>
              <a:t>The ‘essence’ of a thing is what is </a:t>
            </a:r>
            <a:r>
              <a:rPr lang="en-GB" i="1" dirty="0" smtClean="0"/>
              <a:t>essential</a:t>
            </a:r>
            <a:r>
              <a:rPr lang="en-GB" dirty="0" smtClean="0"/>
              <a:t> to it – what it is not possible for it not to possess. </a:t>
            </a:r>
            <a:endParaRPr lang="en-GB" dirty="0" smtClean="0"/>
          </a:p>
          <a:p>
            <a:pPr marL="0" indent="0" algn="just">
              <a:buNone/>
            </a:pPr>
            <a:endParaRPr lang="en-GB" dirty="0"/>
          </a:p>
          <a:p>
            <a:pPr marL="0" indent="0" algn="just">
              <a:buNone/>
            </a:pPr>
            <a:r>
              <a:rPr lang="en-GB" dirty="0" smtClean="0"/>
              <a:t>The </a:t>
            </a:r>
            <a:r>
              <a:rPr lang="en-GB" dirty="0" smtClean="0"/>
              <a:t>discussion of the piece of wax in the Second Meditation may be relevant here. Part of what was suggested there is that we cannot know what is essential to a thing simply by means of the senses. It is through the Intellect that we come to know of the essence of something. </a:t>
            </a:r>
          </a:p>
          <a:p>
            <a:pPr marL="0" indent="0" algn="just">
              <a:buNone/>
            </a:pPr>
            <a:endParaRPr lang="en-GB" dirty="0"/>
          </a:p>
          <a:p>
            <a:pPr marL="0" indent="0" algn="just">
              <a:buNone/>
            </a:pPr>
            <a:endParaRPr lang="en-GB" dirty="0" smtClean="0"/>
          </a:p>
          <a:p>
            <a:pPr marL="0" indent="0">
              <a:buNone/>
            </a:pPr>
            <a:endParaRPr lang="en-GB" dirty="0"/>
          </a:p>
        </p:txBody>
      </p:sp>
    </p:spTree>
    <p:extLst>
      <p:ext uri="{BB962C8B-B14F-4D97-AF65-F5344CB8AC3E}">
        <p14:creationId xmlns:p14="http://schemas.microsoft.com/office/powerpoint/2010/main" val="3051137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The suggestion now appears to be that if we can come to know of the essence of things through the Intellect, then we should be able to acquire knowledge of the essence of such a thing by means of the Intellect (as long as our perceptions are C and D), while bracketing the question of whether such things actually exist in the world. </a:t>
            </a:r>
            <a:endParaRPr lang="en-GB" dirty="0" smtClean="0"/>
          </a:p>
          <a:p>
            <a:pPr marL="0" indent="0" algn="just">
              <a:buNone/>
            </a:pPr>
            <a:endParaRPr lang="en-GB" dirty="0"/>
          </a:p>
          <a:p>
            <a:pPr marL="0" indent="0" algn="just">
              <a:buNone/>
            </a:pPr>
            <a:r>
              <a:rPr lang="en-GB" dirty="0" smtClean="0"/>
              <a:t>Compare </a:t>
            </a:r>
            <a:r>
              <a:rPr lang="en-GB" dirty="0"/>
              <a:t>here the discussion of what is essential to something’s being a </a:t>
            </a:r>
            <a:r>
              <a:rPr lang="en-GB" dirty="0" smtClean="0"/>
              <a:t>triangle.</a:t>
            </a:r>
          </a:p>
        </p:txBody>
      </p:sp>
    </p:spTree>
    <p:extLst>
      <p:ext uri="{BB962C8B-B14F-4D97-AF65-F5344CB8AC3E}">
        <p14:creationId xmlns:p14="http://schemas.microsoft.com/office/powerpoint/2010/main" val="3636018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a:t>Note the qualities that the Meditator lists when considering his idea of a material object: </a:t>
            </a:r>
            <a:r>
              <a:rPr lang="en-GB" b="1" dirty="0"/>
              <a:t>extension, continuous quantity, size, shape, position, and local motion. </a:t>
            </a:r>
            <a:endParaRPr lang="en-GB" b="1" dirty="0" smtClean="0"/>
          </a:p>
          <a:p>
            <a:pPr marL="0" indent="0" algn="just">
              <a:buNone/>
            </a:pPr>
            <a:endParaRPr lang="en-GB" dirty="0"/>
          </a:p>
          <a:p>
            <a:pPr marL="0" indent="0" algn="just">
              <a:buNone/>
            </a:pPr>
            <a:r>
              <a:rPr lang="en-GB" dirty="0" smtClean="0"/>
              <a:t>This </a:t>
            </a:r>
            <a:r>
              <a:rPr lang="en-GB" dirty="0"/>
              <a:t>characterisation of material objects matches his non-Aristotelian scientific view of the material world. Extension, for Descartes, is the principal attribute of matter. The epistemology that is being promoted here is helping to provide the metaphysical foundations of his “mechanical” science.</a:t>
            </a:r>
          </a:p>
          <a:p>
            <a:pPr marL="0" indent="0">
              <a:buNone/>
            </a:pPr>
            <a:endParaRPr lang="en-GB" dirty="0"/>
          </a:p>
        </p:txBody>
      </p:sp>
    </p:spTree>
    <p:extLst>
      <p:ext uri="{BB962C8B-B14F-4D97-AF65-F5344CB8AC3E}">
        <p14:creationId xmlns:p14="http://schemas.microsoft.com/office/powerpoint/2010/main" val="4161374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God’s existence considered a second time</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The discussion of the acquisition of knowledge of essence by means of the Intellect now forms the basis of a further argument for God’s existence (The Ontological Argument). </a:t>
            </a:r>
          </a:p>
        </p:txBody>
      </p:sp>
    </p:spTree>
    <p:extLst>
      <p:ext uri="{BB962C8B-B14F-4D97-AF65-F5344CB8AC3E}">
        <p14:creationId xmlns:p14="http://schemas.microsoft.com/office/powerpoint/2010/main" val="87123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smtClean="0"/>
              <a:t>Through consideration of his Idea of God, the Meditator draws conclusions concerning God’s essence. “It belongs to God’s nature that he always exists”. </a:t>
            </a:r>
            <a:endParaRPr lang="en-GB" dirty="0" smtClean="0"/>
          </a:p>
          <a:p>
            <a:pPr marL="0" indent="0" algn="just">
              <a:buNone/>
            </a:pPr>
            <a:endParaRPr lang="en-GB" dirty="0"/>
          </a:p>
        </p:txBody>
      </p:sp>
    </p:spTree>
    <p:extLst>
      <p:ext uri="{BB962C8B-B14F-4D97-AF65-F5344CB8AC3E}">
        <p14:creationId xmlns:p14="http://schemas.microsoft.com/office/powerpoint/2010/main" val="895306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712</Words>
  <Application>Microsoft Office PowerPoint</Application>
  <PresentationFormat>On-screen Show (4:3)</PresentationFormat>
  <Paragraphs>43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Descartes’ Meditations</vt:lpstr>
      <vt:lpstr>Lecture 6 </vt:lpstr>
      <vt:lpstr>PowerPoint Presentation</vt:lpstr>
      <vt:lpstr>“The ideas of these things, in so far as they exist in my thought”: </vt:lpstr>
      <vt:lpstr>Essence</vt:lpstr>
      <vt:lpstr>PowerPoint Presentation</vt:lpstr>
      <vt:lpstr>PowerPoint Presentation</vt:lpstr>
      <vt:lpstr>God’s existence considered a second time</vt:lpstr>
      <vt:lpstr>PowerPoint Presentation</vt:lpstr>
      <vt:lpstr>PowerPoint Presentation</vt:lpstr>
      <vt:lpstr>PowerPoint Presentation</vt:lpstr>
      <vt:lpstr>Objections</vt:lpstr>
      <vt:lpstr>PowerPoint Presentation</vt:lpstr>
      <vt:lpstr>PowerPoint Presentation</vt:lpstr>
      <vt:lpstr>PowerPoint Presentation</vt:lpstr>
      <vt:lpstr>General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Descartes’ Meditations</dc:title>
  <dc:creator>Matthew</dc:creator>
  <cp:lastModifiedBy>Matthew</cp:lastModifiedBy>
  <cp:revision>5</cp:revision>
  <dcterms:created xsi:type="dcterms:W3CDTF">2011-10-17T13:34:02Z</dcterms:created>
  <dcterms:modified xsi:type="dcterms:W3CDTF">2011-10-21T11:53:31Z</dcterms:modified>
</cp:coreProperties>
</file>