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1" r:id="rId15"/>
    <p:sldId id="279" r:id="rId16"/>
    <p:sldId id="278" r:id="rId17"/>
    <p:sldId id="272" r:id="rId18"/>
    <p:sldId id="270" r:id="rId19"/>
    <p:sldId id="273" r:id="rId20"/>
    <p:sldId id="274" r:id="rId21"/>
    <p:sldId id="275" r:id="rId22"/>
    <p:sldId id="276"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095B118-BC8F-40FA-9A75-CA14D2F17E40}" type="datetimeFigureOut">
              <a:rPr lang="en-GB" smtClean="0"/>
              <a:t>27/10/2011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7C1AB8-4035-4C03-B3E3-496CC46A291A}" type="slidenum">
              <a:rPr lang="en-GB" smtClean="0"/>
              <a:t>‹#›</a:t>
            </a:fld>
            <a:endParaRPr lang="en-GB"/>
          </a:p>
        </p:txBody>
      </p:sp>
    </p:spTree>
    <p:extLst>
      <p:ext uri="{BB962C8B-B14F-4D97-AF65-F5344CB8AC3E}">
        <p14:creationId xmlns:p14="http://schemas.microsoft.com/office/powerpoint/2010/main" val="4042895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095B118-BC8F-40FA-9A75-CA14D2F17E40}" type="datetimeFigureOut">
              <a:rPr lang="en-GB" smtClean="0"/>
              <a:t>27/10/2011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7C1AB8-4035-4C03-B3E3-496CC46A291A}" type="slidenum">
              <a:rPr lang="en-GB" smtClean="0"/>
              <a:t>‹#›</a:t>
            </a:fld>
            <a:endParaRPr lang="en-GB"/>
          </a:p>
        </p:txBody>
      </p:sp>
    </p:spTree>
    <p:extLst>
      <p:ext uri="{BB962C8B-B14F-4D97-AF65-F5344CB8AC3E}">
        <p14:creationId xmlns:p14="http://schemas.microsoft.com/office/powerpoint/2010/main" val="69128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095B118-BC8F-40FA-9A75-CA14D2F17E40}" type="datetimeFigureOut">
              <a:rPr lang="en-GB" smtClean="0"/>
              <a:t>27/10/2011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7C1AB8-4035-4C03-B3E3-496CC46A291A}" type="slidenum">
              <a:rPr lang="en-GB" smtClean="0"/>
              <a:t>‹#›</a:t>
            </a:fld>
            <a:endParaRPr lang="en-GB"/>
          </a:p>
        </p:txBody>
      </p:sp>
    </p:spTree>
    <p:extLst>
      <p:ext uri="{BB962C8B-B14F-4D97-AF65-F5344CB8AC3E}">
        <p14:creationId xmlns:p14="http://schemas.microsoft.com/office/powerpoint/2010/main" val="3556876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095B118-BC8F-40FA-9A75-CA14D2F17E40}" type="datetimeFigureOut">
              <a:rPr lang="en-GB" smtClean="0"/>
              <a:t>27/10/2011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7C1AB8-4035-4C03-B3E3-496CC46A291A}" type="slidenum">
              <a:rPr lang="en-GB" smtClean="0"/>
              <a:t>‹#›</a:t>
            </a:fld>
            <a:endParaRPr lang="en-GB"/>
          </a:p>
        </p:txBody>
      </p:sp>
    </p:spTree>
    <p:extLst>
      <p:ext uri="{BB962C8B-B14F-4D97-AF65-F5344CB8AC3E}">
        <p14:creationId xmlns:p14="http://schemas.microsoft.com/office/powerpoint/2010/main" val="611048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95B118-BC8F-40FA-9A75-CA14D2F17E40}" type="datetimeFigureOut">
              <a:rPr lang="en-GB" smtClean="0"/>
              <a:t>27/10/2011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7C1AB8-4035-4C03-B3E3-496CC46A291A}" type="slidenum">
              <a:rPr lang="en-GB" smtClean="0"/>
              <a:t>‹#›</a:t>
            </a:fld>
            <a:endParaRPr lang="en-GB"/>
          </a:p>
        </p:txBody>
      </p:sp>
    </p:spTree>
    <p:extLst>
      <p:ext uri="{BB962C8B-B14F-4D97-AF65-F5344CB8AC3E}">
        <p14:creationId xmlns:p14="http://schemas.microsoft.com/office/powerpoint/2010/main" val="533236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095B118-BC8F-40FA-9A75-CA14D2F17E40}" type="datetimeFigureOut">
              <a:rPr lang="en-GB" smtClean="0"/>
              <a:t>27/10/2011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7C1AB8-4035-4C03-B3E3-496CC46A291A}" type="slidenum">
              <a:rPr lang="en-GB" smtClean="0"/>
              <a:t>‹#›</a:t>
            </a:fld>
            <a:endParaRPr lang="en-GB"/>
          </a:p>
        </p:txBody>
      </p:sp>
    </p:spTree>
    <p:extLst>
      <p:ext uri="{BB962C8B-B14F-4D97-AF65-F5344CB8AC3E}">
        <p14:creationId xmlns:p14="http://schemas.microsoft.com/office/powerpoint/2010/main" val="435655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095B118-BC8F-40FA-9A75-CA14D2F17E40}" type="datetimeFigureOut">
              <a:rPr lang="en-GB" smtClean="0"/>
              <a:t>27/10/2011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7C1AB8-4035-4C03-B3E3-496CC46A291A}" type="slidenum">
              <a:rPr lang="en-GB" smtClean="0"/>
              <a:t>‹#›</a:t>
            </a:fld>
            <a:endParaRPr lang="en-GB"/>
          </a:p>
        </p:txBody>
      </p:sp>
    </p:spTree>
    <p:extLst>
      <p:ext uri="{BB962C8B-B14F-4D97-AF65-F5344CB8AC3E}">
        <p14:creationId xmlns:p14="http://schemas.microsoft.com/office/powerpoint/2010/main" val="2264277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095B118-BC8F-40FA-9A75-CA14D2F17E40}" type="datetimeFigureOut">
              <a:rPr lang="en-GB" smtClean="0"/>
              <a:t>27/10/2011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7C1AB8-4035-4C03-B3E3-496CC46A291A}" type="slidenum">
              <a:rPr lang="en-GB" smtClean="0"/>
              <a:t>‹#›</a:t>
            </a:fld>
            <a:endParaRPr lang="en-GB"/>
          </a:p>
        </p:txBody>
      </p:sp>
    </p:spTree>
    <p:extLst>
      <p:ext uri="{BB962C8B-B14F-4D97-AF65-F5344CB8AC3E}">
        <p14:creationId xmlns:p14="http://schemas.microsoft.com/office/powerpoint/2010/main" val="19445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95B118-BC8F-40FA-9A75-CA14D2F17E40}" type="datetimeFigureOut">
              <a:rPr lang="en-GB" smtClean="0"/>
              <a:t>27/10/2011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7C1AB8-4035-4C03-B3E3-496CC46A291A}" type="slidenum">
              <a:rPr lang="en-GB" smtClean="0"/>
              <a:t>‹#›</a:t>
            </a:fld>
            <a:endParaRPr lang="en-GB"/>
          </a:p>
        </p:txBody>
      </p:sp>
    </p:spTree>
    <p:extLst>
      <p:ext uri="{BB962C8B-B14F-4D97-AF65-F5344CB8AC3E}">
        <p14:creationId xmlns:p14="http://schemas.microsoft.com/office/powerpoint/2010/main" val="251811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95B118-BC8F-40FA-9A75-CA14D2F17E40}" type="datetimeFigureOut">
              <a:rPr lang="en-GB" smtClean="0"/>
              <a:t>27/10/2011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7C1AB8-4035-4C03-B3E3-496CC46A291A}" type="slidenum">
              <a:rPr lang="en-GB" smtClean="0"/>
              <a:t>‹#›</a:t>
            </a:fld>
            <a:endParaRPr lang="en-GB"/>
          </a:p>
        </p:txBody>
      </p:sp>
    </p:spTree>
    <p:extLst>
      <p:ext uri="{BB962C8B-B14F-4D97-AF65-F5344CB8AC3E}">
        <p14:creationId xmlns:p14="http://schemas.microsoft.com/office/powerpoint/2010/main" val="4215874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95B118-BC8F-40FA-9A75-CA14D2F17E40}" type="datetimeFigureOut">
              <a:rPr lang="en-GB" smtClean="0"/>
              <a:t>27/10/2011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7C1AB8-4035-4C03-B3E3-496CC46A291A}" type="slidenum">
              <a:rPr lang="en-GB" smtClean="0"/>
              <a:t>‹#›</a:t>
            </a:fld>
            <a:endParaRPr lang="en-GB"/>
          </a:p>
        </p:txBody>
      </p:sp>
    </p:spTree>
    <p:extLst>
      <p:ext uri="{BB962C8B-B14F-4D97-AF65-F5344CB8AC3E}">
        <p14:creationId xmlns:p14="http://schemas.microsoft.com/office/powerpoint/2010/main" val="901024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95B118-BC8F-40FA-9A75-CA14D2F17E40}" type="datetimeFigureOut">
              <a:rPr lang="en-GB" smtClean="0"/>
              <a:t>27/10/2011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7C1AB8-4035-4C03-B3E3-496CC46A291A}" type="slidenum">
              <a:rPr lang="en-GB" smtClean="0"/>
              <a:t>‹#›</a:t>
            </a:fld>
            <a:endParaRPr lang="en-GB"/>
          </a:p>
        </p:txBody>
      </p:sp>
    </p:spTree>
    <p:extLst>
      <p:ext uri="{BB962C8B-B14F-4D97-AF65-F5344CB8AC3E}">
        <p14:creationId xmlns:p14="http://schemas.microsoft.com/office/powerpoint/2010/main" val="279499192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Descartes’ </a:t>
            </a:r>
            <a:r>
              <a:rPr lang="en-GB" i="1" dirty="0" smtClean="0"/>
              <a:t>Meditations</a:t>
            </a:r>
            <a:endParaRPr lang="en-GB" dirty="0"/>
          </a:p>
        </p:txBody>
      </p:sp>
      <p:sp>
        <p:nvSpPr>
          <p:cNvPr id="3" name="Subtitle 2"/>
          <p:cNvSpPr>
            <a:spLocks noGrp="1"/>
          </p:cNvSpPr>
          <p:nvPr>
            <p:ph type="subTitle" idx="1"/>
          </p:nvPr>
        </p:nvSpPr>
        <p:spPr/>
        <p:txBody>
          <a:bodyPr/>
          <a:lstStyle/>
          <a:p>
            <a:endParaRPr lang="en-GB" dirty="0"/>
          </a:p>
        </p:txBody>
      </p:sp>
      <p:pic>
        <p:nvPicPr>
          <p:cNvPr id="4" name="Picture 2" descr="C:\Users\Matthew\Pictures\Descart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038" y="3390900"/>
            <a:ext cx="3251200" cy="3134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28515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What makes an argument ‘viciously’ circular?</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endParaRPr lang="en-GB" dirty="0"/>
          </a:p>
          <a:p>
            <a:pPr marL="0" indent="0">
              <a:buNone/>
            </a:pPr>
            <a:r>
              <a:rPr lang="en-GB" dirty="0"/>
              <a:t>A straightforward instance of a viciously circular version of the argument would be the following:</a:t>
            </a:r>
          </a:p>
          <a:p>
            <a:pPr marL="0" indent="0">
              <a:buNone/>
            </a:pPr>
            <a:r>
              <a:rPr lang="en-GB" dirty="0"/>
              <a:t> </a:t>
            </a:r>
          </a:p>
          <a:p>
            <a:pPr marL="0" lvl="0" indent="0">
              <a:buNone/>
            </a:pPr>
            <a:r>
              <a:rPr lang="en-GB" dirty="0" smtClean="0"/>
              <a:t>(1) C </a:t>
            </a:r>
            <a:r>
              <a:rPr lang="en-GB" dirty="0"/>
              <a:t>and D perceptions are true.</a:t>
            </a:r>
          </a:p>
          <a:p>
            <a:pPr marL="0" lvl="0" indent="0">
              <a:buNone/>
            </a:pPr>
            <a:r>
              <a:rPr lang="en-GB" dirty="0" smtClean="0"/>
              <a:t>(2) I </a:t>
            </a:r>
            <a:r>
              <a:rPr lang="en-GB" dirty="0"/>
              <a:t>C and D perceive that God exists and is no deceiver</a:t>
            </a:r>
          </a:p>
          <a:p>
            <a:pPr marL="0" lvl="0" indent="0">
              <a:buNone/>
            </a:pPr>
            <a:r>
              <a:rPr lang="en-GB" dirty="0" smtClean="0"/>
              <a:t>(3) If </a:t>
            </a:r>
            <a:r>
              <a:rPr lang="en-GB" dirty="0"/>
              <a:t>God is no deceiver then C and P are true. Therefore,</a:t>
            </a:r>
          </a:p>
          <a:p>
            <a:pPr marL="0" lvl="0" indent="0">
              <a:buNone/>
            </a:pPr>
            <a:r>
              <a:rPr lang="en-GB" dirty="0" smtClean="0"/>
              <a:t>(4) C </a:t>
            </a:r>
            <a:r>
              <a:rPr lang="en-GB" dirty="0"/>
              <a:t>and D perceptions are true.</a:t>
            </a:r>
          </a:p>
          <a:p>
            <a:pPr marL="0" indent="0">
              <a:buNone/>
            </a:pPr>
            <a:endParaRPr lang="en-GB" dirty="0"/>
          </a:p>
        </p:txBody>
      </p:sp>
    </p:spTree>
    <p:extLst>
      <p:ext uri="{BB962C8B-B14F-4D97-AF65-F5344CB8AC3E}">
        <p14:creationId xmlns:p14="http://schemas.microsoft.com/office/powerpoint/2010/main" val="1226134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just">
              <a:buNone/>
            </a:pPr>
            <a:r>
              <a:rPr lang="en-GB" dirty="0" smtClean="0"/>
              <a:t>In </a:t>
            </a:r>
            <a:r>
              <a:rPr lang="en-GB" dirty="0"/>
              <a:t>this argument the conclusion is a premise of the argument. This doesn’t make the argument invalid – i.e. the conclusion does follow from the premises. But it is no better than the argument: ‘C and D perceptions are rue, therefore C and D perceptions are true’.</a:t>
            </a:r>
          </a:p>
          <a:p>
            <a:pPr marL="0" indent="0" algn="just">
              <a:buNone/>
            </a:pPr>
            <a:r>
              <a:rPr lang="en-GB" dirty="0"/>
              <a:t> </a:t>
            </a:r>
          </a:p>
          <a:p>
            <a:pPr marL="0" indent="0" algn="just">
              <a:buNone/>
            </a:pPr>
            <a:r>
              <a:rPr lang="en-GB" dirty="0"/>
              <a:t>Is this the form of Descartes’ argument?</a:t>
            </a:r>
          </a:p>
          <a:p>
            <a:pPr marL="0" indent="0">
              <a:buNone/>
            </a:pPr>
            <a:endParaRPr lang="en-GB" dirty="0"/>
          </a:p>
        </p:txBody>
      </p:sp>
    </p:spTree>
    <p:extLst>
      <p:ext uri="{BB962C8B-B14F-4D97-AF65-F5344CB8AC3E}">
        <p14:creationId xmlns:p14="http://schemas.microsoft.com/office/powerpoint/2010/main" val="25876659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Alternative Possible Interpretations?</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smtClean="0"/>
              <a:t>One </a:t>
            </a:r>
            <a:r>
              <a:rPr lang="en-GB" i="1" dirty="0"/>
              <a:t>uses</a:t>
            </a:r>
            <a:r>
              <a:rPr lang="en-GB" dirty="0"/>
              <a:t> the C and D rule in arguing for the validation of the rule. </a:t>
            </a:r>
            <a:endParaRPr lang="en-GB" dirty="0" smtClean="0"/>
          </a:p>
          <a:p>
            <a:pPr marL="0" indent="0" algn="just">
              <a:buNone/>
            </a:pPr>
            <a:endParaRPr lang="en-GB" dirty="0"/>
          </a:p>
          <a:p>
            <a:pPr marL="0" indent="0" algn="just">
              <a:buNone/>
            </a:pPr>
            <a:r>
              <a:rPr lang="en-GB" dirty="0" smtClean="0"/>
              <a:t>Compare </a:t>
            </a:r>
            <a:r>
              <a:rPr lang="en-GB" dirty="0"/>
              <a:t>here: one uses one’s reason to validate the use of reason. One uses a logical rule of inference in order to justify that rule of inference. </a:t>
            </a:r>
            <a:endParaRPr lang="en-GB" dirty="0" smtClean="0"/>
          </a:p>
          <a:p>
            <a:pPr marL="0" indent="0" algn="just">
              <a:buNone/>
            </a:pPr>
            <a:endParaRPr lang="en-GB" dirty="0"/>
          </a:p>
          <a:p>
            <a:pPr marL="0" indent="0">
              <a:buNone/>
            </a:pPr>
            <a:endParaRPr lang="en-GB" dirty="0"/>
          </a:p>
        </p:txBody>
      </p:sp>
    </p:spTree>
    <p:extLst>
      <p:ext uri="{BB962C8B-B14F-4D97-AF65-F5344CB8AC3E}">
        <p14:creationId xmlns:p14="http://schemas.microsoft.com/office/powerpoint/2010/main" val="34460674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pPr marL="0" indent="0" algn="just">
              <a:buNone/>
            </a:pPr>
            <a:r>
              <a:rPr lang="en-GB" dirty="0" smtClean="0"/>
              <a:t>This gives rise to a general issue: Is it illegitimate to use a method of reaching judgement when determining whether that method of reaching judgement yields truth? If so, how can we ever know that our methods of reaching judgement yield truth?</a:t>
            </a:r>
          </a:p>
          <a:p>
            <a:pPr marL="0" indent="0">
              <a:buNone/>
            </a:pPr>
            <a:endParaRPr lang="en-GB" dirty="0" smtClean="0"/>
          </a:p>
          <a:p>
            <a:pPr marL="0" indent="0" algn="just">
              <a:buNone/>
            </a:pPr>
            <a:r>
              <a:rPr lang="en-GB" dirty="0"/>
              <a:t>For example, is it legitimate to use one’s memory to determine whether one’s memory is reliable? Is it legitimate to use one’s senses to determine whether one’s senses are reliable?</a:t>
            </a:r>
          </a:p>
          <a:p>
            <a:pPr marL="0" indent="0">
              <a:buNone/>
            </a:pPr>
            <a:endParaRPr lang="en-GB" dirty="0"/>
          </a:p>
        </p:txBody>
      </p:sp>
    </p:spTree>
    <p:extLst>
      <p:ext uri="{BB962C8B-B14F-4D97-AF65-F5344CB8AC3E}">
        <p14:creationId xmlns:p14="http://schemas.microsoft.com/office/powerpoint/2010/main" val="5316916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memory interpretation</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smtClean="0"/>
              <a:t>The </a:t>
            </a:r>
            <a:r>
              <a:rPr lang="en-GB" dirty="0"/>
              <a:t>existence of a non-deceiving God is called upon to validate memory, rather than the use of C and D perceptions. What the existence of God validates is reliance on memory that we have C and D perceived certain truths.</a:t>
            </a:r>
          </a:p>
          <a:p>
            <a:pPr marL="0" indent="0" algn="just">
              <a:buNone/>
            </a:pPr>
            <a:endParaRPr lang="en-GB" dirty="0"/>
          </a:p>
          <a:p>
            <a:pPr marL="0" indent="0" algn="just">
              <a:buNone/>
            </a:pPr>
            <a:r>
              <a:rPr lang="en-GB" dirty="0"/>
              <a:t>Is there textual evidence for this? </a:t>
            </a:r>
          </a:p>
        </p:txBody>
      </p:sp>
    </p:spTree>
    <p:extLst>
      <p:ext uri="{BB962C8B-B14F-4D97-AF65-F5344CB8AC3E}">
        <p14:creationId xmlns:p14="http://schemas.microsoft.com/office/powerpoint/2010/main" val="24774066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pPr marL="0" indent="0" algn="just">
              <a:buNone/>
            </a:pPr>
            <a:r>
              <a:rPr lang="en-GB" dirty="0"/>
              <a:t>“I made a distinction between what we in fact perceive clearly and what we remember having perceived clearly on a previous occasion. To begin with, we are sure that God exists because we attend to the arguments which prove this; but subsequently it is enough for us to remember that we perceived something clearly in order for us to be certain that it is true. This would not be sufficient if we did not know that God exists and is no deceiver.” (Fourth Replies)</a:t>
            </a:r>
          </a:p>
          <a:p>
            <a:pPr marL="0" indent="0">
              <a:buNone/>
            </a:pPr>
            <a:endParaRPr lang="en-GB" dirty="0"/>
          </a:p>
        </p:txBody>
      </p:sp>
    </p:spTree>
    <p:extLst>
      <p:ext uri="{BB962C8B-B14F-4D97-AF65-F5344CB8AC3E}">
        <p14:creationId xmlns:p14="http://schemas.microsoft.com/office/powerpoint/2010/main" val="676221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dirty="0"/>
              <a:t>Is recollection of the proof of the existence of God then appealed to in order to validate the use of memory? If so, we are back with a circle.</a:t>
            </a:r>
          </a:p>
          <a:p>
            <a:pPr marL="0" indent="0">
              <a:buNone/>
            </a:pPr>
            <a:endParaRPr lang="en-GB" dirty="0"/>
          </a:p>
        </p:txBody>
      </p:sp>
    </p:spTree>
    <p:extLst>
      <p:ext uri="{BB962C8B-B14F-4D97-AF65-F5344CB8AC3E}">
        <p14:creationId xmlns:p14="http://schemas.microsoft.com/office/powerpoint/2010/main" val="2303913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further interpretation</a:t>
            </a:r>
            <a:endParaRPr lang="en-GB" dirty="0"/>
          </a:p>
        </p:txBody>
      </p:sp>
      <p:sp>
        <p:nvSpPr>
          <p:cNvPr id="3" name="Content Placeholder 2"/>
          <p:cNvSpPr>
            <a:spLocks noGrp="1"/>
          </p:cNvSpPr>
          <p:nvPr>
            <p:ph idx="1"/>
          </p:nvPr>
        </p:nvSpPr>
        <p:spPr/>
        <p:txBody>
          <a:bodyPr>
            <a:normAutofit fontScale="85000" lnSpcReduction="10000"/>
          </a:bodyPr>
          <a:lstStyle/>
          <a:p>
            <a:pPr marL="0" indent="0" algn="just">
              <a:buNone/>
            </a:pPr>
            <a:r>
              <a:rPr lang="en-GB" i="1" dirty="0"/>
              <a:t>When</a:t>
            </a:r>
            <a:r>
              <a:rPr lang="en-GB" dirty="0"/>
              <a:t> we have a C and D perception we cannot doubt its truth. We are </a:t>
            </a:r>
            <a:r>
              <a:rPr lang="en-GB" i="1" dirty="0"/>
              <a:t>compelled</a:t>
            </a:r>
            <a:r>
              <a:rPr lang="en-GB" dirty="0"/>
              <a:t> to believe it,</a:t>
            </a:r>
            <a:r>
              <a:rPr lang="en-GB" i="1" dirty="0"/>
              <a:t> as we consider it.</a:t>
            </a:r>
            <a:r>
              <a:rPr lang="en-GB" dirty="0"/>
              <a:t> But this does not alleviate the </a:t>
            </a:r>
            <a:r>
              <a:rPr lang="en-GB" i="1" dirty="0"/>
              <a:t>general background</a:t>
            </a:r>
            <a:r>
              <a:rPr lang="en-GB" dirty="0"/>
              <a:t> worry that what we are compelled to believe may not be true. This is the “slight”, “metaphysical” doubt. The Meditator ultimately discovers that he is compelled to believe that the “slight” “metaphysical” doubt is ungrounded after all. </a:t>
            </a:r>
          </a:p>
          <a:p>
            <a:pPr marL="0" indent="0" algn="just">
              <a:buNone/>
            </a:pPr>
            <a:endParaRPr lang="en-GB" dirty="0"/>
          </a:p>
          <a:p>
            <a:pPr marL="0" indent="0" algn="just">
              <a:buNone/>
            </a:pPr>
            <a:r>
              <a:rPr lang="en-GB" dirty="0"/>
              <a:t>Is this the kind of validation that Descartes was seeking?</a:t>
            </a:r>
          </a:p>
          <a:p>
            <a:pPr marL="0" indent="0">
              <a:buNone/>
            </a:pPr>
            <a:endParaRPr lang="en-GB" dirty="0"/>
          </a:p>
        </p:txBody>
      </p:sp>
    </p:spTree>
    <p:extLst>
      <p:ext uri="{BB962C8B-B14F-4D97-AF65-F5344CB8AC3E}">
        <p14:creationId xmlns:p14="http://schemas.microsoft.com/office/powerpoint/2010/main" val="20356844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Yet Another Interpretation</a:t>
            </a:r>
            <a:endParaRPr lang="en-GB" dirty="0"/>
          </a:p>
        </p:txBody>
      </p:sp>
      <p:sp>
        <p:nvSpPr>
          <p:cNvPr id="3" name="Content Placeholder 2"/>
          <p:cNvSpPr>
            <a:spLocks noGrp="1"/>
          </p:cNvSpPr>
          <p:nvPr>
            <p:ph idx="1"/>
          </p:nvPr>
        </p:nvSpPr>
        <p:spPr/>
        <p:txBody>
          <a:bodyPr>
            <a:normAutofit fontScale="92500" lnSpcReduction="10000"/>
          </a:bodyPr>
          <a:lstStyle/>
          <a:p>
            <a:pPr marL="0" indent="0" algn="just">
              <a:buNone/>
            </a:pPr>
            <a:r>
              <a:rPr lang="en-GB" dirty="0"/>
              <a:t>Descartes is attempting to show that the use of reason does not lead to the mistrust of reason. That is, there are no good reasons for believing that reason is unreliable. It is not the </a:t>
            </a:r>
            <a:r>
              <a:rPr lang="en-GB" i="1" dirty="0"/>
              <a:t>truth</a:t>
            </a:r>
            <a:r>
              <a:rPr lang="en-GB" dirty="0"/>
              <a:t> of what is C and D perceived that Descartes is trying to establish, but rather a consistent set of beliefs that cannot be undermined by the sceptic.</a:t>
            </a:r>
          </a:p>
          <a:p>
            <a:pPr marL="0" indent="0" algn="just">
              <a:buNone/>
            </a:pPr>
            <a:r>
              <a:rPr lang="en-GB" dirty="0"/>
              <a:t> </a:t>
            </a:r>
          </a:p>
          <a:p>
            <a:pPr marL="0" indent="0" algn="just">
              <a:buNone/>
            </a:pPr>
            <a:r>
              <a:rPr lang="en-GB" dirty="0"/>
              <a:t>Again, is there textual evidence to support his interpretation?</a:t>
            </a:r>
          </a:p>
          <a:p>
            <a:pPr marL="0" indent="0">
              <a:buNone/>
            </a:pPr>
            <a:endParaRPr lang="en-GB" dirty="0"/>
          </a:p>
        </p:txBody>
      </p:sp>
    </p:spTree>
    <p:extLst>
      <p:ext uri="{BB962C8B-B14F-4D97-AF65-F5344CB8AC3E}">
        <p14:creationId xmlns:p14="http://schemas.microsoft.com/office/powerpoint/2010/main" val="32370079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And another…</a:t>
            </a:r>
            <a:endParaRPr lang="en-GB" dirty="0"/>
          </a:p>
        </p:txBody>
      </p:sp>
      <p:sp>
        <p:nvSpPr>
          <p:cNvPr id="3" name="Content Placeholder 2"/>
          <p:cNvSpPr>
            <a:spLocks noGrp="1"/>
          </p:cNvSpPr>
          <p:nvPr>
            <p:ph idx="1"/>
          </p:nvPr>
        </p:nvSpPr>
        <p:spPr/>
        <p:txBody>
          <a:bodyPr/>
          <a:lstStyle/>
          <a:p>
            <a:pPr marL="0" indent="0" algn="just">
              <a:buNone/>
            </a:pPr>
            <a:r>
              <a:rPr lang="en-GB" dirty="0"/>
              <a:t>In order for a method of arriving at judgement to yield knowledge it is not necessary that one </a:t>
            </a:r>
            <a:r>
              <a:rPr lang="en-GB" i="1" dirty="0"/>
              <a:t>know</a:t>
            </a:r>
            <a:r>
              <a:rPr lang="en-GB" dirty="0"/>
              <a:t> that the method yields knowledge. Use of a method may then yield knowledge that the method used yields knowledge.</a:t>
            </a:r>
          </a:p>
          <a:p>
            <a:pPr marL="0" indent="0">
              <a:buNone/>
            </a:pPr>
            <a:endParaRPr lang="en-GB" dirty="0"/>
          </a:p>
        </p:txBody>
      </p:sp>
    </p:spTree>
    <p:extLst>
      <p:ext uri="{BB962C8B-B14F-4D97-AF65-F5344CB8AC3E}">
        <p14:creationId xmlns:p14="http://schemas.microsoft.com/office/powerpoint/2010/main" val="24243999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t>Lecture </a:t>
            </a:r>
            <a:r>
              <a:rPr lang="en-GB" b="1" dirty="0" smtClean="0"/>
              <a:t>7</a:t>
            </a:r>
            <a:r>
              <a:rPr lang="en-GB" dirty="0"/>
              <a:t/>
            </a:r>
            <a:br>
              <a:rPr lang="en-GB" dirty="0"/>
            </a:br>
            <a:endParaRPr lang="en-GB" dirty="0"/>
          </a:p>
        </p:txBody>
      </p:sp>
      <p:sp>
        <p:nvSpPr>
          <p:cNvPr id="3" name="Subtitle 2"/>
          <p:cNvSpPr>
            <a:spLocks noGrp="1"/>
          </p:cNvSpPr>
          <p:nvPr>
            <p:ph type="subTitle" idx="1"/>
          </p:nvPr>
        </p:nvSpPr>
        <p:spPr/>
        <p:txBody>
          <a:bodyPr>
            <a:normAutofit/>
          </a:bodyPr>
          <a:lstStyle/>
          <a:p>
            <a:r>
              <a:rPr lang="en-GB" b="1" dirty="0"/>
              <a:t>The Exit from Scepticism and the ‘Cartesian Circle</a:t>
            </a:r>
            <a:r>
              <a:rPr lang="en-GB" b="1" dirty="0" smtClean="0"/>
              <a:t>’</a:t>
            </a:r>
            <a:endParaRPr lang="en-GB" b="1" dirty="0"/>
          </a:p>
        </p:txBody>
      </p:sp>
    </p:spTree>
    <p:extLst>
      <p:ext uri="{BB962C8B-B14F-4D97-AF65-F5344CB8AC3E}">
        <p14:creationId xmlns:p14="http://schemas.microsoft.com/office/powerpoint/2010/main" val="42260110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just">
              <a:buNone/>
            </a:pPr>
            <a:r>
              <a:rPr lang="en-GB" dirty="0"/>
              <a:t>One </a:t>
            </a:r>
            <a:r>
              <a:rPr lang="en-GB" i="1" dirty="0"/>
              <a:t>uses</a:t>
            </a:r>
            <a:r>
              <a:rPr lang="en-GB" dirty="0"/>
              <a:t> the C and D rule in arguing for the validation of the rule. Compare here: one uses one’s reason to validate the use of reason. One uses a logical rule of inference in order to justify that rule of inference. </a:t>
            </a:r>
          </a:p>
        </p:txBody>
      </p:sp>
    </p:spTree>
    <p:extLst>
      <p:ext uri="{BB962C8B-B14F-4D97-AF65-F5344CB8AC3E}">
        <p14:creationId xmlns:p14="http://schemas.microsoft.com/office/powerpoint/2010/main" val="14069321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One issue relevant to this interpretation is Descartes’ position on the question of whether an atheist can have knowledge.</a:t>
            </a:r>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38533415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just">
              <a:buNone/>
            </a:pPr>
            <a:r>
              <a:rPr lang="en-GB" dirty="0"/>
              <a:t>A further issue relevant to the question of the ‘Cartesian Circle’ is the relation between certainty and knowledge. </a:t>
            </a:r>
          </a:p>
        </p:txBody>
      </p:sp>
    </p:spTree>
    <p:extLst>
      <p:ext uri="{BB962C8B-B14F-4D97-AF65-F5344CB8AC3E}">
        <p14:creationId xmlns:p14="http://schemas.microsoft.com/office/powerpoint/2010/main" val="33837192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pPr marL="0" indent="0" algn="just">
              <a:buNone/>
            </a:pPr>
            <a:r>
              <a:rPr lang="en-GB" dirty="0"/>
              <a:t>The C and D perceptions are ‘certain’ in the following sense: they are indubitable, as there can be no reason to withhold assent from them. If there can be no reason for me to withhold assent from </a:t>
            </a:r>
            <a:r>
              <a:rPr lang="en-GB" i="1" dirty="0"/>
              <a:t>p</a:t>
            </a:r>
            <a:r>
              <a:rPr lang="en-GB" dirty="0"/>
              <a:t> does it follow that </a:t>
            </a:r>
            <a:r>
              <a:rPr lang="en-GB" i="1" dirty="0"/>
              <a:t>p</a:t>
            </a:r>
            <a:r>
              <a:rPr lang="en-GB" dirty="0"/>
              <a:t> is true? If it doesn’t, then certainty may not entail knowledge. </a:t>
            </a:r>
            <a:endParaRPr lang="en-GB" dirty="0" smtClean="0"/>
          </a:p>
          <a:p>
            <a:pPr marL="0" indent="0" algn="just">
              <a:buNone/>
            </a:pPr>
            <a:endParaRPr lang="en-GB" dirty="0"/>
          </a:p>
          <a:p>
            <a:pPr marL="0" indent="0" algn="just">
              <a:buNone/>
            </a:pPr>
            <a:r>
              <a:rPr lang="en-GB" dirty="0" smtClean="0"/>
              <a:t>Suppose </a:t>
            </a:r>
            <a:r>
              <a:rPr lang="en-GB" dirty="0"/>
              <a:t>there can be no reason for me to withhold assent from the following proposition: if there can be no reason to withhold assent from </a:t>
            </a:r>
            <a:r>
              <a:rPr lang="en-GB" i="1" dirty="0"/>
              <a:t>p</a:t>
            </a:r>
            <a:r>
              <a:rPr lang="en-GB" dirty="0"/>
              <a:t>, then </a:t>
            </a:r>
            <a:r>
              <a:rPr lang="en-GB" i="1" dirty="0"/>
              <a:t>p</a:t>
            </a:r>
            <a:r>
              <a:rPr lang="en-GB" dirty="0"/>
              <a:t> is true. It is then indubitable that the indubitable propositions are true. But does it follow from this that they actually are true?</a:t>
            </a:r>
          </a:p>
          <a:p>
            <a:pPr marL="0" indent="0">
              <a:buNone/>
            </a:pPr>
            <a:endParaRPr lang="en-GB" dirty="0"/>
          </a:p>
        </p:txBody>
      </p:sp>
    </p:spTree>
    <p:extLst>
      <p:ext uri="{BB962C8B-B14F-4D97-AF65-F5344CB8AC3E}">
        <p14:creationId xmlns:p14="http://schemas.microsoft.com/office/powerpoint/2010/main" val="2401773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Recap</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a:t>In the first Meditation, the Meditator introduced a ground for doubting what appear to be the deliverances of reason – e.g. concerning simple mathematical propositions, such as 2 + 3 =5. This was the deceiving God </a:t>
            </a:r>
            <a:r>
              <a:rPr lang="en-GB" dirty="0" smtClean="0"/>
              <a:t>hypothesis</a:t>
            </a:r>
            <a:endParaRPr lang="en-GB" dirty="0"/>
          </a:p>
        </p:txBody>
      </p:sp>
    </p:spTree>
    <p:extLst>
      <p:ext uri="{BB962C8B-B14F-4D97-AF65-F5344CB8AC3E}">
        <p14:creationId xmlns:p14="http://schemas.microsoft.com/office/powerpoint/2010/main" val="1179979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marL="0" indent="0" algn="just">
              <a:buNone/>
            </a:pPr>
            <a:r>
              <a:rPr lang="en-GB" dirty="0" smtClean="0"/>
              <a:t>In the Third Meditation, the Meditator reconsiders this “slight”, “metaphysical” ground for doubt. It is at this point that the Meditator turns to the question of whether there is a God, and if so whether he can be a deceiver. </a:t>
            </a:r>
          </a:p>
          <a:p>
            <a:pPr marL="0" indent="0">
              <a:buNone/>
            </a:pPr>
            <a:endParaRPr lang="en-GB" dirty="0"/>
          </a:p>
        </p:txBody>
      </p:sp>
    </p:spTree>
    <p:extLst>
      <p:ext uri="{BB962C8B-B14F-4D97-AF65-F5344CB8AC3E}">
        <p14:creationId xmlns:p14="http://schemas.microsoft.com/office/powerpoint/2010/main" val="21927116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just">
              <a:buNone/>
            </a:pPr>
            <a:r>
              <a:rPr lang="en-GB" dirty="0"/>
              <a:t>The Meditator argues that God does exist and that God is no deceiver, thus removing this “slight” ground for doubt. </a:t>
            </a:r>
            <a:endParaRPr lang="en-GB" dirty="0" smtClean="0"/>
          </a:p>
          <a:p>
            <a:pPr marL="0" indent="0" algn="just">
              <a:buNone/>
            </a:pPr>
            <a:endParaRPr lang="en-GB" dirty="0"/>
          </a:p>
          <a:p>
            <a:pPr marL="0" indent="0" algn="just">
              <a:buNone/>
            </a:pPr>
            <a:r>
              <a:rPr lang="en-GB" dirty="0" smtClean="0"/>
              <a:t>The </a:t>
            </a:r>
            <a:r>
              <a:rPr lang="en-GB" dirty="0"/>
              <a:t>existence, and non-deceiving nature, of God is then appealed to in defence of the proposal that Clear and Distinct perceptions are true (in the Fourth Meditation). </a:t>
            </a:r>
          </a:p>
        </p:txBody>
      </p:sp>
    </p:spTree>
    <p:extLst>
      <p:ext uri="{BB962C8B-B14F-4D97-AF65-F5344CB8AC3E}">
        <p14:creationId xmlns:p14="http://schemas.microsoft.com/office/powerpoint/2010/main" val="7820514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smtClean="0"/>
              <a:t>“I have perceived that God exists, and at the same time I have understood that everything else depends on him, and that he is no deceiver; and I have drawn the conclusion that everything which I clearly and distinctly perceive is of necessity true”.</a:t>
            </a:r>
          </a:p>
          <a:p>
            <a:pPr marL="0" indent="0">
              <a:buNone/>
            </a:pPr>
            <a:endParaRPr lang="en-GB" dirty="0"/>
          </a:p>
        </p:txBody>
      </p:sp>
    </p:spTree>
    <p:extLst>
      <p:ext uri="{BB962C8B-B14F-4D97-AF65-F5344CB8AC3E}">
        <p14:creationId xmlns:p14="http://schemas.microsoft.com/office/powerpoint/2010/main" val="16793854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The validation of the general rule that C and D perceptions are true assures the Meditator of a route out of his sceptical doubts, and ultimately to knowledge of the material world (in Meditations 5 and 6).</a:t>
            </a:r>
          </a:p>
          <a:p>
            <a:pPr marL="0" indent="0">
              <a:buNone/>
            </a:pPr>
            <a:endParaRPr lang="en-GB" dirty="0"/>
          </a:p>
        </p:txBody>
      </p:sp>
    </p:spTree>
    <p:extLst>
      <p:ext uri="{BB962C8B-B14F-4D97-AF65-F5344CB8AC3E}">
        <p14:creationId xmlns:p14="http://schemas.microsoft.com/office/powerpoint/2010/main" val="3987800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Circular Argument?</a:t>
            </a:r>
            <a:endParaRPr lang="en-GB" dirty="0"/>
          </a:p>
        </p:txBody>
      </p:sp>
      <p:sp>
        <p:nvSpPr>
          <p:cNvPr id="3" name="Content Placeholder 2"/>
          <p:cNvSpPr>
            <a:spLocks noGrp="1"/>
          </p:cNvSpPr>
          <p:nvPr>
            <p:ph idx="1"/>
          </p:nvPr>
        </p:nvSpPr>
        <p:spPr>
          <a:xfrm>
            <a:off x="590872" y="1600200"/>
            <a:ext cx="8229600" cy="4525963"/>
          </a:xfrm>
        </p:spPr>
        <p:txBody>
          <a:bodyPr>
            <a:normAutofit/>
          </a:bodyPr>
          <a:lstStyle/>
          <a:p>
            <a:pPr marL="0" indent="0" algn="just">
              <a:buNone/>
            </a:pPr>
            <a:r>
              <a:rPr lang="en-GB" dirty="0"/>
              <a:t>An objection raised against Descartes is that the structure of the argument that promises a route out of scepticism is viciously circular. This is the so-called ‘Cartesian Circle’. </a:t>
            </a:r>
            <a:endParaRPr lang="en-GB" dirty="0" smtClean="0"/>
          </a:p>
          <a:p>
            <a:pPr marL="0" indent="0" algn="just">
              <a:buNone/>
            </a:pPr>
            <a:endParaRPr lang="en-GB" dirty="0"/>
          </a:p>
          <a:p>
            <a:pPr marL="0" indent="0">
              <a:buNone/>
            </a:pPr>
            <a:endParaRPr lang="en-GB" dirty="0"/>
          </a:p>
        </p:txBody>
      </p:sp>
    </p:spTree>
    <p:extLst>
      <p:ext uri="{BB962C8B-B14F-4D97-AF65-F5344CB8AC3E}">
        <p14:creationId xmlns:p14="http://schemas.microsoft.com/office/powerpoint/2010/main" val="18778818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pPr marL="0" indent="0" algn="just">
              <a:buNone/>
            </a:pPr>
            <a:r>
              <a:rPr lang="en-GB" dirty="0" smtClean="0"/>
              <a:t>The objection is that Descartes first argues from clearly and distinctly perceived premises to the conclusion that a non-deceiving God exists. </a:t>
            </a:r>
            <a:endParaRPr lang="en-GB" dirty="0" smtClean="0"/>
          </a:p>
          <a:p>
            <a:pPr marL="0" indent="0" algn="just">
              <a:buNone/>
            </a:pPr>
            <a:endParaRPr lang="en-GB" dirty="0"/>
          </a:p>
          <a:p>
            <a:pPr marL="0" indent="0" algn="just">
              <a:buNone/>
            </a:pPr>
            <a:r>
              <a:rPr lang="en-GB" dirty="0" smtClean="0"/>
              <a:t>He </a:t>
            </a:r>
            <a:r>
              <a:rPr lang="en-GB" dirty="0" smtClean="0"/>
              <a:t>then argues from the premise that a non-deceiving God exists to the conclusion that what is clearly and distinctly perceived is true (call this the C and D Rule). </a:t>
            </a:r>
          </a:p>
          <a:p>
            <a:pPr marL="0" indent="0" algn="just">
              <a:buNone/>
            </a:pPr>
            <a:endParaRPr lang="en-GB" dirty="0"/>
          </a:p>
          <a:p>
            <a:pPr marL="0" indent="0" algn="just">
              <a:buNone/>
            </a:pPr>
            <a:r>
              <a:rPr lang="en-GB" dirty="0" smtClean="0"/>
              <a:t>The concern is that he presupposes the C and D Rule in his attempt to validate the C and D Rule, thus making his argument circular. (An objection of this kind was raised by </a:t>
            </a:r>
            <a:r>
              <a:rPr lang="en-GB" dirty="0" err="1" smtClean="0"/>
              <a:t>Arnauld</a:t>
            </a:r>
            <a:r>
              <a:rPr lang="en-GB" dirty="0" smtClean="0"/>
              <a:t>).</a:t>
            </a:r>
          </a:p>
          <a:p>
            <a:pPr marL="0" indent="0">
              <a:buNone/>
            </a:pPr>
            <a:endParaRPr lang="en-GB" dirty="0"/>
          </a:p>
        </p:txBody>
      </p:sp>
    </p:spTree>
    <p:extLst>
      <p:ext uri="{BB962C8B-B14F-4D97-AF65-F5344CB8AC3E}">
        <p14:creationId xmlns:p14="http://schemas.microsoft.com/office/powerpoint/2010/main" val="26155860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1179</Words>
  <Application>Microsoft Office PowerPoint</Application>
  <PresentationFormat>On-screen Show (4:3)</PresentationFormat>
  <Paragraphs>58</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Descartes’ Meditations</vt:lpstr>
      <vt:lpstr>Lecture 7 </vt:lpstr>
      <vt:lpstr>Recap</vt:lpstr>
      <vt:lpstr>PowerPoint Presentation</vt:lpstr>
      <vt:lpstr>PowerPoint Presentation</vt:lpstr>
      <vt:lpstr>PowerPoint Presentation</vt:lpstr>
      <vt:lpstr>PowerPoint Presentation</vt:lpstr>
      <vt:lpstr>A Circular Argument?</vt:lpstr>
      <vt:lpstr>PowerPoint Presentation</vt:lpstr>
      <vt:lpstr>What makes an argument ‘viciously’ circular?</vt:lpstr>
      <vt:lpstr>PowerPoint Presentation</vt:lpstr>
      <vt:lpstr>Alternative Possible Interpretations?</vt:lpstr>
      <vt:lpstr>PowerPoint Presentation</vt:lpstr>
      <vt:lpstr>The memory interpretation</vt:lpstr>
      <vt:lpstr>PowerPoint Presentation</vt:lpstr>
      <vt:lpstr>PowerPoint Presentation</vt:lpstr>
      <vt:lpstr>A further interpretation</vt:lpstr>
      <vt:lpstr>Yet Another Interpretation</vt:lpstr>
      <vt:lpstr>And another…</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Descartes’ Meditations</dc:title>
  <dc:creator>Matthew</dc:creator>
  <cp:lastModifiedBy>Matthew</cp:lastModifiedBy>
  <cp:revision>6</cp:revision>
  <dcterms:created xsi:type="dcterms:W3CDTF">2011-10-25T08:59:30Z</dcterms:created>
  <dcterms:modified xsi:type="dcterms:W3CDTF">2011-10-27T12:18:09Z</dcterms:modified>
</cp:coreProperties>
</file>