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1.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diagrams/data39.xml" ContentType="application/vnd.openxmlformats-officedocument.drawingml.diagramData+xml"/>
  <Override PartName="/ppt/diagrams/layout39.xml" ContentType="application/vnd.openxmlformats-officedocument.drawingml.diagramLayout+xml"/>
  <Override PartName="/ppt/diagrams/quickStyle39.xml" ContentType="application/vnd.openxmlformats-officedocument.drawingml.diagramStyle+xml"/>
  <Override PartName="/ppt/diagrams/colors39.xml" ContentType="application/vnd.openxmlformats-officedocument.drawingml.diagramColors+xml"/>
  <Override PartName="/ppt/diagrams/drawing39.xml" ContentType="application/vnd.ms-office.drawingml.diagramDrawing+xml"/>
  <Override PartName="/ppt/diagrams/data40.xml" ContentType="application/vnd.openxmlformats-officedocument.drawingml.diagramData+xml"/>
  <Override PartName="/ppt/diagrams/layout40.xml" ContentType="application/vnd.openxmlformats-officedocument.drawingml.diagramLayout+xml"/>
  <Override PartName="/ppt/diagrams/quickStyle40.xml" ContentType="application/vnd.openxmlformats-officedocument.drawingml.diagramStyle+xml"/>
  <Override PartName="/ppt/diagrams/colors40.xml" ContentType="application/vnd.openxmlformats-officedocument.drawingml.diagramColors+xml"/>
  <Override PartName="/ppt/diagrams/drawing40.xml" ContentType="application/vnd.ms-office.drawingml.diagramDrawing+xml"/>
  <Override PartName="/ppt/diagrams/data41.xml" ContentType="application/vnd.openxmlformats-officedocument.drawingml.diagramData+xml"/>
  <Override PartName="/ppt/diagrams/layout41.xml" ContentType="application/vnd.openxmlformats-officedocument.drawingml.diagramLayout+xml"/>
  <Override PartName="/ppt/diagrams/quickStyle41.xml" ContentType="application/vnd.openxmlformats-officedocument.drawingml.diagramStyle+xml"/>
  <Override PartName="/ppt/diagrams/colors41.xml" ContentType="application/vnd.openxmlformats-officedocument.drawingml.diagramColors+xml"/>
  <Override PartName="/ppt/diagrams/drawing41.xml" ContentType="application/vnd.ms-office.drawingml.diagramDrawing+xml"/>
  <Override PartName="/ppt/diagrams/data42.xml" ContentType="application/vnd.openxmlformats-officedocument.drawingml.diagramData+xml"/>
  <Override PartName="/ppt/diagrams/layout42.xml" ContentType="application/vnd.openxmlformats-officedocument.drawingml.diagramLayout+xml"/>
  <Override PartName="/ppt/diagrams/quickStyle42.xml" ContentType="application/vnd.openxmlformats-officedocument.drawingml.diagramStyle+xml"/>
  <Override PartName="/ppt/diagrams/colors42.xml" ContentType="application/vnd.openxmlformats-officedocument.drawingml.diagramColors+xml"/>
  <Override PartName="/ppt/diagrams/drawing4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45"/>
  </p:notesMasterIdLst>
  <p:handoutMasterIdLst>
    <p:handoutMasterId r:id="rId46"/>
  </p:handoutMasterIdLst>
  <p:sldIdLst>
    <p:sldId id="256" r:id="rId2"/>
    <p:sldId id="489" r:id="rId3"/>
    <p:sldId id="310" r:id="rId4"/>
    <p:sldId id="544" r:id="rId5"/>
    <p:sldId id="532" r:id="rId6"/>
    <p:sldId id="533" r:id="rId7"/>
    <p:sldId id="534" r:id="rId8"/>
    <p:sldId id="535" r:id="rId9"/>
    <p:sldId id="536" r:id="rId10"/>
    <p:sldId id="537" r:id="rId11"/>
    <p:sldId id="538" r:id="rId12"/>
    <p:sldId id="539" r:id="rId13"/>
    <p:sldId id="540" r:id="rId14"/>
    <p:sldId id="541" r:id="rId15"/>
    <p:sldId id="542" r:id="rId16"/>
    <p:sldId id="543" r:id="rId17"/>
    <p:sldId id="490" r:id="rId18"/>
    <p:sldId id="545" r:id="rId19"/>
    <p:sldId id="546" r:id="rId20"/>
    <p:sldId id="548" r:id="rId21"/>
    <p:sldId id="549" r:id="rId22"/>
    <p:sldId id="550" r:id="rId23"/>
    <p:sldId id="551" r:id="rId24"/>
    <p:sldId id="552" r:id="rId25"/>
    <p:sldId id="553" r:id="rId26"/>
    <p:sldId id="554" r:id="rId27"/>
    <p:sldId id="555" r:id="rId28"/>
    <p:sldId id="577" r:id="rId29"/>
    <p:sldId id="523" r:id="rId30"/>
    <p:sldId id="556" r:id="rId31"/>
    <p:sldId id="558" r:id="rId32"/>
    <p:sldId id="559" r:id="rId33"/>
    <p:sldId id="560" r:id="rId34"/>
    <p:sldId id="561" r:id="rId35"/>
    <p:sldId id="562" r:id="rId36"/>
    <p:sldId id="563" r:id="rId37"/>
    <p:sldId id="564" r:id="rId38"/>
    <p:sldId id="565" r:id="rId39"/>
    <p:sldId id="566" r:id="rId40"/>
    <p:sldId id="567" r:id="rId41"/>
    <p:sldId id="568" r:id="rId42"/>
    <p:sldId id="569" r:id="rId43"/>
    <p:sldId id="530" r:id="rId4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clrMode="bw" frameSlides="1"/>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120" d="100"/>
          <a:sy n="120" d="100"/>
        </p:scale>
        <p:origin x="-768" y="82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handoutMaster" Target="handoutMasters/handoutMaster1.xml"/><Relationship Id="rId47" Type="http://schemas.openxmlformats.org/officeDocument/2006/relationships/printerSettings" Target="printerSettings/printerSettings1.bin"/><Relationship Id="rId48" Type="http://schemas.openxmlformats.org/officeDocument/2006/relationships/presProps" Target="presProps.xml"/><Relationship Id="rId49" Type="http://schemas.openxmlformats.org/officeDocument/2006/relationships/viewProps" Target="view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theme" Target="theme/theme1.xml"/><Relationship Id="rId5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07150478-5A5E-A24B-B784-4BC1852EE887}"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E8B7CB47-490A-9B47-AE5F-641B789102DE}"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397E8F6D-CD6B-A747-8266-B250C276FC35}"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6893635E-DE9F-D74E-83F4-CDDD7278DA1D}"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C0CD7978-33C6-774A-B33E-5A83251AA7BA}"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EDCF9717-747E-204B-9740-050FE50456F4}"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11B6AD4E-98CB-C14F-A3BD-CF47CA00AD6C}"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78C56066-11AC-6143-9116-B998905B8202}"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515F9D7A-133E-3544-BBA2-9E8A9830F199}"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6F8AB10C-F6DE-9D41-86B7-F30B93242766}"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78209FA5-DD91-294B-90EC-0395794FE0F7}"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A101A032-3D9D-1B4F-9F9E-D0B0FBC7825B}"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C0ACE305-AD3B-4A40-B810-F0A649D702B1}"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EA905A01-BB84-7A4D-8238-2B103698251B}"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63624D2F-715D-3440-905A-33918C9C179A}"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F29E30AC-ABC2-6143-AA7D-744CA06EFE10}"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A4312927-7F3A-6241-B9E2-180CE3FC2228}"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597F084C-4DCB-274B-BF81-62BE1C2552FE}"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B4F6F3FA-076C-2D49-B728-BE94EA9F921C}"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CB7A2D51-B344-3446-A6C2-62674FAD4CE0}"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88536A56-0B62-0D44-B576-9EFAE0AEB8A3}"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E9696D9A-764F-2E48-9FFF-DEE59F1BEDAD}"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F0449260-EE14-444A-8B2D-2EE0B8AE6E01}"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AE9D390D-53CF-A841-9681-0523C2ADAE5B}"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3B4D399C-DBF9-A24B-BD50-5E1CDCF77EB6}"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BFC4EC1D-1CD0-8344-9438-ADF87086FF94}"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F02AB422-ECAA-7F47-8B62-9A6F4E7B63E6}"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E419D23D-3C16-9048-8806-EB035F20097F}"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BF41BCB1-3B28-5345-9859-10BEEEACEB2C}"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D002F059-C69C-D44C-90FF-C8E5AC7AE0B6}"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FB6AFA50-7BBE-164A-9256-900C0ABAB8EF}"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17DEFF65-2ADF-3A43-8730-5E3F7CF29220}"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DFEEE2E3-423A-DD4B-A349-40CE06411DBD}"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C187ECC2-E313-A042-BD96-0FF513C98C11}"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0.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C8657935-1E01-494E-A52A-70A520B4C261}"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1.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E90B2FB6-740E-DB4E-A242-62590A87160B}"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2.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820FDF75-7F41-254F-BAB8-122ED800FFED}"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81677803-4092-7D46-A586-361B2E63A441}"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FB5AFEEB-09FA-464E-B97E-8F0E44D10CEE}"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079B3022-A889-7F41-BB42-C3FFABCEE5CF}"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E9D99005-6DCE-4D4D-878A-31FE8AEEDA77}"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0ECF59E9-B1AD-5A4A-8760-B4E586F65060}"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9.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2.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3.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4.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5.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6.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7.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8.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9.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0.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2.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C13ED6E-370C-2F46-BB7C-5732417583F1}" type="datetimeFigureOut">
              <a:rPr lang="en-US" smtClean="0"/>
              <a:t>28/04/16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A4748B9-BCAD-5A49-9C90-0C2223C26D19}" type="slidenum">
              <a:rPr lang="en-US" smtClean="0"/>
              <a:t>‹#›</a:t>
            </a:fld>
            <a:endParaRPr lang="en-US"/>
          </a:p>
        </p:txBody>
      </p:sp>
    </p:spTree>
    <p:extLst>
      <p:ext uri="{BB962C8B-B14F-4D97-AF65-F5344CB8AC3E}">
        <p14:creationId xmlns:p14="http://schemas.microsoft.com/office/powerpoint/2010/main" val="162275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D8D29E1-69F1-A446-B0AB-245D56E8F52B}" type="datetimeFigureOut">
              <a:rPr lang="en-US" smtClean="0"/>
              <a:t>28/04/16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ADA1584-1CB7-3242-9D48-647C488E0B2D}" type="slidenum">
              <a:rPr lang="en-US" smtClean="0"/>
              <a:t>‹#›</a:t>
            </a:fld>
            <a:endParaRPr lang="en-US"/>
          </a:p>
        </p:txBody>
      </p:sp>
    </p:spTree>
    <p:extLst>
      <p:ext uri="{BB962C8B-B14F-4D97-AF65-F5344CB8AC3E}">
        <p14:creationId xmlns:p14="http://schemas.microsoft.com/office/powerpoint/2010/main" val="120462609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ADA1584-1CB7-3242-9D48-647C488E0B2D}" type="slidenum">
              <a:rPr lang="en-US" smtClean="0"/>
              <a:t>17</a:t>
            </a:fld>
            <a:endParaRPr lang="en-US"/>
          </a:p>
        </p:txBody>
      </p:sp>
    </p:spTree>
    <p:extLst>
      <p:ext uri="{BB962C8B-B14F-4D97-AF65-F5344CB8AC3E}">
        <p14:creationId xmlns:p14="http://schemas.microsoft.com/office/powerpoint/2010/main" val="42294409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38095954-A577-9245-887F-1657F76A58AC}" type="datetimeFigureOut">
              <a:rPr lang="en-US" smtClean="0"/>
              <a:t>28/04/16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2702019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38095954-A577-9245-887F-1657F76A58AC}" type="datetimeFigureOut">
              <a:rPr lang="en-US" smtClean="0"/>
              <a:t>28/04/16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294949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38095954-A577-9245-887F-1657F76A58AC}" type="datetimeFigureOut">
              <a:rPr lang="en-US" smtClean="0"/>
              <a:t>28/04/16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1427941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38095954-A577-9245-887F-1657F76A58AC}" type="datetimeFigureOut">
              <a:rPr lang="en-US" smtClean="0"/>
              <a:t>28/04/16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2275933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38095954-A577-9245-887F-1657F76A58AC}" type="datetimeFigureOut">
              <a:rPr lang="en-US" smtClean="0"/>
              <a:t>28/04/16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1798952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38095954-A577-9245-887F-1657F76A58AC}" type="datetimeFigureOut">
              <a:rPr lang="en-US" smtClean="0"/>
              <a:t>28/04/16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1034301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38095954-A577-9245-887F-1657F76A58AC}" type="datetimeFigureOut">
              <a:rPr lang="en-US" smtClean="0"/>
              <a:t>28/04/16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1417940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38095954-A577-9245-887F-1657F76A58AC}" type="datetimeFigureOut">
              <a:rPr lang="en-US" smtClean="0"/>
              <a:t>28/04/16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656067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095954-A577-9245-887F-1657F76A58AC}" type="datetimeFigureOut">
              <a:rPr lang="en-US" smtClean="0"/>
              <a:t>28/04/16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1249128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38095954-A577-9245-887F-1657F76A58AC}" type="datetimeFigureOut">
              <a:rPr lang="en-US" smtClean="0"/>
              <a:t>28/04/16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2730116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smtClean="0"/>
              <a:t>Drag picture to placeholder or click icon to add</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38095954-A577-9245-887F-1657F76A58AC}" type="datetimeFigureOut">
              <a:rPr lang="en-US" smtClean="0"/>
              <a:t>28/04/16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50657455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095954-A577-9245-887F-1657F76A58AC}" type="datetimeFigureOut">
              <a:rPr lang="en-US" smtClean="0"/>
              <a:t>28/04/16</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DB4EB38-1394-0F40-A1BF-AA4100E7DA74}" type="slidenum">
              <a:rPr lang="en-US" smtClean="0"/>
              <a:t>‹#›</a:t>
            </a:fld>
            <a:endParaRPr lang="en-US" dirty="0"/>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jpg"/><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9.xml"/><Relationship Id="rId4" Type="http://schemas.openxmlformats.org/officeDocument/2006/relationships/diagramQuickStyle" Target="../diagrams/quickStyle9.xml"/><Relationship Id="rId5" Type="http://schemas.openxmlformats.org/officeDocument/2006/relationships/diagramColors" Target="../diagrams/colors9.xml"/><Relationship Id="rId6" Type="http://schemas.microsoft.com/office/2007/relationships/diagramDrawing" Target="../diagrams/drawing9.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 Type="http://schemas.openxmlformats.org/officeDocument/2006/relationships/slideLayout" Target="../slideLayouts/slideLayout4.xml"/><Relationship Id="rId2" Type="http://schemas.openxmlformats.org/officeDocument/2006/relationships/diagramData" Target="../diagrams/data9.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0.xml"/><Relationship Id="rId4" Type="http://schemas.openxmlformats.org/officeDocument/2006/relationships/diagramQuickStyle" Target="../diagrams/quickStyle10.xml"/><Relationship Id="rId5" Type="http://schemas.openxmlformats.org/officeDocument/2006/relationships/diagramColors" Target="../diagrams/colors10.xml"/><Relationship Id="rId6" Type="http://schemas.microsoft.com/office/2007/relationships/diagramDrawing" Target="../diagrams/drawing10.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 Type="http://schemas.openxmlformats.org/officeDocument/2006/relationships/slideLayout" Target="../slideLayouts/slideLayout4.xml"/><Relationship Id="rId2" Type="http://schemas.openxmlformats.org/officeDocument/2006/relationships/diagramData" Target="../diagrams/data10.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1.xml"/><Relationship Id="rId4" Type="http://schemas.openxmlformats.org/officeDocument/2006/relationships/diagramQuickStyle" Target="../diagrams/quickStyle11.xml"/><Relationship Id="rId5" Type="http://schemas.openxmlformats.org/officeDocument/2006/relationships/diagramColors" Target="../diagrams/colors11.xml"/><Relationship Id="rId6" Type="http://schemas.microsoft.com/office/2007/relationships/diagramDrawing" Target="../diagrams/drawing11.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 Type="http://schemas.openxmlformats.org/officeDocument/2006/relationships/slideLayout" Target="../slideLayouts/slideLayout4.xml"/><Relationship Id="rId2" Type="http://schemas.openxmlformats.org/officeDocument/2006/relationships/diagramData" Target="../diagrams/data11.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2.xml"/><Relationship Id="rId4" Type="http://schemas.openxmlformats.org/officeDocument/2006/relationships/diagramQuickStyle" Target="../diagrams/quickStyle12.xml"/><Relationship Id="rId5" Type="http://schemas.openxmlformats.org/officeDocument/2006/relationships/diagramColors" Target="../diagrams/colors12.xml"/><Relationship Id="rId6" Type="http://schemas.microsoft.com/office/2007/relationships/diagramDrawing" Target="../diagrams/drawing12.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 Type="http://schemas.openxmlformats.org/officeDocument/2006/relationships/slideLayout" Target="../slideLayouts/slideLayout4.xml"/><Relationship Id="rId2" Type="http://schemas.openxmlformats.org/officeDocument/2006/relationships/diagramData" Target="../diagrams/data1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3.xml"/><Relationship Id="rId4" Type="http://schemas.openxmlformats.org/officeDocument/2006/relationships/diagramQuickStyle" Target="../diagrams/quickStyle13.xml"/><Relationship Id="rId5" Type="http://schemas.openxmlformats.org/officeDocument/2006/relationships/diagramColors" Target="../diagrams/colors13.xml"/><Relationship Id="rId6" Type="http://schemas.microsoft.com/office/2007/relationships/diagramDrawing" Target="../diagrams/drawing13.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 Type="http://schemas.openxmlformats.org/officeDocument/2006/relationships/slideLayout" Target="../slideLayouts/slideLayout4.xml"/><Relationship Id="rId2" Type="http://schemas.openxmlformats.org/officeDocument/2006/relationships/diagramData" Target="../diagrams/data13.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4.xml"/><Relationship Id="rId4" Type="http://schemas.openxmlformats.org/officeDocument/2006/relationships/diagramQuickStyle" Target="../diagrams/quickStyle14.xml"/><Relationship Id="rId5" Type="http://schemas.openxmlformats.org/officeDocument/2006/relationships/diagramColors" Target="../diagrams/colors14.xml"/><Relationship Id="rId6" Type="http://schemas.microsoft.com/office/2007/relationships/diagramDrawing" Target="../diagrams/drawing14.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 Type="http://schemas.openxmlformats.org/officeDocument/2006/relationships/slideLayout" Target="../slideLayouts/slideLayout4.xml"/><Relationship Id="rId2" Type="http://schemas.openxmlformats.org/officeDocument/2006/relationships/diagramData" Target="../diagrams/data14.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5.xml"/><Relationship Id="rId4" Type="http://schemas.openxmlformats.org/officeDocument/2006/relationships/diagramQuickStyle" Target="../diagrams/quickStyle15.xml"/><Relationship Id="rId5" Type="http://schemas.openxmlformats.org/officeDocument/2006/relationships/diagramColors" Target="../diagrams/colors15.xml"/><Relationship Id="rId6" Type="http://schemas.microsoft.com/office/2007/relationships/diagramDrawing" Target="../diagrams/drawing15.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 Type="http://schemas.openxmlformats.org/officeDocument/2006/relationships/slideLayout" Target="../slideLayouts/slideLayout4.xml"/><Relationship Id="rId2" Type="http://schemas.openxmlformats.org/officeDocument/2006/relationships/diagramData" Target="../diagrams/data15.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6.xml"/><Relationship Id="rId4" Type="http://schemas.openxmlformats.org/officeDocument/2006/relationships/diagramLayout" Target="../diagrams/layout16.xml"/><Relationship Id="rId5" Type="http://schemas.openxmlformats.org/officeDocument/2006/relationships/diagramQuickStyle" Target="../diagrams/quickStyle16.xml"/><Relationship Id="rId6" Type="http://schemas.openxmlformats.org/officeDocument/2006/relationships/diagramColors" Target="../diagrams/colors16.xml"/><Relationship Id="rId7" Type="http://schemas.microsoft.com/office/2007/relationships/diagramDrawing" Target="../diagrams/drawing16.xml"/><Relationship Id="rId8" Type="http://schemas.openxmlformats.org/officeDocument/2006/relationships/image" Target="../media/image3.jpg"/><Relationship Id="rId9" Type="http://schemas.openxmlformats.org/officeDocument/2006/relationships/image" Target="../media/image4.png"/><Relationship Id="rId10" Type="http://schemas.openxmlformats.org/officeDocument/2006/relationships/image" Target="../media/image5.png"/><Relationship Id="rId11" Type="http://schemas.openxmlformats.org/officeDocument/2006/relationships/image" Target="../media/image6.png"/><Relationship Id="rId1" Type="http://schemas.openxmlformats.org/officeDocument/2006/relationships/slideLayout" Target="../slideLayouts/slideLayout4.xml"/><Relationship Id="rId2" Type="http://schemas.openxmlformats.org/officeDocument/2006/relationships/notesSlide" Target="../notesSlides/notesSlide1.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7.xml"/><Relationship Id="rId4" Type="http://schemas.openxmlformats.org/officeDocument/2006/relationships/diagramQuickStyle" Target="../diagrams/quickStyle17.xml"/><Relationship Id="rId5" Type="http://schemas.openxmlformats.org/officeDocument/2006/relationships/diagramColors" Target="../diagrams/colors17.xml"/><Relationship Id="rId6" Type="http://schemas.microsoft.com/office/2007/relationships/diagramDrawing" Target="../diagrams/drawing17.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 Type="http://schemas.openxmlformats.org/officeDocument/2006/relationships/slideLayout" Target="../slideLayouts/slideLayout4.xml"/><Relationship Id="rId2" Type="http://schemas.openxmlformats.org/officeDocument/2006/relationships/diagramData" Target="../diagrams/data17.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8.xml"/><Relationship Id="rId4" Type="http://schemas.openxmlformats.org/officeDocument/2006/relationships/diagramQuickStyle" Target="../diagrams/quickStyle18.xml"/><Relationship Id="rId5" Type="http://schemas.openxmlformats.org/officeDocument/2006/relationships/diagramColors" Target="../diagrams/colors18.xml"/><Relationship Id="rId6" Type="http://schemas.microsoft.com/office/2007/relationships/diagramDrawing" Target="../diagrams/drawing18.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 Type="http://schemas.openxmlformats.org/officeDocument/2006/relationships/slideLayout" Target="../slideLayouts/slideLayout4.xml"/><Relationship Id="rId2" Type="http://schemas.openxmlformats.org/officeDocument/2006/relationships/diagramData" Target="../diagrams/data18.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 Type="http://schemas.openxmlformats.org/officeDocument/2006/relationships/slideLayout" Target="../slideLayouts/slideLayout4.xml"/><Relationship Id="rId2" Type="http://schemas.openxmlformats.org/officeDocument/2006/relationships/diagramData" Target="../diagrams/data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9.xml"/><Relationship Id="rId4" Type="http://schemas.openxmlformats.org/officeDocument/2006/relationships/diagramQuickStyle" Target="../diagrams/quickStyle19.xml"/><Relationship Id="rId5" Type="http://schemas.openxmlformats.org/officeDocument/2006/relationships/diagramColors" Target="../diagrams/colors19.xml"/><Relationship Id="rId6" Type="http://schemas.microsoft.com/office/2007/relationships/diagramDrawing" Target="../diagrams/drawing19.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 Type="http://schemas.openxmlformats.org/officeDocument/2006/relationships/slideLayout" Target="../slideLayouts/slideLayout4.xml"/><Relationship Id="rId2" Type="http://schemas.openxmlformats.org/officeDocument/2006/relationships/diagramData" Target="../diagrams/data19.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20.xml"/><Relationship Id="rId4" Type="http://schemas.openxmlformats.org/officeDocument/2006/relationships/diagramQuickStyle" Target="../diagrams/quickStyle20.xml"/><Relationship Id="rId5" Type="http://schemas.openxmlformats.org/officeDocument/2006/relationships/diagramColors" Target="../diagrams/colors20.xml"/><Relationship Id="rId6" Type="http://schemas.microsoft.com/office/2007/relationships/diagramDrawing" Target="../diagrams/drawing20.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 Type="http://schemas.openxmlformats.org/officeDocument/2006/relationships/slideLayout" Target="../slideLayouts/slideLayout4.xml"/><Relationship Id="rId2" Type="http://schemas.openxmlformats.org/officeDocument/2006/relationships/diagramData" Target="../diagrams/data20.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21.xml"/><Relationship Id="rId4" Type="http://schemas.openxmlformats.org/officeDocument/2006/relationships/diagramQuickStyle" Target="../diagrams/quickStyle21.xml"/><Relationship Id="rId5" Type="http://schemas.openxmlformats.org/officeDocument/2006/relationships/diagramColors" Target="../diagrams/colors21.xml"/><Relationship Id="rId6" Type="http://schemas.microsoft.com/office/2007/relationships/diagramDrawing" Target="../diagrams/drawing21.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 Type="http://schemas.openxmlformats.org/officeDocument/2006/relationships/slideLayout" Target="../slideLayouts/slideLayout4.xml"/><Relationship Id="rId2" Type="http://schemas.openxmlformats.org/officeDocument/2006/relationships/diagramData" Target="../diagrams/data21.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22.xml"/><Relationship Id="rId4" Type="http://schemas.openxmlformats.org/officeDocument/2006/relationships/diagramQuickStyle" Target="../diagrams/quickStyle22.xml"/><Relationship Id="rId5" Type="http://schemas.openxmlformats.org/officeDocument/2006/relationships/diagramColors" Target="../diagrams/colors22.xml"/><Relationship Id="rId6" Type="http://schemas.microsoft.com/office/2007/relationships/diagramDrawing" Target="../diagrams/drawing22.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 Type="http://schemas.openxmlformats.org/officeDocument/2006/relationships/slideLayout" Target="../slideLayouts/slideLayout4.xml"/><Relationship Id="rId2" Type="http://schemas.openxmlformats.org/officeDocument/2006/relationships/diagramData" Target="../diagrams/data2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23.xml"/><Relationship Id="rId4" Type="http://schemas.openxmlformats.org/officeDocument/2006/relationships/diagramQuickStyle" Target="../diagrams/quickStyle23.xml"/><Relationship Id="rId5" Type="http://schemas.openxmlformats.org/officeDocument/2006/relationships/diagramColors" Target="../diagrams/colors23.xml"/><Relationship Id="rId6" Type="http://schemas.microsoft.com/office/2007/relationships/diagramDrawing" Target="../diagrams/drawing23.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 Type="http://schemas.openxmlformats.org/officeDocument/2006/relationships/slideLayout" Target="../slideLayouts/slideLayout4.xml"/><Relationship Id="rId2" Type="http://schemas.openxmlformats.org/officeDocument/2006/relationships/diagramData" Target="../diagrams/data23.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24.xml"/><Relationship Id="rId4" Type="http://schemas.openxmlformats.org/officeDocument/2006/relationships/diagramQuickStyle" Target="../diagrams/quickStyle24.xml"/><Relationship Id="rId5" Type="http://schemas.openxmlformats.org/officeDocument/2006/relationships/diagramColors" Target="../diagrams/colors24.xml"/><Relationship Id="rId6" Type="http://schemas.microsoft.com/office/2007/relationships/diagramDrawing" Target="../diagrams/drawing24.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 Type="http://schemas.openxmlformats.org/officeDocument/2006/relationships/slideLayout" Target="../slideLayouts/slideLayout4.xml"/><Relationship Id="rId2" Type="http://schemas.openxmlformats.org/officeDocument/2006/relationships/diagramData" Target="../diagrams/data24.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25.xml"/><Relationship Id="rId4" Type="http://schemas.openxmlformats.org/officeDocument/2006/relationships/diagramQuickStyle" Target="../diagrams/quickStyle25.xml"/><Relationship Id="rId5" Type="http://schemas.openxmlformats.org/officeDocument/2006/relationships/diagramColors" Target="../diagrams/colors25.xml"/><Relationship Id="rId6" Type="http://schemas.microsoft.com/office/2007/relationships/diagramDrawing" Target="../diagrams/drawing25.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 Type="http://schemas.openxmlformats.org/officeDocument/2006/relationships/slideLayout" Target="../slideLayouts/slideLayout4.xml"/><Relationship Id="rId2" Type="http://schemas.openxmlformats.org/officeDocument/2006/relationships/diagramData" Target="../diagrams/data25.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6.xml"/><Relationship Id="rId4" Type="http://schemas.openxmlformats.org/officeDocument/2006/relationships/diagramQuickStyle" Target="../diagrams/quickStyle26.xml"/><Relationship Id="rId5" Type="http://schemas.openxmlformats.org/officeDocument/2006/relationships/diagramColors" Target="../diagrams/colors26.xml"/><Relationship Id="rId6" Type="http://schemas.microsoft.com/office/2007/relationships/diagramDrawing" Target="../diagrams/drawing26.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 Type="http://schemas.openxmlformats.org/officeDocument/2006/relationships/slideLayout" Target="../slideLayouts/slideLayout4.xml"/><Relationship Id="rId2" Type="http://schemas.openxmlformats.org/officeDocument/2006/relationships/diagramData" Target="../diagrams/data26.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7.xml"/><Relationship Id="rId4" Type="http://schemas.openxmlformats.org/officeDocument/2006/relationships/diagramQuickStyle" Target="../diagrams/quickStyle27.xml"/><Relationship Id="rId5" Type="http://schemas.openxmlformats.org/officeDocument/2006/relationships/diagramColors" Target="../diagrams/colors27.xml"/><Relationship Id="rId6" Type="http://schemas.microsoft.com/office/2007/relationships/diagramDrawing" Target="../diagrams/drawing27.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 Type="http://schemas.openxmlformats.org/officeDocument/2006/relationships/slideLayout" Target="../slideLayouts/slideLayout4.xml"/><Relationship Id="rId2" Type="http://schemas.openxmlformats.org/officeDocument/2006/relationships/diagramData" Target="../diagrams/data27.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8.xml"/><Relationship Id="rId4" Type="http://schemas.openxmlformats.org/officeDocument/2006/relationships/diagramQuickStyle" Target="../diagrams/quickStyle28.xml"/><Relationship Id="rId5" Type="http://schemas.openxmlformats.org/officeDocument/2006/relationships/diagramColors" Target="../diagrams/colors28.xml"/><Relationship Id="rId6" Type="http://schemas.microsoft.com/office/2007/relationships/diagramDrawing" Target="../diagrams/drawing28.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1" Type="http://schemas.openxmlformats.org/officeDocument/2006/relationships/image" Target="../media/image7.png"/><Relationship Id="rId1" Type="http://schemas.openxmlformats.org/officeDocument/2006/relationships/slideLayout" Target="../slideLayouts/slideLayout4.xml"/><Relationship Id="rId2" Type="http://schemas.openxmlformats.org/officeDocument/2006/relationships/diagramData" Target="../diagrams/data28.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 Type="http://schemas.openxmlformats.org/officeDocument/2006/relationships/slideLayout" Target="../slideLayouts/slideLayout4.xml"/><Relationship Id="rId2" Type="http://schemas.openxmlformats.org/officeDocument/2006/relationships/diagramData" Target="../diagrams/data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9.xml"/><Relationship Id="rId4" Type="http://schemas.openxmlformats.org/officeDocument/2006/relationships/diagramQuickStyle" Target="../diagrams/quickStyle29.xml"/><Relationship Id="rId5" Type="http://schemas.openxmlformats.org/officeDocument/2006/relationships/diagramColors" Target="../diagrams/colors29.xml"/><Relationship Id="rId6" Type="http://schemas.microsoft.com/office/2007/relationships/diagramDrawing" Target="../diagrams/drawing29.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1" Type="http://schemas.openxmlformats.org/officeDocument/2006/relationships/image" Target="../media/image7.png"/><Relationship Id="rId1" Type="http://schemas.openxmlformats.org/officeDocument/2006/relationships/slideLayout" Target="../slideLayouts/slideLayout4.xml"/><Relationship Id="rId2" Type="http://schemas.openxmlformats.org/officeDocument/2006/relationships/diagramData" Target="../diagrams/data29.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30.xml"/><Relationship Id="rId4" Type="http://schemas.openxmlformats.org/officeDocument/2006/relationships/diagramQuickStyle" Target="../diagrams/quickStyle30.xml"/><Relationship Id="rId5" Type="http://schemas.openxmlformats.org/officeDocument/2006/relationships/diagramColors" Target="../diagrams/colors30.xml"/><Relationship Id="rId6" Type="http://schemas.microsoft.com/office/2007/relationships/diagramDrawing" Target="../diagrams/drawing30.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1" Type="http://schemas.openxmlformats.org/officeDocument/2006/relationships/image" Target="../media/image7.png"/><Relationship Id="rId1" Type="http://schemas.openxmlformats.org/officeDocument/2006/relationships/slideLayout" Target="../slideLayouts/slideLayout4.xml"/><Relationship Id="rId2" Type="http://schemas.openxmlformats.org/officeDocument/2006/relationships/diagramData" Target="../diagrams/data30.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31.xml"/><Relationship Id="rId4" Type="http://schemas.openxmlformats.org/officeDocument/2006/relationships/diagramQuickStyle" Target="../diagrams/quickStyle31.xml"/><Relationship Id="rId5" Type="http://schemas.openxmlformats.org/officeDocument/2006/relationships/diagramColors" Target="../diagrams/colors31.xml"/><Relationship Id="rId6" Type="http://schemas.microsoft.com/office/2007/relationships/diagramDrawing" Target="../diagrams/drawing31.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1" Type="http://schemas.openxmlformats.org/officeDocument/2006/relationships/image" Target="../media/image7.png"/><Relationship Id="rId1" Type="http://schemas.openxmlformats.org/officeDocument/2006/relationships/slideLayout" Target="../slideLayouts/slideLayout4.xml"/><Relationship Id="rId2" Type="http://schemas.openxmlformats.org/officeDocument/2006/relationships/diagramData" Target="../diagrams/data31.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32.xml"/><Relationship Id="rId4" Type="http://schemas.openxmlformats.org/officeDocument/2006/relationships/diagramQuickStyle" Target="../diagrams/quickStyle32.xml"/><Relationship Id="rId5" Type="http://schemas.openxmlformats.org/officeDocument/2006/relationships/diagramColors" Target="../diagrams/colors32.xml"/><Relationship Id="rId6" Type="http://schemas.microsoft.com/office/2007/relationships/diagramDrawing" Target="../diagrams/drawing32.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1" Type="http://schemas.openxmlformats.org/officeDocument/2006/relationships/image" Target="../media/image7.png"/><Relationship Id="rId1" Type="http://schemas.openxmlformats.org/officeDocument/2006/relationships/slideLayout" Target="../slideLayouts/slideLayout4.xml"/><Relationship Id="rId2" Type="http://schemas.openxmlformats.org/officeDocument/2006/relationships/diagramData" Target="../diagrams/data3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33.xml"/><Relationship Id="rId4" Type="http://schemas.openxmlformats.org/officeDocument/2006/relationships/diagramQuickStyle" Target="../diagrams/quickStyle33.xml"/><Relationship Id="rId5" Type="http://schemas.openxmlformats.org/officeDocument/2006/relationships/diagramColors" Target="../diagrams/colors33.xml"/><Relationship Id="rId6" Type="http://schemas.microsoft.com/office/2007/relationships/diagramDrawing" Target="../diagrams/drawing33.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1" Type="http://schemas.openxmlformats.org/officeDocument/2006/relationships/image" Target="../media/image7.png"/><Relationship Id="rId1" Type="http://schemas.openxmlformats.org/officeDocument/2006/relationships/slideLayout" Target="../slideLayouts/slideLayout4.xml"/><Relationship Id="rId2" Type="http://schemas.openxmlformats.org/officeDocument/2006/relationships/diagramData" Target="../diagrams/data33.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34.xml"/><Relationship Id="rId4" Type="http://schemas.openxmlformats.org/officeDocument/2006/relationships/diagramQuickStyle" Target="../diagrams/quickStyle34.xml"/><Relationship Id="rId5" Type="http://schemas.openxmlformats.org/officeDocument/2006/relationships/diagramColors" Target="../diagrams/colors34.xml"/><Relationship Id="rId6" Type="http://schemas.microsoft.com/office/2007/relationships/diagramDrawing" Target="../diagrams/drawing34.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1" Type="http://schemas.openxmlformats.org/officeDocument/2006/relationships/image" Target="../media/image7.png"/><Relationship Id="rId1" Type="http://schemas.openxmlformats.org/officeDocument/2006/relationships/slideLayout" Target="../slideLayouts/slideLayout4.xml"/><Relationship Id="rId2" Type="http://schemas.openxmlformats.org/officeDocument/2006/relationships/diagramData" Target="../diagrams/data34.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35.xml"/><Relationship Id="rId4" Type="http://schemas.openxmlformats.org/officeDocument/2006/relationships/diagramQuickStyle" Target="../diagrams/quickStyle35.xml"/><Relationship Id="rId5" Type="http://schemas.openxmlformats.org/officeDocument/2006/relationships/diagramColors" Target="../diagrams/colors35.xml"/><Relationship Id="rId6" Type="http://schemas.microsoft.com/office/2007/relationships/diagramDrawing" Target="../diagrams/drawing35.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1" Type="http://schemas.openxmlformats.org/officeDocument/2006/relationships/image" Target="../media/image7.png"/><Relationship Id="rId1" Type="http://schemas.openxmlformats.org/officeDocument/2006/relationships/slideLayout" Target="../slideLayouts/slideLayout4.xml"/><Relationship Id="rId2" Type="http://schemas.openxmlformats.org/officeDocument/2006/relationships/diagramData" Target="../diagrams/data35.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36.xml"/><Relationship Id="rId4" Type="http://schemas.openxmlformats.org/officeDocument/2006/relationships/diagramQuickStyle" Target="../diagrams/quickStyle36.xml"/><Relationship Id="rId5" Type="http://schemas.openxmlformats.org/officeDocument/2006/relationships/diagramColors" Target="../diagrams/colors36.xml"/><Relationship Id="rId6" Type="http://schemas.microsoft.com/office/2007/relationships/diagramDrawing" Target="../diagrams/drawing36.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1" Type="http://schemas.openxmlformats.org/officeDocument/2006/relationships/image" Target="../media/image7.png"/><Relationship Id="rId1" Type="http://schemas.openxmlformats.org/officeDocument/2006/relationships/slideLayout" Target="../slideLayouts/slideLayout4.xml"/><Relationship Id="rId2" Type="http://schemas.openxmlformats.org/officeDocument/2006/relationships/diagramData" Target="../diagrams/data36.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37.xml"/><Relationship Id="rId4" Type="http://schemas.openxmlformats.org/officeDocument/2006/relationships/diagramQuickStyle" Target="../diagrams/quickStyle37.xml"/><Relationship Id="rId5" Type="http://schemas.openxmlformats.org/officeDocument/2006/relationships/diagramColors" Target="../diagrams/colors37.xml"/><Relationship Id="rId6" Type="http://schemas.microsoft.com/office/2007/relationships/diagramDrawing" Target="../diagrams/drawing37.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1" Type="http://schemas.openxmlformats.org/officeDocument/2006/relationships/image" Target="../media/image7.png"/><Relationship Id="rId1" Type="http://schemas.openxmlformats.org/officeDocument/2006/relationships/slideLayout" Target="../slideLayouts/slideLayout4.xml"/><Relationship Id="rId2" Type="http://schemas.openxmlformats.org/officeDocument/2006/relationships/diagramData" Target="../diagrams/data37.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38.xml"/><Relationship Id="rId4" Type="http://schemas.openxmlformats.org/officeDocument/2006/relationships/diagramQuickStyle" Target="../diagrams/quickStyle38.xml"/><Relationship Id="rId5" Type="http://schemas.openxmlformats.org/officeDocument/2006/relationships/diagramColors" Target="../diagrams/colors38.xml"/><Relationship Id="rId6" Type="http://schemas.microsoft.com/office/2007/relationships/diagramDrawing" Target="../diagrams/drawing38.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1" Type="http://schemas.openxmlformats.org/officeDocument/2006/relationships/image" Target="../media/image7.png"/><Relationship Id="rId1" Type="http://schemas.openxmlformats.org/officeDocument/2006/relationships/slideLayout" Target="../slideLayouts/slideLayout4.xml"/><Relationship Id="rId2" Type="http://schemas.openxmlformats.org/officeDocument/2006/relationships/diagramData" Target="../diagrams/data38.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 Type="http://schemas.openxmlformats.org/officeDocument/2006/relationships/slideLayout" Target="../slideLayouts/slideLayout4.xml"/><Relationship Id="rId2" Type="http://schemas.openxmlformats.org/officeDocument/2006/relationships/diagramData" Target="../diagrams/data3.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39.xml"/><Relationship Id="rId4" Type="http://schemas.openxmlformats.org/officeDocument/2006/relationships/diagramQuickStyle" Target="../diagrams/quickStyle39.xml"/><Relationship Id="rId5" Type="http://schemas.openxmlformats.org/officeDocument/2006/relationships/diagramColors" Target="../diagrams/colors39.xml"/><Relationship Id="rId6" Type="http://schemas.microsoft.com/office/2007/relationships/diagramDrawing" Target="../diagrams/drawing39.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1" Type="http://schemas.openxmlformats.org/officeDocument/2006/relationships/image" Target="../media/image7.png"/><Relationship Id="rId1" Type="http://schemas.openxmlformats.org/officeDocument/2006/relationships/slideLayout" Target="../slideLayouts/slideLayout4.xml"/><Relationship Id="rId2" Type="http://schemas.openxmlformats.org/officeDocument/2006/relationships/diagramData" Target="../diagrams/data39.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40.xml"/><Relationship Id="rId4" Type="http://schemas.openxmlformats.org/officeDocument/2006/relationships/diagramQuickStyle" Target="../diagrams/quickStyle40.xml"/><Relationship Id="rId5" Type="http://schemas.openxmlformats.org/officeDocument/2006/relationships/diagramColors" Target="../diagrams/colors40.xml"/><Relationship Id="rId6" Type="http://schemas.microsoft.com/office/2007/relationships/diagramDrawing" Target="../diagrams/drawing40.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1" Type="http://schemas.openxmlformats.org/officeDocument/2006/relationships/image" Target="../media/image7.png"/><Relationship Id="rId1" Type="http://schemas.openxmlformats.org/officeDocument/2006/relationships/slideLayout" Target="../slideLayouts/slideLayout4.xml"/><Relationship Id="rId2" Type="http://schemas.openxmlformats.org/officeDocument/2006/relationships/diagramData" Target="../diagrams/data40.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41.xml"/><Relationship Id="rId4" Type="http://schemas.openxmlformats.org/officeDocument/2006/relationships/diagramQuickStyle" Target="../diagrams/quickStyle41.xml"/><Relationship Id="rId5" Type="http://schemas.openxmlformats.org/officeDocument/2006/relationships/diagramColors" Target="../diagrams/colors41.xml"/><Relationship Id="rId6" Type="http://schemas.microsoft.com/office/2007/relationships/diagramDrawing" Target="../diagrams/drawing41.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1" Type="http://schemas.openxmlformats.org/officeDocument/2006/relationships/image" Target="../media/image7.png"/><Relationship Id="rId1" Type="http://schemas.openxmlformats.org/officeDocument/2006/relationships/slideLayout" Target="../slideLayouts/slideLayout4.xml"/><Relationship Id="rId2" Type="http://schemas.openxmlformats.org/officeDocument/2006/relationships/diagramData" Target="../diagrams/data41.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42.xml"/><Relationship Id="rId4" Type="http://schemas.openxmlformats.org/officeDocument/2006/relationships/diagramQuickStyle" Target="../diagrams/quickStyle42.xml"/><Relationship Id="rId5" Type="http://schemas.openxmlformats.org/officeDocument/2006/relationships/diagramColors" Target="../diagrams/colors42.xml"/><Relationship Id="rId6" Type="http://schemas.microsoft.com/office/2007/relationships/diagramDrawing" Target="../diagrams/drawing42.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0" Type="http://schemas.openxmlformats.org/officeDocument/2006/relationships/image" Target="../media/image6.png"/><Relationship Id="rId11" Type="http://schemas.openxmlformats.org/officeDocument/2006/relationships/image" Target="../media/image7.png"/><Relationship Id="rId1" Type="http://schemas.openxmlformats.org/officeDocument/2006/relationships/slideLayout" Target="../slideLayouts/slideLayout4.xml"/><Relationship Id="rId2" Type="http://schemas.openxmlformats.org/officeDocument/2006/relationships/diagramData" Target="../diagrams/data4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4" Type="http://schemas.openxmlformats.org/officeDocument/2006/relationships/diagramQuickStyle" Target="../diagrams/quickStyle4.xml"/><Relationship Id="rId5" Type="http://schemas.openxmlformats.org/officeDocument/2006/relationships/diagramColors" Target="../diagrams/colors4.xml"/><Relationship Id="rId6" Type="http://schemas.microsoft.com/office/2007/relationships/diagramDrawing" Target="../diagrams/drawing4.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 Type="http://schemas.openxmlformats.org/officeDocument/2006/relationships/slideLayout" Target="../slideLayouts/slideLayout4.xml"/><Relationship Id="rId2" Type="http://schemas.openxmlformats.org/officeDocument/2006/relationships/diagramData" Target="../diagrams/data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5.xml"/><Relationship Id="rId4" Type="http://schemas.openxmlformats.org/officeDocument/2006/relationships/diagramQuickStyle" Target="../diagrams/quickStyle5.xml"/><Relationship Id="rId5" Type="http://schemas.openxmlformats.org/officeDocument/2006/relationships/diagramColors" Target="../diagrams/colors5.xml"/><Relationship Id="rId6" Type="http://schemas.microsoft.com/office/2007/relationships/diagramDrawing" Target="../diagrams/drawing5.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 Type="http://schemas.openxmlformats.org/officeDocument/2006/relationships/slideLayout" Target="../slideLayouts/slideLayout4.xml"/><Relationship Id="rId2" Type="http://schemas.openxmlformats.org/officeDocument/2006/relationships/diagramData" Target="../diagrams/data5.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6.xml"/><Relationship Id="rId4" Type="http://schemas.openxmlformats.org/officeDocument/2006/relationships/diagramQuickStyle" Target="../diagrams/quickStyle6.xml"/><Relationship Id="rId5" Type="http://schemas.openxmlformats.org/officeDocument/2006/relationships/diagramColors" Target="../diagrams/colors6.xml"/><Relationship Id="rId6" Type="http://schemas.microsoft.com/office/2007/relationships/diagramDrawing" Target="../diagrams/drawing6.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 Type="http://schemas.openxmlformats.org/officeDocument/2006/relationships/slideLayout" Target="../slideLayouts/slideLayout4.xml"/><Relationship Id="rId2" Type="http://schemas.openxmlformats.org/officeDocument/2006/relationships/diagramData" Target="../diagrams/data6.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7.xml"/><Relationship Id="rId4" Type="http://schemas.openxmlformats.org/officeDocument/2006/relationships/diagramQuickStyle" Target="../diagrams/quickStyle7.xml"/><Relationship Id="rId5" Type="http://schemas.openxmlformats.org/officeDocument/2006/relationships/diagramColors" Target="../diagrams/colors7.xml"/><Relationship Id="rId6" Type="http://schemas.microsoft.com/office/2007/relationships/diagramDrawing" Target="../diagrams/drawing7.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 Type="http://schemas.openxmlformats.org/officeDocument/2006/relationships/slideLayout" Target="../slideLayouts/slideLayout4.xml"/><Relationship Id="rId2" Type="http://schemas.openxmlformats.org/officeDocument/2006/relationships/diagramData" Target="../diagrams/data7.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8.xml"/><Relationship Id="rId4" Type="http://schemas.openxmlformats.org/officeDocument/2006/relationships/diagramQuickStyle" Target="../diagrams/quickStyle8.xml"/><Relationship Id="rId5" Type="http://schemas.openxmlformats.org/officeDocument/2006/relationships/diagramColors" Target="../diagrams/colors8.xml"/><Relationship Id="rId6" Type="http://schemas.microsoft.com/office/2007/relationships/diagramDrawing" Target="../diagrams/drawing8.xml"/><Relationship Id="rId7" Type="http://schemas.openxmlformats.org/officeDocument/2006/relationships/image" Target="../media/image3.jpg"/><Relationship Id="rId8" Type="http://schemas.openxmlformats.org/officeDocument/2006/relationships/image" Target="../media/image4.png"/><Relationship Id="rId9" Type="http://schemas.openxmlformats.org/officeDocument/2006/relationships/image" Target="../media/image5.png"/><Relationship Id="rId1" Type="http://schemas.openxmlformats.org/officeDocument/2006/relationships/slideLayout" Target="../slideLayouts/slideLayout4.xml"/><Relationship Id="rId2" Type="http://schemas.openxmlformats.org/officeDocument/2006/relationships/diagramData" Target="../diagrams/data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792288" y="5267158"/>
            <a:ext cx="5486400" cy="735262"/>
          </a:xfrm>
        </p:spPr>
        <p:txBody>
          <a:bodyPr>
            <a:normAutofit/>
          </a:bodyPr>
          <a:lstStyle/>
          <a:p>
            <a:endParaRPr lang="en-US" sz="2800" dirty="0">
              <a:latin typeface="Garamond"/>
              <a:cs typeface="Garamond"/>
            </a:endParaRPr>
          </a:p>
        </p:txBody>
      </p:sp>
      <p:sp>
        <p:nvSpPr>
          <p:cNvPr id="3" name="Subtitle 2"/>
          <p:cNvSpPr>
            <a:spLocks noGrp="1"/>
          </p:cNvSpPr>
          <p:nvPr>
            <p:ph type="body" sz="half" idx="2"/>
          </p:nvPr>
        </p:nvSpPr>
        <p:spPr>
          <a:xfrm>
            <a:off x="1792288" y="200527"/>
            <a:ext cx="5486400" cy="1270000"/>
          </a:xfrm>
        </p:spPr>
        <p:txBody>
          <a:bodyPr>
            <a:normAutofit/>
          </a:bodyPr>
          <a:lstStyle/>
          <a:p>
            <a:endParaRPr lang="en-US" sz="2800" dirty="0">
              <a:latin typeface="Garamond"/>
              <a:cs typeface="Garamond"/>
            </a:endParaRPr>
          </a:p>
        </p:txBody>
      </p:sp>
      <p:sp>
        <p:nvSpPr>
          <p:cNvPr id="14" name="TextBox 13"/>
          <p:cNvSpPr txBox="1"/>
          <p:nvPr/>
        </p:nvSpPr>
        <p:spPr>
          <a:xfrm>
            <a:off x="254000" y="882315"/>
            <a:ext cx="8595895" cy="830997"/>
          </a:xfrm>
          <a:prstGeom prst="rect">
            <a:avLst/>
          </a:prstGeom>
          <a:noFill/>
          <a:ln>
            <a:noFill/>
          </a:ln>
          <a:effectLst>
            <a:glow rad="101600">
              <a:schemeClr val="accent6">
                <a:satMod val="175000"/>
                <a:alpha val="40000"/>
              </a:schemeClr>
            </a:glow>
          </a:effectLst>
        </p:spPr>
        <p:txBody>
          <a:bodyPr wrap="square" rtlCol="0">
            <a:spAutoFit/>
          </a:bodyPr>
          <a:lstStyle/>
          <a:p>
            <a:pPr algn="ctr"/>
            <a:r>
              <a:rPr lang="en-US" sz="4800" b="1" dirty="0" smtClean="0">
                <a:solidFill>
                  <a:schemeClr val="bg1"/>
                </a:solidFill>
                <a:effectLst>
                  <a:glow rad="101600">
                    <a:schemeClr val="accent3">
                      <a:lumMod val="60000"/>
                      <a:lumOff val="40000"/>
                      <a:alpha val="30000"/>
                    </a:schemeClr>
                  </a:glow>
                </a:effectLst>
                <a:latin typeface="Garamond"/>
                <a:cs typeface="Garamond"/>
              </a:rPr>
              <a:t>Something About John L. Austin</a:t>
            </a:r>
            <a:endParaRPr lang="en-US" sz="4800" b="1" dirty="0">
              <a:solidFill>
                <a:schemeClr val="bg1"/>
              </a:solidFill>
              <a:effectLst>
                <a:glow rad="101600">
                  <a:schemeClr val="accent3">
                    <a:lumMod val="60000"/>
                    <a:lumOff val="40000"/>
                    <a:alpha val="30000"/>
                  </a:schemeClr>
                </a:glow>
              </a:effectLst>
              <a:latin typeface="Garamond"/>
              <a:cs typeface="Garamond"/>
            </a:endParaRPr>
          </a:p>
        </p:txBody>
      </p:sp>
      <p:pic>
        <p:nvPicPr>
          <p:cNvPr id="6" name="Picture Placeholder 5" descr="jules-et-jim-francois-truffaut.jpg"/>
          <p:cNvPicPr>
            <a:picLocks noGrp="1" noChangeAspect="1"/>
          </p:cNvPicPr>
          <p:nvPr>
            <p:ph type="pic" idx="1"/>
          </p:nvPr>
        </p:nvPicPr>
        <p:blipFill>
          <a:blip r:embed="rId2">
            <a:extLst>
              <a:ext uri="{28A0092B-C50C-407E-A947-70E740481C1C}">
                <a14:useLocalDpi xmlns:a14="http://schemas.microsoft.com/office/drawing/2010/main" val="0"/>
              </a:ext>
            </a:extLst>
          </a:blip>
          <a:srcRect l="6834" r="6834"/>
          <a:stretch>
            <a:fillRect/>
          </a:stretch>
        </p:blipFill>
        <p:spPr>
          <a:xfrm>
            <a:off x="0" y="0"/>
            <a:ext cx="9144000" cy="6858000"/>
          </a:xfrm>
        </p:spPr>
      </p:pic>
      <p:pic>
        <p:nvPicPr>
          <p:cNvPr id="4" name="Picture 3"/>
          <p:cNvPicPr>
            <a:picLocks noChangeAspect="1"/>
          </p:cNvPicPr>
          <p:nvPr/>
        </p:nvPicPr>
        <p:blipFill>
          <a:blip r:embed="rId3"/>
          <a:stretch>
            <a:fillRect/>
          </a:stretch>
        </p:blipFill>
        <p:spPr>
          <a:xfrm>
            <a:off x="-9852" y="0"/>
            <a:ext cx="9153851" cy="6858000"/>
          </a:xfrm>
          <a:prstGeom prst="rect">
            <a:avLst/>
          </a:prstGeom>
        </p:spPr>
      </p:pic>
      <p:sp>
        <p:nvSpPr>
          <p:cNvPr id="5" name="TextBox 4"/>
          <p:cNvSpPr txBox="1"/>
          <p:nvPr/>
        </p:nvSpPr>
        <p:spPr>
          <a:xfrm>
            <a:off x="380011" y="4450324"/>
            <a:ext cx="8469884" cy="2062103"/>
          </a:xfrm>
          <a:prstGeom prst="rect">
            <a:avLst/>
          </a:prstGeom>
          <a:noFill/>
        </p:spPr>
        <p:txBody>
          <a:bodyPr wrap="square" rtlCol="0">
            <a:spAutoFit/>
          </a:bodyPr>
          <a:lstStyle/>
          <a:p>
            <a:pPr algn="ctr"/>
            <a:r>
              <a:rPr lang="en-US" sz="6400" dirty="0" smtClean="0">
                <a:ln>
                  <a:solidFill>
                    <a:schemeClr val="bg1">
                      <a:alpha val="42000"/>
                    </a:schemeClr>
                  </a:solidFill>
                </a:ln>
                <a:solidFill>
                  <a:srgbClr val="FF0000"/>
                </a:solidFill>
                <a:latin typeface="Arial Black"/>
                <a:cs typeface="Arial Black"/>
              </a:rPr>
              <a:t>MEANING AND COMMUNICATION</a:t>
            </a:r>
            <a:endParaRPr lang="en-US" sz="6400" dirty="0">
              <a:ln>
                <a:solidFill>
                  <a:schemeClr val="bg1">
                    <a:alpha val="42000"/>
                  </a:schemeClr>
                </a:solidFill>
              </a:ln>
              <a:solidFill>
                <a:srgbClr val="FF0000"/>
              </a:solidFill>
              <a:latin typeface="Arial Black"/>
              <a:cs typeface="Arial Black"/>
            </a:endParaRPr>
          </a:p>
        </p:txBody>
      </p:sp>
    </p:spTree>
    <p:extLst>
      <p:ext uri="{BB962C8B-B14F-4D97-AF65-F5344CB8AC3E}">
        <p14:creationId xmlns:p14="http://schemas.microsoft.com/office/powerpoint/2010/main" val="183087983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a:cs typeface="Arial"/>
              </a:rPr>
              <a:t>Recap</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942864001"/>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3090077"/>
          </a:xfrm>
          <a:prstGeom prst="rect">
            <a:avLst/>
          </a:prstGeom>
          <a:noFill/>
        </p:spPr>
        <p:txBody>
          <a:bodyPr wrap="square" rtlCol="0">
            <a:spAutoFit/>
          </a:bodyPr>
          <a:lstStyle/>
          <a:p>
            <a:pPr>
              <a:lnSpc>
                <a:spcPct val="90000"/>
              </a:lnSpc>
            </a:pPr>
            <a:r>
              <a:rPr lang="en-US" sz="2400" dirty="0">
                <a:latin typeface="Arial" charset="0"/>
                <a:ea typeface="ＭＳ Ｐゴシック" charset="0"/>
                <a:cs typeface="ＭＳ Ｐゴシック" charset="0"/>
              </a:rPr>
              <a:t>Even so, what B said does not answer the question: does B want coffee?</a:t>
            </a:r>
          </a:p>
          <a:p>
            <a:pPr>
              <a:lnSpc>
                <a:spcPct val="90000"/>
              </a:lnSpc>
            </a:pPr>
            <a:endParaRPr lang="en-US" sz="2400" dirty="0">
              <a:latin typeface="Arial" charset="0"/>
              <a:ea typeface="ＭＳ Ｐゴシック" charset="0"/>
              <a:cs typeface="ＭＳ Ｐゴシック" charset="0"/>
            </a:endParaRPr>
          </a:p>
          <a:p>
            <a:pPr>
              <a:lnSpc>
                <a:spcPct val="90000"/>
              </a:lnSpc>
            </a:pPr>
            <a:r>
              <a:rPr lang="en-US" sz="2400" dirty="0">
                <a:latin typeface="Arial" charset="0"/>
                <a:ea typeface="ＭＳ Ｐゴシック" charset="0"/>
                <a:cs typeface="ＭＳ Ｐゴシック" charset="0"/>
              </a:rPr>
              <a:t>However, we are ordinarily in a position to derive further information, via working out what B has suggested, implied, implicated.</a:t>
            </a: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spTree>
    <p:extLst>
      <p:ext uri="{BB962C8B-B14F-4D97-AF65-F5344CB8AC3E}">
        <p14:creationId xmlns:p14="http://schemas.microsoft.com/office/powerpoint/2010/main" val="260789535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a:cs typeface="Arial"/>
              </a:rPr>
              <a:t>Recap</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618690990"/>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1760482"/>
          </a:xfrm>
          <a:prstGeom prst="rect">
            <a:avLst/>
          </a:prstGeom>
          <a:noFill/>
        </p:spPr>
        <p:txBody>
          <a:bodyPr wrap="square" rtlCol="0">
            <a:spAutoFit/>
          </a:bodyPr>
          <a:lstStyle/>
          <a:p>
            <a:pPr>
              <a:lnSpc>
                <a:spcPct val="90000"/>
              </a:lnSpc>
            </a:pPr>
            <a:r>
              <a:rPr lang="en-US" sz="2400" dirty="0">
                <a:latin typeface="Arial" charset="0"/>
                <a:ea typeface="ＭＳ Ｐゴシック" charset="0"/>
                <a:cs typeface="ＭＳ Ｐゴシック" charset="0"/>
              </a:rPr>
              <a:t>Here, Grice thinks we use a combination of our background knowledge together with general principles governing rational communication.</a:t>
            </a: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spTree>
    <p:extLst>
      <p:ext uri="{BB962C8B-B14F-4D97-AF65-F5344CB8AC3E}">
        <p14:creationId xmlns:p14="http://schemas.microsoft.com/office/powerpoint/2010/main" val="400118829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a:cs typeface="Arial"/>
              </a:rPr>
              <a:t>Recap</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586212599"/>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3754874"/>
          </a:xfrm>
          <a:prstGeom prst="rect">
            <a:avLst/>
          </a:prstGeom>
          <a:noFill/>
        </p:spPr>
        <p:txBody>
          <a:bodyPr wrap="square" rtlCol="0">
            <a:spAutoFit/>
          </a:bodyPr>
          <a:lstStyle/>
          <a:p>
            <a:pPr>
              <a:lnSpc>
                <a:spcPct val="90000"/>
              </a:lnSpc>
            </a:pPr>
            <a:r>
              <a:rPr lang="en-US" sz="2400" dirty="0">
                <a:latin typeface="Arial" charset="0"/>
                <a:ea typeface="ＭＳ Ｐゴシック" charset="0"/>
                <a:cs typeface="ＭＳ Ｐゴシック" charset="0"/>
              </a:rPr>
              <a:t>Very roughly, we might reason as follows:</a:t>
            </a:r>
          </a:p>
          <a:p>
            <a:pPr>
              <a:lnSpc>
                <a:spcPct val="90000"/>
              </a:lnSpc>
            </a:pPr>
            <a:endParaRPr lang="en-US" sz="2400" dirty="0">
              <a:latin typeface="Arial" charset="0"/>
              <a:ea typeface="ＭＳ Ｐゴシック" charset="0"/>
              <a:cs typeface="ＭＳ Ｐゴシック" charset="0"/>
            </a:endParaRPr>
          </a:p>
          <a:p>
            <a:pPr>
              <a:lnSpc>
                <a:spcPct val="90000"/>
              </a:lnSpc>
            </a:pPr>
            <a:r>
              <a:rPr lang="en-US" sz="2400" dirty="0" smtClean="0">
                <a:latin typeface="Arial" charset="0"/>
                <a:ea typeface="ＭＳ Ｐゴシック" charset="0"/>
                <a:cs typeface="ＭＳ Ｐゴシック" charset="0"/>
              </a:rPr>
              <a:t>B </a:t>
            </a:r>
            <a:r>
              <a:rPr lang="en-US" sz="2400" dirty="0">
                <a:latin typeface="Arial" charset="0"/>
                <a:ea typeface="ＭＳ Ｐゴシック" charset="0"/>
                <a:cs typeface="ＭＳ Ｐゴシック" charset="0"/>
              </a:rPr>
              <a:t>has </a:t>
            </a:r>
            <a:r>
              <a:rPr lang="en-US" sz="2400" dirty="0" smtClean="0">
                <a:latin typeface="Arial" charset="0"/>
                <a:ea typeface="ＭＳ Ｐゴシック" charset="0"/>
                <a:cs typeface="ＭＳ Ｐゴシック" charset="0"/>
              </a:rPr>
              <a:t>explicitly stated </a:t>
            </a:r>
            <a:r>
              <a:rPr lang="en-US" sz="2400" dirty="0">
                <a:latin typeface="Arial" charset="0"/>
                <a:ea typeface="ＭＳ Ｐゴシック" charset="0"/>
                <a:cs typeface="ＭＳ Ｐゴシック" charset="0"/>
              </a:rPr>
              <a:t>that she has just had a coffee.</a:t>
            </a:r>
          </a:p>
          <a:p>
            <a:pPr>
              <a:lnSpc>
                <a:spcPct val="90000"/>
              </a:lnSpc>
            </a:pPr>
            <a:endParaRPr lang="en-US" sz="2400" dirty="0">
              <a:latin typeface="Arial" charset="0"/>
              <a:ea typeface="ＭＳ Ｐゴシック" charset="0"/>
              <a:cs typeface="ＭＳ Ｐゴシック" charset="0"/>
            </a:endParaRPr>
          </a:p>
          <a:p>
            <a:pPr>
              <a:lnSpc>
                <a:spcPct val="90000"/>
              </a:lnSpc>
            </a:pPr>
            <a:r>
              <a:rPr lang="en-US" sz="2400" dirty="0" smtClean="0">
                <a:latin typeface="Arial" charset="0"/>
                <a:ea typeface="ＭＳ Ｐゴシック" charset="0"/>
                <a:cs typeface="ＭＳ Ｐゴシック" charset="0"/>
              </a:rPr>
              <a:t>Why? Since </a:t>
            </a:r>
            <a:r>
              <a:rPr lang="en-US" sz="2400" dirty="0">
                <a:latin typeface="Arial" charset="0"/>
                <a:ea typeface="ＭＳ Ｐゴシック" charset="0"/>
                <a:cs typeface="ＭＳ Ｐゴシック" charset="0"/>
              </a:rPr>
              <a:t>she is making a rational attempt at co-operating in our communicative exchange, she must think that her utterance is relevant to our conversation.</a:t>
            </a: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spTree>
    <p:extLst>
      <p:ext uri="{BB962C8B-B14F-4D97-AF65-F5344CB8AC3E}">
        <p14:creationId xmlns:p14="http://schemas.microsoft.com/office/powerpoint/2010/main" val="1169461658"/>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a:cs typeface="Arial"/>
              </a:rPr>
              <a:t>Recap</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005620772"/>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2757678"/>
          </a:xfrm>
          <a:prstGeom prst="rect">
            <a:avLst/>
          </a:prstGeom>
          <a:noFill/>
        </p:spPr>
        <p:txBody>
          <a:bodyPr wrap="square" rtlCol="0">
            <a:spAutoFit/>
          </a:bodyPr>
          <a:lstStyle/>
          <a:p>
            <a:pPr>
              <a:lnSpc>
                <a:spcPct val="90000"/>
              </a:lnSpc>
            </a:pPr>
            <a:r>
              <a:rPr lang="en-US" sz="2400" dirty="0">
                <a:latin typeface="Arial" charset="0"/>
                <a:ea typeface="ＭＳ Ｐゴシック" charset="0"/>
                <a:cs typeface="ＭＳ Ｐゴシック" charset="0"/>
              </a:rPr>
              <a:t>Saying she has just had coffee would be relevant if it indicated an answer to </a:t>
            </a:r>
            <a:r>
              <a:rPr lang="en-US" sz="2400" dirty="0" smtClean="0">
                <a:latin typeface="Arial" charset="0"/>
                <a:ea typeface="ＭＳ Ｐゴシック" charset="0"/>
                <a:cs typeface="ＭＳ Ｐゴシック" charset="0"/>
              </a:rPr>
              <a:t>A</a:t>
            </a:r>
            <a:r>
              <a:rPr lang="en-GB" sz="2400" dirty="0" smtClean="0">
                <a:latin typeface="Arial" charset="0"/>
                <a:ea typeface="ＭＳ Ｐゴシック" charset="0"/>
                <a:cs typeface="ＭＳ Ｐゴシック" charset="0"/>
              </a:rPr>
              <a:t>’</a:t>
            </a:r>
            <a:r>
              <a:rPr lang="en-US" sz="2400" dirty="0" smtClean="0">
                <a:latin typeface="Arial" charset="0"/>
                <a:ea typeface="ＭＳ Ｐゴシック" charset="0"/>
                <a:cs typeface="ＭＳ Ｐゴシック" charset="0"/>
              </a:rPr>
              <a:t>s </a:t>
            </a:r>
            <a:r>
              <a:rPr lang="en-US" sz="2400" dirty="0">
                <a:latin typeface="Arial" charset="0"/>
                <a:ea typeface="ＭＳ Ｐゴシック" charset="0"/>
                <a:cs typeface="ＭＳ Ｐゴシック" charset="0"/>
              </a:rPr>
              <a:t>question. B could reasonably expect A</a:t>
            </a:r>
            <a:r>
              <a:rPr lang="en-US" sz="2400" dirty="0" smtClean="0">
                <a:latin typeface="Arial" charset="0"/>
                <a:ea typeface="ＭＳ Ｐゴシック" charset="0"/>
                <a:cs typeface="ＭＳ Ｐゴシック" charset="0"/>
              </a:rPr>
              <a:t> </a:t>
            </a:r>
            <a:r>
              <a:rPr lang="en-US" sz="2400" dirty="0">
                <a:latin typeface="Arial" charset="0"/>
                <a:ea typeface="ＭＳ Ｐゴシック" charset="0"/>
                <a:cs typeface="ＭＳ Ｐゴシック" charset="0"/>
              </a:rPr>
              <a:t>to know that people are often happy with having only one coffee in a short space of time, and must be relying on that expectation</a:t>
            </a:r>
            <a:r>
              <a:rPr lang="en-US" sz="2400" dirty="0" smtClean="0">
                <a:latin typeface="Arial" charset="0"/>
                <a:ea typeface="ＭＳ Ｐゴシック" charset="0"/>
                <a:cs typeface="ＭＳ Ｐゴシック" charset="0"/>
              </a:rPr>
              <a:t>.</a:t>
            </a: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spTree>
    <p:extLst>
      <p:ext uri="{BB962C8B-B14F-4D97-AF65-F5344CB8AC3E}">
        <p14:creationId xmlns:p14="http://schemas.microsoft.com/office/powerpoint/2010/main" val="106068502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a:cs typeface="Arial"/>
              </a:rPr>
              <a:t>Recap</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746324580"/>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2425279"/>
          </a:xfrm>
          <a:prstGeom prst="rect">
            <a:avLst/>
          </a:prstGeom>
          <a:noFill/>
        </p:spPr>
        <p:txBody>
          <a:bodyPr wrap="square" rtlCol="0">
            <a:spAutoFit/>
          </a:bodyPr>
          <a:lstStyle/>
          <a:p>
            <a:pPr>
              <a:lnSpc>
                <a:spcPct val="90000"/>
              </a:lnSpc>
            </a:pPr>
            <a:r>
              <a:rPr lang="en-US" sz="2400" dirty="0">
                <a:latin typeface="Arial" charset="0"/>
                <a:ea typeface="ＭＳ Ｐゴシック" charset="0"/>
                <a:cs typeface="ＭＳ Ｐゴシック" charset="0"/>
              </a:rPr>
              <a:t>So, </a:t>
            </a:r>
            <a:r>
              <a:rPr lang="en-US" sz="2400" dirty="0" smtClean="0">
                <a:latin typeface="Arial" charset="0"/>
                <a:ea typeface="ＭＳ Ｐゴシック" charset="0"/>
                <a:cs typeface="ＭＳ Ｐゴシック" charset="0"/>
              </a:rPr>
              <a:t>A </a:t>
            </a:r>
            <a:r>
              <a:rPr lang="en-US" sz="2400" dirty="0">
                <a:latin typeface="Arial" charset="0"/>
                <a:ea typeface="ＭＳ Ｐゴシック" charset="0"/>
                <a:cs typeface="ＭＳ Ｐゴシック" charset="0"/>
              </a:rPr>
              <a:t>should use that expectation to derive that B does not now want coffee.</a:t>
            </a:r>
          </a:p>
          <a:p>
            <a:pPr>
              <a:lnSpc>
                <a:spcPct val="90000"/>
              </a:lnSpc>
            </a:pPr>
            <a:endParaRPr lang="en-US" sz="2400" dirty="0">
              <a:latin typeface="Arial" charset="0"/>
              <a:ea typeface="ＭＳ Ｐゴシック" charset="0"/>
              <a:cs typeface="ＭＳ Ｐゴシック" charset="0"/>
            </a:endParaRPr>
          </a:p>
          <a:p>
            <a:pPr>
              <a:lnSpc>
                <a:spcPct val="90000"/>
              </a:lnSpc>
            </a:pPr>
            <a:r>
              <a:rPr lang="en-US" sz="2400" dirty="0" smtClean="0">
                <a:latin typeface="Arial" charset="0"/>
                <a:ea typeface="ＭＳ Ｐゴシック" charset="0"/>
                <a:cs typeface="ＭＳ Ｐゴシック" charset="0"/>
              </a:rPr>
              <a:t>That </a:t>
            </a:r>
            <a:r>
              <a:rPr lang="en-US" sz="2400" dirty="0">
                <a:latin typeface="Arial" charset="0"/>
                <a:ea typeface="ＭＳ Ｐゴシック" charset="0"/>
                <a:cs typeface="ＭＳ Ｐゴシック" charset="0"/>
              </a:rPr>
              <a:t>will be one of the </a:t>
            </a:r>
            <a:r>
              <a:rPr lang="en-US" sz="2400" i="1" dirty="0" err="1">
                <a:latin typeface="Arial" charset="0"/>
                <a:ea typeface="ＭＳ Ｐゴシック" charset="0"/>
                <a:cs typeface="ＭＳ Ｐゴシック" charset="0"/>
              </a:rPr>
              <a:t>implicatures</a:t>
            </a:r>
            <a:r>
              <a:rPr lang="en-US" sz="2400" dirty="0">
                <a:latin typeface="Arial" charset="0"/>
                <a:ea typeface="ＭＳ Ｐゴシック" charset="0"/>
                <a:cs typeface="ＭＳ Ｐゴシック" charset="0"/>
              </a:rPr>
              <a:t> of B</a:t>
            </a:r>
            <a:r>
              <a:rPr lang="ja-JP" altLang="en-US" sz="2400" dirty="0">
                <a:latin typeface="Arial" charset="0"/>
                <a:ea typeface="ＭＳ Ｐゴシック" charset="0"/>
                <a:cs typeface="ＭＳ Ｐゴシック" charset="0"/>
              </a:rPr>
              <a:t>’</a:t>
            </a:r>
            <a:r>
              <a:rPr lang="en-US" sz="2400" dirty="0">
                <a:latin typeface="Arial" charset="0"/>
                <a:ea typeface="ＭＳ Ｐゴシック" charset="0"/>
                <a:cs typeface="ＭＳ Ｐゴシック" charset="0"/>
              </a:rPr>
              <a:t>s saying what she did.</a:t>
            </a: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spTree>
    <p:extLst>
      <p:ext uri="{BB962C8B-B14F-4D97-AF65-F5344CB8AC3E}">
        <p14:creationId xmlns:p14="http://schemas.microsoft.com/office/powerpoint/2010/main" val="26324352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a:cs typeface="Arial"/>
              </a:rPr>
              <a:t>Recap</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070273925"/>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3090077"/>
          </a:xfrm>
          <a:prstGeom prst="rect">
            <a:avLst/>
          </a:prstGeom>
          <a:noFill/>
        </p:spPr>
        <p:txBody>
          <a:bodyPr wrap="square" rtlCol="0">
            <a:spAutoFit/>
          </a:bodyPr>
          <a:lstStyle/>
          <a:p>
            <a:pPr>
              <a:lnSpc>
                <a:spcPct val="90000"/>
              </a:lnSpc>
            </a:pPr>
            <a:r>
              <a:rPr lang="en-US" sz="2400" dirty="0">
                <a:latin typeface="Arial" charset="0"/>
                <a:ea typeface="ＭＳ Ｐゴシック" charset="0"/>
                <a:cs typeface="ＭＳ Ｐゴシック" charset="0"/>
              </a:rPr>
              <a:t>Grice </a:t>
            </a:r>
            <a:r>
              <a:rPr lang="en-US" sz="2400" dirty="0" err="1">
                <a:latin typeface="Arial" charset="0"/>
                <a:ea typeface="ＭＳ Ｐゴシック" charset="0"/>
                <a:cs typeface="ＭＳ Ｐゴシック" charset="0"/>
              </a:rPr>
              <a:t>realises</a:t>
            </a:r>
            <a:r>
              <a:rPr lang="en-US" sz="2400" dirty="0">
                <a:latin typeface="Arial" charset="0"/>
                <a:ea typeface="ＭＳ Ｐゴシック" charset="0"/>
                <a:cs typeface="ＭＳ Ｐゴシック" charset="0"/>
              </a:rPr>
              <a:t> that it will not serve his purposes simply to point to the distinction between what is said and what is implicated.</a:t>
            </a:r>
          </a:p>
          <a:p>
            <a:pPr>
              <a:lnSpc>
                <a:spcPct val="90000"/>
              </a:lnSpc>
            </a:pPr>
            <a:endParaRPr lang="en-US" sz="2400" dirty="0">
              <a:latin typeface="Arial" charset="0"/>
              <a:ea typeface="ＭＳ Ｐゴシック" charset="0"/>
              <a:cs typeface="ＭＳ Ｐゴシック" charset="0"/>
            </a:endParaRPr>
          </a:p>
          <a:p>
            <a:pPr>
              <a:lnSpc>
                <a:spcPct val="90000"/>
              </a:lnSpc>
            </a:pPr>
            <a:r>
              <a:rPr lang="en-US" sz="2400" dirty="0">
                <a:latin typeface="Arial" charset="0"/>
                <a:ea typeface="ＭＳ Ｐゴシック" charset="0"/>
                <a:cs typeface="ＭＳ Ｐゴシック" charset="0"/>
              </a:rPr>
              <a:t>He seeks to provide a more principled account of the distinction and, in particular, how we are able to derive </a:t>
            </a:r>
            <a:r>
              <a:rPr lang="en-US" sz="2400" dirty="0" err="1">
                <a:latin typeface="Arial" charset="0"/>
                <a:ea typeface="ＭＳ Ｐゴシック" charset="0"/>
                <a:cs typeface="ＭＳ Ｐゴシック" charset="0"/>
              </a:rPr>
              <a:t>implicatures</a:t>
            </a:r>
            <a:r>
              <a:rPr lang="en-US" sz="2400" dirty="0">
                <a:latin typeface="Arial" charset="0"/>
                <a:ea typeface="ＭＳ Ｐゴシック" charset="0"/>
                <a:cs typeface="ＭＳ Ｐゴシック" charset="0"/>
              </a:rPr>
              <a:t>.</a:t>
            </a: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spTree>
    <p:extLst>
      <p:ext uri="{BB962C8B-B14F-4D97-AF65-F5344CB8AC3E}">
        <p14:creationId xmlns:p14="http://schemas.microsoft.com/office/powerpoint/2010/main" val="1365284258"/>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a:cs typeface="Arial"/>
              </a:rPr>
              <a:t>Recap</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784227999"/>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3754874"/>
          </a:xfrm>
          <a:prstGeom prst="rect">
            <a:avLst/>
          </a:prstGeom>
          <a:noFill/>
        </p:spPr>
        <p:txBody>
          <a:bodyPr wrap="square" rtlCol="0">
            <a:spAutoFit/>
          </a:bodyPr>
          <a:lstStyle/>
          <a:p>
            <a:pPr>
              <a:lnSpc>
                <a:spcPct val="90000"/>
              </a:lnSpc>
            </a:pPr>
            <a:r>
              <a:rPr lang="en-US" sz="2400" dirty="0" smtClean="0">
                <a:latin typeface="Arial" charset="0"/>
                <a:ea typeface="ＭＳ Ｐゴシック" charset="0"/>
                <a:cs typeface="ＭＳ Ｐゴシック" charset="0"/>
              </a:rPr>
              <a:t>To </a:t>
            </a:r>
            <a:r>
              <a:rPr lang="en-US" sz="2400" dirty="0">
                <a:latin typeface="Arial" charset="0"/>
                <a:ea typeface="ＭＳ Ｐゴシック" charset="0"/>
                <a:cs typeface="ＭＳ Ｐゴシック" charset="0"/>
              </a:rPr>
              <a:t>a large extent, this will involve </a:t>
            </a:r>
            <a:r>
              <a:rPr lang="en-US" sz="2400" dirty="0" smtClean="0">
                <a:latin typeface="Arial" charset="0"/>
                <a:ea typeface="ＭＳ Ｐゴシック" charset="0"/>
                <a:cs typeface="ＭＳ Ｐゴシック" charset="0"/>
              </a:rPr>
              <a:t>Grice attempting </a:t>
            </a:r>
            <a:r>
              <a:rPr lang="en-US" sz="2400" dirty="0">
                <a:latin typeface="Arial" charset="0"/>
                <a:ea typeface="ＭＳ Ｐゴシック" charset="0"/>
                <a:cs typeface="ＭＳ Ｐゴシック" charset="0"/>
              </a:rPr>
              <a:t>to spell out principles governing rational, co-operative communicative exchanges, and showing how those principles can be used to derive </a:t>
            </a:r>
            <a:r>
              <a:rPr lang="en-US" sz="2400" dirty="0" err="1">
                <a:latin typeface="Arial" charset="0"/>
                <a:ea typeface="ＭＳ Ｐゴシック" charset="0"/>
                <a:cs typeface="ＭＳ Ｐゴシック" charset="0"/>
              </a:rPr>
              <a:t>implicatures</a:t>
            </a:r>
            <a:r>
              <a:rPr lang="en-US" sz="2400" dirty="0">
                <a:latin typeface="Arial" charset="0"/>
                <a:ea typeface="ＭＳ Ｐゴシック" charset="0"/>
                <a:cs typeface="ＭＳ Ｐゴシック" charset="0"/>
              </a:rPr>
              <a:t>.</a:t>
            </a:r>
          </a:p>
          <a:p>
            <a:pPr>
              <a:lnSpc>
                <a:spcPct val="90000"/>
              </a:lnSpc>
            </a:pPr>
            <a:endParaRPr lang="en-US" sz="2400" dirty="0">
              <a:latin typeface="Arial" charset="0"/>
              <a:ea typeface="ＭＳ Ｐゴシック" charset="0"/>
              <a:cs typeface="ＭＳ Ｐゴシック" charset="0"/>
            </a:endParaRPr>
          </a:p>
          <a:p>
            <a:pPr>
              <a:lnSpc>
                <a:spcPct val="90000"/>
              </a:lnSpc>
            </a:pPr>
            <a:r>
              <a:rPr lang="en-US" sz="2400" dirty="0" smtClean="0">
                <a:latin typeface="Arial" charset="0"/>
                <a:ea typeface="ＭＳ Ｐゴシック" charset="0"/>
                <a:cs typeface="ＭＳ Ｐゴシック" charset="0"/>
              </a:rPr>
              <a:t>You</a:t>
            </a:r>
            <a:r>
              <a:rPr lang="en-GB" sz="2400" dirty="0" smtClean="0">
                <a:latin typeface="Arial" charset="0"/>
                <a:ea typeface="ＭＳ Ｐゴシック" charset="0"/>
                <a:cs typeface="ＭＳ Ｐゴシック" charset="0"/>
              </a:rPr>
              <a:t>’</a:t>
            </a:r>
            <a:r>
              <a:rPr lang="en-US" sz="2400" dirty="0" err="1" smtClean="0">
                <a:latin typeface="Arial" charset="0"/>
                <a:ea typeface="ＭＳ Ｐゴシック" charset="0"/>
                <a:cs typeface="ＭＳ Ｐゴシック" charset="0"/>
              </a:rPr>
              <a:t>ll</a:t>
            </a:r>
            <a:r>
              <a:rPr lang="en-US" sz="2400" dirty="0" smtClean="0">
                <a:latin typeface="Arial" charset="0"/>
                <a:ea typeface="ＭＳ Ｐゴシック" charset="0"/>
                <a:cs typeface="ＭＳ Ｐゴシック" charset="0"/>
              </a:rPr>
              <a:t> </a:t>
            </a:r>
            <a:r>
              <a:rPr lang="en-US" sz="2400" dirty="0">
                <a:latin typeface="Arial" charset="0"/>
                <a:ea typeface="ＭＳ Ｐゴシック" charset="0"/>
                <a:cs typeface="ＭＳ Ｐゴシック" charset="0"/>
              </a:rPr>
              <a:t>see more about how that works in the second half of </a:t>
            </a:r>
            <a:r>
              <a:rPr lang="en-US" sz="2400" dirty="0" smtClean="0">
                <a:latin typeface="Arial" charset="0"/>
                <a:ea typeface="ＭＳ Ｐゴシック" charset="0"/>
                <a:cs typeface="ＭＳ Ｐゴシック" charset="0"/>
              </a:rPr>
              <a:t>the module.</a:t>
            </a:r>
            <a:endParaRPr lang="en-US" sz="2400" dirty="0">
              <a:latin typeface="Arial" charset="0"/>
              <a:ea typeface="ＭＳ Ｐゴシック" charset="0"/>
              <a:cs typeface="ＭＳ Ｐゴシック" charset="0"/>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spTree>
    <p:extLst>
      <p:ext uri="{BB962C8B-B14F-4D97-AF65-F5344CB8AC3E}">
        <p14:creationId xmlns:p14="http://schemas.microsoft.com/office/powerpoint/2010/main" val="411212452"/>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Arial" charset="0"/>
                <a:ea typeface="ＭＳ Ｐゴシック" charset="0"/>
                <a:cs typeface="ＭＳ Ｐゴシック" charset="0"/>
              </a:rPr>
              <a:t>Terminological aside</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721947187"/>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p:cNvSpPr txBox="1"/>
          <p:nvPr/>
        </p:nvSpPr>
        <p:spPr>
          <a:xfrm>
            <a:off x="733222" y="1417638"/>
            <a:ext cx="4866932" cy="3785651"/>
          </a:xfrm>
          <a:prstGeom prst="rect">
            <a:avLst/>
          </a:prstGeom>
          <a:noFill/>
        </p:spPr>
        <p:txBody>
          <a:bodyPr wrap="square" rtlCol="0">
            <a:spAutoFit/>
          </a:bodyPr>
          <a:lstStyle/>
          <a:p>
            <a:pPr>
              <a:lnSpc>
                <a:spcPct val="90000"/>
              </a:lnSpc>
            </a:pPr>
            <a:r>
              <a:rPr lang="en-US" sz="2400" dirty="0">
                <a:latin typeface="Arial" charset="0"/>
                <a:ea typeface="ＭＳ Ｐゴシック" charset="0"/>
                <a:cs typeface="ＭＳ Ｐゴシック" charset="0"/>
              </a:rPr>
              <a:t>Philosophers and </a:t>
            </a:r>
            <a:r>
              <a:rPr lang="en-US" sz="2400" dirty="0" smtClean="0">
                <a:latin typeface="Arial" charset="0"/>
                <a:ea typeface="ＭＳ Ｐゴシック" charset="0"/>
                <a:cs typeface="ＭＳ Ｐゴシック" charset="0"/>
              </a:rPr>
              <a:t>Linguists study </a:t>
            </a:r>
            <a:r>
              <a:rPr lang="en-US" sz="2400" dirty="0">
                <a:latin typeface="Arial" charset="0"/>
                <a:ea typeface="ＭＳ Ｐゴシック" charset="0"/>
                <a:cs typeface="ＭＳ Ｐゴシック" charset="0"/>
              </a:rPr>
              <a:t>various aspects of language. For instance:</a:t>
            </a:r>
          </a:p>
          <a:p>
            <a:pPr>
              <a:lnSpc>
                <a:spcPct val="90000"/>
              </a:lnSpc>
            </a:pPr>
            <a:endParaRPr lang="en-US" sz="2400" dirty="0">
              <a:latin typeface="Arial" charset="0"/>
              <a:ea typeface="ＭＳ Ｐゴシック" charset="0"/>
              <a:cs typeface="ＭＳ Ｐゴシック" charset="0"/>
            </a:endParaRPr>
          </a:p>
          <a:p>
            <a:pPr>
              <a:lnSpc>
                <a:spcPct val="90000"/>
              </a:lnSpc>
              <a:buFontTx/>
              <a:buAutoNum type="romanLcParenBoth"/>
            </a:pPr>
            <a:r>
              <a:rPr lang="en-US" sz="2400" dirty="0" smtClean="0">
                <a:latin typeface="Arial" charset="0"/>
                <a:ea typeface="ＭＳ Ｐゴシック" charset="0"/>
                <a:cs typeface="ＭＳ Ｐゴシック" charset="0"/>
              </a:rPr>
              <a:t> They </a:t>
            </a:r>
            <a:r>
              <a:rPr lang="en-US" sz="2400" dirty="0">
                <a:latin typeface="Arial" charset="0"/>
                <a:ea typeface="ＭＳ Ｐゴシック" charset="0"/>
                <a:cs typeface="ＭＳ Ｐゴシック" charset="0"/>
              </a:rPr>
              <a:t>study the patterns of sound and gesture that can form part of various individual languages, or all human languages. Much of this study is called </a:t>
            </a:r>
            <a:r>
              <a:rPr lang="en-US" sz="2400" i="1" dirty="0">
                <a:latin typeface="Arial" charset="0"/>
                <a:ea typeface="ＭＳ Ｐゴシック" charset="0"/>
                <a:cs typeface="ＭＳ Ｐゴシック" charset="0"/>
              </a:rPr>
              <a:t>phonology</a:t>
            </a:r>
            <a:r>
              <a:rPr lang="en-US" sz="2400" dirty="0">
                <a:latin typeface="Arial" charset="0"/>
                <a:ea typeface="ＭＳ Ｐゴシック" charset="0"/>
                <a:cs typeface="ＭＳ Ｐゴシック" charset="0"/>
              </a:rPr>
              <a:t>.</a:t>
            </a:r>
          </a:p>
          <a:p>
            <a:endParaRPr lang="en-US" sz="2400" dirty="0">
              <a:latin typeface="Arial"/>
              <a:ea typeface="ＭＳ Ｐゴシック" charset="0"/>
              <a:cs typeface="Arial"/>
            </a:endParaRPr>
          </a:p>
        </p:txBody>
      </p:sp>
      <p:pic>
        <p:nvPicPr>
          <p:cNvPr id="3" name="Picture 2" descr="marie dubois.jp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9"/>
          <a:stretch>
            <a:fillRect/>
          </a:stretch>
        </p:blipFill>
        <p:spPr>
          <a:xfrm>
            <a:off x="5600154" y="1417638"/>
            <a:ext cx="3086646" cy="4297130"/>
          </a:xfrm>
          <a:prstGeom prst="rect">
            <a:avLst/>
          </a:prstGeom>
        </p:spPr>
      </p:pic>
      <p:pic>
        <p:nvPicPr>
          <p:cNvPr id="8" name="Picture 7"/>
          <p:cNvPicPr>
            <a:picLocks noChangeAspect="1"/>
          </p:cNvPicPr>
          <p:nvPr/>
        </p:nvPicPr>
        <p:blipFill>
          <a:blip r:embed="rId10"/>
          <a:stretch>
            <a:fillRect/>
          </a:stretch>
        </p:blipFill>
        <p:spPr>
          <a:xfrm>
            <a:off x="5604939" y="1417638"/>
            <a:ext cx="3111500" cy="4297131"/>
          </a:xfrm>
          <a:prstGeom prst="rect">
            <a:avLst/>
          </a:prstGeom>
        </p:spPr>
      </p:pic>
      <p:pic>
        <p:nvPicPr>
          <p:cNvPr id="4" name="Picture 3"/>
          <p:cNvPicPr>
            <a:picLocks noChangeAspect="1"/>
          </p:cNvPicPr>
          <p:nvPr/>
        </p:nvPicPr>
        <p:blipFill>
          <a:blip r:embed="rId11"/>
          <a:stretch>
            <a:fillRect/>
          </a:stretch>
        </p:blipFill>
        <p:spPr>
          <a:xfrm>
            <a:off x="5604939" y="1417638"/>
            <a:ext cx="3111500" cy="4297130"/>
          </a:xfrm>
          <a:prstGeom prst="rect">
            <a:avLst/>
          </a:prstGeom>
        </p:spPr>
      </p:pic>
    </p:spTree>
    <p:extLst>
      <p:ext uri="{BB962C8B-B14F-4D97-AF65-F5344CB8AC3E}">
        <p14:creationId xmlns:p14="http://schemas.microsoft.com/office/powerpoint/2010/main" val="445609714"/>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Arial" charset="0"/>
                <a:ea typeface="ＭＳ Ｐゴシック" charset="0"/>
                <a:cs typeface="ＭＳ Ｐゴシック" charset="0"/>
              </a:rPr>
              <a:t>Terminological aside</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164609484"/>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2123658"/>
          </a:xfrm>
          <a:prstGeom prst="rect">
            <a:avLst/>
          </a:prstGeom>
          <a:noFill/>
        </p:spPr>
        <p:txBody>
          <a:bodyPr wrap="square" rtlCol="0">
            <a:spAutoFit/>
          </a:bodyPr>
          <a:lstStyle/>
          <a:p>
            <a:pPr>
              <a:lnSpc>
                <a:spcPct val="90000"/>
              </a:lnSpc>
            </a:pPr>
            <a:r>
              <a:rPr lang="en-US" sz="2400" dirty="0" smtClean="0">
                <a:latin typeface="Arial" charset="0"/>
                <a:ea typeface="ＭＳ Ｐゴシック" charset="0"/>
                <a:cs typeface="ＭＳ Ｐゴシック" charset="0"/>
              </a:rPr>
              <a:t>(ii) They </a:t>
            </a:r>
            <a:r>
              <a:rPr lang="en-US" sz="2400" dirty="0">
                <a:latin typeface="Arial" charset="0"/>
                <a:ea typeface="ＭＳ Ｐゴシック" charset="0"/>
                <a:cs typeface="ＭＳ Ｐゴシック" charset="0"/>
              </a:rPr>
              <a:t>study the various structures that are admissible sentences of individual languages, and of all human languages, the rules governing these structures. </a:t>
            </a:r>
          </a:p>
          <a:p>
            <a:endParaRPr lang="en-US" sz="2400" dirty="0">
              <a:latin typeface="Arial"/>
              <a:ea typeface="ＭＳ Ｐゴシック" charset="0"/>
              <a:cs typeface="Arial"/>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spTree>
    <p:extLst>
      <p:ext uri="{BB962C8B-B14F-4D97-AF65-F5344CB8AC3E}">
        <p14:creationId xmlns:p14="http://schemas.microsoft.com/office/powerpoint/2010/main" val="1558277465"/>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Arial" charset="0"/>
                <a:ea typeface="ＭＳ Ｐゴシック" charset="0"/>
                <a:cs typeface="ＭＳ Ｐゴシック" charset="0"/>
              </a:rPr>
              <a:t>Terminological aside</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860014493"/>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3453253"/>
          </a:xfrm>
          <a:prstGeom prst="rect">
            <a:avLst/>
          </a:prstGeom>
          <a:noFill/>
        </p:spPr>
        <p:txBody>
          <a:bodyPr wrap="square" rtlCol="0">
            <a:spAutoFit/>
          </a:bodyPr>
          <a:lstStyle/>
          <a:p>
            <a:pPr>
              <a:lnSpc>
                <a:spcPct val="90000"/>
              </a:lnSpc>
            </a:pPr>
            <a:r>
              <a:rPr lang="en-US" sz="2400" dirty="0">
                <a:latin typeface="Arial" charset="0"/>
                <a:ea typeface="ＭＳ Ｐゴシック" charset="0"/>
                <a:cs typeface="ＭＳ Ｐゴシック" charset="0"/>
              </a:rPr>
              <a:t>For </a:t>
            </a:r>
            <a:r>
              <a:rPr lang="en-US" sz="2400" dirty="0" smtClean="0">
                <a:latin typeface="Arial" charset="0"/>
                <a:ea typeface="ＭＳ Ｐゴシック" charset="0"/>
                <a:cs typeface="ＭＳ Ｐゴシック" charset="0"/>
              </a:rPr>
              <a:t>instance they </a:t>
            </a:r>
            <a:r>
              <a:rPr lang="en-US" sz="2400" dirty="0">
                <a:latin typeface="Arial" charset="0"/>
                <a:ea typeface="ＭＳ Ｐゴシック" charset="0"/>
                <a:cs typeface="ＭＳ Ｐゴシック" charset="0"/>
              </a:rPr>
              <a:t>try to explain </a:t>
            </a:r>
            <a:r>
              <a:rPr lang="en-US" sz="2400" dirty="0" smtClean="0">
                <a:latin typeface="Arial" charset="0"/>
                <a:ea typeface="ＭＳ Ｐゴシック" charset="0"/>
                <a:cs typeface="ＭＳ Ｐゴシック" charset="0"/>
              </a:rPr>
              <a:t>why </a:t>
            </a:r>
            <a:r>
              <a:rPr lang="en-US" sz="2400" dirty="0">
                <a:latin typeface="Arial" charset="0"/>
                <a:ea typeface="ＭＳ Ｐゴシック" charset="0"/>
                <a:cs typeface="ＭＳ Ｐゴシック" charset="0"/>
              </a:rPr>
              <a:t>(3) is acceptable to most English speakers, while (4) </a:t>
            </a:r>
            <a:r>
              <a:rPr lang="en-US" sz="2400" dirty="0" err="1" smtClean="0">
                <a:latin typeface="Arial" charset="0"/>
                <a:ea typeface="ＭＳ Ｐゴシック" charset="0"/>
                <a:cs typeface="ＭＳ Ｐゴシック" charset="0"/>
              </a:rPr>
              <a:t>isn</a:t>
            </a:r>
            <a:r>
              <a:rPr lang="en-GB" sz="2400" dirty="0" smtClean="0">
                <a:latin typeface="Arial" charset="0"/>
                <a:ea typeface="ＭＳ Ｐゴシック" charset="0"/>
                <a:cs typeface="ＭＳ Ｐゴシック" charset="0"/>
              </a:rPr>
              <a:t>’</a:t>
            </a:r>
            <a:r>
              <a:rPr lang="en-US" sz="2400" dirty="0" smtClean="0">
                <a:latin typeface="Arial" charset="0"/>
                <a:ea typeface="ＭＳ Ｐゴシック" charset="0"/>
                <a:cs typeface="ＭＳ Ｐゴシック" charset="0"/>
              </a:rPr>
              <a:t>t</a:t>
            </a:r>
            <a:r>
              <a:rPr lang="en-US" sz="2400" dirty="0">
                <a:latin typeface="Arial" charset="0"/>
                <a:ea typeface="ＭＳ Ｐゴシック" charset="0"/>
                <a:cs typeface="ＭＳ Ｐゴシック" charset="0"/>
              </a:rPr>
              <a:t>:</a:t>
            </a:r>
          </a:p>
          <a:p>
            <a:pPr>
              <a:lnSpc>
                <a:spcPct val="90000"/>
              </a:lnSpc>
            </a:pPr>
            <a:endParaRPr lang="en-US" sz="2400" dirty="0">
              <a:latin typeface="Arial" charset="0"/>
              <a:ea typeface="ＭＳ Ｐゴシック" charset="0"/>
              <a:cs typeface="ＭＳ Ｐゴシック" charset="0"/>
            </a:endParaRPr>
          </a:p>
          <a:p>
            <a:pPr>
              <a:lnSpc>
                <a:spcPct val="90000"/>
              </a:lnSpc>
              <a:buFontTx/>
              <a:buAutoNum type="arabicParenBoth" startAt="3"/>
            </a:pPr>
            <a:r>
              <a:rPr lang="en-US" sz="2400" dirty="0" smtClean="0">
                <a:latin typeface="Arial" charset="0"/>
                <a:ea typeface="ＭＳ Ｐゴシック" charset="0"/>
                <a:cs typeface="ＭＳ Ｐゴシック" charset="0"/>
              </a:rPr>
              <a:t> Kim </a:t>
            </a:r>
            <a:r>
              <a:rPr lang="en-US" sz="2400" dirty="0">
                <a:latin typeface="Arial" charset="0"/>
                <a:ea typeface="ＭＳ Ｐゴシック" charset="0"/>
                <a:cs typeface="ＭＳ Ｐゴシック" charset="0"/>
              </a:rPr>
              <a:t>ran to the shop</a:t>
            </a:r>
            <a:r>
              <a:rPr lang="en-US" sz="2400" dirty="0" smtClean="0">
                <a:latin typeface="Arial" charset="0"/>
                <a:ea typeface="ＭＳ Ｐゴシック" charset="0"/>
                <a:cs typeface="ＭＳ Ｐゴシック" charset="0"/>
              </a:rPr>
              <a:t>.</a:t>
            </a:r>
          </a:p>
          <a:p>
            <a:pPr>
              <a:lnSpc>
                <a:spcPct val="90000"/>
              </a:lnSpc>
              <a:buFontTx/>
              <a:buAutoNum type="arabicParenBoth" startAt="3"/>
            </a:pPr>
            <a:endParaRPr lang="en-US" sz="2400" dirty="0">
              <a:latin typeface="Arial" charset="0"/>
              <a:ea typeface="ＭＳ Ｐゴシック" charset="0"/>
              <a:cs typeface="ＭＳ Ｐゴシック" charset="0"/>
            </a:endParaRPr>
          </a:p>
          <a:p>
            <a:pPr>
              <a:lnSpc>
                <a:spcPct val="90000"/>
              </a:lnSpc>
            </a:pPr>
            <a:r>
              <a:rPr lang="en-US" sz="2400" dirty="0">
                <a:latin typeface="Arial" charset="0"/>
                <a:ea typeface="ＭＳ Ｐゴシック" charset="0"/>
                <a:cs typeface="ＭＳ Ｐゴシック" charset="0"/>
              </a:rPr>
              <a:t>(4)	*Ran the to Kim shop.</a:t>
            </a:r>
          </a:p>
          <a:p>
            <a:pPr>
              <a:lnSpc>
                <a:spcPct val="90000"/>
              </a:lnSpc>
            </a:pPr>
            <a:endParaRPr lang="en-US" sz="2400" dirty="0">
              <a:latin typeface="Arial" charset="0"/>
              <a:ea typeface="ＭＳ Ｐゴシック" charset="0"/>
              <a:cs typeface="ＭＳ Ｐゴシック" charset="0"/>
            </a:endParaRPr>
          </a:p>
          <a:p>
            <a:pPr>
              <a:lnSpc>
                <a:spcPct val="90000"/>
              </a:lnSpc>
            </a:pPr>
            <a:r>
              <a:rPr lang="en-US" sz="2400" dirty="0" smtClean="0">
                <a:latin typeface="Arial" charset="0"/>
                <a:ea typeface="ＭＳ Ｐゴシック" charset="0"/>
                <a:cs typeface="ＭＳ Ｐゴシック" charset="0"/>
              </a:rPr>
              <a:t>This </a:t>
            </a:r>
            <a:r>
              <a:rPr lang="en-US" sz="2400" dirty="0">
                <a:latin typeface="Arial" charset="0"/>
                <a:ea typeface="ＭＳ Ｐゴシック" charset="0"/>
                <a:cs typeface="ＭＳ Ｐゴシック" charset="0"/>
              </a:rPr>
              <a:t>is </a:t>
            </a:r>
            <a:r>
              <a:rPr lang="en-US" sz="2400" i="1" dirty="0">
                <a:latin typeface="Arial" charset="0"/>
                <a:ea typeface="ＭＳ Ｐゴシック" charset="0"/>
                <a:cs typeface="ＭＳ Ｐゴシック" charset="0"/>
              </a:rPr>
              <a:t>syntax</a:t>
            </a:r>
            <a:r>
              <a:rPr lang="en-US" sz="2400" dirty="0">
                <a:latin typeface="Arial" charset="0"/>
                <a:ea typeface="ＭＳ Ｐゴシック" charset="0"/>
                <a:cs typeface="ＭＳ Ｐゴシック" charset="0"/>
              </a:rPr>
              <a:t> or </a:t>
            </a:r>
            <a:r>
              <a:rPr lang="en-US" sz="2400" i="1" dirty="0">
                <a:latin typeface="Arial" charset="0"/>
                <a:ea typeface="ＭＳ Ｐゴシック" charset="0"/>
                <a:cs typeface="ＭＳ Ｐゴシック" charset="0"/>
              </a:rPr>
              <a:t>syntactic theory</a:t>
            </a:r>
            <a:r>
              <a:rPr lang="en-US" sz="2400" dirty="0">
                <a:latin typeface="Arial" charset="0"/>
                <a:ea typeface="ＭＳ Ｐゴシック" charset="0"/>
                <a:cs typeface="ＭＳ Ｐゴシック" charset="0"/>
              </a:rPr>
              <a:t>.</a:t>
            </a:r>
          </a:p>
          <a:p>
            <a:endParaRPr lang="en-US" sz="2400" dirty="0">
              <a:latin typeface="Arial"/>
              <a:ea typeface="ＭＳ Ｐゴシック" charset="0"/>
              <a:cs typeface="Arial"/>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spTree>
    <p:extLst>
      <p:ext uri="{BB962C8B-B14F-4D97-AF65-F5344CB8AC3E}">
        <p14:creationId xmlns:p14="http://schemas.microsoft.com/office/powerpoint/2010/main" val="198069571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a:cs typeface="Arial"/>
              </a:rPr>
              <a:t>Reading</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382152122"/>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1569660"/>
          </a:xfrm>
          <a:prstGeom prst="rect">
            <a:avLst/>
          </a:prstGeom>
          <a:noFill/>
        </p:spPr>
        <p:txBody>
          <a:bodyPr wrap="square" rtlCol="0">
            <a:spAutoFit/>
          </a:bodyPr>
          <a:lstStyle/>
          <a:p>
            <a:r>
              <a:rPr lang="en-US" sz="2400" dirty="0">
                <a:latin typeface="Arial" charset="0"/>
                <a:ea typeface="ＭＳ Ｐゴシック" charset="0"/>
                <a:cs typeface="ＭＳ Ｐゴシック" charset="0"/>
              </a:rPr>
              <a:t>Reading for this lecture:</a:t>
            </a:r>
          </a:p>
          <a:p>
            <a:endParaRPr lang="en-US" sz="2400" dirty="0">
              <a:latin typeface="Arial" charset="0"/>
              <a:ea typeface="ＭＳ Ｐゴシック" charset="0"/>
              <a:cs typeface="ＭＳ Ｐゴシック" charset="0"/>
            </a:endParaRPr>
          </a:p>
          <a:p>
            <a:r>
              <a:rPr lang="en-US" sz="2400" dirty="0">
                <a:latin typeface="Arial" charset="0"/>
                <a:ea typeface="ＭＳ Ｐゴシック" charset="0"/>
                <a:cs typeface="ＭＳ Ｐゴシック" charset="0"/>
              </a:rPr>
              <a:t>P. Grice, </a:t>
            </a:r>
            <a:r>
              <a:rPr lang="ja-JP" altLang="en-US" sz="2400" dirty="0">
                <a:latin typeface="Arial" charset="0"/>
                <a:ea typeface="ＭＳ Ｐゴシック" charset="0"/>
                <a:cs typeface="ＭＳ Ｐゴシック" charset="0"/>
              </a:rPr>
              <a:t>“</a:t>
            </a:r>
            <a:r>
              <a:rPr lang="en-US" sz="2400" dirty="0">
                <a:latin typeface="Arial" charset="0"/>
                <a:ea typeface="ＭＳ Ｐゴシック" charset="0"/>
                <a:cs typeface="ＭＳ Ｐゴシック" charset="0"/>
              </a:rPr>
              <a:t>Meaning</a:t>
            </a:r>
            <a:r>
              <a:rPr lang="ja-JP" altLang="en-US" sz="2400" dirty="0">
                <a:latin typeface="Arial" charset="0"/>
                <a:ea typeface="ＭＳ Ｐゴシック" charset="0"/>
                <a:cs typeface="ＭＳ Ｐゴシック" charset="0"/>
              </a:rPr>
              <a:t>”</a:t>
            </a:r>
            <a:r>
              <a:rPr lang="en-US" sz="2400" dirty="0">
                <a:latin typeface="Arial" charset="0"/>
                <a:ea typeface="ＭＳ Ｐゴシック" charset="0"/>
                <a:cs typeface="ＭＳ Ｐゴシック" charset="0"/>
              </a:rPr>
              <a:t>, chapter 14 of </a:t>
            </a:r>
            <a:r>
              <a:rPr lang="en-US" sz="2400" i="1" dirty="0">
                <a:latin typeface="Arial" charset="0"/>
                <a:ea typeface="ＭＳ Ｐゴシック" charset="0"/>
                <a:cs typeface="ＭＳ Ｐゴシック" charset="0"/>
              </a:rPr>
              <a:t>Studies in the Way of Words</a:t>
            </a:r>
            <a:endParaRPr lang="en-US" sz="2400" dirty="0">
              <a:latin typeface="Arial" charset="0"/>
              <a:ea typeface="ＭＳ Ｐゴシック" charset="0"/>
              <a:cs typeface="ＭＳ Ｐゴシック" charset="0"/>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spTree>
    <p:extLst>
      <p:ext uri="{BB962C8B-B14F-4D97-AF65-F5344CB8AC3E}">
        <p14:creationId xmlns:p14="http://schemas.microsoft.com/office/powerpoint/2010/main" val="2984422577"/>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Arial" charset="0"/>
                <a:ea typeface="ＭＳ Ｐゴシック" charset="0"/>
                <a:cs typeface="ＭＳ Ｐゴシック" charset="0"/>
              </a:rPr>
              <a:t>Terminological aside</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791306190"/>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3120854"/>
          </a:xfrm>
          <a:prstGeom prst="rect">
            <a:avLst/>
          </a:prstGeom>
          <a:noFill/>
        </p:spPr>
        <p:txBody>
          <a:bodyPr wrap="square" rtlCol="0">
            <a:spAutoFit/>
          </a:bodyPr>
          <a:lstStyle/>
          <a:p>
            <a:pPr>
              <a:lnSpc>
                <a:spcPct val="90000"/>
              </a:lnSpc>
            </a:pPr>
            <a:r>
              <a:rPr lang="en-US" sz="2400" dirty="0" smtClean="0">
                <a:latin typeface="Arial" charset="0"/>
                <a:ea typeface="ＭＳ Ｐゴシック" charset="0"/>
                <a:cs typeface="ＭＳ Ｐゴシック" charset="0"/>
              </a:rPr>
              <a:t>(iii) They </a:t>
            </a:r>
            <a:r>
              <a:rPr lang="en-US" sz="2400" dirty="0">
                <a:latin typeface="Arial" charset="0"/>
                <a:ea typeface="ＭＳ Ｐゴシック" charset="0"/>
                <a:cs typeface="ＭＳ Ｐゴシック" charset="0"/>
              </a:rPr>
              <a:t>attempt to </a:t>
            </a:r>
            <a:r>
              <a:rPr lang="en-US" sz="2400" dirty="0" err="1">
                <a:latin typeface="Arial" charset="0"/>
                <a:ea typeface="ＭＳ Ｐゴシック" charset="0"/>
                <a:cs typeface="ＭＳ Ｐゴシック" charset="0"/>
              </a:rPr>
              <a:t>characterise</a:t>
            </a:r>
            <a:r>
              <a:rPr lang="en-US" sz="2400" dirty="0">
                <a:latin typeface="Arial" charset="0"/>
                <a:ea typeface="ＭＳ Ｐゴシック" charset="0"/>
                <a:cs typeface="ＭＳ Ｐゴシック" charset="0"/>
              </a:rPr>
              <a:t> and explain what individual words mean, and how the meanings of words is projected, via the syntactic structures of words in which they are embedded, in order to generate the meanings of sentences.</a:t>
            </a:r>
          </a:p>
          <a:p>
            <a:endParaRPr lang="en-US" sz="2400" dirty="0">
              <a:latin typeface="Arial"/>
              <a:ea typeface="ＭＳ Ｐゴシック" charset="0"/>
              <a:cs typeface="Arial"/>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spTree>
    <p:extLst>
      <p:ext uri="{BB962C8B-B14F-4D97-AF65-F5344CB8AC3E}">
        <p14:creationId xmlns:p14="http://schemas.microsoft.com/office/powerpoint/2010/main" val="3139100039"/>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Arial" charset="0"/>
                <a:ea typeface="ＭＳ Ｐゴシック" charset="0"/>
                <a:cs typeface="ＭＳ Ｐゴシック" charset="0"/>
              </a:rPr>
              <a:t>Terminological aside</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4141282844"/>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4782847"/>
          </a:xfrm>
          <a:prstGeom prst="rect">
            <a:avLst/>
          </a:prstGeom>
          <a:noFill/>
        </p:spPr>
        <p:txBody>
          <a:bodyPr wrap="square" rtlCol="0">
            <a:spAutoFit/>
          </a:bodyPr>
          <a:lstStyle/>
          <a:p>
            <a:pPr>
              <a:lnSpc>
                <a:spcPct val="90000"/>
              </a:lnSpc>
            </a:pPr>
            <a:r>
              <a:rPr lang="en-US" sz="2400" dirty="0">
                <a:latin typeface="Arial" charset="0"/>
                <a:ea typeface="ＭＳ Ｐゴシック" charset="0"/>
                <a:cs typeface="ＭＳ Ｐゴシック" charset="0"/>
              </a:rPr>
              <a:t>For instance, they might seek to explain why (5) can only mean that John shaved John, and not that John shaved Bill, while (6) can mean that John shaved Bill, but (ordinarily) not that John shaved John:</a:t>
            </a:r>
          </a:p>
          <a:p>
            <a:pPr marL="812800" indent="-812800">
              <a:lnSpc>
                <a:spcPct val="90000"/>
              </a:lnSpc>
              <a:buFontTx/>
              <a:buAutoNum type="romanLcParenBoth" startAt="3"/>
            </a:pPr>
            <a:endParaRPr lang="en-US" sz="2400" dirty="0">
              <a:latin typeface="Arial" charset="0"/>
              <a:ea typeface="ＭＳ Ｐゴシック" charset="0"/>
              <a:cs typeface="ＭＳ Ｐゴシック" charset="0"/>
            </a:endParaRPr>
          </a:p>
          <a:p>
            <a:pPr marL="812800" indent="-812800">
              <a:lnSpc>
                <a:spcPct val="90000"/>
              </a:lnSpc>
              <a:buFontTx/>
              <a:buAutoNum type="arabicParenBoth" startAt="5"/>
            </a:pPr>
            <a:r>
              <a:rPr lang="en-US" sz="2400" dirty="0">
                <a:latin typeface="Arial" charset="0"/>
                <a:ea typeface="ＭＳ Ｐゴシック" charset="0"/>
                <a:cs typeface="ＭＳ Ｐゴシック" charset="0"/>
              </a:rPr>
              <a:t>Bill watched John shave himself.</a:t>
            </a:r>
          </a:p>
          <a:p>
            <a:pPr marL="812800" indent="-812800">
              <a:lnSpc>
                <a:spcPct val="90000"/>
              </a:lnSpc>
              <a:buFontTx/>
              <a:buAutoNum type="arabicParenBoth" startAt="5"/>
            </a:pPr>
            <a:endParaRPr lang="en-US" sz="2400" dirty="0">
              <a:latin typeface="Arial" charset="0"/>
              <a:ea typeface="ＭＳ Ｐゴシック" charset="0"/>
              <a:cs typeface="ＭＳ Ｐゴシック" charset="0"/>
            </a:endParaRPr>
          </a:p>
          <a:p>
            <a:pPr marL="812800" indent="-812800">
              <a:lnSpc>
                <a:spcPct val="90000"/>
              </a:lnSpc>
              <a:buFontTx/>
              <a:buAutoNum type="arabicParenBoth" startAt="5"/>
            </a:pPr>
            <a:r>
              <a:rPr lang="en-US" sz="2400" dirty="0">
                <a:latin typeface="Arial" charset="0"/>
                <a:ea typeface="ＭＳ Ｐゴシック" charset="0"/>
                <a:cs typeface="ＭＳ Ｐゴシック" charset="0"/>
              </a:rPr>
              <a:t>Bill watched John shave </a:t>
            </a:r>
            <a:r>
              <a:rPr lang="en-US" sz="2400" dirty="0" smtClean="0">
                <a:latin typeface="Arial" charset="0"/>
                <a:ea typeface="ＭＳ Ｐゴシック" charset="0"/>
                <a:cs typeface="ＭＳ Ｐゴシック" charset="0"/>
              </a:rPr>
              <a:t>him.</a:t>
            </a:r>
            <a:endParaRPr lang="en-US" sz="2400" dirty="0">
              <a:latin typeface="Arial" charset="0"/>
              <a:ea typeface="ＭＳ Ｐゴシック" charset="0"/>
              <a:cs typeface="ＭＳ Ｐゴシック" charset="0"/>
            </a:endParaRPr>
          </a:p>
          <a:p>
            <a:endParaRPr lang="en-US" sz="2400" dirty="0">
              <a:latin typeface="Arial"/>
              <a:ea typeface="ＭＳ Ｐゴシック" charset="0"/>
              <a:cs typeface="Arial"/>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spTree>
    <p:extLst>
      <p:ext uri="{BB962C8B-B14F-4D97-AF65-F5344CB8AC3E}">
        <p14:creationId xmlns:p14="http://schemas.microsoft.com/office/powerpoint/2010/main" val="2127512448"/>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Arial" charset="0"/>
                <a:ea typeface="ＭＳ Ｐゴシック" charset="0"/>
                <a:cs typeface="ＭＳ Ｐゴシック" charset="0"/>
              </a:rPr>
              <a:t>Terminological aside</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74405680"/>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2456057"/>
          </a:xfrm>
          <a:prstGeom prst="rect">
            <a:avLst/>
          </a:prstGeom>
          <a:noFill/>
        </p:spPr>
        <p:txBody>
          <a:bodyPr wrap="square" rtlCol="0">
            <a:spAutoFit/>
          </a:bodyPr>
          <a:lstStyle/>
          <a:p>
            <a:pPr>
              <a:lnSpc>
                <a:spcPct val="90000"/>
              </a:lnSpc>
            </a:pPr>
            <a:r>
              <a:rPr lang="en-US" sz="2400" dirty="0">
                <a:latin typeface="Arial" charset="0"/>
                <a:ea typeface="ＭＳ Ｐゴシック" charset="0"/>
                <a:cs typeface="ＭＳ Ｐゴシック" charset="0"/>
              </a:rPr>
              <a:t>The field that studies meanings is </a:t>
            </a:r>
            <a:r>
              <a:rPr lang="en-US" sz="2400" i="1" dirty="0">
                <a:latin typeface="Arial" charset="0"/>
                <a:ea typeface="ＭＳ Ｐゴシック" charset="0"/>
                <a:cs typeface="ＭＳ Ｐゴシック" charset="0"/>
              </a:rPr>
              <a:t>semantics</a:t>
            </a:r>
            <a:r>
              <a:rPr lang="en-US" sz="2400" dirty="0">
                <a:latin typeface="Arial" charset="0"/>
                <a:ea typeface="ＭＳ Ｐゴシック" charset="0"/>
                <a:cs typeface="ＭＳ Ｐゴシック" charset="0"/>
              </a:rPr>
              <a:t> or </a:t>
            </a:r>
            <a:r>
              <a:rPr lang="en-US" sz="2400" i="1" dirty="0">
                <a:latin typeface="Arial" charset="0"/>
                <a:ea typeface="ＭＳ Ｐゴシック" charset="0"/>
                <a:cs typeface="ＭＳ Ｐゴシック" charset="0"/>
              </a:rPr>
              <a:t>semantic theory</a:t>
            </a:r>
            <a:r>
              <a:rPr lang="en-US" sz="2400" dirty="0">
                <a:latin typeface="Arial" charset="0"/>
                <a:ea typeface="ＭＳ Ｐゴシック" charset="0"/>
                <a:cs typeface="ＭＳ Ｐゴシック" charset="0"/>
              </a:rPr>
              <a:t>, and what is studied is called the semantic properties, or the semantics, of ranges of expressions.</a:t>
            </a:r>
          </a:p>
          <a:p>
            <a:endParaRPr lang="en-US" sz="2400" dirty="0">
              <a:latin typeface="Arial"/>
              <a:ea typeface="ＭＳ Ｐゴシック" charset="0"/>
              <a:cs typeface="Arial"/>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spTree>
    <p:extLst>
      <p:ext uri="{BB962C8B-B14F-4D97-AF65-F5344CB8AC3E}">
        <p14:creationId xmlns:p14="http://schemas.microsoft.com/office/powerpoint/2010/main" val="117602032"/>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Arial" charset="0"/>
                <a:ea typeface="ＭＳ Ｐゴシック" charset="0"/>
                <a:cs typeface="ＭＳ Ｐゴシック" charset="0"/>
              </a:rPr>
              <a:t>Terminological aside</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803950008"/>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1428083"/>
          </a:xfrm>
          <a:prstGeom prst="rect">
            <a:avLst/>
          </a:prstGeom>
          <a:noFill/>
        </p:spPr>
        <p:txBody>
          <a:bodyPr wrap="square" rtlCol="0">
            <a:spAutoFit/>
          </a:bodyPr>
          <a:lstStyle/>
          <a:p>
            <a:pPr>
              <a:lnSpc>
                <a:spcPct val="90000"/>
              </a:lnSpc>
            </a:pPr>
            <a:r>
              <a:rPr lang="en-US" sz="2400" dirty="0" smtClean="0">
                <a:latin typeface="Arial" charset="0"/>
                <a:ea typeface="ＭＳ Ｐゴシック" charset="0"/>
                <a:cs typeface="ＭＳ Ｐゴシック" charset="0"/>
              </a:rPr>
              <a:t>(iv) Theorists </a:t>
            </a:r>
            <a:r>
              <a:rPr lang="en-US" sz="2400" dirty="0">
                <a:latin typeface="Arial" charset="0"/>
                <a:ea typeface="ＭＳ Ｐゴシック" charset="0"/>
                <a:cs typeface="ＭＳ Ｐゴシック" charset="0"/>
              </a:rPr>
              <a:t>attempt to explain how language, given its other properties, can be used in ordinary communication. </a:t>
            </a:r>
            <a:endParaRPr lang="en-US" sz="2400" dirty="0">
              <a:latin typeface="Arial"/>
              <a:ea typeface="ＭＳ Ｐゴシック" charset="0"/>
              <a:cs typeface="Arial"/>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spTree>
    <p:extLst>
      <p:ext uri="{BB962C8B-B14F-4D97-AF65-F5344CB8AC3E}">
        <p14:creationId xmlns:p14="http://schemas.microsoft.com/office/powerpoint/2010/main" val="3723201186"/>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Arial" charset="0"/>
                <a:ea typeface="ＭＳ Ｐゴシック" charset="0"/>
                <a:cs typeface="ＭＳ Ｐゴシック" charset="0"/>
              </a:rPr>
              <a:t>Terminological aside</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301419504"/>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4752069"/>
          </a:xfrm>
          <a:prstGeom prst="rect">
            <a:avLst/>
          </a:prstGeom>
          <a:noFill/>
        </p:spPr>
        <p:txBody>
          <a:bodyPr wrap="square" rtlCol="0">
            <a:spAutoFit/>
          </a:bodyPr>
          <a:lstStyle/>
          <a:p>
            <a:pPr>
              <a:lnSpc>
                <a:spcPct val="90000"/>
              </a:lnSpc>
            </a:pPr>
            <a:r>
              <a:rPr lang="en-US" sz="2400" dirty="0">
                <a:latin typeface="Arial" charset="0"/>
                <a:ea typeface="ＭＳ Ｐゴシック" charset="0"/>
                <a:cs typeface="ＭＳ Ｐゴシック" charset="0"/>
              </a:rPr>
              <a:t>For instance, we might attempt to explain how, in the right circumstances, </a:t>
            </a:r>
            <a:r>
              <a:rPr lang="en-US" sz="2400" dirty="0" smtClean="0">
                <a:latin typeface="Arial" charset="0"/>
                <a:ea typeface="ＭＳ Ｐゴシック" charset="0"/>
                <a:cs typeface="ＭＳ Ｐゴシック" charset="0"/>
              </a:rPr>
              <a:t>(8) </a:t>
            </a:r>
            <a:r>
              <a:rPr lang="en-US" sz="2400" dirty="0">
                <a:latin typeface="Arial" charset="0"/>
                <a:ea typeface="ＭＳ Ｐゴシック" charset="0"/>
                <a:cs typeface="ＭＳ Ｐゴシック" charset="0"/>
              </a:rPr>
              <a:t>and </a:t>
            </a:r>
            <a:r>
              <a:rPr lang="en-US" sz="2400" dirty="0" smtClean="0">
                <a:latin typeface="Arial" charset="0"/>
                <a:ea typeface="ＭＳ Ｐゴシック" charset="0"/>
                <a:cs typeface="ＭＳ Ｐゴシック" charset="0"/>
              </a:rPr>
              <a:t>(9) </a:t>
            </a:r>
            <a:r>
              <a:rPr lang="en-US" sz="2400" dirty="0">
                <a:latin typeface="Arial" charset="0"/>
                <a:ea typeface="ＭＳ Ｐゴシック" charset="0"/>
                <a:cs typeface="ＭＳ Ｐゴシック" charset="0"/>
              </a:rPr>
              <a:t>can be communicated by </a:t>
            </a:r>
            <a:r>
              <a:rPr lang="en-US" sz="2400" dirty="0" smtClean="0">
                <a:latin typeface="Arial" charset="0"/>
                <a:ea typeface="ＭＳ Ｐゴシック" charset="0"/>
                <a:cs typeface="ＭＳ Ｐゴシック" charset="0"/>
              </a:rPr>
              <a:t>(7)</a:t>
            </a:r>
            <a:r>
              <a:rPr lang="en-US" sz="2400" dirty="0">
                <a:latin typeface="Arial" charset="0"/>
                <a:ea typeface="ＭＳ Ｐゴシック" charset="0"/>
                <a:cs typeface="ＭＳ Ｐゴシック" charset="0"/>
              </a:rPr>
              <a:t>.</a:t>
            </a:r>
          </a:p>
          <a:p>
            <a:pPr marL="812800" indent="-812800">
              <a:lnSpc>
                <a:spcPct val="90000"/>
              </a:lnSpc>
            </a:pPr>
            <a:endParaRPr lang="en-US" sz="2400" dirty="0">
              <a:latin typeface="Arial" charset="0"/>
              <a:ea typeface="ＭＳ Ｐゴシック" charset="0"/>
              <a:cs typeface="ＭＳ Ｐゴシック" charset="0"/>
            </a:endParaRPr>
          </a:p>
          <a:p>
            <a:pPr marL="812800" indent="-812800">
              <a:lnSpc>
                <a:spcPct val="90000"/>
              </a:lnSpc>
              <a:buFontTx/>
              <a:buAutoNum type="arabicParenBoth" startAt="7"/>
            </a:pPr>
            <a:r>
              <a:rPr lang="en-US" sz="2400" dirty="0">
                <a:latin typeface="Arial" charset="0"/>
                <a:ea typeface="ＭＳ Ｐゴシック" charset="0"/>
                <a:cs typeface="ＭＳ Ｐゴシック" charset="0"/>
              </a:rPr>
              <a:t>I</a:t>
            </a:r>
            <a:r>
              <a:rPr lang="en-GB" sz="2400" dirty="0">
                <a:latin typeface="Arial" charset="0"/>
                <a:ea typeface="ＭＳ Ｐゴシック" charset="0"/>
                <a:cs typeface="ＭＳ Ｐゴシック" charset="0"/>
              </a:rPr>
              <a:t>’</a:t>
            </a:r>
            <a:r>
              <a:rPr lang="en-US" sz="2400" dirty="0" err="1">
                <a:latin typeface="Arial" charset="0"/>
                <a:ea typeface="ＭＳ Ｐゴシック" charset="0"/>
                <a:cs typeface="ＭＳ Ｐゴシック" charset="0"/>
              </a:rPr>
              <a:t>ve</a:t>
            </a:r>
            <a:r>
              <a:rPr lang="en-US" sz="2400" dirty="0">
                <a:latin typeface="Arial" charset="0"/>
                <a:ea typeface="ＭＳ Ｐゴシック" charset="0"/>
                <a:cs typeface="ＭＳ Ｐゴシック" charset="0"/>
              </a:rPr>
              <a:t> had breakfast.</a:t>
            </a:r>
          </a:p>
          <a:p>
            <a:pPr marL="812800" indent="-812800">
              <a:lnSpc>
                <a:spcPct val="90000"/>
              </a:lnSpc>
              <a:buFontTx/>
              <a:buAutoNum type="arabicParenBoth" startAt="7"/>
            </a:pPr>
            <a:endParaRPr lang="en-US" sz="2400" dirty="0">
              <a:latin typeface="Arial" charset="0"/>
              <a:ea typeface="ＭＳ Ｐゴシック" charset="0"/>
              <a:cs typeface="ＭＳ Ｐゴシック" charset="0"/>
            </a:endParaRPr>
          </a:p>
          <a:p>
            <a:pPr marL="812800" indent="-812800">
              <a:lnSpc>
                <a:spcPct val="90000"/>
              </a:lnSpc>
              <a:buFontTx/>
              <a:buAutoNum type="arabicParenBoth" startAt="8"/>
            </a:pPr>
            <a:r>
              <a:rPr lang="en-US" sz="2400" dirty="0" smtClean="0">
                <a:latin typeface="Arial" charset="0"/>
                <a:ea typeface="ＭＳ Ｐゴシック" charset="0"/>
                <a:cs typeface="ＭＳ Ｐゴシック" charset="0"/>
              </a:rPr>
              <a:t>The speaker </a:t>
            </a:r>
            <a:r>
              <a:rPr lang="en-US" sz="2400" dirty="0">
                <a:latin typeface="Arial" charset="0"/>
                <a:ea typeface="ＭＳ Ｐゴシック" charset="0"/>
                <a:cs typeface="ＭＳ Ｐゴシック" charset="0"/>
              </a:rPr>
              <a:t>has </a:t>
            </a:r>
            <a:r>
              <a:rPr lang="en-US" sz="2400" i="1" dirty="0">
                <a:latin typeface="Arial" charset="0"/>
                <a:ea typeface="ＭＳ Ｐゴシック" charset="0"/>
                <a:cs typeface="ＭＳ Ｐゴシック" charset="0"/>
              </a:rPr>
              <a:t>eaten</a:t>
            </a:r>
            <a:r>
              <a:rPr lang="en-US" sz="2400" dirty="0">
                <a:latin typeface="Arial" charset="0"/>
                <a:ea typeface="ＭＳ Ｐゴシック" charset="0"/>
                <a:cs typeface="ＭＳ Ｐゴシック" charset="0"/>
              </a:rPr>
              <a:t> breakfast</a:t>
            </a:r>
            <a:r>
              <a:rPr lang="en-US" sz="2400" i="1" dirty="0">
                <a:latin typeface="Arial" charset="0"/>
                <a:ea typeface="ＭＳ Ｐゴシック" charset="0"/>
                <a:cs typeface="ＭＳ Ｐゴシック" charset="0"/>
              </a:rPr>
              <a:t> earlier today</a:t>
            </a:r>
            <a:r>
              <a:rPr lang="en-US" sz="2400" dirty="0">
                <a:latin typeface="Arial" charset="0"/>
                <a:ea typeface="ＭＳ Ｐゴシック" charset="0"/>
                <a:cs typeface="ＭＳ Ｐゴシック" charset="0"/>
              </a:rPr>
              <a:t> (rather than: at some time in the past)</a:t>
            </a:r>
          </a:p>
          <a:p>
            <a:pPr marL="812800" indent="-812800">
              <a:lnSpc>
                <a:spcPct val="90000"/>
              </a:lnSpc>
              <a:buFontTx/>
              <a:buAutoNum type="arabicParenBoth" startAt="8"/>
            </a:pPr>
            <a:endParaRPr lang="en-US" sz="2400" dirty="0">
              <a:latin typeface="Arial" charset="0"/>
              <a:ea typeface="ＭＳ Ｐゴシック" charset="0"/>
              <a:cs typeface="ＭＳ Ｐゴシック" charset="0"/>
            </a:endParaRPr>
          </a:p>
          <a:p>
            <a:pPr marL="812800" indent="-812800">
              <a:lnSpc>
                <a:spcPct val="90000"/>
              </a:lnSpc>
              <a:buFontTx/>
              <a:buAutoNum type="arabicParenBoth" startAt="8"/>
            </a:pPr>
            <a:r>
              <a:rPr lang="en-US" sz="2400" dirty="0" smtClean="0">
                <a:latin typeface="Arial" charset="0"/>
                <a:ea typeface="ＭＳ Ｐゴシック" charset="0"/>
                <a:cs typeface="ＭＳ Ｐゴシック" charset="0"/>
              </a:rPr>
              <a:t>The speaker </a:t>
            </a:r>
            <a:r>
              <a:rPr lang="en-US" sz="2400" dirty="0">
                <a:latin typeface="Arial" charset="0"/>
                <a:ea typeface="ＭＳ Ｐゴシック" charset="0"/>
                <a:cs typeface="ＭＳ Ｐゴシック" charset="0"/>
              </a:rPr>
              <a:t>wishes to turn down my offer of breakfast.</a:t>
            </a: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spTree>
    <p:extLst>
      <p:ext uri="{BB962C8B-B14F-4D97-AF65-F5344CB8AC3E}">
        <p14:creationId xmlns:p14="http://schemas.microsoft.com/office/powerpoint/2010/main" val="498749771"/>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Arial" charset="0"/>
                <a:ea typeface="ＭＳ Ｐゴシック" charset="0"/>
                <a:cs typeface="ＭＳ Ｐゴシック" charset="0"/>
              </a:rPr>
              <a:t>Terminological aside</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825764351"/>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1428083"/>
          </a:xfrm>
          <a:prstGeom prst="rect">
            <a:avLst/>
          </a:prstGeom>
          <a:noFill/>
        </p:spPr>
        <p:txBody>
          <a:bodyPr wrap="square" rtlCol="0">
            <a:spAutoFit/>
          </a:bodyPr>
          <a:lstStyle/>
          <a:p>
            <a:pPr>
              <a:lnSpc>
                <a:spcPct val="90000"/>
              </a:lnSpc>
            </a:pPr>
            <a:r>
              <a:rPr lang="en-US" sz="2400" dirty="0" smtClean="0">
                <a:latin typeface="Arial" charset="0"/>
                <a:ea typeface="ＭＳ Ｐゴシック" charset="0"/>
                <a:cs typeface="ＭＳ Ｐゴシック" charset="0"/>
              </a:rPr>
              <a:t>(iv) The </a:t>
            </a:r>
            <a:r>
              <a:rPr lang="en-US" sz="2400" dirty="0">
                <a:latin typeface="Arial" charset="0"/>
                <a:ea typeface="ＭＳ Ｐゴシック" charset="0"/>
                <a:cs typeface="ＭＳ Ｐゴシック" charset="0"/>
              </a:rPr>
              <a:t>field that studies the ways that language is used in communication is </a:t>
            </a:r>
            <a:r>
              <a:rPr lang="en-US" sz="2400" i="1" dirty="0">
                <a:latin typeface="Arial" charset="0"/>
                <a:ea typeface="ＭＳ Ｐゴシック" charset="0"/>
                <a:cs typeface="ＭＳ Ｐゴシック" charset="0"/>
              </a:rPr>
              <a:t>pragmatics</a:t>
            </a:r>
            <a:r>
              <a:rPr lang="en-US" sz="2400" dirty="0">
                <a:latin typeface="Arial" charset="0"/>
                <a:ea typeface="ＭＳ Ｐゴシック" charset="0"/>
                <a:cs typeface="ＭＳ Ｐゴシック" charset="0"/>
              </a:rPr>
              <a:t> or </a:t>
            </a:r>
            <a:r>
              <a:rPr lang="en-US" sz="2400" i="1" dirty="0">
                <a:latin typeface="Arial" charset="0"/>
                <a:ea typeface="ＭＳ Ｐゴシック" charset="0"/>
                <a:cs typeface="ＭＳ Ｐゴシック" charset="0"/>
              </a:rPr>
              <a:t>pragmatic theory</a:t>
            </a:r>
            <a:r>
              <a:rPr lang="en-US" sz="2400" dirty="0">
                <a:latin typeface="Arial" charset="0"/>
                <a:ea typeface="ＭＳ Ｐゴシック" charset="0"/>
                <a:cs typeface="ＭＳ Ｐゴシック" charset="0"/>
              </a:rPr>
              <a:t>.</a:t>
            </a: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spTree>
    <p:extLst>
      <p:ext uri="{BB962C8B-B14F-4D97-AF65-F5344CB8AC3E}">
        <p14:creationId xmlns:p14="http://schemas.microsoft.com/office/powerpoint/2010/main" val="446808581"/>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Arial" charset="0"/>
                <a:ea typeface="ＭＳ Ｐゴシック" charset="0"/>
                <a:cs typeface="ＭＳ Ｐゴシック" charset="0"/>
              </a:rPr>
              <a:t>Terminological aside</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145972456"/>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2092881"/>
          </a:xfrm>
          <a:prstGeom prst="rect">
            <a:avLst/>
          </a:prstGeom>
          <a:noFill/>
        </p:spPr>
        <p:txBody>
          <a:bodyPr wrap="square" rtlCol="0">
            <a:spAutoFit/>
          </a:bodyPr>
          <a:lstStyle/>
          <a:p>
            <a:pPr>
              <a:lnSpc>
                <a:spcPct val="90000"/>
              </a:lnSpc>
            </a:pPr>
            <a:r>
              <a:rPr lang="en-US" sz="2400" dirty="0">
                <a:latin typeface="Arial" charset="0"/>
                <a:ea typeface="ＭＳ Ｐゴシック" charset="0"/>
                <a:cs typeface="ＭＳ Ｐゴシック" charset="0"/>
              </a:rPr>
              <a:t>Very roughly, we can think of </a:t>
            </a:r>
            <a:r>
              <a:rPr lang="en-US" sz="2400" dirty="0" smtClean="0">
                <a:latin typeface="Arial" charset="0"/>
                <a:ea typeface="ＭＳ Ｐゴシック" charset="0"/>
                <a:cs typeface="ＭＳ Ｐゴシック" charset="0"/>
              </a:rPr>
              <a:t>Grice</a:t>
            </a:r>
            <a:r>
              <a:rPr lang="en-GB" sz="2400" dirty="0" smtClean="0">
                <a:latin typeface="Arial" charset="0"/>
                <a:ea typeface="ＭＳ Ｐゴシック" charset="0"/>
                <a:cs typeface="ＭＳ Ｐゴシック" charset="0"/>
              </a:rPr>
              <a:t>’</a:t>
            </a:r>
            <a:r>
              <a:rPr lang="en-US" sz="2400" dirty="0" smtClean="0">
                <a:latin typeface="Arial" charset="0"/>
                <a:ea typeface="ＭＳ Ｐゴシック" charset="0"/>
                <a:cs typeface="ＭＳ Ｐゴシック" charset="0"/>
              </a:rPr>
              <a:t>s </a:t>
            </a:r>
            <a:r>
              <a:rPr lang="en-US" sz="2400" dirty="0">
                <a:latin typeface="Arial" charset="0"/>
                <a:ea typeface="ＭＳ Ｐゴシック" charset="0"/>
                <a:cs typeface="ＭＳ Ｐゴシック" charset="0"/>
              </a:rPr>
              <a:t>distinction between what is </a:t>
            </a:r>
            <a:r>
              <a:rPr lang="en-US" sz="2400" dirty="0" smtClean="0">
                <a:latin typeface="Arial" charset="0"/>
                <a:ea typeface="ＭＳ Ｐゴシック" charset="0"/>
                <a:cs typeface="ＭＳ Ｐゴシック" charset="0"/>
              </a:rPr>
              <a:t>said or stated </a:t>
            </a:r>
            <a:r>
              <a:rPr lang="en-US" sz="2400" dirty="0">
                <a:latin typeface="Arial" charset="0"/>
                <a:ea typeface="ＭＳ Ｐゴシック" charset="0"/>
                <a:cs typeface="ＭＳ Ｐゴシック" charset="0"/>
              </a:rPr>
              <a:t>and what is implicated as corresponding with the distinction between semantics and pragmatics</a:t>
            </a:r>
            <a:r>
              <a:rPr lang="en-US" sz="2400" dirty="0" smtClean="0">
                <a:latin typeface="Arial" charset="0"/>
                <a:ea typeface="ＭＳ Ｐゴシック" charset="0"/>
                <a:cs typeface="ＭＳ Ｐゴシック" charset="0"/>
              </a:rPr>
              <a:t>.</a:t>
            </a:r>
            <a:r>
              <a:rPr lang="en-US" sz="2400" dirty="0">
                <a:latin typeface="Arial" charset="0"/>
                <a:ea typeface="ＭＳ Ｐゴシック" charset="0"/>
                <a:cs typeface="ＭＳ Ｐゴシック" charset="0"/>
              </a:rPr>
              <a:t>	</a:t>
            </a: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spTree>
    <p:extLst>
      <p:ext uri="{BB962C8B-B14F-4D97-AF65-F5344CB8AC3E}">
        <p14:creationId xmlns:p14="http://schemas.microsoft.com/office/powerpoint/2010/main" val="535932704"/>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Arial" charset="0"/>
                <a:ea typeface="ＭＳ Ｐゴシック" charset="0"/>
                <a:cs typeface="ＭＳ Ｐゴシック" charset="0"/>
              </a:rPr>
              <a:t>Terminological aside</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51798163"/>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4752069"/>
          </a:xfrm>
          <a:prstGeom prst="rect">
            <a:avLst/>
          </a:prstGeom>
          <a:noFill/>
        </p:spPr>
        <p:txBody>
          <a:bodyPr wrap="square" rtlCol="0">
            <a:spAutoFit/>
          </a:bodyPr>
          <a:lstStyle/>
          <a:p>
            <a:pPr>
              <a:lnSpc>
                <a:spcPct val="90000"/>
              </a:lnSpc>
            </a:pPr>
            <a:r>
              <a:rPr lang="en-US" sz="2400" dirty="0">
                <a:latin typeface="Arial" charset="0"/>
                <a:ea typeface="ＭＳ Ｐゴシック" charset="0"/>
                <a:cs typeface="ＭＳ Ｐゴシック" charset="0"/>
              </a:rPr>
              <a:t>However, we should be aware that there is lots of disputed middle territory. This dispute concerns, for example, whether the derivation of (8) from (7) should be viewed as part of semantics or as part of pragmatics. </a:t>
            </a:r>
            <a:endParaRPr lang="en-US" sz="2400" dirty="0" smtClean="0">
              <a:latin typeface="Arial" charset="0"/>
              <a:ea typeface="ＭＳ Ｐゴシック" charset="0"/>
              <a:cs typeface="ＭＳ Ｐゴシック" charset="0"/>
            </a:endParaRPr>
          </a:p>
          <a:p>
            <a:pPr marL="812800" indent="-812800">
              <a:lnSpc>
                <a:spcPct val="90000"/>
              </a:lnSpc>
            </a:pPr>
            <a:endParaRPr lang="en-US" sz="2400" dirty="0">
              <a:latin typeface="Arial" charset="0"/>
              <a:ea typeface="ＭＳ Ｐゴシック" charset="0"/>
              <a:cs typeface="ＭＳ Ｐゴシック" charset="0"/>
            </a:endParaRPr>
          </a:p>
          <a:p>
            <a:pPr marL="812800" indent="-812800">
              <a:lnSpc>
                <a:spcPct val="90000"/>
              </a:lnSpc>
              <a:buFontTx/>
              <a:buAutoNum type="arabicParenBoth" startAt="7"/>
            </a:pPr>
            <a:r>
              <a:rPr lang="en-US" sz="2400" dirty="0">
                <a:latin typeface="Arial" charset="0"/>
                <a:ea typeface="ＭＳ Ｐゴシック" charset="0"/>
                <a:cs typeface="ＭＳ Ｐゴシック" charset="0"/>
              </a:rPr>
              <a:t>I</a:t>
            </a:r>
            <a:r>
              <a:rPr lang="en-GB" sz="2400" dirty="0">
                <a:latin typeface="Arial" charset="0"/>
                <a:ea typeface="ＭＳ Ｐゴシック" charset="0"/>
                <a:cs typeface="ＭＳ Ｐゴシック" charset="0"/>
              </a:rPr>
              <a:t>’</a:t>
            </a:r>
            <a:r>
              <a:rPr lang="en-US" sz="2400" dirty="0" err="1">
                <a:latin typeface="Arial" charset="0"/>
                <a:ea typeface="ＭＳ Ｐゴシック" charset="0"/>
                <a:cs typeface="ＭＳ Ｐゴシック" charset="0"/>
              </a:rPr>
              <a:t>ve</a:t>
            </a:r>
            <a:r>
              <a:rPr lang="en-US" sz="2400" dirty="0">
                <a:latin typeface="Arial" charset="0"/>
                <a:ea typeface="ＭＳ Ｐゴシック" charset="0"/>
                <a:cs typeface="ＭＳ Ｐゴシック" charset="0"/>
              </a:rPr>
              <a:t> had breakfast.</a:t>
            </a:r>
          </a:p>
          <a:p>
            <a:pPr marL="812800" indent="-812800">
              <a:lnSpc>
                <a:spcPct val="90000"/>
              </a:lnSpc>
              <a:buFontTx/>
              <a:buAutoNum type="arabicParenBoth" startAt="7"/>
            </a:pPr>
            <a:endParaRPr lang="en-US" sz="2400" dirty="0">
              <a:latin typeface="Arial" charset="0"/>
              <a:ea typeface="ＭＳ Ｐゴシック" charset="0"/>
              <a:cs typeface="ＭＳ Ｐゴシック" charset="0"/>
            </a:endParaRPr>
          </a:p>
          <a:p>
            <a:pPr marL="812800" indent="-812800">
              <a:lnSpc>
                <a:spcPct val="90000"/>
              </a:lnSpc>
              <a:buFontTx/>
              <a:buAutoNum type="arabicParenBoth" startAt="8"/>
            </a:pPr>
            <a:r>
              <a:rPr lang="en-US" sz="2400" dirty="0">
                <a:latin typeface="Arial" charset="0"/>
                <a:ea typeface="ＭＳ Ｐゴシック" charset="0"/>
                <a:cs typeface="ＭＳ Ｐゴシック" charset="0"/>
              </a:rPr>
              <a:t>The speaker has </a:t>
            </a:r>
            <a:r>
              <a:rPr lang="en-US" sz="2400" i="1" dirty="0">
                <a:latin typeface="Arial" charset="0"/>
                <a:ea typeface="ＭＳ Ｐゴシック" charset="0"/>
                <a:cs typeface="ＭＳ Ｐゴシック" charset="0"/>
              </a:rPr>
              <a:t>eaten</a:t>
            </a:r>
            <a:r>
              <a:rPr lang="en-US" sz="2400" dirty="0">
                <a:latin typeface="Arial" charset="0"/>
                <a:ea typeface="ＭＳ Ｐゴシック" charset="0"/>
                <a:cs typeface="ＭＳ Ｐゴシック" charset="0"/>
              </a:rPr>
              <a:t> breakfast</a:t>
            </a:r>
            <a:r>
              <a:rPr lang="en-US" sz="2400" i="1" dirty="0">
                <a:latin typeface="Arial" charset="0"/>
                <a:ea typeface="ＭＳ Ｐゴシック" charset="0"/>
                <a:cs typeface="ＭＳ Ｐゴシック" charset="0"/>
              </a:rPr>
              <a:t> earlier today</a:t>
            </a:r>
            <a:r>
              <a:rPr lang="en-US" sz="2400" dirty="0">
                <a:latin typeface="Arial" charset="0"/>
                <a:ea typeface="ＭＳ Ｐゴシック" charset="0"/>
                <a:cs typeface="ＭＳ Ｐゴシック" charset="0"/>
              </a:rPr>
              <a:t> (rather than: at some time in the past</a:t>
            </a:r>
            <a:r>
              <a:rPr lang="en-US" sz="2400" dirty="0" smtClean="0">
                <a:latin typeface="Arial" charset="0"/>
                <a:ea typeface="ＭＳ Ｐゴシック" charset="0"/>
                <a:cs typeface="ＭＳ Ｐゴシック" charset="0"/>
              </a:rPr>
              <a:t>)</a:t>
            </a:r>
            <a:endParaRPr lang="en-US" sz="2400" dirty="0">
              <a:latin typeface="Arial" charset="0"/>
              <a:ea typeface="ＭＳ Ｐゴシック" charset="0"/>
              <a:cs typeface="ＭＳ Ｐゴシック" charset="0"/>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spTree>
    <p:extLst>
      <p:ext uri="{BB962C8B-B14F-4D97-AF65-F5344CB8AC3E}">
        <p14:creationId xmlns:p14="http://schemas.microsoft.com/office/powerpoint/2010/main" val="3852685912"/>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Arial" charset="0"/>
                <a:ea typeface="ＭＳ Ｐゴシック" charset="0"/>
                <a:cs typeface="ＭＳ Ｐゴシック" charset="0"/>
              </a:rPr>
              <a:t>Terminological aside</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845730622"/>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1760482"/>
          </a:xfrm>
          <a:prstGeom prst="rect">
            <a:avLst/>
          </a:prstGeom>
          <a:noFill/>
        </p:spPr>
        <p:txBody>
          <a:bodyPr wrap="square" rtlCol="0">
            <a:spAutoFit/>
          </a:bodyPr>
          <a:lstStyle/>
          <a:p>
            <a:pPr>
              <a:lnSpc>
                <a:spcPct val="90000"/>
              </a:lnSpc>
            </a:pPr>
            <a:r>
              <a:rPr lang="en-US" sz="2400" dirty="0">
                <a:latin typeface="Arial" charset="0"/>
                <a:ea typeface="ＭＳ Ｐゴシック" charset="0"/>
                <a:cs typeface="ＭＳ Ｐゴシック" charset="0"/>
              </a:rPr>
              <a:t>W</a:t>
            </a:r>
            <a:r>
              <a:rPr lang="en-US" sz="2400" dirty="0" smtClean="0">
                <a:latin typeface="Arial" charset="0"/>
                <a:ea typeface="ＭＳ Ｐゴシック" charset="0"/>
                <a:cs typeface="ＭＳ Ｐゴシック" charset="0"/>
              </a:rPr>
              <a:t>e </a:t>
            </a:r>
            <a:r>
              <a:rPr lang="en-US" sz="2400" dirty="0">
                <a:latin typeface="Arial" charset="0"/>
                <a:ea typeface="ＭＳ Ｐゴシック" charset="0"/>
                <a:cs typeface="ＭＳ Ｐゴシック" charset="0"/>
              </a:rPr>
              <a:t>can see Grice</a:t>
            </a:r>
            <a:r>
              <a:rPr lang="en-GB" sz="2400" dirty="0">
                <a:latin typeface="Arial" charset="0"/>
                <a:ea typeface="ＭＳ Ｐゴシック" charset="0"/>
                <a:cs typeface="ＭＳ Ｐゴシック" charset="0"/>
              </a:rPr>
              <a:t>’</a:t>
            </a:r>
            <a:r>
              <a:rPr lang="en-US" sz="2400" dirty="0">
                <a:latin typeface="Arial" charset="0"/>
                <a:ea typeface="ＭＳ Ｐゴシック" charset="0"/>
                <a:cs typeface="ＭＳ Ｐゴシック" charset="0"/>
              </a:rPr>
              <a:t>s discussion as an attempt to provide a way to decide which aspects of language and its use are responsible for which communicative effects.</a:t>
            </a: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spTree>
    <p:extLst>
      <p:ext uri="{BB962C8B-B14F-4D97-AF65-F5344CB8AC3E}">
        <p14:creationId xmlns:p14="http://schemas.microsoft.com/office/powerpoint/2010/main" val="1935554857"/>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Grice on meaning</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73611922"/>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1" y="1417638"/>
            <a:ext cx="4866932" cy="4419671"/>
          </a:xfrm>
          <a:prstGeom prst="rect">
            <a:avLst/>
          </a:prstGeom>
          <a:noFill/>
        </p:spPr>
        <p:txBody>
          <a:bodyPr wrap="square" rtlCol="0">
            <a:spAutoFit/>
          </a:bodyPr>
          <a:lstStyle/>
          <a:p>
            <a:pPr>
              <a:lnSpc>
                <a:spcPct val="90000"/>
              </a:lnSpc>
            </a:pPr>
            <a:r>
              <a:rPr lang="en-US" sz="2400" dirty="0">
                <a:latin typeface="Arial" charset="0"/>
                <a:ea typeface="ＭＳ Ｐゴシック" charset="0"/>
                <a:cs typeface="ＭＳ Ｐゴシック" charset="0"/>
              </a:rPr>
              <a:t>In the rest of the first half of the </a:t>
            </a:r>
            <a:r>
              <a:rPr lang="en-US" sz="2400" dirty="0" smtClean="0">
                <a:latin typeface="Arial" charset="0"/>
                <a:ea typeface="ＭＳ Ｐゴシック" charset="0"/>
                <a:cs typeface="ＭＳ Ｐゴシック" charset="0"/>
              </a:rPr>
              <a:t>module, we</a:t>
            </a:r>
            <a:r>
              <a:rPr lang="en-GB" sz="2400" dirty="0" smtClean="0">
                <a:latin typeface="Arial" charset="0"/>
                <a:ea typeface="ＭＳ Ｐゴシック" charset="0"/>
                <a:cs typeface="ＭＳ Ｐゴシック" charset="0"/>
              </a:rPr>
              <a:t>’</a:t>
            </a:r>
            <a:r>
              <a:rPr lang="en-US" sz="2400" dirty="0" smtClean="0">
                <a:latin typeface="Arial" charset="0"/>
                <a:ea typeface="ＭＳ Ｐゴシック" charset="0"/>
                <a:cs typeface="ＭＳ Ｐゴシック" charset="0"/>
              </a:rPr>
              <a:t>re </a:t>
            </a:r>
            <a:r>
              <a:rPr lang="en-US" sz="2400" dirty="0">
                <a:latin typeface="Arial" charset="0"/>
                <a:ea typeface="ＭＳ Ｐゴシック" charset="0"/>
                <a:cs typeface="ＭＳ Ｐゴシック" charset="0"/>
              </a:rPr>
              <a:t>going to look in a little more detail </a:t>
            </a:r>
            <a:r>
              <a:rPr lang="en-US" sz="2400" dirty="0" smtClean="0">
                <a:latin typeface="Arial" charset="0"/>
                <a:ea typeface="ＭＳ Ｐゴシック" charset="0"/>
                <a:cs typeface="ＭＳ Ｐゴシック" charset="0"/>
              </a:rPr>
              <a:t>at Grice</a:t>
            </a:r>
            <a:r>
              <a:rPr lang="en-GB" sz="2400" dirty="0" smtClean="0">
                <a:latin typeface="Arial" charset="0"/>
                <a:ea typeface="ＭＳ Ｐゴシック" charset="0"/>
                <a:cs typeface="ＭＳ Ｐゴシック" charset="0"/>
              </a:rPr>
              <a:t>’</a:t>
            </a:r>
            <a:r>
              <a:rPr lang="en-US" sz="2400" dirty="0" smtClean="0">
                <a:latin typeface="Arial" charset="0"/>
                <a:ea typeface="ＭＳ Ｐゴシック" charset="0"/>
                <a:cs typeface="ＭＳ Ｐゴシック" charset="0"/>
              </a:rPr>
              <a:t>s </a:t>
            </a:r>
            <a:r>
              <a:rPr lang="en-US" sz="2400" dirty="0">
                <a:latin typeface="Arial" charset="0"/>
                <a:ea typeface="ＭＳ Ｐゴシック" charset="0"/>
                <a:cs typeface="ＭＳ Ｐゴシック" charset="0"/>
              </a:rPr>
              <a:t>general account of what speakers </a:t>
            </a:r>
            <a:r>
              <a:rPr lang="en-US" sz="2400" i="1" dirty="0">
                <a:latin typeface="Arial" charset="0"/>
                <a:ea typeface="ＭＳ Ｐゴシック" charset="0"/>
                <a:cs typeface="ＭＳ Ｐゴシック" charset="0"/>
              </a:rPr>
              <a:t>mean</a:t>
            </a:r>
            <a:r>
              <a:rPr lang="en-US" sz="2400" dirty="0">
                <a:latin typeface="Arial" charset="0"/>
                <a:ea typeface="ＭＳ Ｐゴシック" charset="0"/>
                <a:cs typeface="ＭＳ Ｐゴシック" charset="0"/>
              </a:rPr>
              <a:t> (or </a:t>
            </a:r>
            <a:r>
              <a:rPr lang="en-US" sz="2400" i="1" dirty="0" smtClean="0">
                <a:latin typeface="Arial" charset="0"/>
                <a:ea typeface="ＭＳ Ｐゴシック" charset="0"/>
                <a:cs typeface="ＭＳ Ｐゴシック" charset="0"/>
              </a:rPr>
              <a:t>speaker</a:t>
            </a:r>
            <a:r>
              <a:rPr lang="en-GB" sz="2400" i="1" dirty="0" smtClean="0">
                <a:latin typeface="Arial" charset="0"/>
                <a:ea typeface="ＭＳ Ｐゴシック" charset="0"/>
                <a:cs typeface="ＭＳ Ｐゴシック" charset="0"/>
              </a:rPr>
              <a:t>’</a:t>
            </a:r>
            <a:r>
              <a:rPr lang="en-US" sz="2400" i="1" dirty="0" smtClean="0">
                <a:latin typeface="Arial" charset="0"/>
                <a:ea typeface="ＭＳ Ｐゴシック" charset="0"/>
                <a:cs typeface="ＭＳ Ｐゴシック" charset="0"/>
              </a:rPr>
              <a:t>s </a:t>
            </a:r>
            <a:r>
              <a:rPr lang="en-US" sz="2400" i="1" dirty="0">
                <a:latin typeface="Arial" charset="0"/>
                <a:ea typeface="ＭＳ Ｐゴシック" charset="0"/>
                <a:cs typeface="ＭＳ Ｐゴシック" charset="0"/>
              </a:rPr>
              <a:t>meaning</a:t>
            </a:r>
            <a:r>
              <a:rPr lang="en-US" sz="2400" dirty="0">
                <a:latin typeface="Arial" charset="0"/>
                <a:ea typeface="ＭＳ Ｐゴシック" charset="0"/>
                <a:cs typeface="ＭＳ Ｐゴシック" charset="0"/>
              </a:rPr>
              <a:t>).</a:t>
            </a:r>
          </a:p>
          <a:p>
            <a:pPr>
              <a:lnSpc>
                <a:spcPct val="90000"/>
              </a:lnSpc>
              <a:buFontTx/>
              <a:buAutoNum type="romanLcParenBoth"/>
            </a:pPr>
            <a:endParaRPr lang="en-US" sz="2400" dirty="0">
              <a:latin typeface="Arial" charset="0"/>
              <a:ea typeface="ＭＳ Ｐゴシック" charset="0"/>
              <a:cs typeface="ＭＳ Ｐゴシック" charset="0"/>
            </a:endParaRPr>
          </a:p>
          <a:p>
            <a:pPr>
              <a:lnSpc>
                <a:spcPct val="90000"/>
              </a:lnSpc>
            </a:pPr>
            <a:r>
              <a:rPr lang="en-US" sz="2400" dirty="0" smtClean="0">
                <a:latin typeface="Arial" charset="0"/>
                <a:ea typeface="ＭＳ Ｐゴシック" charset="0"/>
                <a:cs typeface="ＭＳ Ｐゴシック" charset="0"/>
              </a:rPr>
              <a:t>This </a:t>
            </a:r>
            <a:r>
              <a:rPr lang="en-US" sz="2400" dirty="0">
                <a:latin typeface="Arial" charset="0"/>
                <a:ea typeface="ＭＳ Ｐゴシック" charset="0"/>
                <a:cs typeface="ＭＳ Ｐゴシック" charset="0"/>
              </a:rPr>
              <a:t>is </a:t>
            </a:r>
            <a:r>
              <a:rPr lang="en-US" sz="2400" dirty="0" smtClean="0">
                <a:latin typeface="Arial" charset="0"/>
                <a:ea typeface="ＭＳ Ｐゴシック" charset="0"/>
                <a:cs typeface="ＭＳ Ｐゴシック" charset="0"/>
              </a:rPr>
              <a:t>Grice</a:t>
            </a:r>
            <a:r>
              <a:rPr lang="en-GB" sz="2400" dirty="0" smtClean="0">
                <a:latin typeface="Arial" charset="0"/>
                <a:ea typeface="ＭＳ Ｐゴシック" charset="0"/>
                <a:cs typeface="ＭＳ Ｐゴシック" charset="0"/>
              </a:rPr>
              <a:t>’</a:t>
            </a:r>
            <a:r>
              <a:rPr lang="en-US" sz="2400" dirty="0" smtClean="0">
                <a:latin typeface="Arial" charset="0"/>
                <a:ea typeface="ＭＳ Ｐゴシック" charset="0"/>
                <a:cs typeface="ＭＳ Ｐゴシック" charset="0"/>
              </a:rPr>
              <a:t>s </a:t>
            </a:r>
            <a:r>
              <a:rPr lang="en-US" sz="2400" dirty="0">
                <a:latin typeface="Arial" charset="0"/>
                <a:ea typeface="ＭＳ Ｐゴシック" charset="0"/>
                <a:cs typeface="ＭＳ Ｐゴシック" charset="0"/>
              </a:rPr>
              <a:t>attempt to provide a general account of the sort of significance we afford our utterances on occasions in which we use them in </a:t>
            </a:r>
            <a:r>
              <a:rPr lang="en-US" sz="2400" dirty="0" smtClean="0">
                <a:latin typeface="Arial" charset="0"/>
                <a:ea typeface="ＭＳ Ｐゴシック" charset="0"/>
                <a:cs typeface="ＭＳ Ｐゴシック" charset="0"/>
              </a:rPr>
              <a:t>communication, including what is stated and what is implicated.</a:t>
            </a:r>
            <a:endParaRPr lang="en-US" sz="2400" dirty="0">
              <a:latin typeface="Arial" charset="0"/>
              <a:ea typeface="ＭＳ Ｐゴシック" charset="0"/>
              <a:cs typeface="ＭＳ Ｐゴシック" charset="0"/>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pic>
        <p:nvPicPr>
          <p:cNvPr id="9" name="Picture 8"/>
          <p:cNvPicPr>
            <a:picLocks noChangeAspect="1"/>
          </p:cNvPicPr>
          <p:nvPr/>
        </p:nvPicPr>
        <p:blipFill>
          <a:blip r:embed="rId11"/>
          <a:stretch>
            <a:fillRect/>
          </a:stretch>
        </p:blipFill>
        <p:spPr>
          <a:xfrm>
            <a:off x="5600153" y="1417639"/>
            <a:ext cx="3116285" cy="4475368"/>
          </a:xfrm>
          <a:prstGeom prst="rect">
            <a:avLst/>
          </a:prstGeom>
        </p:spPr>
      </p:pic>
      <p:pic>
        <p:nvPicPr>
          <p:cNvPr id="10" name="Picture 9"/>
          <p:cNvPicPr>
            <a:picLocks noChangeAspect="1"/>
          </p:cNvPicPr>
          <p:nvPr/>
        </p:nvPicPr>
        <p:blipFill>
          <a:blip r:embed="rId9"/>
          <a:stretch>
            <a:fillRect/>
          </a:stretch>
        </p:blipFill>
        <p:spPr>
          <a:xfrm>
            <a:off x="5600153" y="1417639"/>
            <a:ext cx="3268686" cy="4475367"/>
          </a:xfrm>
          <a:prstGeom prst="rect">
            <a:avLst/>
          </a:prstGeom>
        </p:spPr>
      </p:pic>
    </p:spTree>
    <p:extLst>
      <p:ext uri="{BB962C8B-B14F-4D97-AF65-F5344CB8AC3E}">
        <p14:creationId xmlns:p14="http://schemas.microsoft.com/office/powerpoint/2010/main" val="183523837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a:cs typeface="Arial"/>
              </a:rPr>
              <a:t>Agenda</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203567032"/>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1938992"/>
          </a:xfrm>
          <a:prstGeom prst="rect">
            <a:avLst/>
          </a:prstGeom>
          <a:noFill/>
        </p:spPr>
        <p:txBody>
          <a:bodyPr wrap="square" rtlCol="0">
            <a:spAutoFit/>
          </a:bodyPr>
          <a:lstStyle/>
          <a:p>
            <a:pPr marL="514350" indent="-514350">
              <a:buFont typeface="+mj-lt"/>
              <a:buAutoNum type="romanUcPeriod"/>
            </a:pPr>
            <a:r>
              <a:rPr lang="en-US" sz="2400" dirty="0" smtClean="0">
                <a:latin typeface="Arial"/>
                <a:ea typeface="ＭＳ Ｐゴシック" charset="0"/>
                <a:cs typeface="Arial"/>
              </a:rPr>
              <a:t>Recap</a:t>
            </a:r>
          </a:p>
          <a:p>
            <a:pPr marL="514350" indent="-514350">
              <a:buFont typeface="+mj-lt"/>
              <a:buAutoNum type="romanUcPeriod"/>
            </a:pPr>
            <a:endParaRPr lang="en-US" sz="2400" dirty="0">
              <a:latin typeface="Arial"/>
              <a:ea typeface="ＭＳ Ｐゴシック" charset="0"/>
              <a:cs typeface="Arial"/>
            </a:endParaRPr>
          </a:p>
          <a:p>
            <a:pPr marL="514350" indent="-514350">
              <a:buFont typeface="+mj-lt"/>
              <a:buAutoNum type="romanUcPeriod"/>
            </a:pPr>
            <a:r>
              <a:rPr lang="en-US" sz="2400" dirty="0" smtClean="0">
                <a:latin typeface="Arial"/>
                <a:ea typeface="ＭＳ Ｐゴシック" charset="0"/>
                <a:cs typeface="Arial"/>
              </a:rPr>
              <a:t>Terminological aside</a:t>
            </a:r>
          </a:p>
          <a:p>
            <a:pPr marL="514350" indent="-514350">
              <a:buFont typeface="+mj-lt"/>
              <a:buAutoNum type="romanUcPeriod"/>
            </a:pPr>
            <a:endParaRPr lang="en-US" sz="2400" dirty="0">
              <a:latin typeface="Arial"/>
              <a:ea typeface="ＭＳ Ｐゴシック" charset="0"/>
              <a:cs typeface="Arial"/>
            </a:endParaRPr>
          </a:p>
          <a:p>
            <a:pPr marL="514350" indent="-514350">
              <a:buFont typeface="+mj-lt"/>
              <a:buAutoNum type="romanUcPeriod"/>
            </a:pPr>
            <a:r>
              <a:rPr lang="en-US" sz="2400" dirty="0" smtClean="0">
                <a:latin typeface="Arial"/>
                <a:ea typeface="ＭＳ Ｐゴシック" charset="0"/>
                <a:cs typeface="Arial"/>
              </a:rPr>
              <a:t>Grice on meaning</a:t>
            </a: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spTree>
    <p:extLst>
      <p:ext uri="{BB962C8B-B14F-4D97-AF65-F5344CB8AC3E}">
        <p14:creationId xmlns:p14="http://schemas.microsoft.com/office/powerpoint/2010/main" val="1302864785"/>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Grice on meaning</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846317196"/>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1" y="1417638"/>
            <a:ext cx="4866932" cy="4419671"/>
          </a:xfrm>
          <a:prstGeom prst="rect">
            <a:avLst/>
          </a:prstGeom>
          <a:noFill/>
        </p:spPr>
        <p:txBody>
          <a:bodyPr wrap="square" rtlCol="0">
            <a:spAutoFit/>
          </a:bodyPr>
          <a:lstStyle/>
          <a:p>
            <a:pPr>
              <a:lnSpc>
                <a:spcPct val="90000"/>
              </a:lnSpc>
            </a:pPr>
            <a:r>
              <a:rPr lang="en-US" sz="2400" dirty="0" smtClean="0">
                <a:latin typeface="Arial" charset="0"/>
                <a:ea typeface="ＭＳ Ｐゴシック" charset="0"/>
                <a:cs typeface="ＭＳ Ｐゴシック" charset="0"/>
              </a:rPr>
              <a:t>Grice</a:t>
            </a:r>
            <a:r>
              <a:rPr lang="en-GB" sz="2400" dirty="0" smtClean="0">
                <a:latin typeface="Arial" charset="0"/>
                <a:ea typeface="ＭＳ Ｐゴシック" charset="0"/>
                <a:cs typeface="ＭＳ Ｐゴシック" charset="0"/>
              </a:rPr>
              <a:t>’</a:t>
            </a:r>
            <a:r>
              <a:rPr lang="en-US" sz="2400" dirty="0" smtClean="0">
                <a:latin typeface="Arial" charset="0"/>
                <a:ea typeface="ＭＳ Ｐゴシック" charset="0"/>
                <a:cs typeface="ＭＳ Ｐゴシック" charset="0"/>
              </a:rPr>
              <a:t>s </a:t>
            </a:r>
            <a:r>
              <a:rPr lang="en-US" sz="2400" dirty="0">
                <a:latin typeface="Arial" charset="0"/>
                <a:ea typeface="ＭＳ Ｐゴシック" charset="0"/>
                <a:cs typeface="ＭＳ Ｐゴシック" charset="0"/>
              </a:rPr>
              <a:t>project in this area can be viewed as an attempt to give an account of word and sentence meaning in two steps:</a:t>
            </a:r>
          </a:p>
          <a:p>
            <a:pPr>
              <a:lnSpc>
                <a:spcPct val="90000"/>
              </a:lnSpc>
            </a:pPr>
            <a:endParaRPr lang="en-US" sz="2400" dirty="0">
              <a:latin typeface="Arial" charset="0"/>
              <a:ea typeface="ＭＳ Ｐゴシック" charset="0"/>
              <a:cs typeface="ＭＳ Ｐゴシック" charset="0"/>
            </a:endParaRPr>
          </a:p>
          <a:p>
            <a:pPr>
              <a:lnSpc>
                <a:spcPct val="90000"/>
              </a:lnSpc>
            </a:pPr>
            <a:r>
              <a:rPr lang="en-US" sz="2400" dirty="0">
                <a:latin typeface="Arial" charset="0"/>
                <a:ea typeface="ＭＳ Ｐゴシック" charset="0"/>
                <a:cs typeface="ＭＳ Ｐゴシック" charset="0"/>
              </a:rPr>
              <a:t>(Step 1) An account of </a:t>
            </a:r>
            <a:r>
              <a:rPr lang="en-US" sz="2400" dirty="0" smtClean="0">
                <a:latin typeface="Arial" charset="0"/>
                <a:ea typeface="ＭＳ Ｐゴシック" charset="0"/>
                <a:cs typeface="ＭＳ Ｐゴシック" charset="0"/>
              </a:rPr>
              <a:t>speaker</a:t>
            </a:r>
            <a:r>
              <a:rPr lang="en-GB" sz="2400" dirty="0" smtClean="0">
                <a:latin typeface="Arial" charset="0"/>
                <a:ea typeface="ＭＳ Ｐゴシック" charset="0"/>
                <a:cs typeface="ＭＳ Ｐゴシック" charset="0"/>
              </a:rPr>
              <a:t>’</a:t>
            </a:r>
            <a:r>
              <a:rPr lang="en-US" sz="2400" dirty="0" smtClean="0">
                <a:latin typeface="Arial" charset="0"/>
                <a:ea typeface="ＭＳ Ｐゴシック" charset="0"/>
                <a:cs typeface="ＭＳ Ｐゴシック" charset="0"/>
              </a:rPr>
              <a:t>s </a:t>
            </a:r>
            <a:r>
              <a:rPr lang="en-US" sz="2400" dirty="0">
                <a:latin typeface="Arial" charset="0"/>
                <a:ea typeface="ＭＳ Ｐゴシック" charset="0"/>
                <a:cs typeface="ＭＳ Ｐゴシック" charset="0"/>
              </a:rPr>
              <a:t>meaning (what speakers mean on occasions) by appeal to their </a:t>
            </a:r>
            <a:r>
              <a:rPr lang="en-US" sz="2400" i="1" dirty="0">
                <a:latin typeface="Arial" charset="0"/>
                <a:ea typeface="ＭＳ Ｐゴシック" charset="0"/>
                <a:cs typeface="ＭＳ Ｐゴシック" charset="0"/>
              </a:rPr>
              <a:t>communicative intentions</a:t>
            </a:r>
            <a:r>
              <a:rPr lang="en-US" sz="2400" dirty="0">
                <a:latin typeface="Arial" charset="0"/>
                <a:ea typeface="ＭＳ Ｐゴシック" charset="0"/>
                <a:cs typeface="ＭＳ Ｐゴシック" charset="0"/>
              </a:rPr>
              <a:t>.</a:t>
            </a:r>
          </a:p>
          <a:p>
            <a:pPr>
              <a:lnSpc>
                <a:spcPct val="90000"/>
              </a:lnSpc>
            </a:pPr>
            <a:endParaRPr lang="en-US" sz="2400" dirty="0">
              <a:latin typeface="Arial" charset="0"/>
              <a:ea typeface="ＭＳ Ｐゴシック" charset="0"/>
              <a:cs typeface="ＭＳ Ｐゴシック" charset="0"/>
            </a:endParaRPr>
          </a:p>
          <a:p>
            <a:pPr>
              <a:lnSpc>
                <a:spcPct val="90000"/>
              </a:lnSpc>
            </a:pPr>
            <a:r>
              <a:rPr lang="en-US" sz="2400" dirty="0">
                <a:latin typeface="Arial" charset="0"/>
                <a:ea typeface="ＭＳ Ｐゴシック" charset="0"/>
                <a:cs typeface="ＭＳ Ｐゴシック" charset="0"/>
              </a:rPr>
              <a:t>(Step 2) An account of (timeless) word and sentence meaning by appeal to </a:t>
            </a:r>
            <a:r>
              <a:rPr lang="en-US" sz="2400" dirty="0" smtClean="0">
                <a:latin typeface="Arial" charset="0"/>
                <a:ea typeface="ＭＳ Ｐゴシック" charset="0"/>
                <a:cs typeface="ＭＳ Ｐゴシック" charset="0"/>
              </a:rPr>
              <a:t>speaker</a:t>
            </a:r>
            <a:r>
              <a:rPr lang="en-GB" sz="2400" dirty="0" smtClean="0">
                <a:latin typeface="Arial" charset="0"/>
                <a:ea typeface="ＭＳ Ｐゴシック" charset="0"/>
                <a:cs typeface="ＭＳ Ｐゴシック" charset="0"/>
              </a:rPr>
              <a:t>’</a:t>
            </a:r>
            <a:r>
              <a:rPr lang="en-US" sz="2400" dirty="0" smtClean="0">
                <a:latin typeface="Arial" charset="0"/>
                <a:ea typeface="ＭＳ Ｐゴシック" charset="0"/>
                <a:cs typeface="ＭＳ Ｐゴシック" charset="0"/>
              </a:rPr>
              <a:t>s </a:t>
            </a:r>
            <a:r>
              <a:rPr lang="en-US" sz="2400" dirty="0">
                <a:latin typeface="Arial" charset="0"/>
                <a:ea typeface="ＭＳ Ｐゴシック" charset="0"/>
                <a:cs typeface="ＭＳ Ｐゴシック" charset="0"/>
              </a:rPr>
              <a:t>meaning.</a:t>
            </a: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pic>
        <p:nvPicPr>
          <p:cNvPr id="9" name="Picture 8"/>
          <p:cNvPicPr>
            <a:picLocks noChangeAspect="1"/>
          </p:cNvPicPr>
          <p:nvPr/>
        </p:nvPicPr>
        <p:blipFill>
          <a:blip r:embed="rId11"/>
          <a:stretch>
            <a:fillRect/>
          </a:stretch>
        </p:blipFill>
        <p:spPr>
          <a:xfrm>
            <a:off x="5600153" y="1417639"/>
            <a:ext cx="3116285" cy="4475368"/>
          </a:xfrm>
          <a:prstGeom prst="rect">
            <a:avLst/>
          </a:prstGeom>
        </p:spPr>
      </p:pic>
      <p:pic>
        <p:nvPicPr>
          <p:cNvPr id="10" name="Picture 9"/>
          <p:cNvPicPr>
            <a:picLocks noChangeAspect="1"/>
          </p:cNvPicPr>
          <p:nvPr/>
        </p:nvPicPr>
        <p:blipFill>
          <a:blip r:embed="rId9"/>
          <a:stretch>
            <a:fillRect/>
          </a:stretch>
        </p:blipFill>
        <p:spPr>
          <a:xfrm>
            <a:off x="5600153" y="1417639"/>
            <a:ext cx="3268686" cy="4475367"/>
          </a:xfrm>
          <a:prstGeom prst="rect">
            <a:avLst/>
          </a:prstGeom>
        </p:spPr>
      </p:pic>
    </p:spTree>
    <p:extLst>
      <p:ext uri="{BB962C8B-B14F-4D97-AF65-F5344CB8AC3E}">
        <p14:creationId xmlns:p14="http://schemas.microsoft.com/office/powerpoint/2010/main" val="1586146890"/>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Grice on meaning</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147969343"/>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1" y="1417638"/>
            <a:ext cx="4866932" cy="4087272"/>
          </a:xfrm>
          <a:prstGeom prst="rect">
            <a:avLst/>
          </a:prstGeom>
          <a:noFill/>
        </p:spPr>
        <p:txBody>
          <a:bodyPr wrap="square" rtlCol="0">
            <a:spAutoFit/>
          </a:bodyPr>
          <a:lstStyle/>
          <a:p>
            <a:pPr>
              <a:lnSpc>
                <a:spcPct val="90000"/>
              </a:lnSpc>
            </a:pPr>
            <a:r>
              <a:rPr lang="en-US" sz="2400" dirty="0">
                <a:latin typeface="Arial" charset="0"/>
                <a:ea typeface="ＭＳ Ｐゴシック" charset="0"/>
                <a:cs typeface="ＭＳ Ｐゴシック" charset="0"/>
              </a:rPr>
              <a:t>Grice begins, as we did last session, by pointing to a distinction between two sorts of cases:</a:t>
            </a:r>
          </a:p>
          <a:p>
            <a:pPr>
              <a:lnSpc>
                <a:spcPct val="90000"/>
              </a:lnSpc>
            </a:pPr>
            <a:endParaRPr lang="en-US" sz="2400" dirty="0">
              <a:latin typeface="Arial" charset="0"/>
              <a:ea typeface="ＭＳ Ｐゴシック" charset="0"/>
              <a:cs typeface="ＭＳ Ｐゴシック" charset="0"/>
            </a:endParaRPr>
          </a:p>
          <a:p>
            <a:pPr>
              <a:lnSpc>
                <a:spcPct val="90000"/>
              </a:lnSpc>
            </a:pPr>
            <a:r>
              <a:rPr lang="en-US" sz="2400" dirty="0">
                <a:latin typeface="Arial" charset="0"/>
                <a:ea typeface="ＭＳ Ｐゴシック" charset="0"/>
                <a:cs typeface="ＭＳ Ｐゴシック" charset="0"/>
              </a:rPr>
              <a:t>	</a:t>
            </a:r>
            <a:r>
              <a:rPr lang="en-US" sz="2400" u="sng" dirty="0">
                <a:latin typeface="Arial" charset="0"/>
                <a:ea typeface="ＭＳ Ｐゴシック" charset="0"/>
                <a:cs typeface="ＭＳ Ｐゴシック" charset="0"/>
              </a:rPr>
              <a:t>Cases of </a:t>
            </a:r>
            <a:r>
              <a:rPr lang="en-US" sz="2400" i="1" u="sng" dirty="0">
                <a:latin typeface="Arial" charset="0"/>
                <a:ea typeface="ＭＳ Ｐゴシック" charset="0"/>
                <a:cs typeface="ＭＳ Ｐゴシック" charset="0"/>
              </a:rPr>
              <a:t>Natural Meaning</a:t>
            </a:r>
          </a:p>
          <a:p>
            <a:pPr>
              <a:lnSpc>
                <a:spcPct val="90000"/>
              </a:lnSpc>
            </a:pPr>
            <a:endParaRPr lang="en-US" sz="2400" i="1" u="sng" dirty="0">
              <a:latin typeface="Arial" charset="0"/>
              <a:ea typeface="ＭＳ Ｐゴシック" charset="0"/>
              <a:cs typeface="ＭＳ Ｐゴシック" charset="0"/>
            </a:endParaRPr>
          </a:p>
          <a:p>
            <a:pPr>
              <a:lnSpc>
                <a:spcPct val="90000"/>
              </a:lnSpc>
            </a:pPr>
            <a:r>
              <a:rPr lang="en-US" sz="2400" dirty="0" smtClean="0">
                <a:latin typeface="Arial" charset="0"/>
                <a:ea typeface="ＭＳ Ｐゴシック" charset="0"/>
                <a:cs typeface="ＭＳ Ｐゴシック" charset="0"/>
              </a:rPr>
              <a:t>(10)	Those </a:t>
            </a:r>
            <a:r>
              <a:rPr lang="en-US" sz="2400" dirty="0">
                <a:latin typeface="Arial" charset="0"/>
                <a:ea typeface="ＭＳ Ｐゴシック" charset="0"/>
                <a:cs typeface="ＭＳ Ｐゴシック" charset="0"/>
              </a:rPr>
              <a:t>rings mean that the tree is 10 </a:t>
            </a:r>
            <a:r>
              <a:rPr lang="en-US" sz="2400" dirty="0" err="1">
                <a:latin typeface="Arial" charset="0"/>
                <a:ea typeface="ＭＳ Ｐゴシック" charset="0"/>
                <a:cs typeface="ＭＳ Ｐゴシック" charset="0"/>
              </a:rPr>
              <a:t>yrs</a:t>
            </a:r>
            <a:r>
              <a:rPr lang="en-US" sz="2400" dirty="0">
                <a:latin typeface="Arial" charset="0"/>
                <a:ea typeface="ＭＳ Ｐゴシック" charset="0"/>
                <a:cs typeface="ＭＳ Ｐゴシック" charset="0"/>
              </a:rPr>
              <a:t> old.</a:t>
            </a:r>
          </a:p>
          <a:p>
            <a:pPr>
              <a:lnSpc>
                <a:spcPct val="90000"/>
              </a:lnSpc>
              <a:buFontTx/>
              <a:buAutoNum type="arabicParenBoth" startAt="12"/>
            </a:pPr>
            <a:endParaRPr lang="en-US" sz="2400" i="1" dirty="0">
              <a:latin typeface="Arial" charset="0"/>
              <a:ea typeface="ＭＳ Ｐゴシック" charset="0"/>
              <a:cs typeface="ＭＳ Ｐゴシック" charset="0"/>
            </a:endParaRPr>
          </a:p>
          <a:p>
            <a:pPr>
              <a:lnSpc>
                <a:spcPct val="90000"/>
              </a:lnSpc>
            </a:pPr>
            <a:r>
              <a:rPr lang="en-US" sz="2400" dirty="0">
                <a:latin typeface="Arial" charset="0"/>
                <a:ea typeface="ＭＳ Ｐゴシック" charset="0"/>
                <a:cs typeface="ＭＳ Ｐゴシック" charset="0"/>
              </a:rPr>
              <a:t>(</a:t>
            </a:r>
            <a:r>
              <a:rPr lang="en-US" sz="2400" dirty="0" smtClean="0">
                <a:latin typeface="Arial" charset="0"/>
                <a:ea typeface="ＭＳ Ｐゴシック" charset="0"/>
                <a:cs typeface="ＭＳ Ｐゴシック" charset="0"/>
              </a:rPr>
              <a:t>11)	Those </a:t>
            </a:r>
            <a:r>
              <a:rPr lang="en-US" sz="2400" dirty="0">
                <a:latin typeface="Arial" charset="0"/>
                <a:ea typeface="ＭＳ Ｐゴシック" charset="0"/>
                <a:cs typeface="ＭＳ Ｐゴシック" charset="0"/>
              </a:rPr>
              <a:t>spots mean measles.</a:t>
            </a: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pic>
        <p:nvPicPr>
          <p:cNvPr id="9" name="Picture 8"/>
          <p:cNvPicPr>
            <a:picLocks noChangeAspect="1"/>
          </p:cNvPicPr>
          <p:nvPr/>
        </p:nvPicPr>
        <p:blipFill>
          <a:blip r:embed="rId11"/>
          <a:stretch>
            <a:fillRect/>
          </a:stretch>
        </p:blipFill>
        <p:spPr>
          <a:xfrm>
            <a:off x="5600153" y="1417639"/>
            <a:ext cx="3116285" cy="4475368"/>
          </a:xfrm>
          <a:prstGeom prst="rect">
            <a:avLst/>
          </a:prstGeom>
        </p:spPr>
      </p:pic>
      <p:pic>
        <p:nvPicPr>
          <p:cNvPr id="10" name="Picture 9"/>
          <p:cNvPicPr>
            <a:picLocks noChangeAspect="1"/>
          </p:cNvPicPr>
          <p:nvPr/>
        </p:nvPicPr>
        <p:blipFill>
          <a:blip r:embed="rId9"/>
          <a:stretch>
            <a:fillRect/>
          </a:stretch>
        </p:blipFill>
        <p:spPr>
          <a:xfrm>
            <a:off x="5600153" y="1417639"/>
            <a:ext cx="3268686" cy="4475367"/>
          </a:xfrm>
          <a:prstGeom prst="rect">
            <a:avLst/>
          </a:prstGeom>
        </p:spPr>
      </p:pic>
    </p:spTree>
    <p:extLst>
      <p:ext uri="{BB962C8B-B14F-4D97-AF65-F5344CB8AC3E}">
        <p14:creationId xmlns:p14="http://schemas.microsoft.com/office/powerpoint/2010/main" val="2905964510"/>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Grice on meaning</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883514751"/>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1" y="1417638"/>
            <a:ext cx="4866932" cy="3090077"/>
          </a:xfrm>
          <a:prstGeom prst="rect">
            <a:avLst/>
          </a:prstGeom>
          <a:noFill/>
        </p:spPr>
        <p:txBody>
          <a:bodyPr wrap="square" rtlCol="0">
            <a:spAutoFit/>
          </a:bodyPr>
          <a:lstStyle/>
          <a:p>
            <a:pPr marL="812800" indent="-812800">
              <a:lnSpc>
                <a:spcPct val="90000"/>
              </a:lnSpc>
            </a:pPr>
            <a:r>
              <a:rPr lang="en-US" sz="2400" u="sng" dirty="0">
                <a:latin typeface="Arial" charset="0"/>
                <a:ea typeface="ＭＳ Ｐゴシック" charset="0"/>
                <a:cs typeface="ＭＳ Ｐゴシック" charset="0"/>
              </a:rPr>
              <a:t>Cases of </a:t>
            </a:r>
            <a:r>
              <a:rPr lang="en-US" sz="2400" i="1" u="sng" dirty="0">
                <a:latin typeface="Arial" charset="0"/>
                <a:ea typeface="ＭＳ Ｐゴシック" charset="0"/>
                <a:cs typeface="ＭＳ Ｐゴシック" charset="0"/>
              </a:rPr>
              <a:t>Non-Natural Meaning</a:t>
            </a:r>
          </a:p>
          <a:p>
            <a:pPr marL="812800" indent="-812800">
              <a:lnSpc>
                <a:spcPct val="90000"/>
              </a:lnSpc>
            </a:pPr>
            <a:endParaRPr lang="en-US" sz="2400" i="1" dirty="0">
              <a:latin typeface="Arial" charset="0"/>
              <a:ea typeface="ＭＳ Ｐゴシック" charset="0"/>
              <a:cs typeface="ＭＳ Ｐゴシック" charset="0"/>
            </a:endParaRPr>
          </a:p>
          <a:p>
            <a:pPr>
              <a:lnSpc>
                <a:spcPct val="90000"/>
              </a:lnSpc>
            </a:pPr>
            <a:r>
              <a:rPr lang="en-US" sz="2400" dirty="0" smtClean="0">
                <a:latin typeface="Arial" charset="0"/>
                <a:ea typeface="ＭＳ Ｐゴシック" charset="0"/>
                <a:cs typeface="ＭＳ Ｐゴシック" charset="0"/>
              </a:rPr>
              <a:t>(12)	That </a:t>
            </a:r>
            <a:r>
              <a:rPr lang="en-US" sz="2400" dirty="0">
                <a:latin typeface="Arial" charset="0"/>
                <a:ea typeface="ＭＳ Ｐゴシック" charset="0"/>
                <a:cs typeface="ＭＳ Ｐゴシック" charset="0"/>
              </a:rPr>
              <a:t>ring on the bell of the bus means that the bus is stopping.</a:t>
            </a:r>
          </a:p>
          <a:p>
            <a:pPr marL="812800" indent="-812800">
              <a:lnSpc>
                <a:spcPct val="90000"/>
              </a:lnSpc>
              <a:buFontTx/>
              <a:buAutoNum type="arabicParenBoth" startAt="14"/>
            </a:pPr>
            <a:endParaRPr lang="en-US" sz="2400" dirty="0">
              <a:latin typeface="Arial" charset="0"/>
              <a:ea typeface="ＭＳ Ｐゴシック" charset="0"/>
              <a:cs typeface="ＭＳ Ｐゴシック" charset="0"/>
            </a:endParaRPr>
          </a:p>
          <a:p>
            <a:pPr>
              <a:lnSpc>
                <a:spcPct val="90000"/>
              </a:lnSpc>
            </a:pPr>
            <a:r>
              <a:rPr lang="en-US" sz="2400" dirty="0" smtClean="0">
                <a:latin typeface="Arial" charset="0"/>
                <a:ea typeface="ＭＳ Ｐゴシック" charset="0"/>
                <a:cs typeface="ＭＳ Ｐゴシック" charset="0"/>
              </a:rPr>
              <a:t>(13)	That </a:t>
            </a:r>
            <a:r>
              <a:rPr lang="en-US" sz="2400" dirty="0">
                <a:latin typeface="Arial" charset="0"/>
                <a:ea typeface="ＭＳ Ｐゴシック" charset="0"/>
                <a:cs typeface="ＭＳ Ｐゴシック" charset="0"/>
              </a:rPr>
              <a:t>remark, </a:t>
            </a:r>
            <a:r>
              <a:rPr lang="en-GB" sz="2400" dirty="0" smtClean="0">
                <a:latin typeface="Arial" charset="0"/>
                <a:ea typeface="ＭＳ Ｐゴシック" charset="0"/>
                <a:cs typeface="ＭＳ Ｐゴシック" charset="0"/>
              </a:rPr>
              <a:t>“</a:t>
            </a:r>
            <a:r>
              <a:rPr lang="en-US" sz="2400" dirty="0" smtClean="0">
                <a:latin typeface="Arial" charset="0"/>
                <a:ea typeface="ＭＳ Ｐゴシック" charset="0"/>
                <a:cs typeface="ＭＳ Ｐゴシック" charset="0"/>
              </a:rPr>
              <a:t>Smith </a:t>
            </a:r>
            <a:r>
              <a:rPr lang="en-US" sz="2400" dirty="0">
                <a:latin typeface="Arial" charset="0"/>
                <a:ea typeface="ＭＳ Ｐゴシック" charset="0"/>
                <a:cs typeface="ＭＳ Ｐゴシック" charset="0"/>
              </a:rPr>
              <a:t>wants a cup of </a:t>
            </a:r>
            <a:r>
              <a:rPr lang="en-US" sz="2400" dirty="0" err="1">
                <a:latin typeface="Arial" charset="0"/>
                <a:ea typeface="ＭＳ Ｐゴシック" charset="0"/>
                <a:cs typeface="ＭＳ Ｐゴシック" charset="0"/>
              </a:rPr>
              <a:t>rosie</a:t>
            </a:r>
            <a:r>
              <a:rPr lang="en-US" sz="2400" dirty="0" smtClean="0">
                <a:latin typeface="Arial" charset="0"/>
                <a:ea typeface="ＭＳ Ｐゴシック" charset="0"/>
                <a:cs typeface="ＭＳ Ｐゴシック" charset="0"/>
              </a:rPr>
              <a:t>,</a:t>
            </a:r>
            <a:r>
              <a:rPr lang="en-GB" sz="2400" dirty="0" smtClean="0">
                <a:latin typeface="Arial" charset="0"/>
                <a:ea typeface="ＭＳ Ｐゴシック" charset="0"/>
                <a:cs typeface="ＭＳ Ｐゴシック" charset="0"/>
              </a:rPr>
              <a:t>”</a:t>
            </a:r>
            <a:r>
              <a:rPr lang="en-US" sz="2400" dirty="0" smtClean="0">
                <a:latin typeface="Arial" charset="0"/>
                <a:ea typeface="ＭＳ Ｐゴシック" charset="0"/>
                <a:cs typeface="ＭＳ Ｐゴシック" charset="0"/>
              </a:rPr>
              <a:t> </a:t>
            </a:r>
            <a:r>
              <a:rPr lang="en-US" sz="2400" dirty="0">
                <a:latin typeface="Arial" charset="0"/>
                <a:ea typeface="ＭＳ Ｐゴシック" charset="0"/>
                <a:cs typeface="ＭＳ Ｐゴシック" charset="0"/>
              </a:rPr>
              <a:t>meant that Smith would like a cup of tea.</a:t>
            </a: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pic>
        <p:nvPicPr>
          <p:cNvPr id="9" name="Picture 8"/>
          <p:cNvPicPr>
            <a:picLocks noChangeAspect="1"/>
          </p:cNvPicPr>
          <p:nvPr/>
        </p:nvPicPr>
        <p:blipFill>
          <a:blip r:embed="rId11"/>
          <a:stretch>
            <a:fillRect/>
          </a:stretch>
        </p:blipFill>
        <p:spPr>
          <a:xfrm>
            <a:off x="5600153" y="1417639"/>
            <a:ext cx="3116285" cy="4475368"/>
          </a:xfrm>
          <a:prstGeom prst="rect">
            <a:avLst/>
          </a:prstGeom>
        </p:spPr>
      </p:pic>
      <p:pic>
        <p:nvPicPr>
          <p:cNvPr id="10" name="Picture 9"/>
          <p:cNvPicPr>
            <a:picLocks noChangeAspect="1"/>
          </p:cNvPicPr>
          <p:nvPr/>
        </p:nvPicPr>
        <p:blipFill>
          <a:blip r:embed="rId9"/>
          <a:stretch>
            <a:fillRect/>
          </a:stretch>
        </p:blipFill>
        <p:spPr>
          <a:xfrm>
            <a:off x="5600153" y="1417639"/>
            <a:ext cx="3268686" cy="4475367"/>
          </a:xfrm>
          <a:prstGeom prst="rect">
            <a:avLst/>
          </a:prstGeom>
        </p:spPr>
      </p:pic>
    </p:spTree>
    <p:extLst>
      <p:ext uri="{BB962C8B-B14F-4D97-AF65-F5344CB8AC3E}">
        <p14:creationId xmlns:p14="http://schemas.microsoft.com/office/powerpoint/2010/main" val="2292898812"/>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Grice on meaning</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95391562"/>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1" y="1417638"/>
            <a:ext cx="4866932" cy="4087272"/>
          </a:xfrm>
          <a:prstGeom prst="rect">
            <a:avLst/>
          </a:prstGeom>
          <a:noFill/>
        </p:spPr>
        <p:txBody>
          <a:bodyPr wrap="square" rtlCol="0">
            <a:spAutoFit/>
          </a:bodyPr>
          <a:lstStyle/>
          <a:p>
            <a:pPr>
              <a:lnSpc>
                <a:spcPct val="90000"/>
              </a:lnSpc>
            </a:pPr>
            <a:r>
              <a:rPr lang="en-US" sz="2400" dirty="0">
                <a:latin typeface="Arial" charset="0"/>
                <a:ea typeface="ＭＳ Ｐゴシック" charset="0"/>
                <a:cs typeface="ＭＳ Ｐゴシック" charset="0"/>
              </a:rPr>
              <a:t>Natural meaning is </a:t>
            </a:r>
            <a:r>
              <a:rPr lang="en-US" sz="2400" i="1" dirty="0" err="1">
                <a:latin typeface="Arial" charset="0"/>
                <a:ea typeface="ＭＳ Ｐゴシック" charset="0"/>
                <a:cs typeface="ＭＳ Ｐゴシック" charset="0"/>
              </a:rPr>
              <a:t>factive</a:t>
            </a:r>
            <a:r>
              <a:rPr lang="en-US" sz="2400" dirty="0">
                <a:latin typeface="Arial" charset="0"/>
                <a:ea typeface="ＭＳ Ｐゴシック" charset="0"/>
                <a:cs typeface="ＭＳ Ｐゴシック" charset="0"/>
              </a:rPr>
              <a:t>, non-natural meaning is </a:t>
            </a:r>
            <a:r>
              <a:rPr lang="en-US" sz="2400" i="1" dirty="0" err="1">
                <a:latin typeface="Arial" charset="0"/>
                <a:ea typeface="ＭＳ Ｐゴシック" charset="0"/>
                <a:cs typeface="ＭＳ Ｐゴシック" charset="0"/>
              </a:rPr>
              <a:t>nonfactive</a:t>
            </a:r>
            <a:r>
              <a:rPr lang="en-US" sz="2400" dirty="0">
                <a:latin typeface="Arial" charset="0"/>
                <a:ea typeface="ＭＳ Ｐゴシック" charset="0"/>
                <a:cs typeface="ＭＳ Ｐゴシック" charset="0"/>
              </a:rPr>
              <a:t>:</a:t>
            </a:r>
          </a:p>
          <a:p>
            <a:pPr>
              <a:lnSpc>
                <a:spcPct val="90000"/>
              </a:lnSpc>
              <a:buFontTx/>
              <a:buAutoNum type="arabicPeriod"/>
            </a:pPr>
            <a:endParaRPr lang="en-US" sz="2400" dirty="0">
              <a:latin typeface="Arial" charset="0"/>
              <a:ea typeface="ＭＳ Ｐゴシック" charset="0"/>
              <a:cs typeface="ＭＳ Ｐゴシック" charset="0"/>
            </a:endParaRPr>
          </a:p>
          <a:p>
            <a:pPr>
              <a:lnSpc>
                <a:spcPct val="90000"/>
              </a:lnSpc>
            </a:pPr>
            <a:r>
              <a:rPr lang="ja-JP" altLang="en-US" sz="2400" dirty="0">
                <a:latin typeface="Arial" charset="0"/>
                <a:ea typeface="ＭＳ Ｐゴシック" charset="0"/>
                <a:cs typeface="ＭＳ Ｐゴシック" charset="0"/>
              </a:rPr>
              <a:t>“</a:t>
            </a:r>
            <a:r>
              <a:rPr lang="en-US" sz="2400" dirty="0">
                <a:latin typeface="Arial" charset="0"/>
                <a:ea typeface="ＭＳ Ｐゴシック" charset="0"/>
                <a:cs typeface="ＭＳ Ｐゴシック" charset="0"/>
              </a:rPr>
              <a:t>Those rings mean that the tree is 10 </a:t>
            </a:r>
            <a:r>
              <a:rPr lang="en-US" sz="2400" dirty="0" err="1">
                <a:latin typeface="Arial" charset="0"/>
                <a:ea typeface="ＭＳ Ｐゴシック" charset="0"/>
                <a:cs typeface="ＭＳ Ｐゴシック" charset="0"/>
              </a:rPr>
              <a:t>yrs</a:t>
            </a:r>
            <a:r>
              <a:rPr lang="en-US" sz="2400" dirty="0">
                <a:latin typeface="Arial" charset="0"/>
                <a:ea typeface="ＭＳ Ｐゴシック" charset="0"/>
                <a:cs typeface="ＭＳ Ｐゴシック" charset="0"/>
              </a:rPr>
              <a:t> old</a:t>
            </a:r>
            <a:r>
              <a:rPr lang="ja-JP" altLang="en-US" sz="2400" dirty="0">
                <a:latin typeface="Arial" charset="0"/>
                <a:ea typeface="ＭＳ Ｐゴシック" charset="0"/>
                <a:cs typeface="ＭＳ Ｐゴシック" charset="0"/>
              </a:rPr>
              <a:t>”</a:t>
            </a:r>
            <a:r>
              <a:rPr lang="en-US" sz="2400" dirty="0">
                <a:latin typeface="Arial" charset="0"/>
                <a:ea typeface="ＭＳ Ｐゴシック" charset="0"/>
                <a:cs typeface="ＭＳ Ｐゴシック" charset="0"/>
              </a:rPr>
              <a:t> </a:t>
            </a:r>
            <a:r>
              <a:rPr lang="en-US" sz="2400" i="1" dirty="0">
                <a:latin typeface="Arial" charset="0"/>
                <a:ea typeface="ＭＳ Ｐゴシック" charset="0"/>
                <a:cs typeface="ＭＳ Ｐゴシック" charset="0"/>
              </a:rPr>
              <a:t>entails</a:t>
            </a:r>
            <a:r>
              <a:rPr lang="en-US" sz="2400" dirty="0">
                <a:latin typeface="Arial" charset="0"/>
                <a:ea typeface="ＭＳ Ｐゴシック" charset="0"/>
                <a:cs typeface="ＭＳ Ｐゴシック" charset="0"/>
              </a:rPr>
              <a:t> (is inconsistent with the falsity of) </a:t>
            </a:r>
            <a:r>
              <a:rPr lang="ja-JP" altLang="en-US" sz="2400" dirty="0">
                <a:latin typeface="Arial" charset="0"/>
                <a:ea typeface="ＭＳ Ｐゴシック" charset="0"/>
                <a:cs typeface="ＭＳ Ｐゴシック" charset="0"/>
              </a:rPr>
              <a:t>“</a:t>
            </a:r>
            <a:r>
              <a:rPr lang="en-US" sz="2400" dirty="0">
                <a:latin typeface="Arial" charset="0"/>
                <a:ea typeface="ＭＳ Ｐゴシック" charset="0"/>
                <a:cs typeface="ＭＳ Ｐゴシック" charset="0"/>
              </a:rPr>
              <a:t>The tree is 10 </a:t>
            </a:r>
            <a:r>
              <a:rPr lang="en-US" sz="2400" dirty="0" err="1">
                <a:latin typeface="Arial" charset="0"/>
                <a:ea typeface="ＭＳ Ｐゴシック" charset="0"/>
                <a:cs typeface="ＭＳ Ｐゴシック" charset="0"/>
              </a:rPr>
              <a:t>yrs</a:t>
            </a:r>
            <a:r>
              <a:rPr lang="en-US" sz="2400" dirty="0">
                <a:latin typeface="Arial" charset="0"/>
                <a:ea typeface="ＭＳ Ｐゴシック" charset="0"/>
                <a:cs typeface="ＭＳ Ｐゴシック" charset="0"/>
              </a:rPr>
              <a:t> old</a:t>
            </a:r>
            <a:r>
              <a:rPr lang="ja-JP" altLang="en-US" sz="2400" dirty="0">
                <a:latin typeface="Arial" charset="0"/>
                <a:ea typeface="ＭＳ Ｐゴシック" charset="0"/>
                <a:cs typeface="ＭＳ Ｐゴシック" charset="0"/>
              </a:rPr>
              <a:t>”</a:t>
            </a:r>
            <a:r>
              <a:rPr lang="en-US" sz="2400" dirty="0">
                <a:latin typeface="Arial" charset="0"/>
                <a:ea typeface="ＭＳ Ｐゴシック" charset="0"/>
                <a:cs typeface="ＭＳ Ｐゴシック" charset="0"/>
              </a:rPr>
              <a:t>.</a:t>
            </a:r>
          </a:p>
          <a:p>
            <a:pPr>
              <a:lnSpc>
                <a:spcPct val="90000"/>
              </a:lnSpc>
            </a:pPr>
            <a:endParaRPr lang="en-US" sz="2400" dirty="0">
              <a:latin typeface="Arial" charset="0"/>
              <a:ea typeface="ＭＳ Ｐゴシック" charset="0"/>
              <a:cs typeface="ＭＳ Ｐゴシック" charset="0"/>
            </a:endParaRPr>
          </a:p>
          <a:p>
            <a:pPr>
              <a:lnSpc>
                <a:spcPct val="90000"/>
              </a:lnSpc>
            </a:pPr>
            <a:r>
              <a:rPr lang="ja-JP" altLang="en-US" sz="2400" dirty="0">
                <a:latin typeface="Arial" charset="0"/>
                <a:ea typeface="ＭＳ Ｐゴシック" charset="0"/>
                <a:cs typeface="ＭＳ Ｐゴシック" charset="0"/>
              </a:rPr>
              <a:t>“</a:t>
            </a:r>
            <a:r>
              <a:rPr lang="en-US" sz="2400" dirty="0">
                <a:latin typeface="Arial" charset="0"/>
                <a:ea typeface="ＭＳ Ｐゴシック" charset="0"/>
                <a:cs typeface="ＭＳ Ｐゴシック" charset="0"/>
              </a:rPr>
              <a:t>That ring on the bell means that the bus is stopping</a:t>
            </a:r>
            <a:r>
              <a:rPr lang="ja-JP" altLang="en-US" sz="2400" dirty="0">
                <a:latin typeface="Arial" charset="0"/>
                <a:ea typeface="ＭＳ Ｐゴシック" charset="0"/>
                <a:cs typeface="ＭＳ Ｐゴシック" charset="0"/>
              </a:rPr>
              <a:t>”</a:t>
            </a:r>
            <a:r>
              <a:rPr lang="en-US" sz="2400" dirty="0">
                <a:latin typeface="Arial" charset="0"/>
                <a:ea typeface="ＭＳ Ｐゴシック" charset="0"/>
                <a:cs typeface="ＭＳ Ｐゴシック" charset="0"/>
              </a:rPr>
              <a:t> </a:t>
            </a:r>
            <a:r>
              <a:rPr lang="en-US" sz="2400" i="1" dirty="0">
                <a:latin typeface="Arial" charset="0"/>
                <a:ea typeface="ＭＳ Ｐゴシック" charset="0"/>
                <a:cs typeface="ＭＳ Ｐゴシック" charset="0"/>
              </a:rPr>
              <a:t>does not entail </a:t>
            </a:r>
            <a:r>
              <a:rPr lang="en-US" sz="2400" dirty="0">
                <a:latin typeface="Arial" charset="0"/>
                <a:ea typeface="ＭＳ Ｐゴシック" charset="0"/>
                <a:cs typeface="ＭＳ Ｐゴシック" charset="0"/>
              </a:rPr>
              <a:t>(is consistent with the falsity of) </a:t>
            </a:r>
            <a:r>
              <a:rPr lang="ja-JP" altLang="en-US" sz="2400" dirty="0">
                <a:latin typeface="Arial" charset="0"/>
                <a:ea typeface="ＭＳ Ｐゴシック" charset="0"/>
                <a:cs typeface="ＭＳ Ｐゴシック" charset="0"/>
              </a:rPr>
              <a:t>“</a:t>
            </a:r>
            <a:r>
              <a:rPr lang="en-US" sz="2400" dirty="0">
                <a:latin typeface="Arial" charset="0"/>
                <a:ea typeface="ＭＳ Ｐゴシック" charset="0"/>
                <a:cs typeface="ＭＳ Ｐゴシック" charset="0"/>
              </a:rPr>
              <a:t>The bus is stopping</a:t>
            </a:r>
            <a:r>
              <a:rPr lang="ja-JP" altLang="en-US" sz="2400" dirty="0">
                <a:latin typeface="Arial" charset="0"/>
                <a:ea typeface="ＭＳ Ｐゴシック" charset="0"/>
                <a:cs typeface="ＭＳ Ｐゴシック" charset="0"/>
              </a:rPr>
              <a:t>”</a:t>
            </a:r>
            <a:r>
              <a:rPr lang="en-US" sz="2400" dirty="0">
                <a:latin typeface="Arial" charset="0"/>
                <a:ea typeface="ＭＳ Ｐゴシック" charset="0"/>
                <a:cs typeface="ＭＳ Ｐゴシック" charset="0"/>
              </a:rPr>
              <a:t>.</a:t>
            </a: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pic>
        <p:nvPicPr>
          <p:cNvPr id="9" name="Picture 8"/>
          <p:cNvPicPr>
            <a:picLocks noChangeAspect="1"/>
          </p:cNvPicPr>
          <p:nvPr/>
        </p:nvPicPr>
        <p:blipFill>
          <a:blip r:embed="rId11"/>
          <a:stretch>
            <a:fillRect/>
          </a:stretch>
        </p:blipFill>
        <p:spPr>
          <a:xfrm>
            <a:off x="5600153" y="1417639"/>
            <a:ext cx="3116285" cy="4475368"/>
          </a:xfrm>
          <a:prstGeom prst="rect">
            <a:avLst/>
          </a:prstGeom>
        </p:spPr>
      </p:pic>
      <p:pic>
        <p:nvPicPr>
          <p:cNvPr id="10" name="Picture 9"/>
          <p:cNvPicPr>
            <a:picLocks noChangeAspect="1"/>
          </p:cNvPicPr>
          <p:nvPr/>
        </p:nvPicPr>
        <p:blipFill>
          <a:blip r:embed="rId9"/>
          <a:stretch>
            <a:fillRect/>
          </a:stretch>
        </p:blipFill>
        <p:spPr>
          <a:xfrm>
            <a:off x="5600153" y="1417639"/>
            <a:ext cx="3268686" cy="4475367"/>
          </a:xfrm>
          <a:prstGeom prst="rect">
            <a:avLst/>
          </a:prstGeom>
        </p:spPr>
      </p:pic>
    </p:spTree>
    <p:extLst>
      <p:ext uri="{BB962C8B-B14F-4D97-AF65-F5344CB8AC3E}">
        <p14:creationId xmlns:p14="http://schemas.microsoft.com/office/powerpoint/2010/main" val="256051752"/>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Grice on meaning</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674711653"/>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1" y="1417638"/>
            <a:ext cx="4866932" cy="3422475"/>
          </a:xfrm>
          <a:prstGeom prst="rect">
            <a:avLst/>
          </a:prstGeom>
          <a:noFill/>
        </p:spPr>
        <p:txBody>
          <a:bodyPr wrap="square" rtlCol="0">
            <a:spAutoFit/>
          </a:bodyPr>
          <a:lstStyle/>
          <a:p>
            <a:pPr>
              <a:lnSpc>
                <a:spcPct val="90000"/>
              </a:lnSpc>
            </a:pPr>
            <a:r>
              <a:rPr lang="en-US" sz="2400" dirty="0">
                <a:latin typeface="Arial" charset="0"/>
                <a:ea typeface="ＭＳ Ｐゴシック" charset="0"/>
                <a:cs typeface="ＭＳ Ｐゴシック" charset="0"/>
              </a:rPr>
              <a:t>Non-natural meaning can be specified by the use of quotation marks, while natural meaning cannot.</a:t>
            </a:r>
          </a:p>
          <a:p>
            <a:pPr>
              <a:lnSpc>
                <a:spcPct val="90000"/>
              </a:lnSpc>
              <a:buFontTx/>
              <a:buAutoNum type="arabicPeriod" startAt="2"/>
            </a:pPr>
            <a:endParaRPr lang="en-US" sz="2400" dirty="0">
              <a:latin typeface="Arial" charset="0"/>
              <a:ea typeface="ＭＳ Ｐゴシック" charset="0"/>
              <a:cs typeface="ＭＳ Ｐゴシック" charset="0"/>
            </a:endParaRPr>
          </a:p>
          <a:p>
            <a:pPr>
              <a:lnSpc>
                <a:spcPct val="90000"/>
              </a:lnSpc>
            </a:pPr>
            <a:r>
              <a:rPr lang="ja-JP" altLang="en-US" sz="2400" dirty="0">
                <a:latin typeface="Arial" charset="0"/>
                <a:ea typeface="ＭＳ Ｐゴシック" charset="0"/>
                <a:cs typeface="ＭＳ Ｐゴシック" charset="0"/>
              </a:rPr>
              <a:t>“</a:t>
            </a:r>
            <a:r>
              <a:rPr lang="en-US" sz="2400" dirty="0">
                <a:latin typeface="Arial" charset="0"/>
                <a:ea typeface="ＭＳ Ｐゴシック" charset="0"/>
                <a:cs typeface="ＭＳ Ｐゴシック" charset="0"/>
              </a:rPr>
              <a:t>That ring on the bell means </a:t>
            </a:r>
            <a:r>
              <a:rPr lang="ja-JP" altLang="en-US" sz="2400" dirty="0">
                <a:latin typeface="Arial" charset="0"/>
                <a:ea typeface="ＭＳ Ｐゴシック" charset="0"/>
                <a:cs typeface="ＭＳ Ｐゴシック" charset="0"/>
              </a:rPr>
              <a:t>“</a:t>
            </a:r>
            <a:r>
              <a:rPr lang="en-US" sz="2400" dirty="0">
                <a:latin typeface="Arial" charset="0"/>
                <a:ea typeface="ＭＳ Ｐゴシック" charset="0"/>
                <a:cs typeface="ＭＳ Ｐゴシック" charset="0"/>
              </a:rPr>
              <a:t>The bus is stopping</a:t>
            </a:r>
            <a:r>
              <a:rPr lang="ja-JP" altLang="en-US" sz="2400" dirty="0">
                <a:latin typeface="Arial" charset="0"/>
                <a:ea typeface="ＭＳ Ｐゴシック" charset="0"/>
                <a:cs typeface="ＭＳ Ｐゴシック" charset="0"/>
              </a:rPr>
              <a:t>””</a:t>
            </a:r>
            <a:r>
              <a:rPr lang="en-US" sz="2400" dirty="0">
                <a:latin typeface="Arial" charset="0"/>
                <a:ea typeface="ＭＳ Ｐゴシック" charset="0"/>
                <a:cs typeface="ＭＳ Ｐゴシック" charset="0"/>
              </a:rPr>
              <a:t> OK</a:t>
            </a:r>
          </a:p>
          <a:p>
            <a:pPr>
              <a:lnSpc>
                <a:spcPct val="90000"/>
              </a:lnSpc>
            </a:pPr>
            <a:endParaRPr lang="en-US" sz="2400" dirty="0">
              <a:latin typeface="Arial" charset="0"/>
              <a:ea typeface="ＭＳ Ｐゴシック" charset="0"/>
              <a:cs typeface="ＭＳ Ｐゴシック" charset="0"/>
            </a:endParaRPr>
          </a:p>
          <a:p>
            <a:pPr>
              <a:lnSpc>
                <a:spcPct val="90000"/>
              </a:lnSpc>
            </a:pPr>
            <a:r>
              <a:rPr lang="ja-JP" altLang="en-US" sz="2400" dirty="0">
                <a:latin typeface="Arial" charset="0"/>
                <a:ea typeface="ＭＳ Ｐゴシック" charset="0"/>
                <a:cs typeface="ＭＳ Ｐゴシック" charset="0"/>
              </a:rPr>
              <a:t>“</a:t>
            </a:r>
            <a:r>
              <a:rPr lang="en-US" sz="2400" dirty="0">
                <a:latin typeface="Arial" charset="0"/>
                <a:ea typeface="ＭＳ Ｐゴシック" charset="0"/>
                <a:cs typeface="ＭＳ Ｐゴシック" charset="0"/>
              </a:rPr>
              <a:t>Those black clouds mean </a:t>
            </a:r>
            <a:r>
              <a:rPr lang="ja-JP" altLang="en-US" sz="2400" dirty="0">
                <a:latin typeface="Arial" charset="0"/>
                <a:ea typeface="ＭＳ Ｐゴシック" charset="0"/>
                <a:cs typeface="ＭＳ Ｐゴシック" charset="0"/>
              </a:rPr>
              <a:t>“</a:t>
            </a:r>
            <a:r>
              <a:rPr lang="en-US" sz="2400" dirty="0">
                <a:latin typeface="Arial" charset="0"/>
                <a:ea typeface="ＭＳ Ｐゴシック" charset="0"/>
                <a:cs typeface="ＭＳ Ｐゴシック" charset="0"/>
              </a:rPr>
              <a:t>It will rain</a:t>
            </a:r>
            <a:r>
              <a:rPr lang="ja-JP" altLang="en-US" sz="2400" dirty="0">
                <a:latin typeface="Arial" charset="0"/>
                <a:ea typeface="ＭＳ Ｐゴシック" charset="0"/>
                <a:cs typeface="ＭＳ Ｐゴシック" charset="0"/>
              </a:rPr>
              <a:t>””</a:t>
            </a:r>
            <a:r>
              <a:rPr lang="en-US" sz="2400" dirty="0">
                <a:latin typeface="Arial" charset="0"/>
                <a:ea typeface="ＭＳ Ｐゴシック" charset="0"/>
                <a:cs typeface="ＭＳ Ｐゴシック" charset="0"/>
              </a:rPr>
              <a:t> NOT OK</a:t>
            </a: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pic>
        <p:nvPicPr>
          <p:cNvPr id="9" name="Picture 8"/>
          <p:cNvPicPr>
            <a:picLocks noChangeAspect="1"/>
          </p:cNvPicPr>
          <p:nvPr/>
        </p:nvPicPr>
        <p:blipFill>
          <a:blip r:embed="rId11"/>
          <a:stretch>
            <a:fillRect/>
          </a:stretch>
        </p:blipFill>
        <p:spPr>
          <a:xfrm>
            <a:off x="5600153" y="1417639"/>
            <a:ext cx="3116285" cy="4475368"/>
          </a:xfrm>
          <a:prstGeom prst="rect">
            <a:avLst/>
          </a:prstGeom>
        </p:spPr>
      </p:pic>
      <p:pic>
        <p:nvPicPr>
          <p:cNvPr id="10" name="Picture 9"/>
          <p:cNvPicPr>
            <a:picLocks noChangeAspect="1"/>
          </p:cNvPicPr>
          <p:nvPr/>
        </p:nvPicPr>
        <p:blipFill>
          <a:blip r:embed="rId9"/>
          <a:stretch>
            <a:fillRect/>
          </a:stretch>
        </p:blipFill>
        <p:spPr>
          <a:xfrm>
            <a:off x="5600153" y="1417639"/>
            <a:ext cx="3268686" cy="4475367"/>
          </a:xfrm>
          <a:prstGeom prst="rect">
            <a:avLst/>
          </a:prstGeom>
        </p:spPr>
      </p:pic>
    </p:spTree>
    <p:extLst>
      <p:ext uri="{BB962C8B-B14F-4D97-AF65-F5344CB8AC3E}">
        <p14:creationId xmlns:p14="http://schemas.microsoft.com/office/powerpoint/2010/main" val="3471913133"/>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Grice on meaning</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4032970907"/>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1" y="1417638"/>
            <a:ext cx="4866932" cy="4087272"/>
          </a:xfrm>
          <a:prstGeom prst="rect">
            <a:avLst/>
          </a:prstGeom>
          <a:noFill/>
        </p:spPr>
        <p:txBody>
          <a:bodyPr wrap="square" rtlCol="0">
            <a:spAutoFit/>
          </a:bodyPr>
          <a:lstStyle/>
          <a:p>
            <a:pPr>
              <a:lnSpc>
                <a:spcPct val="90000"/>
              </a:lnSpc>
            </a:pPr>
            <a:r>
              <a:rPr lang="en-US" sz="2400" dirty="0">
                <a:latin typeface="Arial" charset="0"/>
                <a:ea typeface="ＭＳ Ｐゴシック" charset="0"/>
                <a:cs typeface="ＭＳ Ｐゴシック" charset="0"/>
              </a:rPr>
              <a:t>Grice will present candidate accounts of </a:t>
            </a:r>
            <a:r>
              <a:rPr lang="en-US" sz="2400" dirty="0" err="1" smtClean="0">
                <a:latin typeface="Arial" charset="0"/>
                <a:ea typeface="ＭＳ Ｐゴシック" charset="0"/>
                <a:cs typeface="ＭＳ Ｐゴシック" charset="0"/>
              </a:rPr>
              <a:t>meaning</a:t>
            </a:r>
            <a:r>
              <a:rPr lang="en-US" sz="2400" baseline="-25000" dirty="0" err="1" smtClean="0">
                <a:latin typeface="Arial" charset="0"/>
                <a:ea typeface="ＭＳ Ｐゴシック" charset="0"/>
                <a:cs typeface="ＭＳ Ｐゴシック" charset="0"/>
              </a:rPr>
              <a:t>NN</a:t>
            </a:r>
            <a:r>
              <a:rPr lang="en-US" sz="2400" dirty="0" smtClean="0">
                <a:latin typeface="Arial" charset="0"/>
                <a:ea typeface="ＭＳ Ｐゴシック" charset="0"/>
                <a:cs typeface="ＭＳ Ｐゴシック" charset="0"/>
              </a:rPr>
              <a:t>. In </a:t>
            </a:r>
            <a:r>
              <a:rPr lang="en-US" sz="2400" dirty="0">
                <a:latin typeface="Arial" charset="0"/>
                <a:ea typeface="ＭＳ Ｐゴシック" charset="0"/>
                <a:cs typeface="ＭＳ Ｐゴシック" charset="0"/>
              </a:rPr>
              <a:t>each case, the accounts are presented using conditionals, or </a:t>
            </a:r>
            <a:r>
              <a:rPr lang="en-US" sz="2400" dirty="0" smtClean="0">
                <a:latin typeface="Arial" charset="0"/>
                <a:ea typeface="ＭＳ Ｐゴシック" charset="0"/>
                <a:cs typeface="ＭＳ Ｐゴシック" charset="0"/>
              </a:rPr>
              <a:t>equivalences (IFFs) </a:t>
            </a:r>
            <a:r>
              <a:rPr lang="en-US" sz="2400" dirty="0">
                <a:latin typeface="Arial" charset="0"/>
                <a:ea typeface="ＭＳ Ｐゴシック" charset="0"/>
                <a:cs typeface="ＭＳ Ｐゴシック" charset="0"/>
              </a:rPr>
              <a:t>(</a:t>
            </a:r>
            <a:r>
              <a:rPr lang="en-US" sz="2400" dirty="0" smtClean="0">
                <a:latin typeface="Arial" charset="0"/>
                <a:ea typeface="ＭＳ Ｐゴシック" charset="0"/>
                <a:cs typeface="ＭＳ Ｐゴシック" charset="0"/>
              </a:rPr>
              <a:t>we</a:t>
            </a:r>
            <a:r>
              <a:rPr lang="en-GB" sz="2400" dirty="0" smtClean="0">
                <a:latin typeface="Arial" charset="0"/>
                <a:ea typeface="ＭＳ Ｐゴシック" charset="0"/>
                <a:cs typeface="ＭＳ Ｐゴシック" charset="0"/>
              </a:rPr>
              <a:t>’</a:t>
            </a:r>
            <a:r>
              <a:rPr lang="en-US" sz="2400" dirty="0" err="1" smtClean="0">
                <a:latin typeface="Arial" charset="0"/>
                <a:ea typeface="ＭＳ Ｐゴシック" charset="0"/>
                <a:cs typeface="ＭＳ Ｐゴシック" charset="0"/>
              </a:rPr>
              <a:t>ll</a:t>
            </a:r>
            <a:r>
              <a:rPr lang="en-US" sz="2400" dirty="0" smtClean="0">
                <a:latin typeface="Arial" charset="0"/>
                <a:ea typeface="ＭＳ Ｐゴシック" charset="0"/>
                <a:cs typeface="ＭＳ Ｐゴシック" charset="0"/>
              </a:rPr>
              <a:t> </a:t>
            </a:r>
            <a:r>
              <a:rPr lang="en-US" sz="2400" dirty="0">
                <a:latin typeface="Arial" charset="0"/>
                <a:ea typeface="ＭＳ Ｐゴシック" charset="0"/>
                <a:cs typeface="ＭＳ Ｐゴシック" charset="0"/>
              </a:rPr>
              <a:t>treat them all as purported equivalences). </a:t>
            </a:r>
          </a:p>
          <a:p>
            <a:pPr>
              <a:lnSpc>
                <a:spcPct val="90000"/>
              </a:lnSpc>
            </a:pPr>
            <a:endParaRPr lang="en-US" sz="2400" dirty="0">
              <a:latin typeface="Arial" charset="0"/>
              <a:ea typeface="ＭＳ Ｐゴシック" charset="0"/>
              <a:cs typeface="ＭＳ Ｐゴシック" charset="0"/>
            </a:endParaRPr>
          </a:p>
          <a:p>
            <a:pPr>
              <a:lnSpc>
                <a:spcPct val="90000"/>
              </a:lnSpc>
            </a:pPr>
            <a:r>
              <a:rPr lang="en-US" sz="2400" dirty="0">
                <a:latin typeface="Arial" charset="0"/>
                <a:ea typeface="ＭＳ Ｐゴシック" charset="0"/>
                <a:cs typeface="ＭＳ Ｐゴシック" charset="0"/>
              </a:rPr>
              <a:t>Grice will then test each candidate in order to see whether the right hand side really is equivalent to a claim about </a:t>
            </a:r>
            <a:r>
              <a:rPr lang="en-US" sz="2400" dirty="0" err="1">
                <a:latin typeface="Arial" charset="0"/>
                <a:ea typeface="ＭＳ Ｐゴシック" charset="0"/>
                <a:cs typeface="ＭＳ Ｐゴシック" charset="0"/>
              </a:rPr>
              <a:t>meaning</a:t>
            </a:r>
            <a:r>
              <a:rPr lang="en-US" sz="2400" baseline="-25000" dirty="0" err="1">
                <a:latin typeface="Arial" charset="0"/>
                <a:ea typeface="ＭＳ Ｐゴシック" charset="0"/>
                <a:cs typeface="ＭＳ Ｐゴシック" charset="0"/>
              </a:rPr>
              <a:t>NN</a:t>
            </a:r>
            <a:r>
              <a:rPr lang="en-US" sz="2400" baseline="-25000" dirty="0">
                <a:latin typeface="Arial" charset="0"/>
                <a:ea typeface="ＭＳ Ｐゴシック" charset="0"/>
                <a:cs typeface="ＭＳ Ｐゴシック" charset="0"/>
              </a:rPr>
              <a:t>.</a:t>
            </a:r>
            <a:endParaRPr lang="en-US" sz="2400" u="sng" dirty="0">
              <a:latin typeface="Arial" charset="0"/>
              <a:ea typeface="ＭＳ Ｐゴシック" charset="0"/>
              <a:cs typeface="ＭＳ Ｐゴシック" charset="0"/>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pic>
        <p:nvPicPr>
          <p:cNvPr id="9" name="Picture 8"/>
          <p:cNvPicPr>
            <a:picLocks noChangeAspect="1"/>
          </p:cNvPicPr>
          <p:nvPr/>
        </p:nvPicPr>
        <p:blipFill>
          <a:blip r:embed="rId11"/>
          <a:stretch>
            <a:fillRect/>
          </a:stretch>
        </p:blipFill>
        <p:spPr>
          <a:xfrm>
            <a:off x="5600153" y="1417639"/>
            <a:ext cx="3116285" cy="4475368"/>
          </a:xfrm>
          <a:prstGeom prst="rect">
            <a:avLst/>
          </a:prstGeom>
        </p:spPr>
      </p:pic>
      <p:pic>
        <p:nvPicPr>
          <p:cNvPr id="10" name="Picture 9"/>
          <p:cNvPicPr>
            <a:picLocks noChangeAspect="1"/>
          </p:cNvPicPr>
          <p:nvPr/>
        </p:nvPicPr>
        <p:blipFill>
          <a:blip r:embed="rId9"/>
          <a:stretch>
            <a:fillRect/>
          </a:stretch>
        </p:blipFill>
        <p:spPr>
          <a:xfrm>
            <a:off x="5600153" y="1417639"/>
            <a:ext cx="3268686" cy="4475367"/>
          </a:xfrm>
          <a:prstGeom prst="rect">
            <a:avLst/>
          </a:prstGeom>
        </p:spPr>
      </p:pic>
    </p:spTree>
    <p:extLst>
      <p:ext uri="{BB962C8B-B14F-4D97-AF65-F5344CB8AC3E}">
        <p14:creationId xmlns:p14="http://schemas.microsoft.com/office/powerpoint/2010/main" val="4075672899"/>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Grice on meaning</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354942586"/>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1" y="1417638"/>
            <a:ext cx="4866932" cy="2425279"/>
          </a:xfrm>
          <a:prstGeom prst="rect">
            <a:avLst/>
          </a:prstGeom>
          <a:noFill/>
        </p:spPr>
        <p:txBody>
          <a:bodyPr wrap="square" rtlCol="0">
            <a:spAutoFit/>
          </a:bodyPr>
          <a:lstStyle/>
          <a:p>
            <a:pPr>
              <a:lnSpc>
                <a:spcPct val="90000"/>
              </a:lnSpc>
            </a:pPr>
            <a:r>
              <a:rPr lang="en-US" sz="2400" dirty="0">
                <a:latin typeface="Arial" charset="0"/>
                <a:ea typeface="ＭＳ Ｐゴシック" charset="0"/>
                <a:cs typeface="ＭＳ Ｐゴシック" charset="0"/>
              </a:rPr>
              <a:t>Grice tries to present </a:t>
            </a:r>
            <a:r>
              <a:rPr lang="en-US" sz="2400" i="1" dirty="0">
                <a:latin typeface="Arial" charset="0"/>
                <a:ea typeface="ＭＳ Ｐゴシック" charset="0"/>
                <a:cs typeface="ＭＳ Ｐゴシック" charset="0"/>
              </a:rPr>
              <a:t>counterexamples</a:t>
            </a:r>
            <a:r>
              <a:rPr lang="en-US" sz="2400" dirty="0">
                <a:latin typeface="Arial" charset="0"/>
                <a:ea typeface="ＭＳ Ｐゴシック" charset="0"/>
                <a:cs typeface="ＭＳ Ｐゴシック" charset="0"/>
              </a:rPr>
              <a:t> to all but his </a:t>
            </a:r>
            <a:r>
              <a:rPr lang="en-US" sz="2400" dirty="0" err="1">
                <a:latin typeface="Arial" charset="0"/>
                <a:ea typeface="ＭＳ Ｐゴシック" charset="0"/>
                <a:cs typeface="ＭＳ Ｐゴシック" charset="0"/>
              </a:rPr>
              <a:t>favoured</a:t>
            </a:r>
            <a:r>
              <a:rPr lang="en-US" sz="2400" dirty="0">
                <a:latin typeface="Arial" charset="0"/>
                <a:ea typeface="ＭＳ Ｐゴシック" charset="0"/>
                <a:cs typeface="ＭＳ Ｐゴシック" charset="0"/>
              </a:rPr>
              <a:t> account</a:t>
            </a:r>
            <a:r>
              <a:rPr lang="en-US" sz="2400" dirty="0" smtClean="0">
                <a:latin typeface="Arial" charset="0"/>
                <a:ea typeface="ＭＳ Ｐゴシック" charset="0"/>
                <a:cs typeface="ＭＳ Ｐゴシック" charset="0"/>
              </a:rPr>
              <a:t>. That </a:t>
            </a:r>
            <a:r>
              <a:rPr lang="en-US" sz="2400" dirty="0">
                <a:latin typeface="Arial" charset="0"/>
                <a:ea typeface="ＭＳ Ｐゴシック" charset="0"/>
                <a:cs typeface="ＭＳ Ｐゴシック" charset="0"/>
              </a:rPr>
              <a:t>is, he tries to present us with cases where we can intuit, given our initial grasp on </a:t>
            </a:r>
            <a:r>
              <a:rPr lang="en-US" sz="2400" dirty="0" err="1">
                <a:latin typeface="Arial" charset="0"/>
                <a:ea typeface="ＭＳ Ｐゴシック" charset="0"/>
                <a:cs typeface="ＭＳ Ｐゴシック" charset="0"/>
              </a:rPr>
              <a:t>meaning</a:t>
            </a:r>
            <a:r>
              <a:rPr lang="en-US" sz="2400" baseline="-25000" dirty="0" err="1">
                <a:latin typeface="Arial" charset="0"/>
                <a:ea typeface="ＭＳ Ｐゴシック" charset="0"/>
                <a:cs typeface="ＭＳ Ｐゴシック" charset="0"/>
              </a:rPr>
              <a:t>NN</a:t>
            </a:r>
            <a:r>
              <a:rPr lang="en-US" sz="2400" dirty="0">
                <a:latin typeface="Arial" charset="0"/>
                <a:ea typeface="ＭＳ Ｐゴシック" charset="0"/>
                <a:cs typeface="ＭＳ Ｐゴシック" charset="0"/>
              </a:rPr>
              <a:t>, that either (a) or (b) holds</a:t>
            </a:r>
            <a:r>
              <a:rPr lang="en-US" sz="2400" dirty="0" smtClean="0">
                <a:latin typeface="Arial" charset="0"/>
                <a:ea typeface="ＭＳ Ｐゴシック" charset="0"/>
                <a:cs typeface="ＭＳ Ｐゴシック" charset="0"/>
              </a:rPr>
              <a:t>:</a:t>
            </a:r>
            <a:endParaRPr lang="en-US" sz="2400" dirty="0">
              <a:latin typeface="Arial" charset="0"/>
              <a:ea typeface="ＭＳ Ｐゴシック" charset="0"/>
              <a:cs typeface="ＭＳ Ｐゴシック" charset="0"/>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pic>
        <p:nvPicPr>
          <p:cNvPr id="9" name="Picture 8"/>
          <p:cNvPicPr>
            <a:picLocks noChangeAspect="1"/>
          </p:cNvPicPr>
          <p:nvPr/>
        </p:nvPicPr>
        <p:blipFill>
          <a:blip r:embed="rId11"/>
          <a:stretch>
            <a:fillRect/>
          </a:stretch>
        </p:blipFill>
        <p:spPr>
          <a:xfrm>
            <a:off x="5600153" y="1417639"/>
            <a:ext cx="3116285" cy="4475368"/>
          </a:xfrm>
          <a:prstGeom prst="rect">
            <a:avLst/>
          </a:prstGeom>
        </p:spPr>
      </p:pic>
      <p:pic>
        <p:nvPicPr>
          <p:cNvPr id="10" name="Picture 9"/>
          <p:cNvPicPr>
            <a:picLocks noChangeAspect="1"/>
          </p:cNvPicPr>
          <p:nvPr/>
        </p:nvPicPr>
        <p:blipFill>
          <a:blip r:embed="rId9"/>
          <a:stretch>
            <a:fillRect/>
          </a:stretch>
        </p:blipFill>
        <p:spPr>
          <a:xfrm>
            <a:off x="5600153" y="1417639"/>
            <a:ext cx="3268686" cy="4475367"/>
          </a:xfrm>
          <a:prstGeom prst="rect">
            <a:avLst/>
          </a:prstGeom>
        </p:spPr>
      </p:pic>
    </p:spTree>
    <p:extLst>
      <p:ext uri="{BB962C8B-B14F-4D97-AF65-F5344CB8AC3E}">
        <p14:creationId xmlns:p14="http://schemas.microsoft.com/office/powerpoint/2010/main" val="3013126035"/>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Grice on meaning</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257285904"/>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1" y="1417638"/>
            <a:ext cx="4866932" cy="3754874"/>
          </a:xfrm>
          <a:prstGeom prst="rect">
            <a:avLst/>
          </a:prstGeom>
          <a:noFill/>
        </p:spPr>
        <p:txBody>
          <a:bodyPr wrap="square" rtlCol="0">
            <a:spAutoFit/>
          </a:bodyPr>
          <a:lstStyle/>
          <a:p>
            <a:pPr>
              <a:lnSpc>
                <a:spcPct val="90000"/>
              </a:lnSpc>
            </a:pPr>
            <a:r>
              <a:rPr lang="en-US" sz="2400" dirty="0" smtClean="0">
                <a:latin typeface="Arial" charset="0"/>
                <a:ea typeface="ＭＳ Ｐゴシック" charset="0"/>
                <a:cs typeface="ＭＳ Ｐゴシック" charset="0"/>
              </a:rPr>
              <a:t>(a)	The </a:t>
            </a:r>
            <a:r>
              <a:rPr lang="en-US" sz="2400" dirty="0">
                <a:latin typeface="Arial" charset="0"/>
                <a:ea typeface="ＭＳ Ｐゴシック" charset="0"/>
                <a:cs typeface="ＭＳ Ｐゴシック" charset="0"/>
              </a:rPr>
              <a:t>candidate condition holds, but this is not a case of </a:t>
            </a:r>
            <a:r>
              <a:rPr lang="en-US" sz="2400" dirty="0" err="1">
                <a:latin typeface="Arial" charset="0"/>
                <a:ea typeface="ＭＳ Ｐゴシック" charset="0"/>
                <a:cs typeface="ＭＳ Ｐゴシック" charset="0"/>
              </a:rPr>
              <a:t>meaning</a:t>
            </a:r>
            <a:r>
              <a:rPr lang="en-US" sz="2400" baseline="-25000" dirty="0" err="1">
                <a:latin typeface="Arial" charset="0"/>
                <a:ea typeface="ＭＳ Ｐゴシック" charset="0"/>
                <a:cs typeface="ＭＳ Ｐゴシック" charset="0"/>
              </a:rPr>
              <a:t>NN</a:t>
            </a:r>
            <a:r>
              <a:rPr lang="en-US" sz="2400" dirty="0">
                <a:latin typeface="Arial" charset="0"/>
                <a:ea typeface="ＭＳ Ｐゴシック" charset="0"/>
                <a:cs typeface="ＭＳ Ｐゴシック" charset="0"/>
              </a:rPr>
              <a:t>. In that case, the candidate is not </a:t>
            </a:r>
            <a:r>
              <a:rPr lang="en-US" sz="2400" i="1" dirty="0">
                <a:latin typeface="Arial" charset="0"/>
                <a:ea typeface="ＭＳ Ｐゴシック" charset="0"/>
                <a:cs typeface="ＭＳ Ｐゴシック" charset="0"/>
              </a:rPr>
              <a:t>sufficient</a:t>
            </a:r>
            <a:r>
              <a:rPr lang="en-US" sz="2400" dirty="0">
                <a:latin typeface="Arial" charset="0"/>
                <a:ea typeface="ＭＳ Ｐゴシック" charset="0"/>
                <a:cs typeface="ＭＳ Ｐゴシック" charset="0"/>
              </a:rPr>
              <a:t> for </a:t>
            </a:r>
            <a:r>
              <a:rPr lang="en-US" sz="2400" dirty="0" err="1">
                <a:latin typeface="Arial" charset="0"/>
                <a:ea typeface="ＭＳ Ｐゴシック" charset="0"/>
                <a:cs typeface="ＭＳ Ｐゴシック" charset="0"/>
              </a:rPr>
              <a:t>meaning</a:t>
            </a:r>
            <a:r>
              <a:rPr lang="en-US" sz="2400" baseline="-25000" dirty="0" err="1">
                <a:latin typeface="Arial" charset="0"/>
                <a:ea typeface="ＭＳ Ｐゴシック" charset="0"/>
                <a:cs typeface="ＭＳ Ｐゴシック" charset="0"/>
              </a:rPr>
              <a:t>NN</a:t>
            </a:r>
            <a:r>
              <a:rPr lang="en-US" sz="2400" baseline="-25000" dirty="0">
                <a:latin typeface="Arial" charset="0"/>
                <a:ea typeface="ＭＳ Ｐゴシック" charset="0"/>
                <a:cs typeface="ＭＳ Ｐゴシック" charset="0"/>
              </a:rPr>
              <a:t>.</a:t>
            </a:r>
          </a:p>
          <a:p>
            <a:pPr>
              <a:lnSpc>
                <a:spcPct val="90000"/>
              </a:lnSpc>
              <a:buFontTx/>
              <a:buAutoNum type="alphaLcParenBoth"/>
            </a:pPr>
            <a:endParaRPr lang="en-US" sz="2400" u="sng" dirty="0">
              <a:latin typeface="Arial" charset="0"/>
              <a:ea typeface="ＭＳ Ｐゴシック" charset="0"/>
              <a:cs typeface="ＭＳ Ｐゴシック" charset="0"/>
            </a:endParaRPr>
          </a:p>
          <a:p>
            <a:pPr>
              <a:lnSpc>
                <a:spcPct val="90000"/>
              </a:lnSpc>
            </a:pPr>
            <a:r>
              <a:rPr lang="en-US" sz="2400" dirty="0">
                <a:latin typeface="Arial" charset="0"/>
                <a:ea typeface="ＭＳ Ｐゴシック" charset="0"/>
                <a:cs typeface="ＭＳ Ｐゴシック" charset="0"/>
              </a:rPr>
              <a:t>(b)	This is a case of </a:t>
            </a:r>
            <a:r>
              <a:rPr lang="en-US" sz="2400" dirty="0" err="1">
                <a:latin typeface="Arial" charset="0"/>
                <a:ea typeface="ＭＳ Ｐゴシック" charset="0"/>
                <a:cs typeface="ＭＳ Ｐゴシック" charset="0"/>
              </a:rPr>
              <a:t>meaning</a:t>
            </a:r>
            <a:r>
              <a:rPr lang="en-US" sz="2400" baseline="-25000" dirty="0" err="1">
                <a:latin typeface="Arial" charset="0"/>
                <a:ea typeface="ＭＳ Ｐゴシック" charset="0"/>
                <a:cs typeface="ＭＳ Ｐゴシック" charset="0"/>
              </a:rPr>
              <a:t>NN</a:t>
            </a:r>
            <a:r>
              <a:rPr lang="en-US" sz="2400" dirty="0">
                <a:latin typeface="Arial" charset="0"/>
                <a:ea typeface="ＭＳ Ｐゴシック" charset="0"/>
                <a:cs typeface="ＭＳ Ｐゴシック" charset="0"/>
              </a:rPr>
              <a:t>, but this is not a case in which the candidate condition holds. In that case, the candidate is not </a:t>
            </a:r>
            <a:r>
              <a:rPr lang="en-US" sz="2400" i="1" dirty="0">
                <a:latin typeface="Arial" charset="0"/>
                <a:ea typeface="ＭＳ Ｐゴシック" charset="0"/>
                <a:cs typeface="ＭＳ Ｐゴシック" charset="0"/>
              </a:rPr>
              <a:t>necessary</a:t>
            </a:r>
            <a:r>
              <a:rPr lang="en-US" sz="2400" dirty="0">
                <a:latin typeface="Arial" charset="0"/>
                <a:ea typeface="ＭＳ Ｐゴシック" charset="0"/>
                <a:cs typeface="ＭＳ Ｐゴシック" charset="0"/>
              </a:rPr>
              <a:t> for </a:t>
            </a:r>
            <a:r>
              <a:rPr lang="en-US" sz="2400" dirty="0" err="1">
                <a:latin typeface="Arial" charset="0"/>
                <a:ea typeface="ＭＳ Ｐゴシック" charset="0"/>
                <a:cs typeface="ＭＳ Ｐゴシック" charset="0"/>
              </a:rPr>
              <a:t>meaning</a:t>
            </a:r>
            <a:r>
              <a:rPr lang="en-US" sz="2400" baseline="-25000" dirty="0" err="1">
                <a:latin typeface="Arial" charset="0"/>
                <a:ea typeface="ＭＳ Ｐゴシック" charset="0"/>
                <a:cs typeface="ＭＳ Ｐゴシック" charset="0"/>
              </a:rPr>
              <a:t>NN</a:t>
            </a:r>
            <a:r>
              <a:rPr lang="en-US" sz="2400" dirty="0">
                <a:latin typeface="Arial" charset="0"/>
                <a:ea typeface="ＭＳ Ｐゴシック" charset="0"/>
                <a:cs typeface="ＭＳ Ｐゴシック" charset="0"/>
              </a:rPr>
              <a:t>.</a:t>
            </a:r>
            <a:endParaRPr lang="en-US" sz="2400" u="sng" dirty="0">
              <a:latin typeface="Arial" charset="0"/>
              <a:ea typeface="ＭＳ Ｐゴシック" charset="0"/>
              <a:cs typeface="ＭＳ Ｐゴシック" charset="0"/>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pic>
        <p:nvPicPr>
          <p:cNvPr id="9" name="Picture 8"/>
          <p:cNvPicPr>
            <a:picLocks noChangeAspect="1"/>
          </p:cNvPicPr>
          <p:nvPr/>
        </p:nvPicPr>
        <p:blipFill>
          <a:blip r:embed="rId11"/>
          <a:stretch>
            <a:fillRect/>
          </a:stretch>
        </p:blipFill>
        <p:spPr>
          <a:xfrm>
            <a:off x="5600153" y="1417639"/>
            <a:ext cx="3116285" cy="4475368"/>
          </a:xfrm>
          <a:prstGeom prst="rect">
            <a:avLst/>
          </a:prstGeom>
        </p:spPr>
      </p:pic>
      <p:pic>
        <p:nvPicPr>
          <p:cNvPr id="10" name="Picture 9"/>
          <p:cNvPicPr>
            <a:picLocks noChangeAspect="1"/>
          </p:cNvPicPr>
          <p:nvPr/>
        </p:nvPicPr>
        <p:blipFill>
          <a:blip r:embed="rId9"/>
          <a:stretch>
            <a:fillRect/>
          </a:stretch>
        </p:blipFill>
        <p:spPr>
          <a:xfrm>
            <a:off x="5600153" y="1417639"/>
            <a:ext cx="3268686" cy="4475367"/>
          </a:xfrm>
          <a:prstGeom prst="rect">
            <a:avLst/>
          </a:prstGeom>
        </p:spPr>
      </p:pic>
    </p:spTree>
    <p:extLst>
      <p:ext uri="{BB962C8B-B14F-4D97-AF65-F5344CB8AC3E}">
        <p14:creationId xmlns:p14="http://schemas.microsoft.com/office/powerpoint/2010/main" val="2957372086"/>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Grice on meaning</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400331086"/>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1" y="1417638"/>
            <a:ext cx="4866932" cy="4419671"/>
          </a:xfrm>
          <a:prstGeom prst="rect">
            <a:avLst/>
          </a:prstGeom>
          <a:noFill/>
        </p:spPr>
        <p:txBody>
          <a:bodyPr wrap="square" rtlCol="0">
            <a:spAutoFit/>
          </a:bodyPr>
          <a:lstStyle/>
          <a:p>
            <a:pPr>
              <a:lnSpc>
                <a:spcPct val="90000"/>
              </a:lnSpc>
            </a:pPr>
            <a:r>
              <a:rPr lang="en-US" sz="2400" u="sng" dirty="0">
                <a:latin typeface="Arial" charset="0"/>
                <a:ea typeface="ＭＳ Ｐゴシック" charset="0"/>
                <a:cs typeface="ＭＳ Ｐゴシック" charset="0"/>
              </a:rPr>
              <a:t>First attempt (Causal theory):</a:t>
            </a:r>
          </a:p>
          <a:p>
            <a:pPr>
              <a:lnSpc>
                <a:spcPct val="90000"/>
              </a:lnSpc>
            </a:pPr>
            <a:endParaRPr lang="en-US" sz="2400" u="sng" dirty="0">
              <a:latin typeface="Arial" charset="0"/>
              <a:ea typeface="ＭＳ Ｐゴシック" charset="0"/>
              <a:cs typeface="ＭＳ Ｐゴシック" charset="0"/>
            </a:endParaRPr>
          </a:p>
          <a:p>
            <a:pPr>
              <a:lnSpc>
                <a:spcPct val="90000"/>
              </a:lnSpc>
            </a:pPr>
            <a:r>
              <a:rPr lang="en-US" sz="2400" dirty="0">
                <a:latin typeface="Arial" charset="0"/>
                <a:ea typeface="ＭＳ Ｐゴシック" charset="0"/>
                <a:cs typeface="ＭＳ Ｐゴシック" charset="0"/>
              </a:rPr>
              <a:t>Utterance </a:t>
            </a:r>
            <a:r>
              <a:rPr lang="en-US" sz="2400" i="1" dirty="0">
                <a:latin typeface="Arial" charset="0"/>
                <a:ea typeface="ＭＳ Ｐゴシック" charset="0"/>
                <a:cs typeface="ＭＳ Ｐゴシック" charset="0"/>
              </a:rPr>
              <a:t>x</a:t>
            </a:r>
            <a:r>
              <a:rPr lang="en-US" sz="2400" dirty="0">
                <a:latin typeface="Arial" charset="0"/>
                <a:ea typeface="ＭＳ Ｐゴシック" charset="0"/>
                <a:cs typeface="ＭＳ Ｐゴシック" charset="0"/>
              </a:rPr>
              <a:t> </a:t>
            </a:r>
            <a:r>
              <a:rPr lang="en-US" sz="2400" dirty="0" err="1">
                <a:latin typeface="Arial" charset="0"/>
                <a:ea typeface="ＭＳ Ｐゴシック" charset="0"/>
                <a:cs typeface="ＭＳ Ｐゴシック" charset="0"/>
              </a:rPr>
              <a:t>means</a:t>
            </a:r>
            <a:r>
              <a:rPr lang="en-US" sz="2400" baseline="-25000" dirty="0" err="1">
                <a:latin typeface="Arial" charset="0"/>
                <a:ea typeface="ＭＳ Ｐゴシック" charset="0"/>
                <a:cs typeface="ＭＳ Ｐゴシック" charset="0"/>
              </a:rPr>
              <a:t>NN</a:t>
            </a:r>
            <a:r>
              <a:rPr lang="en-US" sz="2400" dirty="0">
                <a:latin typeface="Arial" charset="0"/>
                <a:ea typeface="ＭＳ Ｐゴシック" charset="0"/>
                <a:cs typeface="ＭＳ Ｐゴシック" charset="0"/>
              </a:rPr>
              <a:t> something </a:t>
            </a:r>
            <a:r>
              <a:rPr lang="en-US" sz="2400" dirty="0" err="1">
                <a:latin typeface="Arial" charset="0"/>
                <a:ea typeface="ＭＳ Ｐゴシック" charset="0"/>
                <a:cs typeface="ＭＳ Ｐゴシック" charset="0"/>
              </a:rPr>
              <a:t>iff</a:t>
            </a:r>
            <a:endParaRPr lang="en-US" sz="2400" dirty="0">
              <a:latin typeface="Arial" charset="0"/>
              <a:ea typeface="ＭＳ Ｐゴシック" charset="0"/>
              <a:cs typeface="ＭＳ Ｐゴシック" charset="0"/>
            </a:endParaRPr>
          </a:p>
          <a:p>
            <a:pPr>
              <a:lnSpc>
                <a:spcPct val="90000"/>
              </a:lnSpc>
            </a:pPr>
            <a:endParaRPr lang="en-US" sz="2400" dirty="0">
              <a:latin typeface="Arial" charset="0"/>
              <a:ea typeface="ＭＳ Ｐゴシック" charset="0"/>
              <a:cs typeface="ＭＳ Ｐゴシック" charset="0"/>
            </a:endParaRPr>
          </a:p>
          <a:p>
            <a:pPr>
              <a:lnSpc>
                <a:spcPct val="90000"/>
              </a:lnSpc>
            </a:pPr>
            <a:r>
              <a:rPr lang="en-US" sz="2400" i="1" dirty="0">
                <a:latin typeface="Arial" charset="0"/>
                <a:ea typeface="ＭＳ Ｐゴシック" charset="0"/>
                <a:cs typeface="ＭＳ Ｐゴシック" charset="0"/>
              </a:rPr>
              <a:t>x </a:t>
            </a:r>
            <a:r>
              <a:rPr lang="en-US" sz="2400" dirty="0">
                <a:latin typeface="Arial" charset="0"/>
                <a:ea typeface="ＭＳ Ｐゴシック" charset="0"/>
                <a:cs typeface="ＭＳ Ｐゴシック" charset="0"/>
              </a:rPr>
              <a:t>has a tendency to produce in an audience some attitude (e.g. belief that such-and-such) and to have been produced by that attitude.</a:t>
            </a:r>
          </a:p>
          <a:p>
            <a:pPr>
              <a:lnSpc>
                <a:spcPct val="90000"/>
              </a:lnSpc>
            </a:pPr>
            <a:endParaRPr lang="en-US" sz="2400" dirty="0">
              <a:latin typeface="Arial" charset="0"/>
              <a:ea typeface="ＭＳ Ｐゴシック" charset="0"/>
              <a:cs typeface="ＭＳ Ｐゴシック" charset="0"/>
            </a:endParaRPr>
          </a:p>
          <a:p>
            <a:pPr>
              <a:lnSpc>
                <a:spcPct val="90000"/>
              </a:lnSpc>
            </a:pPr>
            <a:r>
              <a:rPr lang="en-US" sz="2400" dirty="0">
                <a:latin typeface="Arial" charset="0"/>
                <a:ea typeface="ＭＳ Ｐゴシック" charset="0"/>
                <a:cs typeface="ＭＳ Ｐゴシック" charset="0"/>
              </a:rPr>
              <a:t>E.g., An utterance of </a:t>
            </a:r>
            <a:r>
              <a:rPr lang="ja-JP" altLang="en-US" sz="2400" dirty="0">
                <a:latin typeface="Arial" charset="0"/>
                <a:ea typeface="ＭＳ Ｐゴシック" charset="0"/>
                <a:cs typeface="ＭＳ Ｐゴシック" charset="0"/>
              </a:rPr>
              <a:t>“</a:t>
            </a:r>
            <a:r>
              <a:rPr lang="en-US" sz="2400" dirty="0" smtClean="0">
                <a:latin typeface="Arial" charset="0"/>
                <a:ea typeface="ＭＳ Ｐゴシック" charset="0"/>
                <a:cs typeface="ＭＳ Ｐゴシック" charset="0"/>
              </a:rPr>
              <a:t>It</a:t>
            </a:r>
            <a:r>
              <a:rPr lang="en-GB" sz="2400" dirty="0" smtClean="0">
                <a:latin typeface="Arial" charset="0"/>
                <a:ea typeface="ＭＳ Ｐゴシック" charset="0"/>
                <a:cs typeface="ＭＳ Ｐゴシック" charset="0"/>
              </a:rPr>
              <a:t>’</a:t>
            </a:r>
            <a:r>
              <a:rPr lang="en-US" sz="2400" dirty="0" smtClean="0">
                <a:latin typeface="Arial" charset="0"/>
                <a:ea typeface="ＭＳ Ｐゴシック" charset="0"/>
                <a:cs typeface="ＭＳ Ｐゴシック" charset="0"/>
              </a:rPr>
              <a:t>s </a:t>
            </a:r>
            <a:r>
              <a:rPr lang="en-US" sz="2400" dirty="0">
                <a:latin typeface="Arial" charset="0"/>
                <a:ea typeface="ＭＳ Ｐゴシック" charset="0"/>
                <a:cs typeface="ＭＳ Ｐゴシック" charset="0"/>
              </a:rPr>
              <a:t>raining</a:t>
            </a:r>
            <a:r>
              <a:rPr lang="ja-JP" altLang="en-US" sz="2400" dirty="0">
                <a:latin typeface="Arial" charset="0"/>
                <a:ea typeface="ＭＳ Ｐゴシック" charset="0"/>
                <a:cs typeface="ＭＳ Ｐゴシック" charset="0"/>
              </a:rPr>
              <a:t>”</a:t>
            </a:r>
            <a:r>
              <a:rPr lang="en-US" sz="2400" dirty="0">
                <a:latin typeface="Arial" charset="0"/>
                <a:ea typeface="ＭＳ Ｐゴシック" charset="0"/>
                <a:cs typeface="ＭＳ Ｐゴシック" charset="0"/>
              </a:rPr>
              <a:t> has a tendency to produce a belief that </a:t>
            </a:r>
            <a:r>
              <a:rPr lang="en-US" sz="2400" dirty="0" smtClean="0">
                <a:latin typeface="Arial" charset="0"/>
                <a:ea typeface="ＭＳ Ｐゴシック" charset="0"/>
                <a:cs typeface="ＭＳ Ｐゴシック" charset="0"/>
              </a:rPr>
              <a:t>it</a:t>
            </a:r>
            <a:r>
              <a:rPr lang="en-GB" sz="2400" dirty="0" smtClean="0">
                <a:latin typeface="Arial" charset="0"/>
                <a:ea typeface="ＭＳ Ｐゴシック" charset="0"/>
                <a:cs typeface="ＭＳ Ｐゴシック" charset="0"/>
              </a:rPr>
              <a:t>’</a:t>
            </a:r>
            <a:r>
              <a:rPr lang="en-US" sz="2400" dirty="0" smtClean="0">
                <a:latin typeface="Arial" charset="0"/>
                <a:ea typeface="ＭＳ Ｐゴシック" charset="0"/>
                <a:cs typeface="ＭＳ Ｐゴシック" charset="0"/>
              </a:rPr>
              <a:t>s </a:t>
            </a:r>
            <a:r>
              <a:rPr lang="en-US" sz="2400" dirty="0">
                <a:latin typeface="Arial" charset="0"/>
                <a:ea typeface="ＭＳ Ｐゴシック" charset="0"/>
                <a:cs typeface="ＭＳ Ｐゴシック" charset="0"/>
              </a:rPr>
              <a:t>raining and to be produced due to a belief that </a:t>
            </a:r>
            <a:r>
              <a:rPr lang="en-US" sz="2400" dirty="0" smtClean="0">
                <a:latin typeface="Arial" charset="0"/>
                <a:ea typeface="ＭＳ Ｐゴシック" charset="0"/>
                <a:cs typeface="ＭＳ Ｐゴシック" charset="0"/>
              </a:rPr>
              <a:t>it</a:t>
            </a:r>
            <a:r>
              <a:rPr lang="en-GB" sz="2400" dirty="0" smtClean="0">
                <a:latin typeface="Arial" charset="0"/>
                <a:ea typeface="ＭＳ Ｐゴシック" charset="0"/>
                <a:cs typeface="ＭＳ Ｐゴシック" charset="0"/>
              </a:rPr>
              <a:t>’</a:t>
            </a:r>
            <a:r>
              <a:rPr lang="en-US" sz="2400" dirty="0" smtClean="0">
                <a:latin typeface="Arial" charset="0"/>
                <a:ea typeface="ＭＳ Ｐゴシック" charset="0"/>
                <a:cs typeface="ＭＳ Ｐゴシック" charset="0"/>
              </a:rPr>
              <a:t>s </a:t>
            </a:r>
            <a:r>
              <a:rPr lang="en-US" sz="2400" dirty="0">
                <a:latin typeface="Arial" charset="0"/>
                <a:ea typeface="ＭＳ Ｐゴシック" charset="0"/>
                <a:cs typeface="ＭＳ Ｐゴシック" charset="0"/>
              </a:rPr>
              <a:t>raining.</a:t>
            </a:r>
            <a:endParaRPr lang="en-US" sz="2400" u="sng" dirty="0">
              <a:latin typeface="Arial" charset="0"/>
              <a:ea typeface="ＭＳ Ｐゴシック" charset="0"/>
              <a:cs typeface="ＭＳ Ｐゴシック" charset="0"/>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pic>
        <p:nvPicPr>
          <p:cNvPr id="9" name="Picture 8"/>
          <p:cNvPicPr>
            <a:picLocks noChangeAspect="1"/>
          </p:cNvPicPr>
          <p:nvPr/>
        </p:nvPicPr>
        <p:blipFill>
          <a:blip r:embed="rId11"/>
          <a:stretch>
            <a:fillRect/>
          </a:stretch>
        </p:blipFill>
        <p:spPr>
          <a:xfrm>
            <a:off x="5600153" y="1417639"/>
            <a:ext cx="3116285" cy="4475368"/>
          </a:xfrm>
          <a:prstGeom prst="rect">
            <a:avLst/>
          </a:prstGeom>
        </p:spPr>
      </p:pic>
      <p:pic>
        <p:nvPicPr>
          <p:cNvPr id="10" name="Picture 9"/>
          <p:cNvPicPr>
            <a:picLocks noChangeAspect="1"/>
          </p:cNvPicPr>
          <p:nvPr/>
        </p:nvPicPr>
        <p:blipFill>
          <a:blip r:embed="rId9"/>
          <a:stretch>
            <a:fillRect/>
          </a:stretch>
        </p:blipFill>
        <p:spPr>
          <a:xfrm>
            <a:off x="5600153" y="1417639"/>
            <a:ext cx="3268686" cy="4475367"/>
          </a:xfrm>
          <a:prstGeom prst="rect">
            <a:avLst/>
          </a:prstGeom>
        </p:spPr>
      </p:pic>
    </p:spTree>
    <p:extLst>
      <p:ext uri="{BB962C8B-B14F-4D97-AF65-F5344CB8AC3E}">
        <p14:creationId xmlns:p14="http://schemas.microsoft.com/office/powerpoint/2010/main" val="3772333191"/>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Grice on meaning</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853629670"/>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1" y="1417638"/>
            <a:ext cx="4866932" cy="3754874"/>
          </a:xfrm>
          <a:prstGeom prst="rect">
            <a:avLst/>
          </a:prstGeom>
          <a:noFill/>
        </p:spPr>
        <p:txBody>
          <a:bodyPr wrap="square" rtlCol="0">
            <a:spAutoFit/>
          </a:bodyPr>
          <a:lstStyle/>
          <a:p>
            <a:pPr marL="812800" indent="-812800">
              <a:lnSpc>
                <a:spcPct val="90000"/>
              </a:lnSpc>
            </a:pPr>
            <a:r>
              <a:rPr lang="en-US" sz="2400" u="sng" dirty="0" smtClean="0">
                <a:latin typeface="Arial" charset="0"/>
                <a:ea typeface="ＭＳ Ｐゴシック" charset="0"/>
                <a:cs typeface="ＭＳ Ｐゴシック" charset="0"/>
              </a:rPr>
              <a:t>Counterexample:</a:t>
            </a:r>
            <a:endParaRPr lang="en-US" sz="2400" u="sng" dirty="0">
              <a:latin typeface="Arial" charset="0"/>
              <a:ea typeface="ＭＳ Ｐゴシック" charset="0"/>
              <a:cs typeface="ＭＳ Ｐゴシック" charset="0"/>
            </a:endParaRPr>
          </a:p>
          <a:p>
            <a:pPr>
              <a:lnSpc>
                <a:spcPct val="90000"/>
              </a:lnSpc>
            </a:pPr>
            <a:endParaRPr lang="en-US" sz="2400" dirty="0" smtClean="0">
              <a:latin typeface="Arial" charset="0"/>
              <a:ea typeface="ＭＳ Ｐゴシック" charset="0"/>
              <a:cs typeface="ＭＳ Ｐゴシック" charset="0"/>
            </a:endParaRPr>
          </a:p>
          <a:p>
            <a:pPr>
              <a:lnSpc>
                <a:spcPct val="90000"/>
              </a:lnSpc>
            </a:pPr>
            <a:r>
              <a:rPr lang="en-US" sz="2400" dirty="0" smtClean="0">
                <a:latin typeface="Arial" charset="0"/>
                <a:ea typeface="ＭＳ Ｐゴシック" charset="0"/>
                <a:cs typeface="ＭＳ Ｐゴシック" charset="0"/>
              </a:rPr>
              <a:t>Students </a:t>
            </a:r>
            <a:r>
              <a:rPr lang="en-US" sz="2400" dirty="0">
                <a:latin typeface="Arial" charset="0"/>
                <a:ea typeface="ＭＳ Ｐゴシック" charset="0"/>
                <a:cs typeface="ＭＳ Ｐゴシック" charset="0"/>
              </a:rPr>
              <a:t>pick their bags up when they believe a lecture is about to end; Students</a:t>
            </a:r>
            <a:r>
              <a:rPr lang="ja-JP" altLang="en-US" sz="2400" dirty="0">
                <a:latin typeface="Arial" charset="0"/>
                <a:ea typeface="ＭＳ Ｐゴシック" charset="0"/>
                <a:cs typeface="ＭＳ Ｐゴシック" charset="0"/>
              </a:rPr>
              <a:t>’</a:t>
            </a:r>
            <a:r>
              <a:rPr lang="en-US" sz="2400" dirty="0">
                <a:latin typeface="Arial" charset="0"/>
                <a:ea typeface="ＭＳ Ｐゴシック" charset="0"/>
                <a:cs typeface="ＭＳ Ｐゴシック" charset="0"/>
              </a:rPr>
              <a:t> picking up their bags tends to produce belief that a lecture is about to end.</a:t>
            </a:r>
          </a:p>
          <a:p>
            <a:pPr>
              <a:lnSpc>
                <a:spcPct val="90000"/>
              </a:lnSpc>
              <a:buFontTx/>
              <a:buAutoNum type="arabicPeriod"/>
            </a:pPr>
            <a:endParaRPr lang="en-US" sz="2400" u="sng" dirty="0">
              <a:latin typeface="Arial" charset="0"/>
              <a:ea typeface="ＭＳ Ｐゴシック" charset="0"/>
              <a:cs typeface="ＭＳ Ｐゴシック" charset="0"/>
            </a:endParaRPr>
          </a:p>
          <a:p>
            <a:pPr>
              <a:lnSpc>
                <a:spcPct val="90000"/>
              </a:lnSpc>
            </a:pPr>
            <a:r>
              <a:rPr lang="en-US" sz="2400" dirty="0">
                <a:latin typeface="Arial" charset="0"/>
                <a:ea typeface="ＭＳ Ｐゴシック" charset="0"/>
                <a:cs typeface="ＭＳ Ｐゴシック" charset="0"/>
              </a:rPr>
              <a:t>But students</a:t>
            </a:r>
            <a:r>
              <a:rPr lang="ja-JP" altLang="en-US" sz="2400" dirty="0">
                <a:latin typeface="Arial" charset="0"/>
                <a:ea typeface="ＭＳ Ｐゴシック" charset="0"/>
                <a:cs typeface="ＭＳ Ｐゴシック" charset="0"/>
              </a:rPr>
              <a:t>’</a:t>
            </a:r>
            <a:r>
              <a:rPr lang="en-US" sz="2400" dirty="0">
                <a:latin typeface="Arial" charset="0"/>
                <a:ea typeface="ＭＳ Ｐゴシック" charset="0"/>
                <a:cs typeface="ＭＳ Ｐゴシック" charset="0"/>
              </a:rPr>
              <a:t> picking up their bags does not </a:t>
            </a:r>
            <a:r>
              <a:rPr lang="en-US" sz="2400" dirty="0" err="1">
                <a:latin typeface="Arial" charset="0"/>
                <a:ea typeface="ＭＳ Ｐゴシック" charset="0"/>
                <a:cs typeface="ＭＳ Ｐゴシック" charset="0"/>
              </a:rPr>
              <a:t>mean</a:t>
            </a:r>
            <a:r>
              <a:rPr lang="en-US" sz="2400" baseline="-25000" dirty="0" err="1">
                <a:latin typeface="Arial" charset="0"/>
                <a:ea typeface="ＭＳ Ｐゴシック" charset="0"/>
                <a:cs typeface="ＭＳ Ｐゴシック" charset="0"/>
              </a:rPr>
              <a:t>NN</a:t>
            </a:r>
            <a:r>
              <a:rPr lang="en-US" sz="2400" dirty="0">
                <a:latin typeface="Arial" charset="0"/>
                <a:ea typeface="ＭＳ Ｐゴシック" charset="0"/>
                <a:cs typeface="ＭＳ Ｐゴシック" charset="0"/>
              </a:rPr>
              <a:t> that a lecture is about to end.</a:t>
            </a:r>
            <a:endParaRPr lang="en-US" sz="2400" u="sng" dirty="0">
              <a:latin typeface="Arial" charset="0"/>
              <a:ea typeface="ＭＳ Ｐゴシック" charset="0"/>
              <a:cs typeface="ＭＳ Ｐゴシック" charset="0"/>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pic>
        <p:nvPicPr>
          <p:cNvPr id="9" name="Picture 8"/>
          <p:cNvPicPr>
            <a:picLocks noChangeAspect="1"/>
          </p:cNvPicPr>
          <p:nvPr/>
        </p:nvPicPr>
        <p:blipFill>
          <a:blip r:embed="rId11"/>
          <a:stretch>
            <a:fillRect/>
          </a:stretch>
        </p:blipFill>
        <p:spPr>
          <a:xfrm>
            <a:off x="5600153" y="1417639"/>
            <a:ext cx="3116285" cy="4475368"/>
          </a:xfrm>
          <a:prstGeom prst="rect">
            <a:avLst/>
          </a:prstGeom>
        </p:spPr>
      </p:pic>
      <p:pic>
        <p:nvPicPr>
          <p:cNvPr id="10" name="Picture 9"/>
          <p:cNvPicPr>
            <a:picLocks noChangeAspect="1"/>
          </p:cNvPicPr>
          <p:nvPr/>
        </p:nvPicPr>
        <p:blipFill>
          <a:blip r:embed="rId9"/>
          <a:stretch>
            <a:fillRect/>
          </a:stretch>
        </p:blipFill>
        <p:spPr>
          <a:xfrm>
            <a:off x="5600153" y="1417639"/>
            <a:ext cx="3268686" cy="4475367"/>
          </a:xfrm>
          <a:prstGeom prst="rect">
            <a:avLst/>
          </a:prstGeom>
        </p:spPr>
      </p:pic>
    </p:spTree>
    <p:extLst>
      <p:ext uri="{BB962C8B-B14F-4D97-AF65-F5344CB8AC3E}">
        <p14:creationId xmlns:p14="http://schemas.microsoft.com/office/powerpoint/2010/main" val="367800717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a:cs typeface="Arial"/>
              </a:rPr>
              <a:t>Recap</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820193398"/>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4154983"/>
          </a:xfrm>
          <a:prstGeom prst="rect">
            <a:avLst/>
          </a:prstGeom>
          <a:noFill/>
        </p:spPr>
        <p:txBody>
          <a:bodyPr wrap="square" rtlCol="0">
            <a:spAutoFit/>
          </a:bodyPr>
          <a:lstStyle/>
          <a:p>
            <a:pPr marL="514350" indent="-514350">
              <a:buFont typeface="+mj-lt"/>
              <a:buAutoNum type="romanUcPeriod"/>
            </a:pPr>
            <a:r>
              <a:rPr lang="en-US" sz="2400" dirty="0" smtClean="0">
                <a:latin typeface="Arial"/>
                <a:ea typeface="ＭＳ Ｐゴシック" charset="0"/>
                <a:cs typeface="Arial"/>
              </a:rPr>
              <a:t>Why philosophers care about language</a:t>
            </a:r>
          </a:p>
          <a:p>
            <a:pPr marL="514350" indent="-514350">
              <a:buFont typeface="+mj-lt"/>
              <a:buAutoNum type="romanUcPeriod"/>
            </a:pPr>
            <a:endParaRPr lang="en-US" sz="2400" dirty="0">
              <a:latin typeface="Arial"/>
              <a:ea typeface="ＭＳ Ｐゴシック" charset="0"/>
              <a:cs typeface="Arial"/>
            </a:endParaRPr>
          </a:p>
          <a:p>
            <a:pPr marL="514350" indent="-514350">
              <a:buFont typeface="+mj-lt"/>
              <a:buAutoNum type="romanUcPeriod"/>
            </a:pPr>
            <a:r>
              <a:rPr lang="en-US" sz="2400" dirty="0" smtClean="0">
                <a:latin typeface="Arial"/>
                <a:ea typeface="ＭＳ Ｐゴシック" charset="0"/>
                <a:cs typeface="Arial"/>
              </a:rPr>
              <a:t>Intrinsic puzzles</a:t>
            </a:r>
          </a:p>
          <a:p>
            <a:pPr marL="514350" indent="-514350">
              <a:buFont typeface="+mj-lt"/>
              <a:buAutoNum type="romanUcPeriod"/>
            </a:pPr>
            <a:endParaRPr lang="en-US" sz="2400" dirty="0">
              <a:latin typeface="Arial"/>
              <a:ea typeface="ＭＳ Ｐゴシック" charset="0"/>
              <a:cs typeface="Arial"/>
            </a:endParaRPr>
          </a:p>
          <a:p>
            <a:pPr marL="514350" indent="-514350">
              <a:buFont typeface="+mj-lt"/>
              <a:buAutoNum type="romanUcPeriod"/>
            </a:pPr>
            <a:r>
              <a:rPr lang="en-US" sz="2400" dirty="0" smtClean="0">
                <a:latin typeface="Arial"/>
                <a:ea typeface="ＭＳ Ｐゴシック" charset="0"/>
                <a:cs typeface="Arial"/>
              </a:rPr>
              <a:t>Framing philosophical doctrine</a:t>
            </a:r>
          </a:p>
          <a:p>
            <a:pPr marL="514350" indent="-514350">
              <a:buFont typeface="+mj-lt"/>
              <a:buAutoNum type="romanUcPeriod"/>
            </a:pPr>
            <a:endParaRPr lang="en-US" sz="2400" dirty="0">
              <a:latin typeface="Arial"/>
              <a:ea typeface="ＭＳ Ｐゴシック" charset="0"/>
              <a:cs typeface="Arial"/>
            </a:endParaRPr>
          </a:p>
          <a:p>
            <a:pPr marL="514350" indent="-514350">
              <a:buFont typeface="+mj-lt"/>
              <a:buAutoNum type="romanUcPeriod"/>
            </a:pPr>
            <a:r>
              <a:rPr lang="en-US" sz="2400" dirty="0" smtClean="0">
                <a:latin typeface="Arial"/>
                <a:ea typeface="ＭＳ Ｐゴシック" charset="0"/>
                <a:cs typeface="Arial"/>
              </a:rPr>
              <a:t>Moore and Wittgenstein</a:t>
            </a:r>
          </a:p>
          <a:p>
            <a:pPr marL="514350" indent="-514350">
              <a:buFont typeface="+mj-lt"/>
              <a:buAutoNum type="romanUcPeriod"/>
            </a:pPr>
            <a:endParaRPr lang="en-US" sz="2400" dirty="0">
              <a:latin typeface="Arial"/>
              <a:ea typeface="ＭＳ Ｐゴシック" charset="0"/>
              <a:cs typeface="Arial"/>
            </a:endParaRPr>
          </a:p>
          <a:p>
            <a:pPr marL="514350" indent="-514350">
              <a:buFont typeface="+mj-lt"/>
              <a:buAutoNum type="romanUcPeriod"/>
            </a:pPr>
            <a:r>
              <a:rPr lang="en-US" sz="2400" dirty="0" smtClean="0">
                <a:latin typeface="Arial"/>
                <a:ea typeface="ＭＳ Ｐゴシック" charset="0"/>
                <a:cs typeface="Arial"/>
              </a:rPr>
              <a:t>Enter Grice</a:t>
            </a:r>
            <a:endParaRPr lang="en-US" sz="2400" dirty="0">
              <a:latin typeface="Arial"/>
              <a:ea typeface="ＭＳ Ｐゴシック" charset="0"/>
              <a:cs typeface="Arial"/>
            </a:endParaRPr>
          </a:p>
          <a:p>
            <a:endParaRPr lang="en-US" sz="2400" dirty="0">
              <a:latin typeface="Arial"/>
              <a:ea typeface="ＭＳ Ｐゴシック" charset="0"/>
              <a:cs typeface="Arial"/>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spTree>
    <p:extLst>
      <p:ext uri="{BB962C8B-B14F-4D97-AF65-F5344CB8AC3E}">
        <p14:creationId xmlns:p14="http://schemas.microsoft.com/office/powerpoint/2010/main" val="1294832398"/>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Grice on meaning</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255399261"/>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1" y="1417638"/>
            <a:ext cx="4866932" cy="2425279"/>
          </a:xfrm>
          <a:prstGeom prst="rect">
            <a:avLst/>
          </a:prstGeom>
          <a:noFill/>
        </p:spPr>
        <p:txBody>
          <a:bodyPr wrap="square" rtlCol="0">
            <a:spAutoFit/>
          </a:bodyPr>
          <a:lstStyle/>
          <a:p>
            <a:pPr>
              <a:lnSpc>
                <a:spcPct val="90000"/>
              </a:lnSpc>
            </a:pPr>
            <a:r>
              <a:rPr lang="en-US" sz="2400" u="sng" dirty="0">
                <a:latin typeface="Arial" charset="0"/>
                <a:ea typeface="ＭＳ Ｐゴシック" charset="0"/>
                <a:cs typeface="ＭＳ Ｐゴシック" charset="0"/>
              </a:rPr>
              <a:t>Second attempt:</a:t>
            </a:r>
          </a:p>
          <a:p>
            <a:pPr>
              <a:lnSpc>
                <a:spcPct val="90000"/>
              </a:lnSpc>
            </a:pPr>
            <a:endParaRPr lang="en-US" sz="2400" u="sng" dirty="0">
              <a:latin typeface="Arial" charset="0"/>
              <a:ea typeface="ＭＳ Ｐゴシック" charset="0"/>
              <a:cs typeface="ＭＳ Ｐゴシック" charset="0"/>
            </a:endParaRPr>
          </a:p>
          <a:p>
            <a:pPr>
              <a:lnSpc>
                <a:spcPct val="90000"/>
              </a:lnSpc>
            </a:pPr>
            <a:r>
              <a:rPr lang="en-US" sz="2400" dirty="0">
                <a:latin typeface="Arial" charset="0"/>
                <a:ea typeface="ＭＳ Ｐゴシック" charset="0"/>
                <a:cs typeface="ＭＳ Ｐゴシック" charset="0"/>
              </a:rPr>
              <a:t>Utterance </a:t>
            </a:r>
            <a:r>
              <a:rPr lang="en-US" sz="2400" i="1" dirty="0">
                <a:latin typeface="Arial" charset="0"/>
                <a:ea typeface="ＭＳ Ｐゴシック" charset="0"/>
                <a:cs typeface="ＭＳ Ｐゴシック" charset="0"/>
              </a:rPr>
              <a:t>x</a:t>
            </a:r>
            <a:r>
              <a:rPr lang="en-US" sz="2400" dirty="0">
                <a:latin typeface="Arial" charset="0"/>
                <a:ea typeface="ＭＳ Ｐゴシック" charset="0"/>
                <a:cs typeface="ＭＳ Ｐゴシック" charset="0"/>
              </a:rPr>
              <a:t> </a:t>
            </a:r>
            <a:r>
              <a:rPr lang="en-US" sz="2400" dirty="0" err="1">
                <a:latin typeface="Arial" charset="0"/>
                <a:ea typeface="ＭＳ Ｐゴシック" charset="0"/>
                <a:cs typeface="ＭＳ Ｐゴシック" charset="0"/>
              </a:rPr>
              <a:t>meant</a:t>
            </a:r>
            <a:r>
              <a:rPr lang="en-US" sz="2400" baseline="-25000" dirty="0" err="1">
                <a:latin typeface="Arial" charset="0"/>
                <a:ea typeface="ＭＳ Ｐゴシック" charset="0"/>
                <a:cs typeface="ＭＳ Ｐゴシック" charset="0"/>
              </a:rPr>
              <a:t>NN</a:t>
            </a:r>
            <a:r>
              <a:rPr lang="en-US" sz="2400" dirty="0">
                <a:latin typeface="Arial" charset="0"/>
                <a:ea typeface="ＭＳ Ｐゴシック" charset="0"/>
                <a:cs typeface="ＭＳ Ｐゴシック" charset="0"/>
              </a:rPr>
              <a:t> that </a:t>
            </a:r>
            <a:r>
              <a:rPr lang="en-US" sz="2400" i="1" dirty="0">
                <a:latin typeface="Arial" charset="0"/>
                <a:ea typeface="ＭＳ Ｐゴシック" charset="0"/>
                <a:cs typeface="ＭＳ Ｐゴシック" charset="0"/>
              </a:rPr>
              <a:t>p</a:t>
            </a:r>
            <a:r>
              <a:rPr lang="en-US" sz="2400" dirty="0">
                <a:latin typeface="Arial" charset="0"/>
                <a:ea typeface="ＭＳ Ｐゴシック" charset="0"/>
                <a:cs typeface="ＭＳ Ｐゴシック" charset="0"/>
              </a:rPr>
              <a:t> </a:t>
            </a:r>
            <a:r>
              <a:rPr lang="en-US" sz="2400" dirty="0" err="1">
                <a:latin typeface="Arial" charset="0"/>
                <a:ea typeface="ＭＳ Ｐゴシック" charset="0"/>
                <a:cs typeface="ＭＳ Ｐゴシック" charset="0"/>
              </a:rPr>
              <a:t>iff</a:t>
            </a:r>
            <a:endParaRPr lang="en-US" sz="2400" dirty="0">
              <a:latin typeface="Arial" charset="0"/>
              <a:ea typeface="ＭＳ Ｐゴシック" charset="0"/>
              <a:cs typeface="ＭＳ Ｐゴシック" charset="0"/>
            </a:endParaRPr>
          </a:p>
          <a:p>
            <a:pPr>
              <a:lnSpc>
                <a:spcPct val="90000"/>
              </a:lnSpc>
            </a:pPr>
            <a:endParaRPr lang="en-US" sz="2400" dirty="0">
              <a:latin typeface="Arial" charset="0"/>
              <a:ea typeface="ＭＳ Ｐゴシック" charset="0"/>
              <a:cs typeface="ＭＳ Ｐゴシック" charset="0"/>
            </a:endParaRPr>
          </a:p>
          <a:p>
            <a:pPr>
              <a:lnSpc>
                <a:spcPct val="90000"/>
              </a:lnSpc>
            </a:pPr>
            <a:r>
              <a:rPr lang="en-US" sz="2400" i="1" dirty="0">
                <a:latin typeface="Arial" charset="0"/>
                <a:ea typeface="ＭＳ Ｐゴシック" charset="0"/>
                <a:cs typeface="ＭＳ Ｐゴシック" charset="0"/>
              </a:rPr>
              <a:t>x </a:t>
            </a:r>
            <a:r>
              <a:rPr lang="en-US" sz="2400" dirty="0">
                <a:latin typeface="Arial" charset="0"/>
                <a:ea typeface="ＭＳ Ｐゴシック" charset="0"/>
                <a:cs typeface="ＭＳ Ｐゴシック" charset="0"/>
              </a:rPr>
              <a:t>was intended by its utterer to induce in an audience the belief that </a:t>
            </a:r>
            <a:r>
              <a:rPr lang="en-US" sz="2400" i="1" dirty="0">
                <a:latin typeface="Arial" charset="0"/>
                <a:ea typeface="ＭＳ Ｐゴシック" charset="0"/>
                <a:cs typeface="ＭＳ Ｐゴシック" charset="0"/>
              </a:rPr>
              <a:t>p.</a:t>
            </a:r>
            <a:endParaRPr lang="en-US" sz="2400" dirty="0">
              <a:latin typeface="Arial" charset="0"/>
              <a:ea typeface="ＭＳ Ｐゴシック" charset="0"/>
              <a:cs typeface="ＭＳ Ｐゴシック" charset="0"/>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pic>
        <p:nvPicPr>
          <p:cNvPr id="9" name="Picture 8"/>
          <p:cNvPicPr>
            <a:picLocks noChangeAspect="1"/>
          </p:cNvPicPr>
          <p:nvPr/>
        </p:nvPicPr>
        <p:blipFill>
          <a:blip r:embed="rId11"/>
          <a:stretch>
            <a:fillRect/>
          </a:stretch>
        </p:blipFill>
        <p:spPr>
          <a:xfrm>
            <a:off x="5600153" y="1417639"/>
            <a:ext cx="3116285" cy="4475368"/>
          </a:xfrm>
          <a:prstGeom prst="rect">
            <a:avLst/>
          </a:prstGeom>
        </p:spPr>
      </p:pic>
      <p:pic>
        <p:nvPicPr>
          <p:cNvPr id="10" name="Picture 9"/>
          <p:cNvPicPr>
            <a:picLocks noChangeAspect="1"/>
          </p:cNvPicPr>
          <p:nvPr/>
        </p:nvPicPr>
        <p:blipFill>
          <a:blip r:embed="rId9"/>
          <a:stretch>
            <a:fillRect/>
          </a:stretch>
        </p:blipFill>
        <p:spPr>
          <a:xfrm>
            <a:off x="5600153" y="1417639"/>
            <a:ext cx="3268686" cy="4475367"/>
          </a:xfrm>
          <a:prstGeom prst="rect">
            <a:avLst/>
          </a:prstGeom>
        </p:spPr>
      </p:pic>
    </p:spTree>
    <p:extLst>
      <p:ext uri="{BB962C8B-B14F-4D97-AF65-F5344CB8AC3E}">
        <p14:creationId xmlns:p14="http://schemas.microsoft.com/office/powerpoint/2010/main" val="3921118423"/>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Grice on meaning</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740667753"/>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1" y="1417638"/>
            <a:ext cx="4866932" cy="3422475"/>
          </a:xfrm>
          <a:prstGeom prst="rect">
            <a:avLst/>
          </a:prstGeom>
          <a:noFill/>
        </p:spPr>
        <p:txBody>
          <a:bodyPr wrap="square" rtlCol="0">
            <a:spAutoFit/>
          </a:bodyPr>
          <a:lstStyle/>
          <a:p>
            <a:pPr>
              <a:lnSpc>
                <a:spcPct val="90000"/>
              </a:lnSpc>
            </a:pPr>
            <a:r>
              <a:rPr lang="en-US" sz="2400" u="sng" dirty="0" smtClean="0">
                <a:latin typeface="Arial" charset="0"/>
                <a:ea typeface="ＭＳ Ｐゴシック" charset="0"/>
                <a:cs typeface="ＭＳ Ｐゴシック" charset="0"/>
              </a:rPr>
              <a:t>Counterexample:</a:t>
            </a:r>
          </a:p>
          <a:p>
            <a:pPr>
              <a:lnSpc>
                <a:spcPct val="90000"/>
              </a:lnSpc>
            </a:pPr>
            <a:endParaRPr lang="en-US" sz="2400" u="sng" dirty="0">
              <a:latin typeface="Arial" charset="0"/>
              <a:ea typeface="ＭＳ Ｐゴシック" charset="0"/>
              <a:cs typeface="ＭＳ Ｐゴシック" charset="0"/>
            </a:endParaRPr>
          </a:p>
          <a:p>
            <a:pPr>
              <a:lnSpc>
                <a:spcPct val="90000"/>
              </a:lnSpc>
            </a:pPr>
            <a:r>
              <a:rPr lang="en-US" sz="2400" dirty="0">
                <a:latin typeface="Arial" charset="0"/>
                <a:ea typeface="ＭＳ Ｐゴシック" charset="0"/>
                <a:cs typeface="ＭＳ Ｐゴシック" charset="0"/>
              </a:rPr>
              <a:t>Suppose that I leave </a:t>
            </a:r>
            <a:r>
              <a:rPr lang="en-US" sz="2400" dirty="0" smtClean="0">
                <a:latin typeface="Arial" charset="0"/>
                <a:ea typeface="ＭＳ Ｐゴシック" charset="0"/>
                <a:cs typeface="ＭＳ Ｐゴシック" charset="0"/>
              </a:rPr>
              <a:t>B</a:t>
            </a:r>
            <a:r>
              <a:rPr lang="en-GB" sz="2400" dirty="0" smtClean="0">
                <a:latin typeface="Arial" charset="0"/>
                <a:ea typeface="ＭＳ Ｐゴシック" charset="0"/>
                <a:cs typeface="ＭＳ Ｐゴシック" charset="0"/>
              </a:rPr>
              <a:t>’</a:t>
            </a:r>
            <a:r>
              <a:rPr lang="en-US" sz="2400" dirty="0" smtClean="0">
                <a:latin typeface="Arial" charset="0"/>
                <a:ea typeface="ＭＳ Ｐゴシック" charset="0"/>
                <a:cs typeface="ＭＳ Ｐゴシック" charset="0"/>
              </a:rPr>
              <a:t>s </a:t>
            </a:r>
            <a:r>
              <a:rPr lang="en-US" sz="2400" dirty="0">
                <a:latin typeface="Arial" charset="0"/>
                <a:ea typeface="ＭＳ Ｐゴシック" charset="0"/>
                <a:cs typeface="ＭＳ Ｐゴシック" charset="0"/>
              </a:rPr>
              <a:t>handkerchief near the scene of a murder, intending to induce the detective to believe that B did it.</a:t>
            </a:r>
          </a:p>
          <a:p>
            <a:pPr>
              <a:lnSpc>
                <a:spcPct val="90000"/>
              </a:lnSpc>
            </a:pPr>
            <a:endParaRPr lang="en-US" sz="2400" dirty="0">
              <a:latin typeface="Arial" charset="0"/>
              <a:ea typeface="ＭＳ Ｐゴシック" charset="0"/>
              <a:cs typeface="ＭＳ Ｐゴシック" charset="0"/>
            </a:endParaRPr>
          </a:p>
          <a:p>
            <a:pPr>
              <a:lnSpc>
                <a:spcPct val="90000"/>
              </a:lnSpc>
            </a:pPr>
            <a:r>
              <a:rPr lang="en-US" sz="2400" dirty="0">
                <a:latin typeface="Arial" charset="0"/>
                <a:ea typeface="ＭＳ Ｐゴシック" charset="0"/>
                <a:cs typeface="ＭＳ Ｐゴシック" charset="0"/>
              </a:rPr>
              <a:t>In that case, </a:t>
            </a:r>
            <a:r>
              <a:rPr lang="en-US" sz="2400" dirty="0" smtClean="0">
                <a:latin typeface="Arial" charset="0"/>
                <a:ea typeface="ＭＳ Ｐゴシック" charset="0"/>
                <a:cs typeface="ＭＳ Ｐゴシック" charset="0"/>
              </a:rPr>
              <a:t>my leaving the handkerchief </a:t>
            </a:r>
            <a:r>
              <a:rPr lang="en-US" sz="2400" dirty="0" err="1" smtClean="0">
                <a:latin typeface="Arial" charset="0"/>
                <a:ea typeface="ＭＳ Ｐゴシック" charset="0"/>
                <a:cs typeface="ＭＳ Ｐゴシック" charset="0"/>
              </a:rPr>
              <a:t>wouldn</a:t>
            </a:r>
            <a:r>
              <a:rPr lang="en-GB" sz="2400" dirty="0" smtClean="0">
                <a:latin typeface="Arial" charset="0"/>
                <a:ea typeface="ＭＳ Ｐゴシック" charset="0"/>
                <a:cs typeface="ＭＳ Ｐゴシック" charset="0"/>
              </a:rPr>
              <a:t>’</a:t>
            </a:r>
            <a:r>
              <a:rPr lang="en-US" sz="2400" dirty="0" smtClean="0">
                <a:latin typeface="Arial" charset="0"/>
                <a:ea typeface="ＭＳ Ｐゴシック" charset="0"/>
                <a:cs typeface="ＭＳ Ｐゴシック" charset="0"/>
              </a:rPr>
              <a:t>t </a:t>
            </a:r>
            <a:r>
              <a:rPr lang="en-US" sz="2400" dirty="0" err="1" smtClean="0">
                <a:latin typeface="Arial" charset="0"/>
                <a:ea typeface="ＭＳ Ｐゴシック" charset="0"/>
                <a:cs typeface="ＭＳ Ｐゴシック" charset="0"/>
              </a:rPr>
              <a:t>mean</a:t>
            </a:r>
            <a:r>
              <a:rPr lang="en-US" sz="2400" baseline="-25000" dirty="0" err="1" smtClean="0">
                <a:latin typeface="Arial" charset="0"/>
                <a:ea typeface="ＭＳ Ｐゴシック" charset="0"/>
                <a:cs typeface="ＭＳ Ｐゴシック" charset="0"/>
              </a:rPr>
              <a:t>NN</a:t>
            </a:r>
            <a:r>
              <a:rPr lang="en-US" sz="2400" dirty="0" smtClean="0">
                <a:latin typeface="Arial" charset="0"/>
                <a:ea typeface="ＭＳ Ｐゴシック" charset="0"/>
                <a:cs typeface="ＭＳ Ｐゴシック" charset="0"/>
              </a:rPr>
              <a:t> that B did the murder.</a:t>
            </a:r>
            <a:endParaRPr lang="en-US" sz="2400" u="sng" dirty="0">
              <a:latin typeface="Arial" charset="0"/>
              <a:ea typeface="ＭＳ Ｐゴシック" charset="0"/>
              <a:cs typeface="ＭＳ Ｐゴシック" charset="0"/>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pic>
        <p:nvPicPr>
          <p:cNvPr id="9" name="Picture 8"/>
          <p:cNvPicPr>
            <a:picLocks noChangeAspect="1"/>
          </p:cNvPicPr>
          <p:nvPr/>
        </p:nvPicPr>
        <p:blipFill>
          <a:blip r:embed="rId11"/>
          <a:stretch>
            <a:fillRect/>
          </a:stretch>
        </p:blipFill>
        <p:spPr>
          <a:xfrm>
            <a:off x="5600153" y="1417639"/>
            <a:ext cx="3116285" cy="4475368"/>
          </a:xfrm>
          <a:prstGeom prst="rect">
            <a:avLst/>
          </a:prstGeom>
        </p:spPr>
      </p:pic>
      <p:pic>
        <p:nvPicPr>
          <p:cNvPr id="10" name="Picture 9"/>
          <p:cNvPicPr>
            <a:picLocks noChangeAspect="1"/>
          </p:cNvPicPr>
          <p:nvPr/>
        </p:nvPicPr>
        <p:blipFill>
          <a:blip r:embed="rId9"/>
          <a:stretch>
            <a:fillRect/>
          </a:stretch>
        </p:blipFill>
        <p:spPr>
          <a:xfrm>
            <a:off x="5600153" y="1417639"/>
            <a:ext cx="3268686" cy="4475367"/>
          </a:xfrm>
          <a:prstGeom prst="rect">
            <a:avLst/>
          </a:prstGeom>
        </p:spPr>
      </p:pic>
    </p:spTree>
    <p:extLst>
      <p:ext uri="{BB962C8B-B14F-4D97-AF65-F5344CB8AC3E}">
        <p14:creationId xmlns:p14="http://schemas.microsoft.com/office/powerpoint/2010/main" val="4192246982"/>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Grice on meaning</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933014711"/>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1" y="1417638"/>
            <a:ext cx="4866932" cy="3090077"/>
          </a:xfrm>
          <a:prstGeom prst="rect">
            <a:avLst/>
          </a:prstGeom>
          <a:noFill/>
        </p:spPr>
        <p:txBody>
          <a:bodyPr wrap="square" rtlCol="0">
            <a:spAutoFit/>
          </a:bodyPr>
          <a:lstStyle/>
          <a:p>
            <a:pPr>
              <a:lnSpc>
                <a:spcPct val="90000"/>
              </a:lnSpc>
            </a:pPr>
            <a:r>
              <a:rPr lang="ja-JP" altLang="en-US" sz="2400" dirty="0">
                <a:latin typeface="Arial" charset="0"/>
                <a:ea typeface="ＭＳ Ｐゴシック" charset="0"/>
                <a:cs typeface="ＭＳ Ｐゴシック" charset="0"/>
              </a:rPr>
              <a:t>“</a:t>
            </a:r>
            <a:r>
              <a:rPr lang="en-US" sz="2400" dirty="0">
                <a:latin typeface="Arial" charset="0"/>
                <a:ea typeface="ＭＳ Ｐゴシック" charset="0"/>
                <a:cs typeface="ＭＳ Ｐゴシック" charset="0"/>
              </a:rPr>
              <a:t>Clearly we must at least add that, for </a:t>
            </a:r>
            <a:r>
              <a:rPr lang="en-US" sz="2400" i="1" dirty="0">
                <a:latin typeface="Arial" charset="0"/>
                <a:ea typeface="ＭＳ Ｐゴシック" charset="0"/>
                <a:cs typeface="ＭＳ Ｐゴシック" charset="0"/>
              </a:rPr>
              <a:t>x</a:t>
            </a:r>
            <a:r>
              <a:rPr lang="en-US" sz="2400" dirty="0">
                <a:latin typeface="Arial" charset="0"/>
                <a:ea typeface="ＭＳ Ｐゴシック" charset="0"/>
                <a:cs typeface="ＭＳ Ｐゴシック" charset="0"/>
              </a:rPr>
              <a:t> to have </a:t>
            </a:r>
            <a:r>
              <a:rPr lang="en-US" sz="2400" dirty="0" err="1">
                <a:latin typeface="Arial" charset="0"/>
                <a:ea typeface="ＭＳ Ｐゴシック" charset="0"/>
                <a:cs typeface="ＭＳ Ｐゴシック" charset="0"/>
              </a:rPr>
              <a:t>meant</a:t>
            </a:r>
            <a:r>
              <a:rPr lang="en-US" sz="2400" baseline="-25000" dirty="0" err="1">
                <a:latin typeface="Arial" charset="0"/>
                <a:ea typeface="ＭＳ Ｐゴシック" charset="0"/>
                <a:cs typeface="ＭＳ Ｐゴシック" charset="0"/>
              </a:rPr>
              <a:t>NN</a:t>
            </a:r>
            <a:r>
              <a:rPr lang="en-US" sz="2400" dirty="0">
                <a:latin typeface="Arial" charset="0"/>
                <a:ea typeface="ＭＳ Ｐゴシック" charset="0"/>
                <a:cs typeface="ＭＳ Ｐゴシック" charset="0"/>
              </a:rPr>
              <a:t> anything, not merely must it have been </a:t>
            </a:r>
            <a:r>
              <a:rPr lang="ja-JP" altLang="en-US" sz="2400" dirty="0">
                <a:latin typeface="Arial" charset="0"/>
                <a:ea typeface="ＭＳ Ｐゴシック" charset="0"/>
                <a:cs typeface="ＭＳ Ｐゴシック" charset="0"/>
              </a:rPr>
              <a:t>“</a:t>
            </a:r>
            <a:r>
              <a:rPr lang="en-US" sz="2400" dirty="0">
                <a:latin typeface="Arial" charset="0"/>
                <a:ea typeface="ＭＳ Ｐゴシック" charset="0"/>
                <a:cs typeface="ＭＳ Ｐゴシック" charset="0"/>
              </a:rPr>
              <a:t>uttered</a:t>
            </a:r>
            <a:r>
              <a:rPr lang="ja-JP" altLang="en-US" sz="2400" dirty="0">
                <a:latin typeface="Arial" charset="0"/>
                <a:ea typeface="ＭＳ Ｐゴシック" charset="0"/>
                <a:cs typeface="ＭＳ Ｐゴシック" charset="0"/>
              </a:rPr>
              <a:t>”</a:t>
            </a:r>
            <a:r>
              <a:rPr lang="en-US" sz="2400" dirty="0">
                <a:latin typeface="Arial" charset="0"/>
                <a:ea typeface="ＭＳ Ｐゴシック" charset="0"/>
                <a:cs typeface="ＭＳ Ｐゴシック" charset="0"/>
              </a:rPr>
              <a:t> with the intention of inducing a certain belief but also the utterer must have intended an </a:t>
            </a:r>
            <a:r>
              <a:rPr lang="ja-JP" altLang="en-US" sz="2400" dirty="0">
                <a:latin typeface="Arial" charset="0"/>
                <a:ea typeface="ＭＳ Ｐゴシック" charset="0"/>
                <a:cs typeface="ＭＳ Ｐゴシック" charset="0"/>
              </a:rPr>
              <a:t>“</a:t>
            </a:r>
            <a:r>
              <a:rPr lang="en-US" sz="2400" dirty="0">
                <a:latin typeface="Arial" charset="0"/>
                <a:ea typeface="ＭＳ Ｐゴシック" charset="0"/>
                <a:cs typeface="ＭＳ Ｐゴシック" charset="0"/>
              </a:rPr>
              <a:t>audience</a:t>
            </a:r>
            <a:r>
              <a:rPr lang="ja-JP" altLang="en-US" sz="2400" dirty="0">
                <a:latin typeface="Arial" charset="0"/>
                <a:ea typeface="ＭＳ Ｐゴシック" charset="0"/>
                <a:cs typeface="ＭＳ Ｐゴシック" charset="0"/>
              </a:rPr>
              <a:t>”</a:t>
            </a:r>
            <a:r>
              <a:rPr lang="en-US" sz="2400" dirty="0">
                <a:latin typeface="Arial" charset="0"/>
                <a:ea typeface="ＭＳ Ｐゴシック" charset="0"/>
                <a:cs typeface="ＭＳ Ｐゴシック" charset="0"/>
              </a:rPr>
              <a:t> to recognize the intention behind the utterance</a:t>
            </a:r>
            <a:r>
              <a:rPr lang="ja-JP" altLang="en-US" sz="2400" dirty="0">
                <a:latin typeface="Arial" charset="0"/>
                <a:ea typeface="ＭＳ Ｐゴシック" charset="0"/>
                <a:cs typeface="ＭＳ Ｐゴシック" charset="0"/>
              </a:rPr>
              <a:t>”</a:t>
            </a:r>
            <a:r>
              <a:rPr lang="en-US" sz="2400" dirty="0">
                <a:latin typeface="Arial" charset="0"/>
                <a:ea typeface="ＭＳ Ｐゴシック" charset="0"/>
                <a:cs typeface="ＭＳ Ｐゴシック" charset="0"/>
              </a:rPr>
              <a:t> (</a:t>
            </a:r>
            <a:r>
              <a:rPr lang="ja-JP" altLang="en-US" sz="2400" dirty="0">
                <a:latin typeface="Arial" charset="0"/>
                <a:ea typeface="ＭＳ Ｐゴシック" charset="0"/>
                <a:cs typeface="ＭＳ Ｐゴシック" charset="0"/>
              </a:rPr>
              <a:t>“</a:t>
            </a:r>
            <a:r>
              <a:rPr lang="en-US" sz="2400" dirty="0">
                <a:latin typeface="Arial" charset="0"/>
                <a:ea typeface="ＭＳ Ｐゴシック" charset="0"/>
                <a:cs typeface="ＭＳ Ｐゴシック" charset="0"/>
              </a:rPr>
              <a:t>Meaning</a:t>
            </a:r>
            <a:r>
              <a:rPr lang="ja-JP" altLang="en-US" sz="2400" dirty="0">
                <a:latin typeface="Arial" charset="0"/>
                <a:ea typeface="ＭＳ Ｐゴシック" charset="0"/>
                <a:cs typeface="ＭＳ Ｐゴシック" charset="0"/>
              </a:rPr>
              <a:t>”</a:t>
            </a:r>
            <a:r>
              <a:rPr lang="en-US" sz="2400" dirty="0">
                <a:latin typeface="Arial" charset="0"/>
                <a:ea typeface="ＭＳ Ｐゴシック" charset="0"/>
                <a:cs typeface="ＭＳ Ｐゴシック" charset="0"/>
              </a:rPr>
              <a:t>: 217).</a:t>
            </a: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pic>
        <p:nvPicPr>
          <p:cNvPr id="9" name="Picture 8"/>
          <p:cNvPicPr>
            <a:picLocks noChangeAspect="1"/>
          </p:cNvPicPr>
          <p:nvPr/>
        </p:nvPicPr>
        <p:blipFill>
          <a:blip r:embed="rId11"/>
          <a:stretch>
            <a:fillRect/>
          </a:stretch>
        </p:blipFill>
        <p:spPr>
          <a:xfrm>
            <a:off x="5600153" y="1417639"/>
            <a:ext cx="3116285" cy="4475368"/>
          </a:xfrm>
          <a:prstGeom prst="rect">
            <a:avLst/>
          </a:prstGeom>
        </p:spPr>
      </p:pic>
      <p:pic>
        <p:nvPicPr>
          <p:cNvPr id="10" name="Picture 9"/>
          <p:cNvPicPr>
            <a:picLocks noChangeAspect="1"/>
          </p:cNvPicPr>
          <p:nvPr/>
        </p:nvPicPr>
        <p:blipFill>
          <a:blip r:embed="rId9"/>
          <a:stretch>
            <a:fillRect/>
          </a:stretch>
        </p:blipFill>
        <p:spPr>
          <a:xfrm>
            <a:off x="5600153" y="1417639"/>
            <a:ext cx="3268686" cy="4475367"/>
          </a:xfrm>
          <a:prstGeom prst="rect">
            <a:avLst/>
          </a:prstGeom>
        </p:spPr>
      </p:pic>
    </p:spTree>
    <p:extLst>
      <p:ext uri="{BB962C8B-B14F-4D97-AF65-F5344CB8AC3E}">
        <p14:creationId xmlns:p14="http://schemas.microsoft.com/office/powerpoint/2010/main" val="3525361685"/>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a:cs typeface="Arial"/>
              </a:rPr>
              <a:t>Reading for next time</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810522426"/>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1" y="1417638"/>
            <a:ext cx="4866932" cy="3939540"/>
          </a:xfrm>
          <a:prstGeom prst="rect">
            <a:avLst/>
          </a:prstGeom>
          <a:noFill/>
        </p:spPr>
        <p:txBody>
          <a:bodyPr wrap="square" rtlCol="0">
            <a:spAutoFit/>
          </a:bodyPr>
          <a:lstStyle/>
          <a:p>
            <a:pPr>
              <a:lnSpc>
                <a:spcPct val="90000"/>
              </a:lnSpc>
            </a:pPr>
            <a:r>
              <a:rPr lang="en-US" sz="2400" dirty="0">
                <a:latin typeface="Arial" charset="0"/>
                <a:ea typeface="ＭＳ Ｐゴシック" charset="0"/>
                <a:cs typeface="ＭＳ Ｐゴシック" charset="0"/>
              </a:rPr>
              <a:t>Reading for next session: </a:t>
            </a:r>
            <a:endParaRPr lang="en-US" sz="2400" dirty="0" smtClean="0">
              <a:latin typeface="Arial" charset="0"/>
              <a:ea typeface="ＭＳ Ｐゴシック" charset="0"/>
              <a:cs typeface="ＭＳ Ｐゴシック" charset="0"/>
            </a:endParaRPr>
          </a:p>
          <a:p>
            <a:pPr>
              <a:lnSpc>
                <a:spcPct val="90000"/>
              </a:lnSpc>
            </a:pPr>
            <a:endParaRPr lang="en-US" sz="1600" dirty="0">
              <a:latin typeface="Arial" charset="0"/>
              <a:ea typeface="ＭＳ Ｐゴシック" charset="0"/>
              <a:cs typeface="ＭＳ Ｐゴシック" charset="0"/>
            </a:endParaRPr>
          </a:p>
          <a:p>
            <a:pPr algn="just"/>
            <a:r>
              <a:rPr lang="en-US" sz="2400" dirty="0">
                <a:latin typeface="Arial" charset="0"/>
                <a:ea typeface="ＭＳ Ｐゴシック" charset="0"/>
                <a:cs typeface="ＭＳ Ｐゴシック" charset="0"/>
              </a:rPr>
              <a:t>P. Grice, </a:t>
            </a:r>
            <a:r>
              <a:rPr lang="ja-JP" altLang="en-US" sz="2400" dirty="0">
                <a:latin typeface="Arial" charset="0"/>
                <a:ea typeface="ＭＳ Ｐゴシック" charset="0"/>
                <a:cs typeface="ＭＳ Ｐゴシック" charset="0"/>
              </a:rPr>
              <a:t>“</a:t>
            </a:r>
            <a:r>
              <a:rPr lang="en-US" sz="2400" dirty="0">
                <a:latin typeface="Arial" charset="0"/>
                <a:ea typeface="ＭＳ Ｐゴシック" charset="0"/>
                <a:cs typeface="ＭＳ Ｐゴシック" charset="0"/>
              </a:rPr>
              <a:t>Utterer</a:t>
            </a:r>
            <a:r>
              <a:rPr lang="ja-JP" altLang="en-US" sz="2400" dirty="0">
                <a:latin typeface="Arial" charset="0"/>
                <a:ea typeface="ＭＳ Ｐゴシック" charset="0"/>
                <a:cs typeface="ＭＳ Ｐゴシック" charset="0"/>
              </a:rPr>
              <a:t>’</a:t>
            </a:r>
            <a:r>
              <a:rPr lang="en-US" sz="2400" dirty="0">
                <a:latin typeface="Arial" charset="0"/>
                <a:ea typeface="ＭＳ Ｐゴシック" charset="0"/>
                <a:cs typeface="ＭＳ Ｐゴシック" charset="0"/>
              </a:rPr>
              <a:t>s Meaning and Intentions</a:t>
            </a:r>
            <a:r>
              <a:rPr lang="ja-JP" altLang="en-US" sz="2400" dirty="0">
                <a:latin typeface="Arial" charset="0"/>
                <a:ea typeface="ＭＳ Ｐゴシック" charset="0"/>
                <a:cs typeface="ＭＳ Ｐゴシック" charset="0"/>
              </a:rPr>
              <a:t>”</a:t>
            </a:r>
            <a:r>
              <a:rPr lang="en-US" sz="2400" dirty="0">
                <a:latin typeface="Arial" charset="0"/>
                <a:ea typeface="ＭＳ Ｐゴシック" charset="0"/>
                <a:cs typeface="ＭＳ Ｐゴシック" charset="0"/>
              </a:rPr>
              <a:t> chapter 5 in his </a:t>
            </a:r>
            <a:r>
              <a:rPr lang="en-US" sz="2400" i="1" dirty="0">
                <a:latin typeface="Arial" charset="0"/>
                <a:ea typeface="ＭＳ Ｐゴシック" charset="0"/>
                <a:cs typeface="ＭＳ Ｐゴシック" charset="0"/>
              </a:rPr>
              <a:t>Studies in the Way of Words</a:t>
            </a:r>
            <a:r>
              <a:rPr lang="en-US" sz="2400" dirty="0" smtClean="0">
                <a:latin typeface="Arial" charset="0"/>
                <a:ea typeface="ＭＳ Ｐゴシック" charset="0"/>
                <a:cs typeface="ＭＳ Ｐゴシック" charset="0"/>
              </a:rPr>
              <a:t>.</a:t>
            </a:r>
          </a:p>
          <a:p>
            <a:pPr algn="just"/>
            <a:r>
              <a:rPr lang="en-US" sz="2400" i="1" dirty="0" smtClean="0">
                <a:latin typeface="Arial" charset="0"/>
                <a:ea typeface="ＭＳ Ｐゴシック" charset="0"/>
                <a:cs typeface="ＭＳ Ｐゴシック" charset="0"/>
              </a:rPr>
              <a:t>  </a:t>
            </a:r>
            <a:endParaRPr lang="en-US" sz="2400" dirty="0">
              <a:latin typeface="Arial" charset="0"/>
              <a:ea typeface="ＭＳ Ｐゴシック" charset="0"/>
              <a:cs typeface="ＭＳ Ｐゴシック" charset="0"/>
            </a:endParaRPr>
          </a:p>
          <a:p>
            <a:pPr algn="just"/>
            <a:r>
              <a:rPr lang="en-US" sz="2400" dirty="0">
                <a:latin typeface="Arial" charset="0"/>
                <a:ea typeface="ＭＳ Ｐゴシック" charset="0"/>
                <a:cs typeface="ＭＳ Ｐゴシック" charset="0"/>
              </a:rPr>
              <a:t>S. Neale, </a:t>
            </a:r>
            <a:r>
              <a:rPr lang="ja-JP" altLang="en-US" sz="2400" dirty="0">
                <a:latin typeface="Arial" charset="0"/>
                <a:ea typeface="ＭＳ Ｐゴシック" charset="0"/>
                <a:cs typeface="ＭＳ Ｐゴシック" charset="0"/>
              </a:rPr>
              <a:t>“</a:t>
            </a:r>
            <a:r>
              <a:rPr lang="en-US" sz="2400" dirty="0">
                <a:latin typeface="Arial" charset="0"/>
                <a:ea typeface="ＭＳ Ｐゴシック" charset="0"/>
                <a:cs typeface="ＭＳ Ｐゴシック" charset="0"/>
              </a:rPr>
              <a:t>Paul Grice and the Philosophy of Language</a:t>
            </a:r>
            <a:r>
              <a:rPr lang="ja-JP" altLang="en-US" sz="2400" dirty="0">
                <a:latin typeface="Arial" charset="0"/>
                <a:ea typeface="ＭＳ Ｐゴシック" charset="0"/>
                <a:cs typeface="ＭＳ Ｐゴシック" charset="0"/>
              </a:rPr>
              <a:t>”</a:t>
            </a:r>
            <a:r>
              <a:rPr lang="en-US" sz="2400" dirty="0">
                <a:latin typeface="Arial" charset="0"/>
                <a:ea typeface="ＭＳ Ｐゴシック" charset="0"/>
                <a:cs typeface="ＭＳ Ｐゴシック" charset="0"/>
              </a:rPr>
              <a:t> (1992), §§4-6, pp. 541-556 </a:t>
            </a:r>
            <a:r>
              <a:rPr lang="en-US" sz="2400" b="1" dirty="0">
                <a:latin typeface="Arial" charset="0"/>
                <a:ea typeface="ＭＳ Ｐゴシック" charset="0"/>
                <a:cs typeface="ＭＳ Ｐゴシック" charset="0"/>
              </a:rPr>
              <a:t>only</a:t>
            </a:r>
            <a:r>
              <a:rPr lang="en-US" sz="2400" dirty="0">
                <a:latin typeface="Arial" charset="0"/>
                <a:ea typeface="ＭＳ Ｐゴシック" charset="0"/>
                <a:cs typeface="ＭＳ Ｐゴシック" charset="0"/>
              </a:rPr>
              <a:t>, </a:t>
            </a:r>
            <a:r>
              <a:rPr lang="en-US" sz="2400" i="1" dirty="0">
                <a:latin typeface="Arial" charset="0"/>
                <a:ea typeface="ＭＳ Ｐゴシック" charset="0"/>
                <a:cs typeface="ＭＳ Ｐゴシック" charset="0"/>
              </a:rPr>
              <a:t>Linguistics and Philosophy</a:t>
            </a:r>
            <a:r>
              <a:rPr lang="en-US" sz="2400" dirty="0">
                <a:latin typeface="Arial" charset="0"/>
                <a:ea typeface="ＭＳ Ｐゴシック" charset="0"/>
                <a:cs typeface="ＭＳ Ｐゴシック" charset="0"/>
              </a:rPr>
              <a:t> vol. 15.</a:t>
            </a:r>
          </a:p>
          <a:p>
            <a:pPr>
              <a:lnSpc>
                <a:spcPct val="90000"/>
              </a:lnSpc>
            </a:pPr>
            <a:endParaRPr lang="en-US" sz="2400" dirty="0">
              <a:latin typeface="Arial" charset="0"/>
              <a:ea typeface="ＭＳ Ｐゴシック" charset="0"/>
              <a:cs typeface="ＭＳ Ｐゴシック" charset="0"/>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pic>
        <p:nvPicPr>
          <p:cNvPr id="4" name="Picture 3"/>
          <p:cNvPicPr>
            <a:picLocks noChangeAspect="1"/>
          </p:cNvPicPr>
          <p:nvPr/>
        </p:nvPicPr>
        <p:blipFill>
          <a:blip r:embed="rId10"/>
          <a:stretch>
            <a:fillRect/>
          </a:stretch>
        </p:blipFill>
        <p:spPr>
          <a:xfrm>
            <a:off x="5604939" y="1417638"/>
            <a:ext cx="3111500" cy="4297130"/>
          </a:xfrm>
          <a:prstGeom prst="rect">
            <a:avLst/>
          </a:prstGeom>
        </p:spPr>
      </p:pic>
      <p:pic>
        <p:nvPicPr>
          <p:cNvPr id="9" name="Picture 8"/>
          <p:cNvPicPr>
            <a:picLocks noChangeAspect="1"/>
          </p:cNvPicPr>
          <p:nvPr/>
        </p:nvPicPr>
        <p:blipFill>
          <a:blip r:embed="rId11"/>
          <a:stretch>
            <a:fillRect/>
          </a:stretch>
        </p:blipFill>
        <p:spPr>
          <a:xfrm>
            <a:off x="5600153" y="1417639"/>
            <a:ext cx="3116285" cy="4475368"/>
          </a:xfrm>
          <a:prstGeom prst="rect">
            <a:avLst/>
          </a:prstGeom>
        </p:spPr>
      </p:pic>
      <p:pic>
        <p:nvPicPr>
          <p:cNvPr id="10" name="Picture 9"/>
          <p:cNvPicPr>
            <a:picLocks noChangeAspect="1"/>
          </p:cNvPicPr>
          <p:nvPr/>
        </p:nvPicPr>
        <p:blipFill>
          <a:blip r:embed="rId9"/>
          <a:stretch>
            <a:fillRect/>
          </a:stretch>
        </p:blipFill>
        <p:spPr>
          <a:xfrm>
            <a:off x="5600153" y="1417639"/>
            <a:ext cx="3268686" cy="4475367"/>
          </a:xfrm>
          <a:prstGeom prst="rect">
            <a:avLst/>
          </a:prstGeom>
        </p:spPr>
      </p:pic>
    </p:spTree>
    <p:extLst>
      <p:ext uri="{BB962C8B-B14F-4D97-AF65-F5344CB8AC3E}">
        <p14:creationId xmlns:p14="http://schemas.microsoft.com/office/powerpoint/2010/main" val="132826193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a:cs typeface="Arial"/>
              </a:rPr>
              <a:t>Recap</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93233851"/>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3046988"/>
          </a:xfrm>
          <a:prstGeom prst="rect">
            <a:avLst/>
          </a:prstGeom>
          <a:noFill/>
        </p:spPr>
        <p:txBody>
          <a:bodyPr wrap="square" rtlCol="0">
            <a:spAutoFit/>
          </a:bodyPr>
          <a:lstStyle/>
          <a:p>
            <a:r>
              <a:rPr lang="en-US" sz="2400" dirty="0">
                <a:latin typeface="Arial" charset="0"/>
                <a:ea typeface="ＭＳ Ｐゴシック" charset="0"/>
                <a:cs typeface="ＭＳ Ｐゴシック" charset="0"/>
              </a:rPr>
              <a:t>We can use language in order to communicate things.</a:t>
            </a:r>
          </a:p>
          <a:p>
            <a:endParaRPr lang="en-US" sz="2400" dirty="0">
              <a:latin typeface="Arial" charset="0"/>
              <a:ea typeface="ＭＳ Ｐゴシック" charset="0"/>
              <a:cs typeface="ＭＳ Ｐゴシック" charset="0"/>
            </a:endParaRPr>
          </a:p>
          <a:p>
            <a:r>
              <a:rPr lang="en-US" sz="2400" dirty="0">
                <a:latin typeface="Arial" charset="0"/>
                <a:ea typeface="ＭＳ Ｐゴシック" charset="0"/>
                <a:cs typeface="ＭＳ Ｐゴシック" charset="0"/>
              </a:rPr>
              <a:t>Grice points to a distinction in the ways we can communicate, or convey, or </a:t>
            </a:r>
            <a:r>
              <a:rPr lang="en-US" sz="2400" i="1" dirty="0">
                <a:latin typeface="Arial" charset="0"/>
                <a:ea typeface="ＭＳ Ｐゴシック" charset="0"/>
                <a:cs typeface="ＭＳ Ｐゴシック" charset="0"/>
              </a:rPr>
              <a:t>mean</a:t>
            </a:r>
            <a:r>
              <a:rPr lang="en-US" sz="2400" dirty="0">
                <a:latin typeface="Arial" charset="0"/>
                <a:ea typeface="ＭＳ Ｐゴシック" charset="0"/>
                <a:cs typeface="ＭＳ Ｐゴシック" charset="0"/>
              </a:rPr>
              <a:t> things by what we </a:t>
            </a:r>
            <a:r>
              <a:rPr lang="en-US" sz="2400" dirty="0" smtClean="0">
                <a:latin typeface="Arial" charset="0"/>
                <a:ea typeface="ＭＳ Ｐゴシック" charset="0"/>
                <a:cs typeface="ＭＳ Ｐゴシック" charset="0"/>
              </a:rPr>
              <a:t>say or state.</a:t>
            </a:r>
            <a:endParaRPr lang="en-US" sz="2400" dirty="0">
              <a:latin typeface="Arial" charset="0"/>
              <a:ea typeface="ＭＳ Ｐゴシック" charset="0"/>
              <a:cs typeface="ＭＳ Ｐゴシック" charset="0"/>
            </a:endParaRPr>
          </a:p>
          <a:p>
            <a:endParaRPr lang="en-US" sz="2400" dirty="0">
              <a:latin typeface="Arial"/>
              <a:ea typeface="ＭＳ Ｐゴシック" charset="0"/>
              <a:cs typeface="Arial"/>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spTree>
    <p:extLst>
      <p:ext uri="{BB962C8B-B14F-4D97-AF65-F5344CB8AC3E}">
        <p14:creationId xmlns:p14="http://schemas.microsoft.com/office/powerpoint/2010/main" val="100189930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a:cs typeface="Arial"/>
              </a:rPr>
              <a:t>Recap</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18560606"/>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3416320"/>
          </a:xfrm>
          <a:prstGeom prst="rect">
            <a:avLst/>
          </a:prstGeom>
          <a:noFill/>
        </p:spPr>
        <p:txBody>
          <a:bodyPr wrap="square" rtlCol="0">
            <a:spAutoFit/>
          </a:bodyPr>
          <a:lstStyle/>
          <a:p>
            <a:pPr marL="0" lvl="2"/>
            <a:r>
              <a:rPr lang="en-US" sz="2400" dirty="0">
                <a:latin typeface="Arial" charset="0"/>
                <a:ea typeface="ＭＳ Ｐゴシック" charset="0"/>
                <a:cs typeface="ＭＳ Ｐゴシック" charset="0"/>
              </a:rPr>
              <a:t>Grice divides what is communicated or </a:t>
            </a:r>
            <a:r>
              <a:rPr lang="en-US" sz="2400" i="1" dirty="0">
                <a:latin typeface="Arial" charset="0"/>
                <a:ea typeface="ＭＳ Ｐゴシック" charset="0"/>
                <a:cs typeface="ＭＳ Ｐゴシック" charset="0"/>
              </a:rPr>
              <a:t>meant</a:t>
            </a:r>
            <a:r>
              <a:rPr lang="en-US" sz="2400" dirty="0">
                <a:latin typeface="Arial" charset="0"/>
                <a:ea typeface="ＭＳ Ｐゴシック" charset="0"/>
                <a:cs typeface="ＭＳ Ｐゴシック" charset="0"/>
              </a:rPr>
              <a:t> into:</a:t>
            </a:r>
          </a:p>
          <a:p>
            <a:pPr marL="812800" indent="-812800"/>
            <a:endParaRPr lang="en-US" sz="2400" dirty="0">
              <a:latin typeface="Arial" charset="0"/>
              <a:ea typeface="ＭＳ Ｐゴシック" charset="0"/>
              <a:cs typeface="ＭＳ Ｐゴシック" charset="0"/>
            </a:endParaRPr>
          </a:p>
          <a:p>
            <a:pPr marL="812800" indent="-812800">
              <a:buFontTx/>
              <a:buAutoNum type="romanUcParenBoth"/>
            </a:pPr>
            <a:r>
              <a:rPr lang="en-US" sz="2400" dirty="0">
                <a:latin typeface="Arial" charset="0"/>
                <a:ea typeface="ＭＳ Ｐゴシック" charset="0"/>
                <a:cs typeface="ＭＳ Ｐゴシック" charset="0"/>
              </a:rPr>
              <a:t>What is (explicitly) </a:t>
            </a:r>
            <a:r>
              <a:rPr lang="en-US" sz="2400" dirty="0" smtClean="0">
                <a:latin typeface="Arial" charset="0"/>
                <a:ea typeface="ＭＳ Ｐゴシック" charset="0"/>
                <a:cs typeface="ＭＳ Ｐゴシック" charset="0"/>
              </a:rPr>
              <a:t>said or stated.</a:t>
            </a:r>
            <a:endParaRPr lang="en-US" sz="2400" dirty="0">
              <a:latin typeface="Arial" charset="0"/>
              <a:ea typeface="ＭＳ Ｐゴシック" charset="0"/>
              <a:cs typeface="ＭＳ Ｐゴシック" charset="0"/>
            </a:endParaRPr>
          </a:p>
          <a:p>
            <a:pPr marL="812800" indent="-812800">
              <a:buFontTx/>
              <a:buAutoNum type="romanUcParenBoth"/>
            </a:pPr>
            <a:endParaRPr lang="en-US" sz="2400" dirty="0">
              <a:latin typeface="Arial" charset="0"/>
              <a:ea typeface="ＭＳ Ｐゴシック" charset="0"/>
              <a:cs typeface="ＭＳ Ｐゴシック" charset="0"/>
            </a:endParaRPr>
          </a:p>
          <a:p>
            <a:pPr marL="812800" indent="-812800">
              <a:buFontTx/>
              <a:buAutoNum type="romanUcParenBoth"/>
            </a:pPr>
            <a:r>
              <a:rPr lang="en-US" sz="2400" dirty="0">
                <a:latin typeface="Arial" charset="0"/>
                <a:ea typeface="ＭＳ Ｐゴシック" charset="0"/>
                <a:cs typeface="ＭＳ Ｐゴシック" charset="0"/>
              </a:rPr>
              <a:t>What is (merely) implicated (the </a:t>
            </a:r>
            <a:r>
              <a:rPr lang="en-US" sz="2400" i="1" dirty="0" err="1">
                <a:latin typeface="Arial" charset="0"/>
                <a:ea typeface="ＭＳ Ｐゴシック" charset="0"/>
                <a:cs typeface="ＭＳ Ｐゴシック" charset="0"/>
              </a:rPr>
              <a:t>implicature</a:t>
            </a:r>
            <a:r>
              <a:rPr lang="en-US" sz="2400" dirty="0">
                <a:latin typeface="Arial" charset="0"/>
                <a:ea typeface="ＭＳ Ｐゴシック" charset="0"/>
                <a:cs typeface="ＭＳ Ｐゴシック" charset="0"/>
              </a:rPr>
              <a:t>).</a:t>
            </a:r>
          </a:p>
          <a:p>
            <a:endParaRPr lang="en-US" sz="2400" dirty="0">
              <a:latin typeface="Arial"/>
              <a:ea typeface="ＭＳ Ｐゴシック" charset="0"/>
              <a:cs typeface="Arial"/>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spTree>
    <p:extLst>
      <p:ext uri="{BB962C8B-B14F-4D97-AF65-F5344CB8AC3E}">
        <p14:creationId xmlns:p14="http://schemas.microsoft.com/office/powerpoint/2010/main" val="276237649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a:cs typeface="Arial"/>
              </a:rPr>
              <a:t>Recap</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160505541"/>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2308324"/>
          </a:xfrm>
          <a:prstGeom prst="rect">
            <a:avLst/>
          </a:prstGeom>
          <a:noFill/>
        </p:spPr>
        <p:txBody>
          <a:bodyPr wrap="square" rtlCol="0">
            <a:spAutoFit/>
          </a:bodyPr>
          <a:lstStyle/>
          <a:p>
            <a:pPr marL="812800" indent="-812800"/>
            <a:r>
              <a:rPr lang="en-US" sz="2400" dirty="0">
                <a:latin typeface="Arial" charset="0"/>
                <a:ea typeface="ＭＳ Ｐゴシック" charset="0"/>
                <a:cs typeface="ＭＳ Ｐゴシック" charset="0"/>
              </a:rPr>
              <a:t>Consider the following exchange:</a:t>
            </a:r>
          </a:p>
          <a:p>
            <a:pPr marL="812800" indent="-812800"/>
            <a:endParaRPr lang="en-US" sz="2400" dirty="0">
              <a:latin typeface="Arial" charset="0"/>
              <a:ea typeface="ＭＳ Ｐゴシック" charset="0"/>
              <a:cs typeface="ＭＳ Ｐゴシック" charset="0"/>
            </a:endParaRPr>
          </a:p>
          <a:p>
            <a:pPr marL="812800" indent="-812800"/>
            <a:r>
              <a:rPr lang="en-US" sz="2400" dirty="0">
                <a:latin typeface="Arial" charset="0"/>
                <a:ea typeface="ＭＳ Ｐゴシック" charset="0"/>
                <a:cs typeface="ＭＳ Ｐゴシック" charset="0"/>
              </a:rPr>
              <a:t>A: Would you like a coffee.</a:t>
            </a:r>
          </a:p>
          <a:p>
            <a:pPr marL="812800" indent="-812800"/>
            <a:endParaRPr lang="en-US" sz="2400" dirty="0">
              <a:latin typeface="Arial" charset="0"/>
              <a:ea typeface="ＭＳ Ｐゴシック" charset="0"/>
              <a:cs typeface="ＭＳ Ｐゴシック" charset="0"/>
            </a:endParaRPr>
          </a:p>
          <a:p>
            <a:pPr marL="812800" indent="-812800"/>
            <a:r>
              <a:rPr lang="en-US" sz="2400" dirty="0">
                <a:latin typeface="Arial" charset="0"/>
                <a:ea typeface="ＭＳ Ｐゴシック" charset="0"/>
                <a:cs typeface="ＭＳ Ｐゴシック" charset="0"/>
              </a:rPr>
              <a:t>B: </a:t>
            </a:r>
            <a:r>
              <a:rPr lang="en-US" sz="2400" dirty="0" smtClean="0">
                <a:latin typeface="Arial" charset="0"/>
                <a:ea typeface="ＭＳ Ｐゴシック" charset="0"/>
                <a:cs typeface="ＭＳ Ｐゴシック" charset="0"/>
              </a:rPr>
              <a:t>I</a:t>
            </a:r>
            <a:r>
              <a:rPr lang="en-GB" sz="2400" dirty="0" smtClean="0">
                <a:latin typeface="Arial" charset="0"/>
                <a:ea typeface="ＭＳ Ｐゴシック" charset="0"/>
                <a:cs typeface="ＭＳ Ｐゴシック" charset="0"/>
              </a:rPr>
              <a:t>’</a:t>
            </a:r>
            <a:r>
              <a:rPr lang="en-US" sz="2400" dirty="0" err="1" smtClean="0">
                <a:latin typeface="Arial" charset="0"/>
                <a:ea typeface="ＭＳ Ｐゴシック" charset="0"/>
                <a:cs typeface="ＭＳ Ｐゴシック" charset="0"/>
              </a:rPr>
              <a:t>ve</a:t>
            </a:r>
            <a:r>
              <a:rPr lang="en-US" sz="2400" dirty="0" smtClean="0">
                <a:latin typeface="Arial" charset="0"/>
                <a:ea typeface="ＭＳ Ｐゴシック" charset="0"/>
                <a:cs typeface="ＭＳ Ｐゴシック" charset="0"/>
              </a:rPr>
              <a:t> </a:t>
            </a:r>
            <a:r>
              <a:rPr lang="en-US" sz="2400" dirty="0">
                <a:latin typeface="Arial" charset="0"/>
                <a:ea typeface="ＭＳ Ｐゴシック" charset="0"/>
                <a:cs typeface="ＭＳ Ｐゴシック" charset="0"/>
              </a:rPr>
              <a:t>just had one.</a:t>
            </a:r>
          </a:p>
          <a:p>
            <a:endParaRPr lang="en-US" sz="2400" dirty="0">
              <a:latin typeface="Arial"/>
              <a:ea typeface="ＭＳ Ｐゴシック" charset="0"/>
              <a:cs typeface="Arial"/>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spTree>
    <p:extLst>
      <p:ext uri="{BB962C8B-B14F-4D97-AF65-F5344CB8AC3E}">
        <p14:creationId xmlns:p14="http://schemas.microsoft.com/office/powerpoint/2010/main" val="32542239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a:cs typeface="Arial"/>
              </a:rPr>
              <a:t>Recap</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323965605"/>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2677656"/>
          </a:xfrm>
          <a:prstGeom prst="rect">
            <a:avLst/>
          </a:prstGeom>
          <a:noFill/>
        </p:spPr>
        <p:txBody>
          <a:bodyPr wrap="square" rtlCol="0">
            <a:spAutoFit/>
          </a:bodyPr>
          <a:lstStyle/>
          <a:p>
            <a:r>
              <a:rPr lang="en-US" sz="2400" dirty="0">
                <a:latin typeface="Arial" charset="0"/>
                <a:ea typeface="ＭＳ Ｐゴシック" charset="0"/>
                <a:cs typeface="ＭＳ Ｐゴシック" charset="0"/>
              </a:rPr>
              <a:t>Grice thinks that what B (explicitly) said is closely linked with the literal meanings of the words they used:</a:t>
            </a:r>
          </a:p>
          <a:p>
            <a:endParaRPr lang="en-US" sz="2400" dirty="0">
              <a:latin typeface="Arial" charset="0"/>
              <a:ea typeface="ＭＳ Ｐゴシック" charset="0"/>
              <a:cs typeface="ＭＳ Ｐゴシック" charset="0"/>
            </a:endParaRPr>
          </a:p>
          <a:p>
            <a:r>
              <a:rPr lang="en-US" sz="2400" dirty="0" smtClean="0">
                <a:latin typeface="Arial"/>
                <a:ea typeface="ＭＳ Ｐゴシック" charset="0"/>
                <a:cs typeface="Arial"/>
              </a:rPr>
              <a:t>(1*) In the recent past, I’ve had a single unit of something.</a:t>
            </a:r>
            <a:endParaRPr lang="en-US" sz="2400" dirty="0">
              <a:latin typeface="Arial"/>
              <a:ea typeface="ＭＳ Ｐゴシック" charset="0"/>
              <a:cs typeface="Arial"/>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spTree>
    <p:extLst>
      <p:ext uri="{BB962C8B-B14F-4D97-AF65-F5344CB8AC3E}">
        <p14:creationId xmlns:p14="http://schemas.microsoft.com/office/powerpoint/2010/main" val="66219865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a:cs typeface="Arial"/>
              </a:rPr>
              <a:t>Recap</a:t>
            </a:r>
            <a:endParaRPr lang="en-US" dirty="0">
              <a:latin typeface="Arial"/>
              <a:cs typeface="Aria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1889162"/>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33222" y="1417638"/>
            <a:ext cx="4866932" cy="3422475"/>
          </a:xfrm>
          <a:prstGeom prst="rect">
            <a:avLst/>
          </a:prstGeom>
          <a:noFill/>
        </p:spPr>
        <p:txBody>
          <a:bodyPr wrap="square" rtlCol="0">
            <a:spAutoFit/>
          </a:bodyPr>
          <a:lstStyle/>
          <a:p>
            <a:pPr>
              <a:lnSpc>
                <a:spcPct val="90000"/>
              </a:lnSpc>
            </a:pPr>
            <a:r>
              <a:rPr lang="en-US" sz="2400" dirty="0">
                <a:latin typeface="Arial" charset="0"/>
                <a:ea typeface="ＭＳ Ｐゴシック" charset="0"/>
                <a:cs typeface="ＭＳ Ｐゴシック" charset="0"/>
              </a:rPr>
              <a:t>However, </a:t>
            </a:r>
            <a:r>
              <a:rPr lang="en-US" sz="2400" dirty="0" smtClean="0">
                <a:latin typeface="Arial" charset="0"/>
                <a:ea typeface="ＭＳ Ｐゴシック" charset="0"/>
                <a:cs typeface="ＭＳ Ｐゴシック" charset="0"/>
              </a:rPr>
              <a:t>Grice </a:t>
            </a:r>
            <a:r>
              <a:rPr lang="en-US" sz="2400" dirty="0">
                <a:latin typeface="Arial" charset="0"/>
                <a:ea typeface="ＭＳ Ｐゴシック" charset="0"/>
                <a:cs typeface="ＭＳ Ｐゴシック" charset="0"/>
              </a:rPr>
              <a:t>allows that some information may have to be added to the meanings of those words in order to derive what </a:t>
            </a:r>
            <a:r>
              <a:rPr lang="en-US" sz="2400" dirty="0" smtClean="0">
                <a:latin typeface="Arial" charset="0"/>
                <a:ea typeface="ＭＳ Ｐゴシック" charset="0"/>
                <a:cs typeface="ＭＳ Ｐゴシック" charset="0"/>
              </a:rPr>
              <a:t>was </a:t>
            </a:r>
            <a:r>
              <a:rPr lang="en-US" sz="2400" dirty="0">
                <a:latin typeface="Arial" charset="0"/>
                <a:ea typeface="ＭＳ Ｐゴシック" charset="0"/>
                <a:cs typeface="ＭＳ Ｐゴシック" charset="0"/>
              </a:rPr>
              <a:t>said. In particular, we need to know </a:t>
            </a:r>
            <a:r>
              <a:rPr lang="en-US" sz="2400" dirty="0" smtClean="0">
                <a:latin typeface="Arial" charset="0"/>
                <a:ea typeface="ＭＳ Ｐゴシック" charset="0"/>
                <a:cs typeface="ＭＳ Ｐゴシック" charset="0"/>
              </a:rPr>
              <a:t>who “I” is used to talk about, </a:t>
            </a:r>
            <a:r>
              <a:rPr lang="en-US" sz="2400" dirty="0">
                <a:latin typeface="Arial" charset="0"/>
                <a:ea typeface="ＭＳ Ｐゴシック" charset="0"/>
                <a:cs typeface="ＭＳ Ｐゴシック" charset="0"/>
              </a:rPr>
              <a:t>and what </a:t>
            </a:r>
            <a:r>
              <a:rPr lang="en-GB" sz="2400" dirty="0" smtClean="0">
                <a:latin typeface="Arial" charset="0"/>
                <a:ea typeface="ＭＳ Ｐゴシック" charset="0"/>
                <a:cs typeface="ＭＳ Ｐゴシック" charset="0"/>
              </a:rPr>
              <a:t>“</a:t>
            </a:r>
            <a:r>
              <a:rPr lang="en-US" sz="2400" dirty="0" smtClean="0">
                <a:latin typeface="Arial" charset="0"/>
                <a:ea typeface="ＭＳ Ｐゴシック" charset="0"/>
                <a:cs typeface="ＭＳ Ｐゴシック" charset="0"/>
              </a:rPr>
              <a:t>one</a:t>
            </a:r>
            <a:r>
              <a:rPr lang="en-GB" sz="2400" dirty="0" smtClean="0">
                <a:latin typeface="Arial" charset="0"/>
                <a:ea typeface="ＭＳ Ｐゴシック" charset="0"/>
                <a:cs typeface="ＭＳ Ｐゴシック" charset="0"/>
              </a:rPr>
              <a:t>”</a:t>
            </a:r>
            <a:r>
              <a:rPr lang="en-US" sz="2400" dirty="0" smtClean="0">
                <a:latin typeface="Arial" charset="0"/>
                <a:ea typeface="ＭＳ Ｐゴシック" charset="0"/>
                <a:cs typeface="ＭＳ Ｐゴシック" charset="0"/>
              </a:rPr>
              <a:t> </a:t>
            </a:r>
            <a:r>
              <a:rPr lang="en-US" sz="2400" dirty="0">
                <a:latin typeface="Arial" charset="0"/>
                <a:ea typeface="ＭＳ Ｐゴシック" charset="0"/>
                <a:cs typeface="ＭＳ Ｐゴシック" charset="0"/>
              </a:rPr>
              <a:t>is used to refer to:</a:t>
            </a:r>
          </a:p>
          <a:p>
            <a:pPr>
              <a:lnSpc>
                <a:spcPct val="90000"/>
              </a:lnSpc>
            </a:pPr>
            <a:endParaRPr lang="en-US" sz="2400" dirty="0">
              <a:latin typeface="Arial" charset="0"/>
              <a:ea typeface="ＭＳ Ｐゴシック" charset="0"/>
              <a:cs typeface="ＭＳ Ｐゴシック" charset="0"/>
            </a:endParaRPr>
          </a:p>
          <a:p>
            <a:pPr>
              <a:lnSpc>
                <a:spcPct val="90000"/>
              </a:lnSpc>
            </a:pPr>
            <a:r>
              <a:rPr lang="en-US" sz="2400" dirty="0">
                <a:latin typeface="Arial" charset="0"/>
                <a:ea typeface="ＭＳ Ｐゴシック" charset="0"/>
                <a:cs typeface="ＭＳ Ｐゴシック" charset="0"/>
              </a:rPr>
              <a:t>(</a:t>
            </a:r>
            <a:r>
              <a:rPr lang="en-US" sz="2400" dirty="0" smtClean="0">
                <a:latin typeface="Arial" charset="0"/>
                <a:ea typeface="ＭＳ Ｐゴシック" charset="0"/>
                <a:cs typeface="ＭＳ Ｐゴシック" charset="0"/>
              </a:rPr>
              <a:t>2*) </a:t>
            </a:r>
            <a:r>
              <a:rPr lang="en-US" sz="2400" dirty="0">
                <a:latin typeface="Arial"/>
                <a:ea typeface="ＭＳ Ｐゴシック" charset="0"/>
                <a:cs typeface="Arial"/>
              </a:rPr>
              <a:t>In the recent past, </a:t>
            </a:r>
            <a:r>
              <a:rPr lang="en-US" sz="2400" dirty="0" smtClean="0">
                <a:latin typeface="Arial"/>
                <a:ea typeface="ＭＳ Ｐゴシック" charset="0"/>
                <a:cs typeface="Arial"/>
              </a:rPr>
              <a:t>B has </a:t>
            </a:r>
            <a:r>
              <a:rPr lang="en-US" sz="2400" dirty="0">
                <a:latin typeface="Arial"/>
                <a:ea typeface="ＭＳ Ｐゴシック" charset="0"/>
                <a:cs typeface="Arial"/>
              </a:rPr>
              <a:t>had a single unit of </a:t>
            </a:r>
            <a:r>
              <a:rPr lang="en-US" sz="2400" dirty="0" smtClean="0">
                <a:latin typeface="Arial"/>
                <a:ea typeface="ＭＳ Ｐゴシック" charset="0"/>
                <a:cs typeface="Arial"/>
              </a:rPr>
              <a:t>coffee.</a:t>
            </a:r>
            <a:endParaRPr lang="en-US" sz="2400" dirty="0">
              <a:latin typeface="Arial" charset="0"/>
              <a:ea typeface="ＭＳ Ｐゴシック" charset="0"/>
              <a:cs typeface="ＭＳ Ｐゴシック" charset="0"/>
            </a:endParaRPr>
          </a:p>
        </p:txBody>
      </p:sp>
      <p:pic>
        <p:nvPicPr>
          <p:cNvPr id="3" name="Picture 2" descr="marie duboi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154" y="1600201"/>
            <a:ext cx="3086646" cy="4114568"/>
          </a:xfrm>
          <a:prstGeom prst="rect">
            <a:avLst/>
          </a:prstGeom>
        </p:spPr>
      </p:pic>
      <p:pic>
        <p:nvPicPr>
          <p:cNvPr id="6" name="Picture 5"/>
          <p:cNvPicPr>
            <a:picLocks noChangeAspect="1"/>
          </p:cNvPicPr>
          <p:nvPr/>
        </p:nvPicPr>
        <p:blipFill>
          <a:blip r:embed="rId8"/>
          <a:stretch>
            <a:fillRect/>
          </a:stretch>
        </p:blipFill>
        <p:spPr>
          <a:xfrm>
            <a:off x="5600154" y="1417638"/>
            <a:ext cx="3086646" cy="4297130"/>
          </a:xfrm>
          <a:prstGeom prst="rect">
            <a:avLst/>
          </a:prstGeom>
        </p:spPr>
      </p:pic>
      <p:pic>
        <p:nvPicPr>
          <p:cNvPr id="8" name="Picture 7"/>
          <p:cNvPicPr>
            <a:picLocks noChangeAspect="1"/>
          </p:cNvPicPr>
          <p:nvPr/>
        </p:nvPicPr>
        <p:blipFill>
          <a:blip r:embed="rId9"/>
          <a:stretch>
            <a:fillRect/>
          </a:stretch>
        </p:blipFill>
        <p:spPr>
          <a:xfrm>
            <a:off x="5604939" y="1417638"/>
            <a:ext cx="3111500" cy="4297131"/>
          </a:xfrm>
          <a:prstGeom prst="rect">
            <a:avLst/>
          </a:prstGeom>
        </p:spPr>
      </p:pic>
    </p:spTree>
    <p:extLst>
      <p:ext uri="{BB962C8B-B14F-4D97-AF65-F5344CB8AC3E}">
        <p14:creationId xmlns:p14="http://schemas.microsoft.com/office/powerpoint/2010/main" val="345457219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Bla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Black .thmx</Template>
  <TotalTime>2904</TotalTime>
  <Words>1807</Words>
  <Application>Microsoft Macintosh PowerPoint</Application>
  <PresentationFormat>On-screen Show (4:3)</PresentationFormat>
  <Paragraphs>199</Paragraphs>
  <Slides>43</Slides>
  <Notes>1</Notes>
  <HiddenSlides>0</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Black</vt:lpstr>
      <vt:lpstr>PowerPoint Presentation</vt:lpstr>
      <vt:lpstr>Reading</vt:lpstr>
      <vt:lpstr>Agenda</vt:lpstr>
      <vt:lpstr>Recap</vt:lpstr>
      <vt:lpstr>Recap</vt:lpstr>
      <vt:lpstr>Recap</vt:lpstr>
      <vt:lpstr>Recap</vt:lpstr>
      <vt:lpstr>Recap</vt:lpstr>
      <vt:lpstr>Recap</vt:lpstr>
      <vt:lpstr>Recap</vt:lpstr>
      <vt:lpstr>Recap</vt:lpstr>
      <vt:lpstr>Recap</vt:lpstr>
      <vt:lpstr>Recap</vt:lpstr>
      <vt:lpstr>Recap</vt:lpstr>
      <vt:lpstr>Recap</vt:lpstr>
      <vt:lpstr>Recap</vt:lpstr>
      <vt:lpstr>Terminological aside</vt:lpstr>
      <vt:lpstr>Terminological aside</vt:lpstr>
      <vt:lpstr>Terminological aside</vt:lpstr>
      <vt:lpstr>Terminological aside</vt:lpstr>
      <vt:lpstr>Terminological aside</vt:lpstr>
      <vt:lpstr>Terminological aside</vt:lpstr>
      <vt:lpstr>Terminological aside</vt:lpstr>
      <vt:lpstr>Terminological aside</vt:lpstr>
      <vt:lpstr>Terminological aside</vt:lpstr>
      <vt:lpstr>Terminological aside</vt:lpstr>
      <vt:lpstr>Terminological aside</vt:lpstr>
      <vt:lpstr>Terminological aside</vt:lpstr>
      <vt:lpstr>Grice on meaning</vt:lpstr>
      <vt:lpstr>Grice on meaning</vt:lpstr>
      <vt:lpstr>Grice on meaning</vt:lpstr>
      <vt:lpstr>Grice on meaning</vt:lpstr>
      <vt:lpstr>Grice on meaning</vt:lpstr>
      <vt:lpstr>Grice on meaning</vt:lpstr>
      <vt:lpstr>Grice on meaning</vt:lpstr>
      <vt:lpstr>Grice on meaning</vt:lpstr>
      <vt:lpstr>Grice on meaning</vt:lpstr>
      <vt:lpstr>Grice on meaning</vt:lpstr>
      <vt:lpstr>Grice on meaning</vt:lpstr>
      <vt:lpstr>Grice on meaning</vt:lpstr>
      <vt:lpstr>Grice on meaning</vt:lpstr>
      <vt:lpstr>Grice on meaning</vt:lpstr>
      <vt:lpstr>Reading for next time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Philosophy of  Thought &amp; Language</dc:title>
  <dc:creator>Guy Longworth</dc:creator>
  <cp:lastModifiedBy>jo reader</cp:lastModifiedBy>
  <cp:revision>257</cp:revision>
  <cp:lastPrinted>2012-11-18T12:08:51Z</cp:lastPrinted>
  <dcterms:created xsi:type="dcterms:W3CDTF">2011-10-03T12:14:05Z</dcterms:created>
  <dcterms:modified xsi:type="dcterms:W3CDTF">2016-04-28T18:31:25Z</dcterms:modified>
</cp:coreProperties>
</file>