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489" r:id="rId3"/>
    <p:sldId id="310" r:id="rId4"/>
    <p:sldId id="544" r:id="rId5"/>
    <p:sldId id="634" r:id="rId6"/>
    <p:sldId id="637" r:id="rId7"/>
    <p:sldId id="638" r:id="rId8"/>
    <p:sldId id="639" r:id="rId9"/>
    <p:sldId id="640" r:id="rId10"/>
    <p:sldId id="641" r:id="rId11"/>
    <p:sldId id="642" r:id="rId12"/>
    <p:sldId id="643" r:id="rId13"/>
    <p:sldId id="644" r:id="rId14"/>
    <p:sldId id="645" r:id="rId15"/>
    <p:sldId id="646" r:id="rId16"/>
    <p:sldId id="647" r:id="rId17"/>
    <p:sldId id="649" r:id="rId18"/>
    <p:sldId id="650" r:id="rId19"/>
    <p:sldId id="651" r:id="rId20"/>
    <p:sldId id="652" r:id="rId21"/>
    <p:sldId id="653" r:id="rId22"/>
    <p:sldId id="654" r:id="rId23"/>
    <p:sldId id="655" r:id="rId24"/>
    <p:sldId id="656" r:id="rId25"/>
    <p:sldId id="657" r:id="rId26"/>
    <p:sldId id="658" r:id="rId27"/>
    <p:sldId id="659" r:id="rId28"/>
    <p:sldId id="660" r:id="rId29"/>
    <p:sldId id="661" r:id="rId30"/>
    <p:sldId id="662" r:id="rId31"/>
    <p:sldId id="663" r:id="rId32"/>
    <p:sldId id="664" r:id="rId33"/>
    <p:sldId id="665" r:id="rId34"/>
    <p:sldId id="666" r:id="rId35"/>
    <p:sldId id="667" r:id="rId36"/>
    <p:sldId id="668" r:id="rId37"/>
    <p:sldId id="648" r:id="rId38"/>
    <p:sldId id="669" r:id="rId39"/>
    <p:sldId id="530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459"/>
    <p:restoredTop sz="94896"/>
  </p:normalViewPr>
  <p:slideViewPr>
    <p:cSldViewPr snapToGrid="0" snapToObjects="1">
      <p:cViewPr>
        <p:scale>
          <a:sx n="100" d="100"/>
          <a:sy n="100" d="100"/>
        </p:scale>
        <p:origin x="69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7150478-5A5E-A24B-B784-4BC1852EE88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FD7730C-599F-C046-A7A7-ADAE78343E6D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D9705E1-4599-9847-BAB7-91AF2A9D2322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015EBD3-3840-5C49-A59A-F16CC29434A9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9F27312-1A7C-8144-87A9-2792ACA12DF6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0CA1F4F-E43C-4D40-A819-7129A30FED4E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0611F37-8A2D-0447-915D-D517C0AC54B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75406A3-ACE9-4D47-89BF-BC792273B52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71714-08A5-0C44-86B9-6FC28C47A83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4040E34-E01B-C546-A7F9-F5C084C47684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22C7CE5-474B-C647-9CA5-115DDAAEB7C4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101A032-3D9D-1B4F-9F9E-D0B0FBC7825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1EA3BBE-40CC-B44D-A5DC-BE31F32FDF80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E40BE5C-3A61-9B47-8CFB-52A7DEF434D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EB5C846-4B7A-B749-A704-8CE834C461CA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91D2631-69C0-6844-B4E2-8536F4C66BEA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DC7F6B1-A1E8-E849-81E0-F6CE30BCC28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519E1F8-4F1E-7A4D-BE73-C70084F95B66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2ECDA6E-6718-F34C-8BFF-30A6DECCD82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ACE6B95-2224-E74E-9FF2-BB3FF8229EB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BB7BDFD-7CC3-7549-80A1-EA199A216ED4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4FD35BC-75E9-0742-B63C-FE9B1FF07E8A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0449260-EE14-444A-8B2D-2EE0B8AE6E0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A802C41-D5BC-C847-8F4D-A417E7F7DA9A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C49A91D-D671-B747-B3EF-C431FEF8DCC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BCDBEAD-9792-754A-819A-BE44377350B8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42C37C4-57ED-E747-98E0-398706F1305C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1659832-2444-A94A-8E10-94113E3DFCCD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8D3F2B4-DCAE-2646-AA8B-F972F649E339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BF949A8-6BA4-1B4B-9ED3-9AC71EC3E2C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21CFCDE-695F-2741-B2E3-D93852016F7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20FDF75-7F41-254F-BAB8-122ED800FFED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34B9E08-34C1-FA4D-83DD-637AB34EDB7D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C8E0DF8-F31A-F64F-B9CD-77F2ECD84A4F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92709AB-2ED4-1D4B-9304-A1D11FECBB89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A68774F-BDA0-1C42-96B3-C3D5512734A4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2B885A2-6FA7-A24B-96BB-0CCBD7725A54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847F16E-9AE9-C34C-A486-A7AC251C65C9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3ED6E-370C-2F46-BB7C-5732417583F1}" type="datetimeFigureOut">
              <a:rPr lang="en-US" smtClean="0"/>
              <a:t>5/12/16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748B9-BCAD-5A49-9C90-0C2223C26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8DC80-A086-3244-A66B-F8018312CFE4}" type="datetimeFigureOut">
              <a:rPr lang="en-US" smtClean="0"/>
              <a:t>5/12/16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2FD15-96A6-EE44-AE5E-FB19DE8C9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6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2FD15-96A6-EE44-AE5E-FB19DE8C98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8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95954-A577-9245-887F-1657F76A58AC}" type="datetimeFigureOut">
              <a:rPr lang="en-US" smtClean="0"/>
              <a:t>5/12/16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4" Type="http://schemas.openxmlformats.org/officeDocument/2006/relationships/diagramQuickStyle" Target="../diagrams/quickStyle18.xml"/><Relationship Id="rId5" Type="http://schemas.openxmlformats.org/officeDocument/2006/relationships/diagramColors" Target="../diagrams/colors18.xml"/><Relationship Id="rId6" Type="http://schemas.microsoft.com/office/2007/relationships/diagramDrawing" Target="../diagrams/drawing1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4" Type="http://schemas.openxmlformats.org/officeDocument/2006/relationships/diagramQuickStyle" Target="../diagrams/quickStyle20.xml"/><Relationship Id="rId5" Type="http://schemas.openxmlformats.org/officeDocument/2006/relationships/diagramColors" Target="../diagrams/colors20.xml"/><Relationship Id="rId6" Type="http://schemas.microsoft.com/office/2007/relationships/diagramDrawing" Target="../diagrams/drawing20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4" Type="http://schemas.openxmlformats.org/officeDocument/2006/relationships/diagramQuickStyle" Target="../diagrams/quickStyle21.xml"/><Relationship Id="rId5" Type="http://schemas.openxmlformats.org/officeDocument/2006/relationships/diagramColors" Target="../diagrams/colors21.xml"/><Relationship Id="rId6" Type="http://schemas.microsoft.com/office/2007/relationships/diagramDrawing" Target="../diagrams/drawing2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4" Type="http://schemas.openxmlformats.org/officeDocument/2006/relationships/diagramQuickStyle" Target="../diagrams/quickStyle22.xml"/><Relationship Id="rId5" Type="http://schemas.openxmlformats.org/officeDocument/2006/relationships/diagramColors" Target="../diagrams/colors22.xml"/><Relationship Id="rId6" Type="http://schemas.microsoft.com/office/2007/relationships/diagramDrawing" Target="../diagrams/drawing2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4" Type="http://schemas.openxmlformats.org/officeDocument/2006/relationships/diagramQuickStyle" Target="../diagrams/quickStyle23.xml"/><Relationship Id="rId5" Type="http://schemas.openxmlformats.org/officeDocument/2006/relationships/diagramColors" Target="../diagrams/colors23.xml"/><Relationship Id="rId6" Type="http://schemas.microsoft.com/office/2007/relationships/diagramDrawing" Target="../diagrams/drawing2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4" Type="http://schemas.openxmlformats.org/officeDocument/2006/relationships/diagramQuickStyle" Target="../diagrams/quickStyle24.xml"/><Relationship Id="rId5" Type="http://schemas.openxmlformats.org/officeDocument/2006/relationships/diagramColors" Target="../diagrams/colors24.xml"/><Relationship Id="rId6" Type="http://schemas.microsoft.com/office/2007/relationships/diagramDrawing" Target="../diagrams/drawing2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4" Type="http://schemas.openxmlformats.org/officeDocument/2006/relationships/diagramQuickStyle" Target="../diagrams/quickStyle25.xml"/><Relationship Id="rId5" Type="http://schemas.openxmlformats.org/officeDocument/2006/relationships/diagramColors" Target="../diagrams/colors25.xml"/><Relationship Id="rId6" Type="http://schemas.microsoft.com/office/2007/relationships/diagramDrawing" Target="../diagrams/drawing2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4" Type="http://schemas.openxmlformats.org/officeDocument/2006/relationships/diagramQuickStyle" Target="../diagrams/quickStyle26.xml"/><Relationship Id="rId5" Type="http://schemas.openxmlformats.org/officeDocument/2006/relationships/diagramColors" Target="../diagrams/colors26.xml"/><Relationship Id="rId6" Type="http://schemas.microsoft.com/office/2007/relationships/diagramDrawing" Target="../diagrams/drawing2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4" Type="http://schemas.openxmlformats.org/officeDocument/2006/relationships/diagramQuickStyle" Target="../diagrams/quickStyle27.xml"/><Relationship Id="rId5" Type="http://schemas.openxmlformats.org/officeDocument/2006/relationships/diagramColors" Target="../diagrams/colors27.xml"/><Relationship Id="rId6" Type="http://schemas.microsoft.com/office/2007/relationships/diagramDrawing" Target="../diagrams/drawing2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4" Type="http://schemas.openxmlformats.org/officeDocument/2006/relationships/diagramQuickStyle" Target="../diagrams/quickStyle28.xml"/><Relationship Id="rId5" Type="http://schemas.openxmlformats.org/officeDocument/2006/relationships/diagramColors" Target="../diagrams/colors28.xml"/><Relationship Id="rId6" Type="http://schemas.microsoft.com/office/2007/relationships/diagramDrawing" Target="../diagrams/drawing2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4" Type="http://schemas.openxmlformats.org/officeDocument/2006/relationships/diagramQuickStyle" Target="../diagrams/quickStyle29.xml"/><Relationship Id="rId5" Type="http://schemas.openxmlformats.org/officeDocument/2006/relationships/diagramColors" Target="../diagrams/colors29.xml"/><Relationship Id="rId6" Type="http://schemas.microsoft.com/office/2007/relationships/diagramDrawing" Target="../diagrams/drawing29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4" Type="http://schemas.openxmlformats.org/officeDocument/2006/relationships/diagramQuickStyle" Target="../diagrams/quickStyle30.xml"/><Relationship Id="rId5" Type="http://schemas.openxmlformats.org/officeDocument/2006/relationships/diagramColors" Target="../diagrams/colors30.xml"/><Relationship Id="rId6" Type="http://schemas.microsoft.com/office/2007/relationships/diagramDrawing" Target="../diagrams/drawing30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4" Type="http://schemas.openxmlformats.org/officeDocument/2006/relationships/diagramQuickStyle" Target="../diagrams/quickStyle31.xml"/><Relationship Id="rId5" Type="http://schemas.openxmlformats.org/officeDocument/2006/relationships/diagramColors" Target="../diagrams/colors31.xml"/><Relationship Id="rId6" Type="http://schemas.microsoft.com/office/2007/relationships/diagramDrawing" Target="../diagrams/drawing3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4" Type="http://schemas.openxmlformats.org/officeDocument/2006/relationships/diagramQuickStyle" Target="../diagrams/quickStyle32.xml"/><Relationship Id="rId5" Type="http://schemas.openxmlformats.org/officeDocument/2006/relationships/diagramColors" Target="../diagrams/colors32.xml"/><Relationship Id="rId6" Type="http://schemas.microsoft.com/office/2007/relationships/diagramDrawing" Target="../diagrams/drawing3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4" Type="http://schemas.openxmlformats.org/officeDocument/2006/relationships/diagramQuickStyle" Target="../diagrams/quickStyle33.xml"/><Relationship Id="rId5" Type="http://schemas.openxmlformats.org/officeDocument/2006/relationships/diagramColors" Target="../diagrams/colors33.xml"/><Relationship Id="rId6" Type="http://schemas.microsoft.com/office/2007/relationships/diagramDrawing" Target="../diagrams/drawing3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4" Type="http://schemas.openxmlformats.org/officeDocument/2006/relationships/diagramQuickStyle" Target="../diagrams/quickStyle34.xml"/><Relationship Id="rId5" Type="http://schemas.openxmlformats.org/officeDocument/2006/relationships/diagramColors" Target="../diagrams/colors34.xml"/><Relationship Id="rId6" Type="http://schemas.microsoft.com/office/2007/relationships/diagramDrawing" Target="../diagrams/drawing3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4" Type="http://schemas.openxmlformats.org/officeDocument/2006/relationships/diagramQuickStyle" Target="../diagrams/quickStyle35.xml"/><Relationship Id="rId5" Type="http://schemas.openxmlformats.org/officeDocument/2006/relationships/diagramColors" Target="../diagrams/colors35.xml"/><Relationship Id="rId6" Type="http://schemas.microsoft.com/office/2007/relationships/diagramDrawing" Target="../diagrams/drawing3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4" Type="http://schemas.openxmlformats.org/officeDocument/2006/relationships/diagramQuickStyle" Target="../diagrams/quickStyle36.xml"/><Relationship Id="rId5" Type="http://schemas.openxmlformats.org/officeDocument/2006/relationships/diagramColors" Target="../diagrams/colors36.xml"/><Relationship Id="rId6" Type="http://schemas.microsoft.com/office/2007/relationships/diagramDrawing" Target="../diagrams/drawing3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4" Type="http://schemas.openxmlformats.org/officeDocument/2006/relationships/diagramQuickStyle" Target="../diagrams/quickStyle37.xml"/><Relationship Id="rId5" Type="http://schemas.openxmlformats.org/officeDocument/2006/relationships/diagramColors" Target="../diagrams/colors37.xml"/><Relationship Id="rId6" Type="http://schemas.microsoft.com/office/2007/relationships/diagramDrawing" Target="../diagrams/drawing3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4" Type="http://schemas.openxmlformats.org/officeDocument/2006/relationships/diagramQuickStyle" Target="../diagrams/quickStyle38.xml"/><Relationship Id="rId5" Type="http://schemas.openxmlformats.org/officeDocument/2006/relationships/diagramColors" Target="../diagrams/colors38.xml"/><Relationship Id="rId6" Type="http://schemas.microsoft.com/office/2007/relationships/diagramDrawing" Target="../diagrams/drawing3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92288" y="5267158"/>
            <a:ext cx="5486400" cy="735262"/>
          </a:xfrm>
        </p:spPr>
        <p:txBody>
          <a:bodyPr>
            <a:normAutofit/>
          </a:bodyPr>
          <a:lstStyle/>
          <a:p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1792288" y="200527"/>
            <a:ext cx="5486400" cy="1270000"/>
          </a:xfrm>
        </p:spPr>
        <p:txBody>
          <a:bodyPr>
            <a:normAutofit/>
          </a:bodyPr>
          <a:lstStyle/>
          <a:p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4000" y="882315"/>
            <a:ext cx="8595895" cy="83099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glow rad="101600">
                    <a:schemeClr val="accent3">
                      <a:lumMod val="60000"/>
                      <a:lumOff val="40000"/>
                      <a:alpha val="30000"/>
                    </a:schemeClr>
                  </a:glow>
                </a:effectLst>
                <a:latin typeface="Garamond"/>
                <a:cs typeface="Garamond"/>
              </a:rPr>
              <a:t>Something About John L. Austin</a:t>
            </a:r>
            <a:endParaRPr lang="en-US" sz="4800" b="1" dirty="0">
              <a:solidFill>
                <a:schemeClr val="bg1"/>
              </a:solidFill>
              <a:effectLst>
                <a:glow rad="101600">
                  <a:schemeClr val="accent3">
                    <a:lumMod val="60000"/>
                    <a:lumOff val="40000"/>
                    <a:alpha val="30000"/>
                  </a:schemeClr>
                </a:glow>
              </a:effectLst>
              <a:latin typeface="Garamond"/>
              <a:cs typeface="Garamond"/>
            </a:endParaRPr>
          </a:p>
        </p:txBody>
      </p:sp>
      <p:pic>
        <p:nvPicPr>
          <p:cNvPr id="6" name="Picture Placeholder 5" descr="jules-et-jim-francois-truffaut.jp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4" r="6834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852" y="0"/>
            <a:ext cx="915385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0011" y="4450324"/>
            <a:ext cx="84698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 smtClean="0">
                <a:ln>
                  <a:solidFill>
                    <a:schemeClr val="bg1">
                      <a:alpha val="42000"/>
                    </a:schemeClr>
                  </a:solidFill>
                </a:ln>
                <a:solidFill>
                  <a:srgbClr val="FF0000"/>
                </a:solidFill>
                <a:latin typeface="Arial Black"/>
                <a:cs typeface="Arial Black"/>
              </a:rPr>
              <a:t>MEANING AND COMMUNICATION</a:t>
            </a:r>
            <a:endParaRPr lang="en-US" sz="6400" dirty="0">
              <a:ln>
                <a:solidFill>
                  <a:schemeClr val="bg1">
                    <a:alpha val="42000"/>
                  </a:schemeClr>
                </a:solidFill>
              </a:ln>
              <a:solidFill>
                <a:srgbClr val="FF000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83087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7948962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2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By uttering the words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X has neat handwriting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one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states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that X has neat handwriting.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But in the right circumstances one can also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get across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e.g. that X is not a good philosopher, etc.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Grice calls the latter type of message the </a:t>
            </a:r>
            <a:r>
              <a:rPr lang="en-US" sz="2400" i="1" dirty="0" err="1">
                <a:latin typeface="Arial" charset="0"/>
                <a:ea typeface="ＭＳ Ｐゴシック" charset="0"/>
                <a:cs typeface="ＭＳ Ｐゴシック" charset="0"/>
              </a:rPr>
              <a:t>implicature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3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99910717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36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Grice suggests that we can view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speaker (NN)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meaning as subdividing into two subcategories: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What a speaker</a:t>
            </a:r>
            <a:r>
              <a:rPr lang="en-US" sz="2200" i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i="1" dirty="0" smtClean="0">
                <a:latin typeface="Arial" charset="0"/>
                <a:ea typeface="ＭＳ Ｐゴシック" charset="0"/>
                <a:cs typeface="ＭＳ Ｐゴシック" charset="0"/>
              </a:rPr>
              <a:t>says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: determined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more or less by the meanings of the words the speaker uses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What a speaker </a:t>
            </a:r>
            <a:r>
              <a:rPr lang="en-US" sz="2200" i="1" dirty="0" smtClean="0">
                <a:latin typeface="Arial" charset="0"/>
                <a:ea typeface="ＭＳ Ｐゴシック" charset="0"/>
                <a:cs typeface="ＭＳ Ｐゴシック" charset="0"/>
              </a:rPr>
              <a:t>implicates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: determined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by various features of the situation in which the speaker speaks, what they say, the way they say it, and general principles governing rational conversation.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7005151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144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When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speakers utter words they (speaker) </a:t>
            </a:r>
            <a:r>
              <a:rPr lang="en-US" sz="2200" i="1" dirty="0">
                <a:latin typeface="Arial" charset="0"/>
                <a:ea typeface="ＭＳ Ｐゴシック" charset="0"/>
                <a:cs typeface="ＭＳ Ｐゴシック" charset="0"/>
              </a:rPr>
              <a:t>mean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various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things.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Some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of what they mean = what they </a:t>
            </a:r>
            <a:r>
              <a:rPr lang="en-US" sz="2200" i="1" dirty="0">
                <a:latin typeface="Arial" charset="0"/>
                <a:ea typeface="ＭＳ Ｐゴシック" charset="0"/>
                <a:cs typeface="ＭＳ Ｐゴシック" charset="0"/>
              </a:rPr>
              <a:t>say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 (what they make explicit, what they fully articulate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Some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of what they mean = what they </a:t>
            </a:r>
            <a:r>
              <a:rPr lang="en-US" sz="2200" i="1" dirty="0">
                <a:latin typeface="Arial" charset="0"/>
                <a:ea typeface="ＭＳ Ｐゴシック" charset="0"/>
                <a:cs typeface="ＭＳ Ｐゴシック" charset="0"/>
              </a:rPr>
              <a:t>implicate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 (what they suggest, insinuate, get across)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58975968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252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0400" indent="-660400">
              <a:lnSpc>
                <a:spcPct val="90000"/>
              </a:lnSpc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So, we face three main tasks:</a:t>
            </a:r>
          </a:p>
          <a:p>
            <a:pPr marL="660400" indent="-660400">
              <a:lnSpc>
                <a:spcPct val="90000"/>
              </a:lnSpc>
            </a:pP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buFontTx/>
              <a:buAutoNum type="arabicParenBoth"/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U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nderstand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and assess Grice</a:t>
            </a:r>
            <a:r>
              <a:rPr lang="ja-JP" altLang="en-US" sz="20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s general account of speaker meaning or non-natural 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meaning.</a:t>
            </a:r>
          </a:p>
          <a:p>
            <a:pPr marL="660400" indent="-660400">
              <a:lnSpc>
                <a:spcPct val="90000"/>
              </a:lnSpc>
              <a:buFontTx/>
              <a:buAutoNum type="arabicParenBoth"/>
            </a:pP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buFontTx/>
              <a:buAutoNum type="arabicParenBoth"/>
            </a:pP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Understand what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is 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stated—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roughly, those bits of speaker meaning that are determined by what our words mean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660400" indent="-660400">
              <a:lnSpc>
                <a:spcPct val="90000"/>
              </a:lnSpc>
              <a:buFontTx/>
              <a:buAutoNum type="arabicParenBoth"/>
            </a:pP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buFontTx/>
              <a:buAutoNum type="arabicParenBoth"/>
            </a:pP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Understand what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is 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implicated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and its determination on the basis of someone’s stating what they do in the way they do.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7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2789444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We now need to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work towards the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distinction between what is stated and what is implicated,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and the apparent need for it, by considering the project of explaining the meanings of words and sentences.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2297998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09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We’ll begin by considering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some general properties of meaning—some striking facts about competence with language.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Then, we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ll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consider a particular way of trying to account for those properties by constructing a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compositional meaning </a:t>
            </a: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theory.</a:t>
            </a: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0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8355925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2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sentence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is an arrangement of words constructed according to the syntax or grammar of a language.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AutoNum type="arabicParenBoth"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Bill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smokes</a:t>
            </a:r>
          </a:p>
          <a:p>
            <a:pPr>
              <a:lnSpc>
                <a:spcPct val="90000"/>
              </a:lnSpc>
              <a:buFontTx/>
              <a:buAutoNum type="arabicParenBoth"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(2)	*Smokes Bill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*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= ungrammatical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9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4752332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The syntax or grammar provides more or less specific characterizations of sentences: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AutoNum type="arabicParenBoth"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Bill smokes</a:t>
            </a:r>
          </a:p>
          <a:p>
            <a:pPr>
              <a:lnSpc>
                <a:spcPct val="90000"/>
              </a:lnSpc>
              <a:buFontTx/>
              <a:buAutoNum type="arabicParenBoth"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This is a sentence involving a name or singular term or noun-phrase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Bill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followed by a predicate or verb-phrase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smokes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4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6249156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2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An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utterance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is an event, typically involving the production of a sentence.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Such events occur at a particular time and in a particular place.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If I utter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Bill smokes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and then later utter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Bill smokes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those are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two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utterances of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one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sentence.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981356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75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proposition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is something one can say or believe, as captured by the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that-clauses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underlined below: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George said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that Bill smokes.</a:t>
            </a:r>
          </a:p>
          <a:p>
            <a:pPr>
              <a:lnSpc>
                <a:spcPct val="90000"/>
              </a:lnSpc>
            </a:pPr>
            <a:endParaRPr lang="en-US" sz="2400" u="sng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George believes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that </a:t>
            </a:r>
            <a:r>
              <a:rPr lang="en-US" sz="2400" u="sng" dirty="0" smtClean="0">
                <a:latin typeface="Arial" charset="0"/>
                <a:ea typeface="ＭＳ Ｐゴシック" charset="0"/>
                <a:cs typeface="ＭＳ Ｐゴシック" charset="0"/>
              </a:rPr>
              <a:t>David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pontificates.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Reading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215212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865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Reading for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this lecture: 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Paul Grice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Logic and Conversation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chapter 2 of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Studies in the Way of Words.</a:t>
            </a:r>
          </a:p>
          <a:p>
            <a:pPr>
              <a:lnSpc>
                <a:spcPct val="90000"/>
              </a:lnSpc>
            </a:pPr>
            <a:endParaRPr lang="en-US" sz="24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Optional:</a:t>
            </a:r>
          </a:p>
          <a:p>
            <a:pPr>
              <a:lnSpc>
                <a:spcPct val="90000"/>
              </a:lnSpc>
            </a:pPr>
            <a:endParaRPr lang="en-US" sz="24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S. Neale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Paul Grice on Philosophy of Language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section 2.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2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0439627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75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 proposition is one sort of thing that can be true or false.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For instance, if Bill smokes, then the proposition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that Bill smokes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is true. If Bill </a:t>
            </a: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doesn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 smoke, then the proposition </a:t>
            </a:r>
            <a:r>
              <a:rPr lang="en-US" sz="2400" u="sng" dirty="0">
                <a:latin typeface="Arial" charset="0"/>
                <a:ea typeface="ＭＳ Ｐゴシック" charset="0"/>
                <a:cs typeface="ＭＳ Ｐゴシック" charset="0"/>
              </a:rPr>
              <a:t>that Bill smokes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is false.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2264546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2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Sentences are the things we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produce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when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we make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utterances.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Propositions are taken to be things that utterances express.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Thus, I can utter the sentence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Bill smokes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and thereby express the proposition that Bill smokes.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04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7365939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2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ja-JP" sz="2400" dirty="0" smtClean="0">
                <a:latin typeface="Arial" charset="0"/>
                <a:ea typeface="ＭＳ Ｐゴシック" charset="0"/>
                <a:cs typeface="ＭＳ Ｐゴシック" charset="0"/>
              </a:rPr>
              <a:t>Consider the sentence: </a:t>
            </a:r>
            <a:r>
              <a:rPr lang="ja-JP" alt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It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 raining today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Since an utterance of that sentence on Tuesday gave expression to a false proposition, while an utterance of the sentence on Wednesday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gave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expression to a true proposition, the propositions expressed must differ.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73564341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W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e might also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think that the same proposition can be expressed by utterances on different occasions of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different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sentences: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It will rain tomorrow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[uttered on Wednesday]</a:t>
            </a:r>
          </a:p>
          <a:p>
            <a:pPr>
              <a:lnSpc>
                <a:spcPct val="90000"/>
              </a:lnSpc>
            </a:pP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It is raining today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[uttered on Thursday]</a:t>
            </a:r>
          </a:p>
          <a:p>
            <a:pPr>
              <a:lnSpc>
                <a:spcPct val="90000"/>
              </a:lnSpc>
            </a:pP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It was raining yesterday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[uttered on Friday]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535438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It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plausible to think of understanding an utterance of a sentence as being a matter of knowing which proposition the utterance expressed.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Thus,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it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plausible to think of understanding an utterance of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Bill smokes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as being a matter of knowing that it expressed the proposition that Bill smokes.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494723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059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u="sng" dirty="0">
                <a:latin typeface="Arial" charset="0"/>
                <a:ea typeface="ＭＳ Ｐゴシック" charset="0"/>
                <a:cs typeface="ＭＳ Ｐゴシック" charset="0"/>
              </a:rPr>
              <a:t>Striking fact (a):</a:t>
            </a:r>
          </a:p>
          <a:p>
            <a:pPr>
              <a:lnSpc>
                <a:spcPct val="90000"/>
              </a:lnSpc>
            </a:pPr>
            <a:endParaRPr lang="en-US" sz="2200" u="sng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If someone utters a sentence and you know which proposition her utterance expresses, then it’s likely that you will also understand which propositions other utterances of the same sentences express.  </a:t>
            </a:r>
            <a:endParaRPr lang="en-GB" sz="2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Conversely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, if you don’t understand one utterance of a sentence, it is likely that you won’t understand other utterances of it either.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4400007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840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Portability.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  Sentences enable us to communicate in ways that, to a very large extent, are independent of context and background knowledge.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Re-usability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.  Sentences can be re-used on different occasions and by different people to communicate the same information.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53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5342034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54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Compare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one off communicative gestures, like pointing to something, or trying to communicate with someone who </a:t>
            </a:r>
            <a:r>
              <a:rPr lang="en-US" sz="2200" dirty="0" err="1" smtClean="0">
                <a:latin typeface="Arial" charset="0"/>
                <a:ea typeface="ＭＳ Ｐゴシック" charset="0"/>
                <a:cs typeface="ＭＳ Ｐゴシック" charset="0"/>
              </a:rPr>
              <a:t>doesn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t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speak any of your languages.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It takes a certain amount of effort to set these things up or get things across. Shared facility with language enables us to bypass setting up, and saves effort in getting things across.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3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1431823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840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Hypothesis 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1: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endParaRPr lang="en-GB" sz="22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Sentences 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have meanings.  Users of a language know the meanings of sentences in that language.  Knowing the meaning of a sentence someone utters enables one to know which propositions her utterance expresses.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464151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535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Striking fact (b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Linguistic abilities are </a:t>
            </a:r>
            <a:r>
              <a:rPr lang="en-GB" sz="2200" b="1" dirty="0">
                <a:latin typeface="Arial" charset="0"/>
                <a:ea typeface="ＭＳ Ｐゴシック" charset="0"/>
                <a:cs typeface="ＭＳ Ｐゴシック" charset="0"/>
              </a:rPr>
              <a:t>systematic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—someone who understands an utterance of “Leo ate John” can probably also understand an utterance of “John ate Leo”.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Agenda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0356703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Recap</a:t>
            </a:r>
          </a:p>
          <a:p>
            <a:pPr marL="514350" indent="-514350">
              <a:buFont typeface="+mj-lt"/>
              <a:buAutoNum type="romanUcPeriod"/>
            </a:pPr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Meaning and communication</a:t>
            </a:r>
          </a:p>
          <a:p>
            <a:pPr marL="514350" indent="-514350">
              <a:buFont typeface="+mj-lt"/>
              <a:buAutoNum type="romanUcPeriod"/>
            </a:pPr>
            <a:endParaRPr lang="en-US" sz="2400" dirty="0" smtClean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Word and sentence meaning</a:t>
            </a:r>
          </a:p>
          <a:p>
            <a:pPr marL="514350" indent="-514350">
              <a:buFont typeface="+mj-lt"/>
              <a:buAutoNum type="romanUcPeriod"/>
            </a:pPr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Logic and truth conditions</a:t>
            </a:r>
            <a:endParaRPr lang="en-US" sz="2400" dirty="0">
              <a:latin typeface="Arial"/>
              <a:ea typeface="ＭＳ Ｐゴシック" charset="0"/>
              <a:cs typeface="Arial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4457039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200" i="1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“there are definite and predictable patterns among the sentences we understand. For example, anyone who understands ‘The rug is under the chair’ can understand ‘The chair is under the rug’” 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2200" dirty="0" err="1" smtClean="0">
                <a:latin typeface="Arial" charset="0"/>
                <a:ea typeface="ＭＳ Ｐゴシック" charset="0"/>
                <a:cs typeface="ＭＳ Ｐゴシック" charset="0"/>
              </a:rPr>
              <a:t>Szabó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 2012, SEP article on ‘Compositionality’).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9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6064019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535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Striking 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fact (c):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Linguistic 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abilities are </a:t>
            </a:r>
            <a:r>
              <a:rPr lang="en-GB" sz="2200" b="1" dirty="0">
                <a:latin typeface="Arial" charset="0"/>
                <a:ea typeface="ＭＳ Ｐゴシック" charset="0"/>
                <a:cs typeface="ＭＳ Ｐゴシック" charset="0"/>
              </a:rPr>
              <a:t>productive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—we can understand utterances of an indefinitely range of sentences we have never heard before.  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Example: </a:t>
            </a:r>
            <a:r>
              <a:rPr lang="ja-JP" altLang="en-US" sz="22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200" dirty="0">
                <a:latin typeface="Arial" charset="0"/>
                <a:ea typeface="ＭＳ Ｐゴシック" charset="0"/>
                <a:cs typeface="ＭＳ Ｐゴシック" charset="0"/>
              </a:rPr>
              <a:t>John ate Leo who ate Bill who ate …</a:t>
            </a:r>
            <a:r>
              <a:rPr lang="ja-JP" alt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29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8135170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1316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i="1" dirty="0" smtClean="0">
                <a:latin typeface="Arial" charset="0"/>
                <a:ea typeface="ＭＳ Ｐゴシック" charset="0"/>
                <a:cs typeface="ＭＳ Ｐゴシック" charset="0"/>
              </a:rPr>
              <a:t>Productivity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we can understand utterances of an indefinitely large range of sentences we have never heard before.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8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2781633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Hypothesis 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2:  </a:t>
            </a:r>
          </a:p>
          <a:p>
            <a:pPr>
              <a:buFont typeface="Marlett" charset="0"/>
              <a:buNone/>
            </a:pPr>
            <a:endParaRPr lang="en-GB" sz="2200" u="sng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2200" dirty="0" err="1">
                <a:latin typeface="Arial" charset="0"/>
                <a:ea typeface="ＭＳ Ｐゴシック" charset="0"/>
                <a:cs typeface="ＭＳ Ｐゴシック" charset="0"/>
              </a:rPr>
              <a:t>i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) Languages are </a:t>
            </a:r>
            <a:r>
              <a:rPr lang="en-GB" sz="2200" i="1" dirty="0">
                <a:latin typeface="Arial" charset="0"/>
                <a:ea typeface="ＭＳ Ｐゴシック" charset="0"/>
                <a:cs typeface="ＭＳ Ｐゴシック" charset="0"/>
              </a:rPr>
              <a:t>compositional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: that is, sentences are composed of words arranged according to syntactic rules, and the meaning of a sentence is determined by the meanings of its constituent words and their arrangement 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8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114272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Hypothesis 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2:  </a:t>
            </a:r>
          </a:p>
          <a:p>
            <a:pPr>
              <a:buFont typeface="Marlett" charset="0"/>
              <a:buNone/>
            </a:pPr>
            <a:endParaRPr lang="en-GB" sz="2200" u="sng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(ii) We know the meanings of words and the rules governing how they can be arranged into sentences.  This enables us to know the meanings of sentences.  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5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39686324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If Hypothesis 2 is correct, we can explain </a:t>
            </a:r>
            <a:r>
              <a:rPr lang="en-GB" sz="2200" i="1" dirty="0">
                <a:latin typeface="Arial" charset="0"/>
                <a:ea typeface="ＭＳ Ｐゴシック" charset="0"/>
                <a:cs typeface="ＭＳ Ｐゴシック" charset="0"/>
              </a:rPr>
              <a:t>productivity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Consider an utterance of 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Leo ate John who ate Bill.”  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According to Hypothesis 2, </a:t>
            </a:r>
          </a:p>
          <a:p>
            <a:pPr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1. we 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know the meanings of the individual words of this sentence and the rules of composition; and</a:t>
            </a: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2. the meanings of the individual words together with rules of composition determine the meaning of the sentence 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uttered.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Word and sentence meaning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8526966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And then from Hypothesis 1: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3. Knowing the meaning of the sentence enables us to understand the meaning of the utterance</a:t>
            </a:r>
          </a:p>
          <a:p>
            <a:pPr>
              <a:buFont typeface="Marlett" charset="0"/>
              <a:buNone/>
            </a:pPr>
            <a:endParaRPr lang="en-GB" sz="2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So, if our hypotheses are correct, we have made a start at explaining the fact that we can immediately understand sentences we’ve never come across before.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9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74485654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Your abilities to use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First Order Logic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are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systematic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productive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Systematic: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If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A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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B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then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can probably also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B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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A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98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1426801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Productive: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If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	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then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can probably also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	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and also: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	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and so on …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1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Reading for next time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1052242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1" y="1417638"/>
            <a:ext cx="4866932" cy="3644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Reading for next session: </a:t>
            </a:r>
            <a:endParaRPr lang="en-US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Paul Grice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Logic and Conversation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chapter 2 of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Studies in the Way of Words.</a:t>
            </a:r>
          </a:p>
          <a:p>
            <a:pPr>
              <a:lnSpc>
                <a:spcPct val="90000"/>
              </a:lnSpc>
            </a:pPr>
            <a:endParaRPr lang="en-US" sz="24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Optional:</a:t>
            </a:r>
          </a:p>
          <a:p>
            <a:pPr>
              <a:lnSpc>
                <a:spcPct val="90000"/>
              </a:lnSpc>
            </a:pPr>
            <a:endParaRPr lang="en-US" sz="24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S. Neale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Paul Grice on Philosophy of Language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section 2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500" cy="4297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0153" y="1417639"/>
            <a:ext cx="3116285" cy="44753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0153" y="1417639"/>
            <a:ext cx="3268686" cy="447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Recap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20193398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>
                <a:latin typeface="Arial"/>
                <a:ea typeface="ＭＳ Ｐゴシック" charset="0"/>
                <a:cs typeface="Arial"/>
              </a:rPr>
              <a:t>Testing Grice’s </a:t>
            </a: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account</a:t>
            </a:r>
            <a:r>
              <a:rPr lang="en-US" sz="2400" dirty="0">
                <a:latin typeface="Arial"/>
                <a:ea typeface="ＭＳ Ｐゴシック" charset="0"/>
                <a:cs typeface="Arial"/>
              </a:rPr>
              <a:t>: </a:t>
            </a: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sufficiency</a:t>
            </a:r>
          </a:p>
          <a:p>
            <a:pPr marL="514350" indent="-514350">
              <a:buFont typeface="+mj-lt"/>
              <a:buAutoNum type="romanUcPeriod"/>
            </a:pPr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Testing Grice’s account: necessity</a:t>
            </a:r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endParaRPr lang="en-US" sz="2400" dirty="0">
              <a:latin typeface="Arial"/>
              <a:ea typeface="ＭＳ Ｐゴシック" charset="0"/>
              <a:cs typeface="Arial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8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Recap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653853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53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u="sng" dirty="0" smtClean="0">
                <a:latin typeface="Arial" charset="0"/>
                <a:ea typeface="ＭＳ Ｐゴシック" charset="0"/>
                <a:cs typeface="ＭＳ Ｐゴシック" charset="0"/>
              </a:rPr>
              <a:t>Sufficiency:</a:t>
            </a:r>
          </a:p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buFontTx/>
              <a:buAutoNum type="arabicPeriod"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Adding intentions.</a:t>
            </a:r>
          </a:p>
          <a:p>
            <a:pPr marL="660400" indent="-660400">
              <a:lnSpc>
                <a:spcPct val="90000"/>
              </a:lnSpc>
              <a:buFontTx/>
              <a:buAutoNum type="arabicPeriod"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Mutual knowledge.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buFontTx/>
              <a:buAutoNum type="arabicPeriod"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Negative clause.</a:t>
            </a:r>
          </a:p>
          <a:p>
            <a:pPr marL="660400" indent="-660400">
              <a:lnSpc>
                <a:spcPct val="90000"/>
              </a:lnSpc>
              <a:buFontTx/>
              <a:buAutoNum type="arabicPeriod"/>
            </a:pP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Idealisation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and loose use.</a:t>
            </a:r>
          </a:p>
          <a:p>
            <a:pPr marL="660400" indent="-660400">
              <a:lnSpc>
                <a:spcPct val="90000"/>
              </a:lnSpc>
              <a:buFontTx/>
              <a:buAutoNum type="arabicPeriod"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Reflexive intention.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Recap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0552627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u="sng" dirty="0" smtClean="0">
                <a:latin typeface="Arial" charset="0"/>
                <a:ea typeface="ＭＳ Ｐゴシック" charset="0"/>
                <a:cs typeface="ＭＳ Ｐゴシック" charset="0"/>
              </a:rPr>
              <a:t>Necessity:</a:t>
            </a:r>
          </a:p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1.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	Interrogation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2.	Lack of authority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3.	Argument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4.	Examination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60400" indent="-660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5.	Standing belief/reminding.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75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9928736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54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We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’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re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considering two connected issues: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 What account we should give of what speakers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mean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extent to which what one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states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on an occasion—and so the conditions in which what one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states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is true or false, or neither—depend on specific features of the occasion or context of speaking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85955698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Some philosophers think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that what one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states,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and the conditions in which what one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states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is true or false, depends very heavily on features of the occasion or context of speaking.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We considered one case of this—uses of sentences involving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know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—and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we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ll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consider some others later on.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Meaning and communication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6763921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08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view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that Grice wants to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defend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has it that what one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states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by the use of some words—and so the conditions in which what one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states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is true or false—is pretty stable across occasions or contexts of speaking.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Apparent variation really only affects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some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of what one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means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by what one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says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what one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implicates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3103</TotalTime>
  <Words>1637</Words>
  <Application>Microsoft Macintosh PowerPoint</Application>
  <PresentationFormat>On-screen Show (4:3)</PresentationFormat>
  <Paragraphs>220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 Black</vt:lpstr>
      <vt:lpstr>Calibri</vt:lpstr>
      <vt:lpstr>Garamond</vt:lpstr>
      <vt:lpstr>Marlett</vt:lpstr>
      <vt:lpstr>ＭＳ Ｐゴシック</vt:lpstr>
      <vt:lpstr>Symbol</vt:lpstr>
      <vt:lpstr>Arial</vt:lpstr>
      <vt:lpstr>Black</vt:lpstr>
      <vt:lpstr>PowerPoint Presentation</vt:lpstr>
      <vt:lpstr>Reading</vt:lpstr>
      <vt:lpstr>Agenda</vt:lpstr>
      <vt:lpstr>Recap</vt:lpstr>
      <vt:lpstr>Recap</vt:lpstr>
      <vt:lpstr>Recap</vt:lpstr>
      <vt:lpstr>Meaning and communication</vt:lpstr>
      <vt:lpstr>Meaning and communication</vt:lpstr>
      <vt:lpstr>Meaning and communication</vt:lpstr>
      <vt:lpstr>Meaning and communication</vt:lpstr>
      <vt:lpstr>Meaning and communication</vt:lpstr>
      <vt:lpstr>Meaning and communication</vt:lpstr>
      <vt:lpstr>Meaning and communication</vt:lpstr>
      <vt:lpstr>Meaning and communication</vt:lpstr>
      <vt:lpstr>Meaning and communication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Word and sentence meaning</vt:lpstr>
      <vt:lpstr>Logic and truth conditions</vt:lpstr>
      <vt:lpstr>Logic and truth conditions</vt:lpstr>
      <vt:lpstr>Reading for next time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Philosophy of  Thought &amp; Language</dc:title>
  <dc:creator>Guy Longworth</dc:creator>
  <cp:lastModifiedBy>Microsoft Office User</cp:lastModifiedBy>
  <cp:revision>306</cp:revision>
  <cp:lastPrinted>2015-04-30T10:28:11Z</cp:lastPrinted>
  <dcterms:created xsi:type="dcterms:W3CDTF">2011-10-03T12:14:05Z</dcterms:created>
  <dcterms:modified xsi:type="dcterms:W3CDTF">2016-05-12T12:59:42Z</dcterms:modified>
</cp:coreProperties>
</file>