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9"/>
  </p:handoutMasterIdLst>
  <p:sldIdLst>
    <p:sldId id="256" r:id="rId2"/>
    <p:sldId id="489" r:id="rId3"/>
    <p:sldId id="310" r:id="rId4"/>
    <p:sldId id="642" r:id="rId5"/>
    <p:sldId id="645" r:id="rId6"/>
    <p:sldId id="660" r:id="rId7"/>
    <p:sldId id="665" r:id="rId8"/>
    <p:sldId id="666" r:id="rId9"/>
    <p:sldId id="667" r:id="rId10"/>
    <p:sldId id="668" r:id="rId11"/>
    <p:sldId id="648" r:id="rId12"/>
    <p:sldId id="669" r:id="rId13"/>
    <p:sldId id="670" r:id="rId14"/>
    <p:sldId id="671" r:id="rId15"/>
    <p:sldId id="673" r:id="rId16"/>
    <p:sldId id="674" r:id="rId17"/>
    <p:sldId id="675" r:id="rId18"/>
    <p:sldId id="676" r:id="rId19"/>
    <p:sldId id="677" r:id="rId20"/>
    <p:sldId id="678" r:id="rId21"/>
    <p:sldId id="679" r:id="rId22"/>
    <p:sldId id="680" r:id="rId23"/>
    <p:sldId id="681" r:id="rId24"/>
    <p:sldId id="682" r:id="rId25"/>
    <p:sldId id="683" r:id="rId26"/>
    <p:sldId id="684" r:id="rId27"/>
    <p:sldId id="687" r:id="rId28"/>
    <p:sldId id="688" r:id="rId29"/>
    <p:sldId id="689" r:id="rId30"/>
    <p:sldId id="690" r:id="rId31"/>
    <p:sldId id="691" r:id="rId32"/>
    <p:sldId id="694" r:id="rId33"/>
    <p:sldId id="695" r:id="rId34"/>
    <p:sldId id="696" r:id="rId35"/>
    <p:sldId id="697" r:id="rId36"/>
    <p:sldId id="698" r:id="rId37"/>
    <p:sldId id="699" r:id="rId38"/>
    <p:sldId id="700" r:id="rId39"/>
    <p:sldId id="701" r:id="rId40"/>
    <p:sldId id="702" r:id="rId41"/>
    <p:sldId id="703" r:id="rId42"/>
    <p:sldId id="706" r:id="rId43"/>
    <p:sldId id="705" r:id="rId44"/>
    <p:sldId id="708" r:id="rId45"/>
    <p:sldId id="709" r:id="rId46"/>
    <p:sldId id="710" r:id="rId47"/>
    <p:sldId id="686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506" autoAdjust="0"/>
    <p:restoredTop sz="94761"/>
  </p:normalViewPr>
  <p:slideViewPr>
    <p:cSldViewPr snapToGrid="0" snapToObjects="1">
      <p:cViewPr>
        <p:scale>
          <a:sx n="140" d="100"/>
          <a:sy n="140" d="100"/>
        </p:scale>
        <p:origin x="-112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7150478-5A5E-A24B-B784-4BC1852EE887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BF949A8-6BA4-1B4B-9ED3-9AC71EC3E2C7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21CFCDE-695F-2741-B2E3-D93852016F71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092D188-711B-744E-AC1C-7FF13ABE596A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6A6F874-1E35-4847-8B47-0B001DF7F50D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4B02C25-618C-F34A-AE92-380334FDB44B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89DEF30-C315-AB48-8F38-139496890139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8B0822B-BC68-0A45-AC18-44F58A9C2D7F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55118E4-196F-9543-9B60-6C29A6B252B7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41A5292-0997-6B47-9284-8B936D3E564F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91EA04E-2349-C249-9C8E-D0B82359CDF5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101A032-3D9D-1B4F-9F9E-D0B0FBC7825B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7A63AA0-0FD7-EA47-98CD-2ABC652E2294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D96E46C-0044-B04B-830A-738070C6F2C8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229AFEF-796F-1C4B-979E-B6B3D63134C1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9224357-4C11-5141-BADD-4AA9E6061FE7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4F87905-691A-2A47-8012-6CA301102563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3092FE9-E6F4-2747-9B2F-BE2E1AF55D6C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A8C7090-8407-0346-8B50-A7E169960AC8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21C7C2D-58DD-1441-B126-950678345A9B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055F77F-CF39-9F45-8731-CC75087131A4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0929FD4-57F2-B74F-BAB3-497907E91C42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FD7730C-599F-C046-A7A7-ADAE78343E6D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333044D-6A42-464C-B26D-CB8A16E55E83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72DB687-3B4A-6543-BA71-3F77DF30F6E0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D20E73B-EFEE-014A-9691-F7AA7B5C5002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D42002A-FEBD-1940-BD7B-779B02E91C76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2945E04-67B8-7B4E-BEAB-757465196AC8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93C5BDC-F62B-AB44-B69B-162B3831F44F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6AC3411-3B6F-7C44-9D42-B237793F0E91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7F3C78D-DDD8-A94F-92F8-333B9F8D36C5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440B06C-516F-094F-950A-CB348E15D8A7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4D6A297-8695-6A4E-B0B4-0F45634E1E53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79F27312-1A7C-8144-87A9-2792ACA12DF6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230F829-3769-F94A-8EE7-AEA700617E7F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27A124C-772D-F74D-BA1A-D56FFA3C6C5A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68133A2-6605-CF4D-B231-19A2B96BF9C6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7CA7D37-34C1-F843-B1A2-F69BDEB8E222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258B8CC-D586-4D46-A6D2-15233DB6B926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878E2E2-DB28-C549-A1A9-100C658D5361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1DB64BF-4EDD-144F-80FF-CCA276FCE67A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ACE6B95-2224-E74E-9FF2-BB3FF8229EBB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BCDBEAD-9792-754A-819A-BE44377350B8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42C37C4-57ED-E747-98E0-398706F1305C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1659832-2444-A94A-8E10-94113E3DFCCD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50A352E-CE23-1B42-A3DD-7AA6223C758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09B69D-0F7A-FF42-9752-65E11284734E}" type="pres">
      <dgm:prSet presAssocID="{B50A352E-CE23-1B42-A3DD-7AA6223C7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8D3F2B4-DCAE-2646-AA8B-F972F649E339}" type="presOf" srcId="{B50A352E-CE23-1B42-A3DD-7AA6223C7581}" destId="{7909B69D-0F7A-FF42-9752-65E11284734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3ED6E-370C-2F46-BB7C-5732417583F1}" type="datetimeFigureOut">
              <a:rPr lang="en-US" smtClean="0"/>
              <a:t>5/17/16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748B9-BCAD-5A49-9C90-0C2223C26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95954-A577-9245-887F-1657F76A58AC}" type="datetimeFigureOut">
              <a:rPr lang="en-US" smtClean="0"/>
              <a:t>5/17/16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4EB38-1394-0F40-A1BF-AA4100E7D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4" Type="http://schemas.openxmlformats.org/officeDocument/2006/relationships/diagramQuickStyle" Target="../diagrams/quickStyle16.xml"/><Relationship Id="rId5" Type="http://schemas.openxmlformats.org/officeDocument/2006/relationships/diagramColors" Target="../diagrams/colors16.xml"/><Relationship Id="rId6" Type="http://schemas.microsoft.com/office/2007/relationships/diagramDrawing" Target="../diagrams/drawing16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4" Type="http://schemas.openxmlformats.org/officeDocument/2006/relationships/diagramQuickStyle" Target="../diagrams/quickStyle18.xml"/><Relationship Id="rId5" Type="http://schemas.openxmlformats.org/officeDocument/2006/relationships/diagramColors" Target="../diagrams/colors18.xml"/><Relationship Id="rId6" Type="http://schemas.microsoft.com/office/2007/relationships/diagramDrawing" Target="../diagrams/drawing18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4" Type="http://schemas.openxmlformats.org/officeDocument/2006/relationships/diagramQuickStyle" Target="../diagrams/quickStyle19.xml"/><Relationship Id="rId5" Type="http://schemas.openxmlformats.org/officeDocument/2006/relationships/diagramColors" Target="../diagrams/colors19.xml"/><Relationship Id="rId6" Type="http://schemas.microsoft.com/office/2007/relationships/diagramDrawing" Target="../diagrams/drawing19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4" Type="http://schemas.openxmlformats.org/officeDocument/2006/relationships/diagramQuickStyle" Target="../diagrams/quickStyle20.xml"/><Relationship Id="rId5" Type="http://schemas.openxmlformats.org/officeDocument/2006/relationships/diagramColors" Target="../diagrams/colors20.xml"/><Relationship Id="rId6" Type="http://schemas.microsoft.com/office/2007/relationships/diagramDrawing" Target="../diagrams/drawing20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4" Type="http://schemas.openxmlformats.org/officeDocument/2006/relationships/diagramQuickStyle" Target="../diagrams/quickStyle21.xml"/><Relationship Id="rId5" Type="http://schemas.openxmlformats.org/officeDocument/2006/relationships/diagramColors" Target="../diagrams/colors21.xml"/><Relationship Id="rId6" Type="http://schemas.microsoft.com/office/2007/relationships/diagramDrawing" Target="../diagrams/drawing21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4" Type="http://schemas.openxmlformats.org/officeDocument/2006/relationships/diagramQuickStyle" Target="../diagrams/quickStyle22.xml"/><Relationship Id="rId5" Type="http://schemas.openxmlformats.org/officeDocument/2006/relationships/diagramColors" Target="../diagrams/colors22.xml"/><Relationship Id="rId6" Type="http://schemas.microsoft.com/office/2007/relationships/diagramDrawing" Target="../diagrams/drawing22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4" Type="http://schemas.openxmlformats.org/officeDocument/2006/relationships/diagramQuickStyle" Target="../diagrams/quickStyle23.xml"/><Relationship Id="rId5" Type="http://schemas.openxmlformats.org/officeDocument/2006/relationships/diagramColors" Target="../diagrams/colors23.xml"/><Relationship Id="rId6" Type="http://schemas.microsoft.com/office/2007/relationships/diagramDrawing" Target="../diagrams/drawing23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4" Type="http://schemas.openxmlformats.org/officeDocument/2006/relationships/diagramQuickStyle" Target="../diagrams/quickStyle24.xml"/><Relationship Id="rId5" Type="http://schemas.openxmlformats.org/officeDocument/2006/relationships/diagramColors" Target="../diagrams/colors24.xml"/><Relationship Id="rId6" Type="http://schemas.microsoft.com/office/2007/relationships/diagramDrawing" Target="../diagrams/drawing24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4" Type="http://schemas.openxmlformats.org/officeDocument/2006/relationships/diagramQuickStyle" Target="../diagrams/quickStyle25.xml"/><Relationship Id="rId5" Type="http://schemas.openxmlformats.org/officeDocument/2006/relationships/diagramColors" Target="../diagrams/colors25.xml"/><Relationship Id="rId6" Type="http://schemas.microsoft.com/office/2007/relationships/diagramDrawing" Target="../diagrams/drawing25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4" Type="http://schemas.openxmlformats.org/officeDocument/2006/relationships/diagramQuickStyle" Target="../diagrams/quickStyle26.xml"/><Relationship Id="rId5" Type="http://schemas.openxmlformats.org/officeDocument/2006/relationships/diagramColors" Target="../diagrams/colors26.xml"/><Relationship Id="rId6" Type="http://schemas.microsoft.com/office/2007/relationships/diagramDrawing" Target="../diagrams/drawing26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4" Type="http://schemas.openxmlformats.org/officeDocument/2006/relationships/diagramQuickStyle" Target="../diagrams/quickStyle27.xml"/><Relationship Id="rId5" Type="http://schemas.openxmlformats.org/officeDocument/2006/relationships/diagramColors" Target="../diagrams/colors27.xml"/><Relationship Id="rId6" Type="http://schemas.microsoft.com/office/2007/relationships/diagramDrawing" Target="../diagrams/drawing27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4" Type="http://schemas.openxmlformats.org/officeDocument/2006/relationships/diagramQuickStyle" Target="../diagrams/quickStyle28.xml"/><Relationship Id="rId5" Type="http://schemas.openxmlformats.org/officeDocument/2006/relationships/diagramColors" Target="../diagrams/colors28.xml"/><Relationship Id="rId6" Type="http://schemas.microsoft.com/office/2007/relationships/diagramDrawing" Target="../diagrams/drawing28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4" Type="http://schemas.openxmlformats.org/officeDocument/2006/relationships/diagramQuickStyle" Target="../diagrams/quickStyle29.xml"/><Relationship Id="rId5" Type="http://schemas.openxmlformats.org/officeDocument/2006/relationships/diagramColors" Target="../diagrams/colors29.xml"/><Relationship Id="rId6" Type="http://schemas.microsoft.com/office/2007/relationships/diagramDrawing" Target="../diagrams/drawing29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4" Type="http://schemas.openxmlformats.org/officeDocument/2006/relationships/diagramQuickStyle" Target="../diagrams/quickStyle30.xml"/><Relationship Id="rId5" Type="http://schemas.openxmlformats.org/officeDocument/2006/relationships/diagramColors" Target="../diagrams/colors30.xml"/><Relationship Id="rId6" Type="http://schemas.microsoft.com/office/2007/relationships/diagramDrawing" Target="../diagrams/drawing30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4" Type="http://schemas.openxmlformats.org/officeDocument/2006/relationships/diagramQuickStyle" Target="../diagrams/quickStyle31.xml"/><Relationship Id="rId5" Type="http://schemas.openxmlformats.org/officeDocument/2006/relationships/diagramColors" Target="../diagrams/colors31.xml"/><Relationship Id="rId6" Type="http://schemas.microsoft.com/office/2007/relationships/diagramDrawing" Target="../diagrams/drawing31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4" Type="http://schemas.openxmlformats.org/officeDocument/2006/relationships/diagramQuickStyle" Target="../diagrams/quickStyle32.xml"/><Relationship Id="rId5" Type="http://schemas.openxmlformats.org/officeDocument/2006/relationships/diagramColors" Target="../diagrams/colors32.xml"/><Relationship Id="rId6" Type="http://schemas.microsoft.com/office/2007/relationships/diagramDrawing" Target="../diagrams/drawing32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2.xml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3.xml"/><Relationship Id="rId3" Type="http://schemas.openxmlformats.org/officeDocument/2006/relationships/diagramLayout" Target="../diagrams/layout33.xml"/><Relationship Id="rId4" Type="http://schemas.openxmlformats.org/officeDocument/2006/relationships/diagramQuickStyle" Target="../diagrams/quickStyle33.xml"/><Relationship Id="rId5" Type="http://schemas.openxmlformats.org/officeDocument/2006/relationships/diagramColors" Target="../diagrams/colors33.xml"/><Relationship Id="rId6" Type="http://schemas.microsoft.com/office/2007/relationships/diagramDrawing" Target="../diagrams/drawing33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4.xml"/><Relationship Id="rId3" Type="http://schemas.openxmlformats.org/officeDocument/2006/relationships/diagramLayout" Target="../diagrams/layout34.xml"/><Relationship Id="rId4" Type="http://schemas.openxmlformats.org/officeDocument/2006/relationships/diagramQuickStyle" Target="../diagrams/quickStyle34.xml"/><Relationship Id="rId5" Type="http://schemas.openxmlformats.org/officeDocument/2006/relationships/diagramColors" Target="../diagrams/colors34.xml"/><Relationship Id="rId6" Type="http://schemas.microsoft.com/office/2007/relationships/diagramDrawing" Target="../diagrams/drawing34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5.xml"/><Relationship Id="rId3" Type="http://schemas.openxmlformats.org/officeDocument/2006/relationships/diagramLayout" Target="../diagrams/layout35.xml"/><Relationship Id="rId4" Type="http://schemas.openxmlformats.org/officeDocument/2006/relationships/diagramQuickStyle" Target="../diagrams/quickStyle35.xml"/><Relationship Id="rId5" Type="http://schemas.openxmlformats.org/officeDocument/2006/relationships/diagramColors" Target="../diagrams/colors35.xml"/><Relationship Id="rId6" Type="http://schemas.microsoft.com/office/2007/relationships/diagramDrawing" Target="../diagrams/drawing35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6.xml"/><Relationship Id="rId3" Type="http://schemas.openxmlformats.org/officeDocument/2006/relationships/diagramLayout" Target="../diagrams/layout36.xml"/><Relationship Id="rId4" Type="http://schemas.openxmlformats.org/officeDocument/2006/relationships/diagramQuickStyle" Target="../diagrams/quickStyle36.xml"/><Relationship Id="rId5" Type="http://schemas.openxmlformats.org/officeDocument/2006/relationships/diagramColors" Target="../diagrams/colors36.xml"/><Relationship Id="rId6" Type="http://schemas.microsoft.com/office/2007/relationships/diagramDrawing" Target="../diagrams/drawing36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7.xml"/><Relationship Id="rId3" Type="http://schemas.openxmlformats.org/officeDocument/2006/relationships/diagramLayout" Target="../diagrams/layout37.xml"/><Relationship Id="rId4" Type="http://schemas.openxmlformats.org/officeDocument/2006/relationships/diagramQuickStyle" Target="../diagrams/quickStyle37.xml"/><Relationship Id="rId5" Type="http://schemas.openxmlformats.org/officeDocument/2006/relationships/diagramColors" Target="../diagrams/colors37.xml"/><Relationship Id="rId6" Type="http://schemas.microsoft.com/office/2007/relationships/diagramDrawing" Target="../diagrams/drawing37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8.xml"/><Relationship Id="rId3" Type="http://schemas.openxmlformats.org/officeDocument/2006/relationships/diagramLayout" Target="../diagrams/layout38.xml"/><Relationship Id="rId4" Type="http://schemas.openxmlformats.org/officeDocument/2006/relationships/diagramQuickStyle" Target="../diagrams/quickStyle38.xml"/><Relationship Id="rId5" Type="http://schemas.openxmlformats.org/officeDocument/2006/relationships/diagramColors" Target="../diagrams/colors38.xml"/><Relationship Id="rId6" Type="http://schemas.microsoft.com/office/2007/relationships/diagramDrawing" Target="../diagrams/drawing38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.xml"/></Relationships>
</file>

<file path=ppt/slides/_rels/slide4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9.xml"/><Relationship Id="rId3" Type="http://schemas.openxmlformats.org/officeDocument/2006/relationships/diagramLayout" Target="../diagrams/layout39.xml"/><Relationship Id="rId4" Type="http://schemas.openxmlformats.org/officeDocument/2006/relationships/diagramQuickStyle" Target="../diagrams/quickStyle39.xml"/><Relationship Id="rId5" Type="http://schemas.openxmlformats.org/officeDocument/2006/relationships/diagramColors" Target="../diagrams/colors39.xml"/><Relationship Id="rId6" Type="http://schemas.microsoft.com/office/2007/relationships/diagramDrawing" Target="../diagrams/drawing39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0.xml"/><Relationship Id="rId3" Type="http://schemas.openxmlformats.org/officeDocument/2006/relationships/diagramLayout" Target="../diagrams/layout40.xml"/><Relationship Id="rId4" Type="http://schemas.openxmlformats.org/officeDocument/2006/relationships/diagramQuickStyle" Target="../diagrams/quickStyle40.xml"/><Relationship Id="rId5" Type="http://schemas.openxmlformats.org/officeDocument/2006/relationships/diagramColors" Target="../diagrams/colors40.xml"/><Relationship Id="rId6" Type="http://schemas.microsoft.com/office/2007/relationships/diagramDrawing" Target="../diagrams/drawing40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1.xml"/><Relationship Id="rId3" Type="http://schemas.openxmlformats.org/officeDocument/2006/relationships/diagramLayout" Target="../diagrams/layout41.xml"/><Relationship Id="rId4" Type="http://schemas.openxmlformats.org/officeDocument/2006/relationships/diagramQuickStyle" Target="../diagrams/quickStyle41.xml"/><Relationship Id="rId5" Type="http://schemas.openxmlformats.org/officeDocument/2006/relationships/diagramColors" Target="../diagrams/colors41.xml"/><Relationship Id="rId6" Type="http://schemas.microsoft.com/office/2007/relationships/diagramDrawing" Target="../diagrams/drawing41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2.xml"/><Relationship Id="rId3" Type="http://schemas.openxmlformats.org/officeDocument/2006/relationships/diagramLayout" Target="../diagrams/layout42.xml"/><Relationship Id="rId4" Type="http://schemas.openxmlformats.org/officeDocument/2006/relationships/diagramQuickStyle" Target="../diagrams/quickStyle42.xml"/><Relationship Id="rId5" Type="http://schemas.openxmlformats.org/officeDocument/2006/relationships/diagramColors" Target="../diagrams/colors42.xml"/><Relationship Id="rId6" Type="http://schemas.microsoft.com/office/2007/relationships/diagramDrawing" Target="../diagrams/drawing42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3.xml"/><Relationship Id="rId4" Type="http://schemas.openxmlformats.org/officeDocument/2006/relationships/diagramQuickStyle" Target="../diagrams/quickStyle43.xml"/><Relationship Id="rId5" Type="http://schemas.openxmlformats.org/officeDocument/2006/relationships/diagramColors" Target="../diagrams/colors43.xml"/><Relationship Id="rId6" Type="http://schemas.microsoft.com/office/2007/relationships/diagramDrawing" Target="../diagrams/drawing43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4.xml"/><Relationship Id="rId4" Type="http://schemas.openxmlformats.org/officeDocument/2006/relationships/diagramQuickStyle" Target="../diagrams/quickStyle44.xml"/><Relationship Id="rId5" Type="http://schemas.openxmlformats.org/officeDocument/2006/relationships/diagramColors" Target="../diagrams/colors44.xml"/><Relationship Id="rId6" Type="http://schemas.microsoft.com/office/2007/relationships/diagramDrawing" Target="../diagrams/drawing44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5.xml"/><Relationship Id="rId4" Type="http://schemas.openxmlformats.org/officeDocument/2006/relationships/diagramQuickStyle" Target="../diagrams/quickStyle45.xml"/><Relationship Id="rId5" Type="http://schemas.openxmlformats.org/officeDocument/2006/relationships/diagramColors" Target="../diagrams/colors45.xml"/><Relationship Id="rId6" Type="http://schemas.microsoft.com/office/2007/relationships/diagramDrawing" Target="../diagrams/drawing45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6.xml"/><Relationship Id="rId4" Type="http://schemas.openxmlformats.org/officeDocument/2006/relationships/diagramQuickStyle" Target="../diagrams/quickStyle46.xml"/><Relationship Id="rId5" Type="http://schemas.openxmlformats.org/officeDocument/2006/relationships/diagramColors" Target="../diagrams/colors46.xml"/><Relationship Id="rId6" Type="http://schemas.microsoft.com/office/2007/relationships/diagramDrawing" Target="../diagrams/drawing46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image" Target="../media/image3.jp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92288" y="5267158"/>
            <a:ext cx="5486400" cy="735262"/>
          </a:xfrm>
        </p:spPr>
        <p:txBody>
          <a:bodyPr>
            <a:normAutofit/>
          </a:bodyPr>
          <a:lstStyle/>
          <a:p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1792288" y="200527"/>
            <a:ext cx="5486400" cy="1270000"/>
          </a:xfrm>
        </p:spPr>
        <p:txBody>
          <a:bodyPr>
            <a:normAutofit/>
          </a:bodyPr>
          <a:lstStyle/>
          <a:p>
            <a:endParaRPr lang="en-US" sz="2800" dirty="0">
              <a:latin typeface="Garamond"/>
              <a:cs typeface="Garamon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4000" y="882315"/>
            <a:ext cx="8595895" cy="83099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effectLst>
                  <a:glow rad="101600">
                    <a:schemeClr val="accent3">
                      <a:lumMod val="60000"/>
                      <a:lumOff val="40000"/>
                      <a:alpha val="30000"/>
                    </a:schemeClr>
                  </a:glow>
                </a:effectLst>
                <a:latin typeface="Garamond"/>
                <a:cs typeface="Garamond"/>
              </a:rPr>
              <a:t>Something About John L. Austin</a:t>
            </a:r>
            <a:endParaRPr lang="en-US" sz="4800" b="1" dirty="0">
              <a:solidFill>
                <a:schemeClr val="bg1"/>
              </a:solidFill>
              <a:effectLst>
                <a:glow rad="101600">
                  <a:schemeClr val="accent3">
                    <a:lumMod val="60000"/>
                    <a:lumOff val="40000"/>
                    <a:alpha val="30000"/>
                  </a:schemeClr>
                </a:glow>
              </a:effectLst>
              <a:latin typeface="Garamond"/>
              <a:cs typeface="Garamond"/>
            </a:endParaRPr>
          </a:p>
        </p:txBody>
      </p:sp>
      <p:pic>
        <p:nvPicPr>
          <p:cNvPr id="6" name="Picture Placeholder 5" descr="jules-et-jim-francois-truffaut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4" r="6834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852" y="0"/>
            <a:ext cx="915385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0011" y="4450324"/>
            <a:ext cx="84698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dirty="0" smtClean="0">
                <a:ln>
                  <a:solidFill>
                    <a:schemeClr val="bg1">
                      <a:alpha val="42000"/>
                    </a:schemeClr>
                  </a:solidFill>
                </a:ln>
                <a:solidFill>
                  <a:srgbClr val="FF0000"/>
                </a:solidFill>
                <a:latin typeface="Arial Black"/>
                <a:cs typeface="Arial Black"/>
              </a:rPr>
              <a:t>MEANING AND COMMUNICATION</a:t>
            </a:r>
            <a:endParaRPr lang="en-US" sz="6400" dirty="0">
              <a:ln>
                <a:solidFill>
                  <a:schemeClr val="bg1">
                    <a:alpha val="42000"/>
                  </a:schemeClr>
                </a:solidFill>
              </a:ln>
              <a:solidFill>
                <a:srgbClr val="FF000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83087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Recap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8526966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And then from Hypothesis 1: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3. Knowing the meaning of the sentence enables us to understand the meaning of the utterance</a:t>
            </a:r>
          </a:p>
          <a:p>
            <a:pPr>
              <a:buFont typeface="Marlett" charset="0"/>
              <a:buNone/>
            </a:pPr>
            <a:endParaRPr lang="en-GB" sz="22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So, if our hypotheses are correct, we have made a start at explaining the fact that we can immediately understand sentences we’ve never come across before.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9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74485654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Your abilities to use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First Order Logic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are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systematic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and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productive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Systematic:</a:t>
            </a: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If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 understand: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A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-&gt;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B</a:t>
            </a: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then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 can probably also understand: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B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-&gt;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98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1426801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Productive: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If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 understand: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	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-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A</a:t>
            </a: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then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 can probably also understand: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	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--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A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and also: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	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---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A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and so on …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01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5286354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In trying to say what meanings are, what we are looking for is things knowledge of which enable us to understand sentences of FOL.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Suppose you can translate a sentence of FOL into English.  Since you understand English, the translation enables you to understand the FOL sentence too.  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1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4965649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For instance, if you know that: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T) ‘A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B’ can be translated as ‘Bill smokes and George drinks’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Then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you understand the FOL sentence A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87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5984799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What do you need to know about a symbol of FOL in order to be able to translate sentences containing that symbol into English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?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95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65322598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For the sentential connectives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-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and so on, the answer is that you need to know their truth tables.  Knowing the truth table for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enables you to translate sentences containing this symbol into English.  </a:t>
            </a: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Therefore, we have reason to think that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the truth table gives the meaning of the symbol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35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4704397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1. Knowing the truth table for a sentential connective is sufficient, together with knowledge of the syntax of FOL, to work out the truth table of any complex sentence containing that connective.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5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8453160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. Knowing the truth table for a sentence of FOL is sufficient, together with knowledge of what the sentence letters mean, for translating the sentence of FOL into English.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1955327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3. Being able to translate a sentence of FOL into English is sufficient, together with knowledge of English, for knowing what that sentence of FOL means.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0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Reading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8215212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865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Reading for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this lecture: 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1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1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Paul Grice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Logic and Conversation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, chapter 2 of </a:t>
            </a: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Studies in the Way of Words.</a:t>
            </a:r>
          </a:p>
          <a:p>
            <a:pPr>
              <a:lnSpc>
                <a:spcPct val="90000"/>
              </a:lnSpc>
            </a:pPr>
            <a:endParaRPr lang="en-US" sz="24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i="1" dirty="0">
                <a:latin typeface="Arial" charset="0"/>
                <a:ea typeface="ＭＳ Ｐゴシック" charset="0"/>
                <a:cs typeface="ＭＳ Ｐゴシック" charset="0"/>
              </a:rPr>
              <a:t>Optional:</a:t>
            </a:r>
          </a:p>
          <a:p>
            <a:pPr>
              <a:lnSpc>
                <a:spcPct val="90000"/>
              </a:lnSpc>
            </a:pPr>
            <a:endParaRPr lang="en-US" sz="24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S. Neale 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Paul Grice on Philosophy of Language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, section 2.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2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31694584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Consider this sentence of FOL: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F(a)</a:t>
            </a: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What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could you know that would enable you to translate this into English?  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9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8502409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Consider an interpretation which assigns an extension to the predicate and an object to the name: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F : the set of smokers</a:t>
            </a: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a :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Bill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Given that interpretation, F(a) seems to translate into “Bill is a member of the set of smokers” or “Bill smokes”.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8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2797631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What should we say about the sentence “Bill smokes”?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Translating that sentence into English won’t help: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“Bill smokes” translates into “Bill smokes”.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And translating into another language, e.g. German, merely postpones the question.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87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597010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u="sng" dirty="0" smtClean="0">
                <a:latin typeface="Arial" charset="0"/>
                <a:ea typeface="ＭＳ Ｐゴシック" charset="0"/>
                <a:cs typeface="ＭＳ Ｐゴシック" charset="0"/>
              </a:rPr>
              <a:t>Davidson’s proposal:</a:t>
            </a:r>
            <a:endParaRPr lang="en-GB" sz="2400" u="sng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W)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‘Bill smokes’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is true if and only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if Bill smokes.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Knowledge of the statement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seems to be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sufficient for understanding utterances of this sentence. 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So there is some plausibility in the idea that (W) tells us the meaning of (W).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79422174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It’s plausible that the meaning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of a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word is whatever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it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is that works together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with knowledge of rules for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composition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to enable us to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know the meanings of sentences containing the word.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59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47553668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Proposal: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The referent of ‘Bill’ is Bill.</a:t>
            </a: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The extension of ‘smokes’ is the set of things which smoke.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That fits what we said about FOL, and also looks compatible with Davidson’s proposal about sentence meanings.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8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1832718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But we still need to say something about how “Bill” and “smokes” work together in “Bill smokes.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In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English, a </a:t>
            </a:r>
            <a:r>
              <a:rPr lang="en-GB" sz="2400" u="sng" dirty="0">
                <a:latin typeface="Arial" charset="0"/>
                <a:ea typeface="ＭＳ Ｐゴシック" charset="0"/>
                <a:cs typeface="ＭＳ Ｐゴシック" charset="0"/>
              </a:rPr>
              <a:t>name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plus a </a:t>
            </a:r>
            <a:r>
              <a:rPr lang="en-GB" sz="2400" u="sng" dirty="0">
                <a:latin typeface="Arial" charset="0"/>
                <a:ea typeface="ＭＳ Ｐゴシック" charset="0"/>
                <a:cs typeface="ＭＳ Ｐゴシック" charset="0"/>
              </a:rPr>
              <a:t>predicate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constitutes a sentence.  </a:t>
            </a:r>
          </a:p>
          <a:p>
            <a:pPr>
              <a:buFont typeface="Marlett" charset="0"/>
              <a:buNone/>
            </a:pP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Any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such a sentence is true if and only if the referent of the name is in the extension of the predicate. 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52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Logic and truth conditions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9923698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Now that we have a working proposal about what the meanings of sentences are, we can evaluate the proposal about the meanings of words.  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62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The </a:t>
            </a:r>
            <a:r>
              <a:rPr lang="en-US" dirty="0" err="1" smtClean="0">
                <a:latin typeface="Arial"/>
                <a:cs typeface="Arial"/>
              </a:rPr>
              <a:t>Programme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4044744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For each word there is a statement which gives its meaning.  For instance, the statement</a:t>
            </a:r>
          </a:p>
          <a:p>
            <a:pPr marL="514350" indent="-514350">
              <a:buFontTx/>
              <a:buAutoNum type="arabicPeriod"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	‘Bill’ refers to Bill</a:t>
            </a:r>
          </a:p>
          <a:p>
            <a:pPr marL="514350" indent="-514350"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514350" indent="-514350">
              <a:buFontTx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gives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the meaning of ‘Bill’.  </a:t>
            </a:r>
          </a:p>
          <a:p>
            <a:pPr marL="514350" indent="-514350"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The statements vary depending on the type of word.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7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The </a:t>
            </a:r>
            <a:r>
              <a:rPr lang="en-US" dirty="0" err="1" smtClean="0">
                <a:latin typeface="Arial"/>
                <a:cs typeface="Arial"/>
              </a:rPr>
              <a:t>Programme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9564231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2. From statements such as these about the meanings of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words,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together with rules of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composition, it’s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possible to derive statements about the conditions under which any sentence containing those words is true.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62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Agenda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03567032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Recap</a:t>
            </a:r>
          </a:p>
          <a:p>
            <a:endParaRPr lang="en-US" sz="2400" dirty="0">
              <a:latin typeface="Arial"/>
              <a:ea typeface="ＭＳ Ｐゴシック" charset="0"/>
              <a:cs typeface="Arial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Logic and truth conditions</a:t>
            </a:r>
          </a:p>
          <a:p>
            <a:pPr marL="514350" indent="-514350">
              <a:buFont typeface="+mj-lt"/>
              <a:buAutoNum type="romanUcPeriod"/>
            </a:pPr>
            <a:endParaRPr lang="en-US" sz="2400" dirty="0">
              <a:latin typeface="Arial"/>
              <a:ea typeface="ＭＳ Ｐゴシック" charset="0"/>
              <a:cs typeface="Arial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2400" dirty="0" smtClean="0">
                <a:latin typeface="Arial"/>
                <a:ea typeface="ＭＳ Ｐゴシック" charset="0"/>
                <a:cs typeface="Arial"/>
              </a:rPr>
              <a:t>The </a:t>
            </a:r>
            <a:r>
              <a:rPr lang="en-US" sz="2400" dirty="0" err="1" smtClean="0">
                <a:latin typeface="Arial"/>
                <a:ea typeface="ＭＳ Ｐゴシック" charset="0"/>
                <a:cs typeface="Arial"/>
              </a:rPr>
              <a:t>Programme</a:t>
            </a:r>
            <a:endParaRPr lang="en-US" sz="2400" dirty="0" smtClean="0">
              <a:latin typeface="Arial"/>
              <a:ea typeface="ＭＳ Ｐゴシック" charset="0"/>
              <a:cs typeface="Arial"/>
            </a:endParaRPr>
          </a:p>
          <a:p>
            <a:pPr marL="514350" indent="-514350">
              <a:buFont typeface="+mj-lt"/>
              <a:buAutoNum type="romanUcPeriod"/>
            </a:pPr>
            <a:endParaRPr lang="en-US" sz="2400" dirty="0">
              <a:latin typeface="Arial"/>
              <a:ea typeface="ＭＳ Ｐゴシック" charset="0"/>
              <a:cs typeface="Arial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sz="2400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GB" altLang="ja-JP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romanUcPeriod"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buFont typeface="+mj-lt"/>
              <a:buAutoNum type="romanUcPeriod"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Open-endedness</a:t>
            </a:r>
            <a:endParaRPr lang="en-US" sz="2400" dirty="0" smtClean="0">
              <a:latin typeface="Arial"/>
              <a:ea typeface="ＭＳ Ｐゴシック" charset="0"/>
              <a:cs typeface="Arial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6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The </a:t>
            </a:r>
            <a:r>
              <a:rPr lang="en-US" dirty="0" err="1" smtClean="0">
                <a:latin typeface="Arial"/>
                <a:cs typeface="Arial"/>
              </a:rPr>
              <a:t>Programme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537685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3.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So,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k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nowing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these statements about the meanings of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words,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together with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knowing the rules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of composition, would be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sufficient for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being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in a position to know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the conditions under sentences would be true.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5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The </a:t>
            </a:r>
            <a:r>
              <a:rPr lang="en-US" dirty="0" err="1" smtClean="0">
                <a:latin typeface="Arial"/>
                <a:cs typeface="Arial"/>
              </a:rPr>
              <a:t>Programme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7456108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4. Knowing the conditions under which a sentence is true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would be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sufficient for understanding utterances of it.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So, it would be a way of giving the meaning of the sentence.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7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00194977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Consider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this natural claim about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the meaning of ‘and’:</a:t>
            </a:r>
          </a:p>
          <a:p>
            <a:pPr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‘A and B’ is true if and only if A is true and B is true.</a:t>
            </a:r>
          </a:p>
          <a:p>
            <a:pPr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On the truth conditional view, it’s natural to hold that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this statement gives the meaning of the English word ‘and’.  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4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4119649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On this view, knowing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the meaning of ‘and’ enables you to know the meanings of sentences containing ‘and’, and thereby to understand which propositions utterances of those sentences express.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42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1722586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SUSIE: 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But um, here's an idea, have you ever worn women's underwear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?</a:t>
            </a:r>
          </a:p>
          <a:p>
            <a:pPr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CHANDLER: 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Well, ye, yes, actually, but, uh, they were my Aunt Edna's, and there were three of us in there.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20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3221154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In this first conversation, it’s quite plausible that our little theory of about the meaning of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‘and’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would work. </a:t>
            </a: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Chandler reports something that looks like it’s true just in case both the things he said are true.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38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78800747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CHANDLER: I, I'm sorry, I uh I already have a roommate. </a:t>
            </a:r>
          </a:p>
          <a:p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[…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]</a:t>
            </a:r>
          </a:p>
          <a:p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EDDIE: No he, he moved out and I moved in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CHANDLER: Well I, I think we'd remember something like that.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6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989123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In this second conversation, it’s plausible that our little theory of about the meaning of and will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not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work. </a:t>
            </a: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Eddie’s report seems to require that the events he reports happened in a particular order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The roommate moved out and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then, later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Eddie moved in.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92343467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We can fix this problem by giving an alternative statement of the meaning of ‘and’: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‘A and B’ is true if and only if </a:t>
            </a: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AutoNum type="romanLcParenBoth"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 is true and B is true,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AutoNum type="romanLcParenBoth"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(ii) the event described in A occurred before the event described in B.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08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5108594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CHANDLER  Well then, how do you know when vegetables are done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?</a:t>
            </a:r>
          </a:p>
          <a:p>
            <a:pPr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PHOEBE  Well you know, you just, you eat them and you can tell.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16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Recap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99910717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363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Grice suggests that we can view 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speaker (NN)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meaning as subdividing into two subcategories:</a:t>
            </a:r>
          </a:p>
          <a:p>
            <a:pPr>
              <a:lnSpc>
                <a:spcPct val="90000"/>
              </a:lnSpc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What a speaker</a:t>
            </a:r>
            <a:r>
              <a:rPr lang="en-US" sz="2200" i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i="1" dirty="0" smtClean="0">
                <a:latin typeface="Arial" charset="0"/>
                <a:ea typeface="ＭＳ Ｐゴシック" charset="0"/>
                <a:cs typeface="ＭＳ Ｐゴシック" charset="0"/>
              </a:rPr>
              <a:t>says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: determined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more or less by the meanings of the words the speaker uses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What a speaker </a:t>
            </a:r>
            <a:r>
              <a:rPr lang="en-US" sz="2200" i="1" dirty="0" smtClean="0">
                <a:latin typeface="Arial" charset="0"/>
                <a:ea typeface="ＭＳ Ｐゴシック" charset="0"/>
                <a:cs typeface="ＭＳ Ｐゴシック" charset="0"/>
              </a:rPr>
              <a:t>implicates</a:t>
            </a: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: determined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by various features of the situation in which the speaker speaks, what they say, the way they say it, and general principles governing rational conversation.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0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8295487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In this case, it’s plausible that we need a third account: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Marlett" charset="0"/>
              <a:buNone/>
            </a:pP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 and B’ is true if </a:t>
            </a: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Marlett" charset="0"/>
              <a:buNone/>
            </a:pP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lnSpc>
                <a:spcPct val="90000"/>
              </a:lnSpc>
              <a:spcBef>
                <a:spcPct val="0"/>
              </a:spcBef>
              <a:buFont typeface="Marlett" charset="0"/>
              <a:buAutoNum type="romanLcParenBoth"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A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is true and B is true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lnSpc>
                <a:spcPct val="90000"/>
              </a:lnSpc>
              <a:spcBef>
                <a:spcPct val="0"/>
              </a:spcBef>
              <a:buFont typeface="Marlett" charset="0"/>
              <a:buAutoNum type="romanLcParenBoth"/>
            </a:pP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14350" indent="-514350">
              <a:lnSpc>
                <a:spcPct val="90000"/>
              </a:lnSpc>
              <a:spcBef>
                <a:spcPct val="0"/>
              </a:spcBef>
              <a:buFont typeface="Marlett" charset="0"/>
              <a:buAutoNum type="romanLcParenBoth"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B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because A.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19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15436548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42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Three upshots: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(1) We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appear to be forced to admit that there is a difference between the meaning of ‘and’ in English and the meaning of the conjunction symbol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&amp;’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in FOL. 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71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5564428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(2) It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appears that ‘and’ is ambiguous:</a:t>
            </a:r>
          </a:p>
          <a:p>
            <a:pPr>
              <a:buFontTx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(a)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‘A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and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B’ is true if and only if A is true and B is true.</a:t>
            </a:r>
          </a:p>
          <a:p>
            <a:pPr>
              <a:buFontTx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(b)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‘A and B’ is true if and only if (</a:t>
            </a:r>
            <a:r>
              <a:rPr lang="en-GB" sz="2400" dirty="0" err="1">
                <a:latin typeface="Arial" charset="0"/>
                <a:ea typeface="ＭＳ Ｐゴシック" charset="0"/>
                <a:cs typeface="ＭＳ Ｐゴシック" charset="0"/>
              </a:rPr>
              <a:t>i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) A is true and B is true, and (ii) the event described in A occurred before the event described in B.</a:t>
            </a:r>
          </a:p>
          <a:p>
            <a:pPr>
              <a:buFontTx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(c)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‘A and B’ is true if (</a:t>
            </a:r>
            <a:r>
              <a:rPr lang="en-GB" sz="2400" dirty="0" err="1">
                <a:latin typeface="Arial" charset="0"/>
                <a:ea typeface="ＭＳ Ｐゴシック" charset="0"/>
                <a:cs typeface="ＭＳ Ｐゴシック" charset="0"/>
              </a:rPr>
              <a:t>i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) A is true and B is true and (ii) B because A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0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7075394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(3) There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seems to be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no natural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limit to the variety of meanings ‘and’ can be used with.  </a:t>
            </a: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These upshots are potentially </a:t>
            </a:r>
            <a:r>
              <a:rPr lang="en-GB" sz="2400">
                <a:latin typeface="Arial" charset="0"/>
                <a:ea typeface="ＭＳ Ｐゴシック" charset="0"/>
                <a:cs typeface="ＭＳ Ｐゴシック" charset="0"/>
              </a:rPr>
              <a:t>problematic</a:t>
            </a:r>
            <a:r>
              <a:rPr lang="en-GB" sz="2400" smtClean="0"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04940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0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8865812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Recall our explanation of Productivity.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a. Knowing the meaning of ‘and’ enables you to know the meanings of sentences containing ‘and’, and thereby to understand which proposition utterances of sentences containing this word express.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0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110322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b. the words have the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same meanings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in sentences 1–3, so that the </a:t>
            </a:r>
            <a:r>
              <a:rPr lang="en-GB" sz="2400" i="1" dirty="0">
                <a:latin typeface="Arial" charset="0"/>
                <a:ea typeface="ＭＳ Ｐゴシック" charset="0"/>
                <a:cs typeface="ＭＳ Ｐゴシック" charset="0"/>
              </a:rPr>
              <a:t>same knowledge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is sufficient for understanding them. </a:t>
            </a:r>
          </a:p>
          <a:p>
            <a:pPr>
              <a:buFontTx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This appears to be flouted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with respect to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‘and’. 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and 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‘</a:t>
            </a:r>
            <a:r>
              <a:rPr lang="en-GB" altLang="ja-JP" b="1" dirty="0">
                <a:latin typeface="Arial" charset="0"/>
                <a:ea typeface="ＭＳ Ｐゴシック" charset="0"/>
                <a:cs typeface="ＭＳ Ｐゴシック" charset="0"/>
                <a:sym typeface="Symbol" charset="0"/>
              </a:rPr>
              <a:t>&amp;</a:t>
            </a:r>
            <a:r>
              <a:rPr lang="ja-JP" altLang="en-US" dirty="0" smtClean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02284147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It’s plausible that the same meaning is in play, since one doesn’t appear to have to learn anything new in order to grasp the different propositions that are 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conveyed.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endParaRPr lang="en-GB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GB" sz="2400" dirty="0">
                <a:latin typeface="Arial" charset="0"/>
                <a:ea typeface="ＭＳ Ｐゴシック" charset="0"/>
                <a:cs typeface="ＭＳ Ｐゴシック" charset="0"/>
              </a:rPr>
              <a:t>same sentence, with what appears to be the same meaning, can apparently be used to convey all kinds of different propositions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22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Further reading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2675603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Donald Davidson, ‘Radical Interpretation,’ with accompanying commentary and toy theory, in Hornsby and Longworth, </a:t>
            </a:r>
            <a:r>
              <a:rPr lang="en-GB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Reading Philosophy of Language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buFont typeface="Marlett" charset="0"/>
              <a:buNone/>
            </a:pP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Zoltán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Gendler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Szabó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, ‘Compositionality,’ </a:t>
            </a:r>
            <a:r>
              <a:rPr lang="en-GB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Stanford </a:t>
            </a:r>
            <a:r>
              <a:rPr lang="en-GB" sz="2400" i="1" dirty="0" err="1" smtClean="0">
                <a:latin typeface="Arial" charset="0"/>
                <a:ea typeface="ＭＳ Ｐゴシック" charset="0"/>
                <a:cs typeface="ＭＳ Ｐゴシック" charset="0"/>
              </a:rPr>
              <a:t>Encyclopedia</a:t>
            </a:r>
            <a:r>
              <a:rPr lang="en-GB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 of Philosophy</a:t>
            </a:r>
            <a:r>
              <a:rPr lang="en-GB" sz="24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GB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4940" y="1417637"/>
            <a:ext cx="3111500" cy="429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Recap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2789444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42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We now need to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work towards the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distinction between what is stated and what is implicated,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and the apparent need for it, by considering the project of explaining the meanings of words and sentences.</a:t>
            </a: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5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Recap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14318230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840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Hypothesis </a:t>
            </a:r>
            <a:r>
              <a:rPr lang="en-GB" sz="2200" u="sng" dirty="0" smtClean="0">
                <a:latin typeface="Arial" charset="0"/>
                <a:ea typeface="ＭＳ Ｐゴシック" charset="0"/>
                <a:cs typeface="ＭＳ Ｐゴシック" charset="0"/>
              </a:rPr>
              <a:t>1: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Marlett" charset="0"/>
              <a:buNone/>
            </a:pPr>
            <a:endParaRPr lang="en-GB" sz="22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Sentences 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have meanings.  Users of a language know the meanings of sentences in that language.  Knowing the meaning of a sentence someone utters enables one to know which propositions her utterance expresses.</a:t>
            </a:r>
          </a:p>
          <a:p>
            <a:pPr>
              <a:lnSpc>
                <a:spcPct val="90000"/>
              </a:lnSpc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Recap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2781633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Hypothesis </a:t>
            </a:r>
            <a:r>
              <a:rPr lang="en-GB" sz="2200" u="sng" dirty="0" smtClean="0">
                <a:latin typeface="Arial" charset="0"/>
                <a:ea typeface="ＭＳ Ｐゴシック" charset="0"/>
                <a:cs typeface="ＭＳ Ｐゴシック" charset="0"/>
              </a:rPr>
              <a:t>2:  </a:t>
            </a:r>
          </a:p>
          <a:p>
            <a:pPr>
              <a:buFont typeface="Marlett" charset="0"/>
              <a:buNone/>
            </a:pPr>
            <a:endParaRPr lang="en-GB" sz="2200" u="sng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2200" dirty="0" err="1">
                <a:latin typeface="Arial" charset="0"/>
                <a:ea typeface="ＭＳ Ｐゴシック" charset="0"/>
                <a:cs typeface="ＭＳ Ｐゴシック" charset="0"/>
              </a:rPr>
              <a:t>i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) Languages are </a:t>
            </a:r>
            <a:r>
              <a:rPr lang="en-GB" sz="2200" i="1" dirty="0">
                <a:latin typeface="Arial" charset="0"/>
                <a:ea typeface="ＭＳ Ｐゴシック" charset="0"/>
                <a:cs typeface="ＭＳ Ｐゴシック" charset="0"/>
              </a:rPr>
              <a:t>compositional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: that is, sentences are composed of words arranged according to syntactic rules, and the meaning of a sentence is determined by the meanings of its constituent words and their arrangement 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8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Recap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71142729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200" u="sng" dirty="0">
                <a:latin typeface="Arial" charset="0"/>
                <a:ea typeface="ＭＳ Ｐゴシック" charset="0"/>
                <a:cs typeface="ＭＳ Ｐゴシック" charset="0"/>
              </a:rPr>
              <a:t>Hypothesis </a:t>
            </a:r>
            <a:r>
              <a:rPr lang="en-GB" sz="2200" u="sng" dirty="0" smtClean="0">
                <a:latin typeface="Arial" charset="0"/>
                <a:ea typeface="ＭＳ Ｐゴシック" charset="0"/>
                <a:cs typeface="ＭＳ Ｐゴシック" charset="0"/>
              </a:rPr>
              <a:t>2:  </a:t>
            </a:r>
          </a:p>
          <a:p>
            <a:pPr>
              <a:buFont typeface="Marlett" charset="0"/>
              <a:buNone/>
            </a:pPr>
            <a:endParaRPr lang="en-GB" sz="2200" u="sng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(ii) We know the meanings of words and the rules governing how they can be arranged into sentences.  This enables us to know the meanings of sentences.  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85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Recap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39686324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3222" y="1417638"/>
            <a:ext cx="48669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If Hypothesis 2 is correct, we can explain </a:t>
            </a:r>
            <a:r>
              <a:rPr lang="en-GB" sz="2200" i="1" dirty="0">
                <a:latin typeface="Arial" charset="0"/>
                <a:ea typeface="ＭＳ Ｐゴシック" charset="0"/>
                <a:cs typeface="ＭＳ Ｐゴシック" charset="0"/>
              </a:rPr>
              <a:t>productivity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Consider an utterance of 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Leo ate John who ate Bill.”  </a:t>
            </a:r>
          </a:p>
          <a:p>
            <a:pPr>
              <a:buFont typeface="Marlett" charset="0"/>
              <a:buNone/>
            </a:pP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According to Hypothesis 2, </a:t>
            </a:r>
          </a:p>
          <a:p>
            <a:pPr>
              <a:buFont typeface="Marlett" charset="0"/>
              <a:buNone/>
            </a:pP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1. we </a:t>
            </a: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know the meanings of the individual words of this sentence and the rules of composition; and</a:t>
            </a:r>
          </a:p>
          <a:p>
            <a:pPr>
              <a:buFont typeface="Marlett" charset="0"/>
              <a:buNone/>
            </a:pPr>
            <a:r>
              <a:rPr lang="en-GB" sz="2200" dirty="0">
                <a:latin typeface="Arial" charset="0"/>
                <a:ea typeface="ＭＳ Ｐゴシック" charset="0"/>
                <a:cs typeface="ＭＳ Ｐゴシック" charset="0"/>
              </a:rPr>
              <a:t>2. the meanings of the individual words together with rules of composition determine the meaning of the sentence </a:t>
            </a:r>
            <a:r>
              <a:rPr lang="en-GB" sz="2200" dirty="0" smtClean="0">
                <a:latin typeface="Arial" charset="0"/>
                <a:ea typeface="ＭＳ Ｐゴシック" charset="0"/>
                <a:cs typeface="ＭＳ Ｐゴシック" charset="0"/>
              </a:rPr>
              <a:t>uttered.</a:t>
            </a:r>
            <a:endParaRPr lang="en-GB" sz="2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marie dubo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54" y="1600201"/>
            <a:ext cx="3086646" cy="4114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154" y="1417638"/>
            <a:ext cx="3086646" cy="4297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8"/>
            <a:ext cx="3111500" cy="4297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4939" y="1417638"/>
            <a:ext cx="3111499" cy="4297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4939" y="1417637"/>
            <a:ext cx="3111500" cy="42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3162</TotalTime>
  <Words>1995</Words>
  <Application>Microsoft Macintosh PowerPoint</Application>
  <PresentationFormat>On-screen Show (4:3)</PresentationFormat>
  <Paragraphs>230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5" baseType="lpstr">
      <vt:lpstr>Arial Black</vt:lpstr>
      <vt:lpstr>Calibri</vt:lpstr>
      <vt:lpstr>Garamond</vt:lpstr>
      <vt:lpstr>Marlett</vt:lpstr>
      <vt:lpstr>ＭＳ Ｐゴシック</vt:lpstr>
      <vt:lpstr>Symbol</vt:lpstr>
      <vt:lpstr>Arial</vt:lpstr>
      <vt:lpstr>Black</vt:lpstr>
      <vt:lpstr>PowerPoint Presentation</vt:lpstr>
      <vt:lpstr>Reading</vt:lpstr>
      <vt:lpstr>Agenda</vt:lpstr>
      <vt:lpstr>Recap</vt:lpstr>
      <vt:lpstr>Recap</vt:lpstr>
      <vt:lpstr>Recap</vt:lpstr>
      <vt:lpstr>Recap</vt:lpstr>
      <vt:lpstr>Recap</vt:lpstr>
      <vt:lpstr>Recap</vt:lpstr>
      <vt:lpstr>Recap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Logic and truth conditions</vt:lpstr>
      <vt:lpstr>The Programme</vt:lpstr>
      <vt:lpstr>The Programme</vt:lpstr>
      <vt:lpstr>The Programme</vt:lpstr>
      <vt:lpstr>The Programme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And and ‘&amp;’</vt:lpstr>
      <vt:lpstr>Further reading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Philosophy of  Thought &amp; Language</dc:title>
  <dc:creator>Guy Longworth</dc:creator>
  <cp:lastModifiedBy>Microsoft Office User</cp:lastModifiedBy>
  <cp:revision>339</cp:revision>
  <cp:lastPrinted>2015-04-30T10:28:11Z</cp:lastPrinted>
  <dcterms:created xsi:type="dcterms:W3CDTF">2011-10-03T12:14:05Z</dcterms:created>
  <dcterms:modified xsi:type="dcterms:W3CDTF">2016-05-17T13:06:25Z</dcterms:modified>
</cp:coreProperties>
</file>