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48"/>
  </p:handoutMasterIdLst>
  <p:sldIdLst>
    <p:sldId id="256" r:id="rId2"/>
    <p:sldId id="489" r:id="rId3"/>
    <p:sldId id="310" r:id="rId4"/>
    <p:sldId id="642" r:id="rId5"/>
    <p:sldId id="645" r:id="rId6"/>
    <p:sldId id="660" r:id="rId7"/>
    <p:sldId id="665" r:id="rId8"/>
    <p:sldId id="666" r:id="rId9"/>
    <p:sldId id="694" r:id="rId10"/>
    <p:sldId id="695" r:id="rId11"/>
    <p:sldId id="703" r:id="rId12"/>
    <p:sldId id="706" r:id="rId13"/>
    <p:sldId id="705" r:id="rId14"/>
    <p:sldId id="710" r:id="rId15"/>
    <p:sldId id="711" r:id="rId16"/>
    <p:sldId id="712" r:id="rId17"/>
    <p:sldId id="713" r:id="rId18"/>
    <p:sldId id="714" r:id="rId19"/>
    <p:sldId id="715" r:id="rId20"/>
    <p:sldId id="716" r:id="rId21"/>
    <p:sldId id="717" r:id="rId22"/>
    <p:sldId id="718" r:id="rId23"/>
    <p:sldId id="719" r:id="rId24"/>
    <p:sldId id="720" r:id="rId25"/>
    <p:sldId id="721" r:id="rId26"/>
    <p:sldId id="722" r:id="rId27"/>
    <p:sldId id="724" r:id="rId28"/>
    <p:sldId id="725" r:id="rId29"/>
    <p:sldId id="726" r:id="rId30"/>
    <p:sldId id="727" r:id="rId31"/>
    <p:sldId id="728" r:id="rId32"/>
    <p:sldId id="729" r:id="rId33"/>
    <p:sldId id="730" r:id="rId34"/>
    <p:sldId id="731" r:id="rId35"/>
    <p:sldId id="732" r:id="rId36"/>
    <p:sldId id="733" r:id="rId37"/>
    <p:sldId id="735" r:id="rId38"/>
    <p:sldId id="736" r:id="rId39"/>
    <p:sldId id="737" r:id="rId40"/>
    <p:sldId id="738" r:id="rId41"/>
    <p:sldId id="739" r:id="rId42"/>
    <p:sldId id="740" r:id="rId43"/>
    <p:sldId id="741" r:id="rId44"/>
    <p:sldId id="751" r:id="rId45"/>
    <p:sldId id="742" r:id="rId46"/>
    <p:sldId id="530"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137" autoAdjust="0"/>
    <p:restoredTop sz="94652"/>
  </p:normalViewPr>
  <p:slideViewPr>
    <p:cSldViewPr snapToGrid="0" snapToObjects="1">
      <p:cViewPr>
        <p:scale>
          <a:sx n="140" d="100"/>
          <a:sy n="140" d="100"/>
        </p:scale>
        <p:origin x="-112" y="-18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handoutMaster" Target="handoutMasters/handoutMaster1.xml"/><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7150478-5A5E-A24B-B784-4BC1852EE88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230F829-3769-F94A-8EE7-AEA700617E7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27A124C-772D-F74D-BA1A-D56FFA3C6C5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68133A2-6605-CF4D-B231-19A2B96BF9C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878E2E2-DB28-C549-A1A9-100C658D536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A7460FC-E14D-2440-83A4-903EEF487FF2}"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EB3FF3D-3B1D-E746-89F5-FEE9C31EF1B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3E475A9-9B39-6C49-BC64-88642EEB8BB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C24071D-A6AD-CB4F-8D27-79E1873CF92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9F45AC47-C6CB-1840-89DF-E46C27A9CD8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1032608-8E7D-6048-A468-4D5376C09029}"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101A032-3D9D-1B4F-9F9E-D0B0FBC7825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3747BF7-ABA0-C148-9196-F442724962D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C7FCF34-BA65-9641-BE1E-F1A625241F0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169D9CE-71B1-A94F-A8C5-B2A3D3E6799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E9D5793-9B79-464A-B84E-68222EE3202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1EF7937-22BB-4044-9AEC-831A0F0CF80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6BABB05-FE18-C741-A02F-6CEDB7C60F0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F296B23-03C8-C74F-8E4C-B69C5D8089D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5AB7394-602F-B841-89AC-DD40034BD90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5FE6129-C364-D748-8575-3D7E448B2F5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CD5D406-05D6-8841-8AF4-F3BE09EF868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FD7730C-599F-C046-A7A7-ADAE78343E6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4A44E83-BAF5-5142-94AE-F065DFA002C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83B7280-10DF-EC4A-AF27-536CD79D561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D83A222-B0B4-1D45-A081-605C6A7B513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4B1D52A-D619-0C42-8B11-DC4EB2A2069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216D9BF-B242-1D4A-929A-BE9CAE7312D9}"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DD7610E-F385-6446-BD04-F412D17DE14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B30C3E2-13DA-624A-9B60-C54E8FF3CE3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CE5880F-0067-AF45-8398-6B631D81CC3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7FFB6AD-58BC-2241-B9C1-0A80AF9A32B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58A01A7-C7DB-C348-A394-EB8D4939974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9F27312-1A7C-8144-87A9-2792ACA12DF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91AF53D-0674-8147-B0EE-E114A83CB70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2068512-3151-D543-BE94-D0E852917F0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EEE6511-D39B-7D41-B8F1-7EA976871CE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C542D63-C9F3-BD43-A059-18CF6C92A95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0557885-E1BF-964A-A46D-6ECCD00A6EC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20FDF75-7F41-254F-BAB8-122ED800FFE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ACE6B95-2224-E74E-9FF2-BB3FF8229EB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BCDBEAD-9792-754A-819A-BE44377350B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42C37C4-57ED-E747-98E0-398706F1305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72DB687-3B4A-6543-BA71-3F77DF30F6E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D20E73B-EFEE-014A-9691-F7AA7B5C5002}"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C13ED6E-370C-2F46-BB7C-5732417583F1}" type="datetimeFigureOut">
              <a:rPr lang="en-US" smtClean="0"/>
              <a:t>5/19/16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A4748B9-BCAD-5A49-9C90-0C2223C26D19}" type="slidenum">
              <a:rPr lang="en-US" smtClean="0"/>
              <a:t>‹#›</a:t>
            </a:fld>
            <a:endParaRPr lang="en-US"/>
          </a:p>
        </p:txBody>
      </p:sp>
    </p:spTree>
    <p:extLst>
      <p:ext uri="{BB962C8B-B14F-4D97-AF65-F5344CB8AC3E}">
        <p14:creationId xmlns:p14="http://schemas.microsoft.com/office/powerpoint/2010/main" val="1622758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5/19/16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5/19/16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5/19/16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5/19/16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8095954-A577-9245-887F-1657F76A58AC}" type="datetimeFigureOut">
              <a:rPr lang="en-US" smtClean="0"/>
              <a:t>5/19/16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8095954-A577-9245-887F-1657F76A58AC}" type="datetimeFigureOut">
              <a:rPr lang="en-US" smtClean="0"/>
              <a:t>5/19/16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38095954-A577-9245-887F-1657F76A58AC}" type="datetimeFigureOut">
              <a:rPr lang="en-US" smtClean="0"/>
              <a:t>5/19/16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8095954-A577-9245-887F-1657F76A58AC}" type="datetimeFigureOut">
              <a:rPr lang="en-US" smtClean="0"/>
              <a:t>5/19/16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095954-A577-9245-887F-1657F76A58AC}" type="datetimeFigureOut">
              <a:rPr lang="en-US" smtClean="0"/>
              <a:t>5/19/16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095954-A577-9245-887F-1657F76A58AC}" type="datetimeFigureOut">
              <a:rPr lang="en-US" smtClean="0"/>
              <a:t>5/19/16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095954-A577-9245-887F-1657F76A58AC}" type="datetimeFigureOut">
              <a:rPr lang="en-US" smtClean="0"/>
              <a:t>5/19/16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095954-A577-9245-887F-1657F76A58AC}" type="datetimeFigureOut">
              <a:rPr lang="en-US" smtClean="0"/>
              <a:t>5/19/16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B4EB38-1394-0F40-A1BF-AA4100E7DA74}" type="slidenum">
              <a:rPr lang="en-US" smtClean="0"/>
              <a:t>‹#›</a:t>
            </a:fld>
            <a:endParaRPr lang="en-US" dirty="0"/>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jp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9.xml"/></Relationships>
</file>

<file path=ppt/slides/_rels/slide11.xml.rels><?xml version="1.0" encoding="UTF-8" standalone="yes"?>
<Relationships xmlns="http://schemas.openxmlformats.org/package/2006/relationships"><Relationship Id="rId11" Type="http://schemas.openxmlformats.org/officeDocument/2006/relationships/image" Target="../media/image7.png"/><Relationship Id="rId12" Type="http://schemas.openxmlformats.org/officeDocument/2006/relationships/image" Target="../media/image8.png"/><Relationship Id="rId1" Type="http://schemas.openxmlformats.org/officeDocument/2006/relationships/slideLayout" Target="../slideLayouts/slideLayout4.xml"/><Relationship Id="rId2" Type="http://schemas.openxmlformats.org/officeDocument/2006/relationships/diagramData" Target="../diagrams/data10.xml"/><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s>
</file>

<file path=ppt/slides/_rels/slide12.xml.rels><?xml version="1.0" encoding="UTF-8" standalone="yes"?>
<Relationships xmlns="http://schemas.openxmlformats.org/package/2006/relationships"><Relationship Id="rId11" Type="http://schemas.openxmlformats.org/officeDocument/2006/relationships/image" Target="../media/image7.png"/><Relationship Id="rId12" Type="http://schemas.openxmlformats.org/officeDocument/2006/relationships/image" Target="../media/image8.png"/><Relationship Id="rId1" Type="http://schemas.openxmlformats.org/officeDocument/2006/relationships/slideLayout" Target="../slideLayouts/slideLayout4.xml"/><Relationship Id="rId2" Type="http://schemas.openxmlformats.org/officeDocument/2006/relationships/diagramData" Target="../diagrams/data11.xml"/><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s>
</file>

<file path=ppt/slides/_rels/slide13.xml.rels><?xml version="1.0" encoding="UTF-8" standalone="yes"?>
<Relationships xmlns="http://schemas.openxmlformats.org/package/2006/relationships"><Relationship Id="rId11" Type="http://schemas.openxmlformats.org/officeDocument/2006/relationships/image" Target="../media/image7.png"/><Relationship Id="rId12" Type="http://schemas.openxmlformats.org/officeDocument/2006/relationships/image" Target="../media/image8.png"/><Relationship Id="rId1" Type="http://schemas.openxmlformats.org/officeDocument/2006/relationships/slideLayout" Target="../slideLayouts/slideLayout4.xml"/><Relationship Id="rId2" Type="http://schemas.openxmlformats.org/officeDocument/2006/relationships/diagramData" Target="../diagrams/data12.xml"/><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1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1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1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6.xml"/><Relationship Id="rId4" Type="http://schemas.openxmlformats.org/officeDocument/2006/relationships/diagramQuickStyle" Target="../diagrams/quickStyle16.xml"/><Relationship Id="rId5" Type="http://schemas.openxmlformats.org/officeDocument/2006/relationships/diagramColors" Target="../diagrams/colors16.xml"/><Relationship Id="rId6" Type="http://schemas.microsoft.com/office/2007/relationships/diagramDrawing" Target="../diagrams/drawing16.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1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7.xml"/><Relationship Id="rId4" Type="http://schemas.openxmlformats.org/officeDocument/2006/relationships/diagramQuickStyle" Target="../diagrams/quickStyle17.xml"/><Relationship Id="rId5" Type="http://schemas.openxmlformats.org/officeDocument/2006/relationships/diagramColors" Target="../diagrams/colors17.xml"/><Relationship Id="rId6" Type="http://schemas.microsoft.com/office/2007/relationships/diagramDrawing" Target="../diagrams/drawing17.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1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1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19.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0.xml"/><Relationship Id="rId4" Type="http://schemas.openxmlformats.org/officeDocument/2006/relationships/diagramQuickStyle" Target="../diagrams/quickStyle20.xml"/><Relationship Id="rId5" Type="http://schemas.openxmlformats.org/officeDocument/2006/relationships/diagramColors" Target="../diagrams/colors20.xml"/><Relationship Id="rId6" Type="http://schemas.microsoft.com/office/2007/relationships/diagramDrawing" Target="../diagrams/drawing20.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20.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1.xml"/><Relationship Id="rId4" Type="http://schemas.openxmlformats.org/officeDocument/2006/relationships/diagramQuickStyle" Target="../diagrams/quickStyle21.xml"/><Relationship Id="rId5" Type="http://schemas.openxmlformats.org/officeDocument/2006/relationships/diagramColors" Target="../diagrams/colors21.xml"/><Relationship Id="rId6" Type="http://schemas.microsoft.com/office/2007/relationships/diagramDrawing" Target="../diagrams/drawing21.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2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2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3.xml"/><Relationship Id="rId4" Type="http://schemas.openxmlformats.org/officeDocument/2006/relationships/diagramQuickStyle" Target="../diagrams/quickStyle23.xml"/><Relationship Id="rId5" Type="http://schemas.openxmlformats.org/officeDocument/2006/relationships/diagramColors" Target="../diagrams/colors23.xml"/><Relationship Id="rId6" Type="http://schemas.microsoft.com/office/2007/relationships/diagramDrawing" Target="../diagrams/drawing23.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23.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4.xml"/><Relationship Id="rId4" Type="http://schemas.openxmlformats.org/officeDocument/2006/relationships/diagramQuickStyle" Target="../diagrams/quickStyle24.xml"/><Relationship Id="rId5" Type="http://schemas.openxmlformats.org/officeDocument/2006/relationships/diagramColors" Target="../diagrams/colors24.xml"/><Relationship Id="rId6" Type="http://schemas.microsoft.com/office/2007/relationships/diagramDrawing" Target="../diagrams/drawing24.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2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2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6.xml"/><Relationship Id="rId4" Type="http://schemas.openxmlformats.org/officeDocument/2006/relationships/diagramQuickStyle" Target="../diagrams/quickStyle26.xml"/><Relationship Id="rId5" Type="http://schemas.openxmlformats.org/officeDocument/2006/relationships/diagramColors" Target="../diagrams/colors26.xml"/><Relationship Id="rId6" Type="http://schemas.microsoft.com/office/2007/relationships/diagramDrawing" Target="../diagrams/drawing26.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26.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7.xml"/><Relationship Id="rId4" Type="http://schemas.openxmlformats.org/officeDocument/2006/relationships/diagramQuickStyle" Target="../diagrams/quickStyle27.xml"/><Relationship Id="rId5" Type="http://schemas.openxmlformats.org/officeDocument/2006/relationships/diagramColors" Target="../diagrams/colors27.xml"/><Relationship Id="rId6" Type="http://schemas.microsoft.com/office/2007/relationships/diagramDrawing" Target="../diagrams/drawing27.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27.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8.xml"/><Relationship Id="rId4" Type="http://schemas.openxmlformats.org/officeDocument/2006/relationships/diagramQuickStyle" Target="../diagrams/quickStyle28.xml"/><Relationship Id="rId5" Type="http://schemas.openxmlformats.org/officeDocument/2006/relationships/diagramColors" Target="../diagrams/colors28.xml"/><Relationship Id="rId6" Type="http://schemas.microsoft.com/office/2007/relationships/diagramDrawing" Target="../diagrams/drawing28.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28.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9.xml"/><Relationship Id="rId4" Type="http://schemas.openxmlformats.org/officeDocument/2006/relationships/diagramQuickStyle" Target="../diagrams/quickStyle29.xml"/><Relationship Id="rId5" Type="http://schemas.openxmlformats.org/officeDocument/2006/relationships/diagramColors" Target="../diagrams/colors29.xml"/><Relationship Id="rId6" Type="http://schemas.microsoft.com/office/2007/relationships/diagramDrawing" Target="../diagrams/drawing29.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29.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0.xml"/><Relationship Id="rId4" Type="http://schemas.openxmlformats.org/officeDocument/2006/relationships/diagramQuickStyle" Target="../diagrams/quickStyle30.xml"/><Relationship Id="rId5" Type="http://schemas.openxmlformats.org/officeDocument/2006/relationships/diagramColors" Target="../diagrams/colors30.xml"/><Relationship Id="rId6" Type="http://schemas.microsoft.com/office/2007/relationships/diagramDrawing" Target="../diagrams/drawing30.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30.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1.xml"/><Relationship Id="rId4" Type="http://schemas.openxmlformats.org/officeDocument/2006/relationships/diagramQuickStyle" Target="../diagrams/quickStyle31.xml"/><Relationship Id="rId5" Type="http://schemas.openxmlformats.org/officeDocument/2006/relationships/diagramColors" Target="../diagrams/colors31.xml"/><Relationship Id="rId6" Type="http://schemas.microsoft.com/office/2007/relationships/diagramDrawing" Target="../diagrams/drawing31.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31.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2.xml"/><Relationship Id="rId4" Type="http://schemas.openxmlformats.org/officeDocument/2006/relationships/diagramQuickStyle" Target="../diagrams/quickStyle32.xml"/><Relationship Id="rId5" Type="http://schemas.openxmlformats.org/officeDocument/2006/relationships/diagramColors" Target="../diagrams/colors32.xml"/><Relationship Id="rId6" Type="http://schemas.microsoft.com/office/2007/relationships/diagramDrawing" Target="../diagrams/drawing32.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3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3.xml"/><Relationship Id="rId4" Type="http://schemas.openxmlformats.org/officeDocument/2006/relationships/diagramQuickStyle" Target="../diagrams/quickStyle33.xml"/><Relationship Id="rId5" Type="http://schemas.openxmlformats.org/officeDocument/2006/relationships/diagramColors" Target="../diagrams/colors33.xml"/><Relationship Id="rId6" Type="http://schemas.microsoft.com/office/2007/relationships/diagramDrawing" Target="../diagrams/drawing33.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33.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4.xml"/><Relationship Id="rId4" Type="http://schemas.openxmlformats.org/officeDocument/2006/relationships/diagramQuickStyle" Target="../diagrams/quickStyle34.xml"/><Relationship Id="rId5" Type="http://schemas.openxmlformats.org/officeDocument/2006/relationships/diagramColors" Target="../diagrams/colors34.xml"/><Relationship Id="rId6" Type="http://schemas.microsoft.com/office/2007/relationships/diagramDrawing" Target="../diagrams/drawing34.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34.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35.xml"/><Relationship Id="rId4" Type="http://schemas.openxmlformats.org/officeDocument/2006/relationships/diagramQuickStyle" Target="../diagrams/quickStyle35.xml"/><Relationship Id="rId5" Type="http://schemas.openxmlformats.org/officeDocument/2006/relationships/diagramColors" Target="../diagrams/colors35.xml"/><Relationship Id="rId6" Type="http://schemas.microsoft.com/office/2007/relationships/diagramDrawing" Target="../diagrams/drawing35.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35.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36.xml"/><Relationship Id="rId4" Type="http://schemas.openxmlformats.org/officeDocument/2006/relationships/diagramQuickStyle" Target="../diagrams/quickStyle36.xml"/><Relationship Id="rId5" Type="http://schemas.openxmlformats.org/officeDocument/2006/relationships/diagramColors" Target="../diagrams/colors36.xml"/><Relationship Id="rId6" Type="http://schemas.microsoft.com/office/2007/relationships/diagramDrawing" Target="../diagrams/drawing36.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36.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7.xml"/><Relationship Id="rId4" Type="http://schemas.openxmlformats.org/officeDocument/2006/relationships/diagramQuickStyle" Target="../diagrams/quickStyle37.xml"/><Relationship Id="rId5" Type="http://schemas.openxmlformats.org/officeDocument/2006/relationships/diagramColors" Target="../diagrams/colors37.xml"/><Relationship Id="rId6" Type="http://schemas.microsoft.com/office/2007/relationships/diagramDrawing" Target="../diagrams/drawing37.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37.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8.xml"/><Relationship Id="rId4" Type="http://schemas.openxmlformats.org/officeDocument/2006/relationships/diagramQuickStyle" Target="../diagrams/quickStyle38.xml"/><Relationship Id="rId5" Type="http://schemas.openxmlformats.org/officeDocument/2006/relationships/diagramColors" Target="../diagrams/colors38.xml"/><Relationship Id="rId6" Type="http://schemas.microsoft.com/office/2007/relationships/diagramDrawing" Target="../diagrams/drawing38.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38.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9.xml"/><Relationship Id="rId4" Type="http://schemas.openxmlformats.org/officeDocument/2006/relationships/diagramQuickStyle" Target="../diagrams/quickStyle39.xml"/><Relationship Id="rId5" Type="http://schemas.openxmlformats.org/officeDocument/2006/relationships/diagramColors" Target="../diagrams/colors39.xml"/><Relationship Id="rId6" Type="http://schemas.microsoft.com/office/2007/relationships/diagramDrawing" Target="../diagrams/drawing39.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39.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40.xml"/><Relationship Id="rId4" Type="http://schemas.openxmlformats.org/officeDocument/2006/relationships/diagramQuickStyle" Target="../diagrams/quickStyle40.xml"/><Relationship Id="rId5" Type="http://schemas.openxmlformats.org/officeDocument/2006/relationships/diagramColors" Target="../diagrams/colors40.xml"/><Relationship Id="rId6" Type="http://schemas.microsoft.com/office/2007/relationships/diagramDrawing" Target="../diagrams/drawing40.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40.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41.xml"/><Relationship Id="rId4" Type="http://schemas.openxmlformats.org/officeDocument/2006/relationships/diagramQuickStyle" Target="../diagrams/quickStyle41.xml"/><Relationship Id="rId5" Type="http://schemas.openxmlformats.org/officeDocument/2006/relationships/diagramColors" Target="../diagrams/colors41.xml"/><Relationship Id="rId6" Type="http://schemas.microsoft.com/office/2007/relationships/diagramDrawing" Target="../diagrams/drawing41.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41.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42.xml"/><Relationship Id="rId4" Type="http://schemas.openxmlformats.org/officeDocument/2006/relationships/diagramQuickStyle" Target="../diagrams/quickStyle42.xml"/><Relationship Id="rId5" Type="http://schemas.openxmlformats.org/officeDocument/2006/relationships/diagramColors" Target="../diagrams/colors42.xml"/><Relationship Id="rId6" Type="http://schemas.microsoft.com/office/2007/relationships/diagramDrawing" Target="../diagrams/drawing42.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4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43.xml"/><Relationship Id="rId4" Type="http://schemas.openxmlformats.org/officeDocument/2006/relationships/diagramQuickStyle" Target="../diagrams/quickStyle43.xml"/><Relationship Id="rId5" Type="http://schemas.openxmlformats.org/officeDocument/2006/relationships/diagramColors" Target="../diagrams/colors43.xml"/><Relationship Id="rId6" Type="http://schemas.microsoft.com/office/2007/relationships/diagramDrawing" Target="../diagrams/drawing43.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43.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44.xml"/><Relationship Id="rId4" Type="http://schemas.openxmlformats.org/officeDocument/2006/relationships/diagramQuickStyle" Target="../diagrams/quickStyle44.xml"/><Relationship Id="rId5" Type="http://schemas.openxmlformats.org/officeDocument/2006/relationships/diagramColors" Target="../diagrams/colors44.xml"/><Relationship Id="rId6" Type="http://schemas.microsoft.com/office/2007/relationships/diagramDrawing" Target="../diagrams/drawing44.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44.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45.xml"/><Relationship Id="rId4" Type="http://schemas.openxmlformats.org/officeDocument/2006/relationships/diagramQuickStyle" Target="../diagrams/quickStyle45.xml"/><Relationship Id="rId5" Type="http://schemas.openxmlformats.org/officeDocument/2006/relationships/diagramColors" Target="../diagrams/colors45.xml"/><Relationship Id="rId6" Type="http://schemas.microsoft.com/office/2007/relationships/diagramDrawing" Target="../diagrams/drawing45.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diagramData" Target="../diagrams/data4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792288" y="5267158"/>
            <a:ext cx="5486400" cy="735262"/>
          </a:xfrm>
        </p:spPr>
        <p:txBody>
          <a:bodyPr>
            <a:normAutofit/>
          </a:bodyPr>
          <a:lstStyle/>
          <a:p>
            <a:endParaRPr lang="en-US" sz="2800" dirty="0">
              <a:latin typeface="Garamond"/>
              <a:cs typeface="Garamond"/>
            </a:endParaRPr>
          </a:p>
        </p:txBody>
      </p:sp>
      <p:sp>
        <p:nvSpPr>
          <p:cNvPr id="3" name="Subtitle 2"/>
          <p:cNvSpPr>
            <a:spLocks noGrp="1"/>
          </p:cNvSpPr>
          <p:nvPr>
            <p:ph type="body" sz="half" idx="2"/>
          </p:nvPr>
        </p:nvSpPr>
        <p:spPr>
          <a:xfrm>
            <a:off x="1792288" y="200527"/>
            <a:ext cx="5486400" cy="1270000"/>
          </a:xfrm>
        </p:spPr>
        <p:txBody>
          <a:bodyPr>
            <a:normAutofit/>
          </a:bodyPr>
          <a:lstStyle/>
          <a:p>
            <a:endParaRPr lang="en-US" sz="2800" dirty="0">
              <a:latin typeface="Garamond"/>
              <a:cs typeface="Garamond"/>
            </a:endParaRPr>
          </a:p>
        </p:txBody>
      </p:sp>
      <p:sp>
        <p:nvSpPr>
          <p:cNvPr id="14" name="TextBox 13"/>
          <p:cNvSpPr txBox="1"/>
          <p:nvPr/>
        </p:nvSpPr>
        <p:spPr>
          <a:xfrm>
            <a:off x="254000" y="882315"/>
            <a:ext cx="8595895" cy="830997"/>
          </a:xfrm>
          <a:prstGeom prst="rect">
            <a:avLst/>
          </a:prstGeom>
          <a:noFill/>
          <a:ln>
            <a:noFill/>
          </a:ln>
          <a:effectLst>
            <a:glow rad="101600">
              <a:schemeClr val="accent6">
                <a:satMod val="175000"/>
                <a:alpha val="40000"/>
              </a:schemeClr>
            </a:glow>
          </a:effectLst>
        </p:spPr>
        <p:txBody>
          <a:bodyPr wrap="square" rtlCol="0">
            <a:spAutoFit/>
          </a:bodyPr>
          <a:lstStyle/>
          <a:p>
            <a:pPr algn="ctr"/>
            <a:r>
              <a:rPr lang="en-US" sz="4800" b="1" dirty="0" smtClean="0">
                <a:solidFill>
                  <a:schemeClr val="bg1"/>
                </a:solidFill>
                <a:effectLst>
                  <a:glow rad="101600">
                    <a:schemeClr val="accent3">
                      <a:lumMod val="60000"/>
                      <a:lumOff val="40000"/>
                      <a:alpha val="30000"/>
                    </a:schemeClr>
                  </a:glow>
                </a:effectLst>
                <a:latin typeface="Garamond"/>
                <a:cs typeface="Garamond"/>
              </a:rPr>
              <a:t>Something About John L. Austin</a:t>
            </a:r>
            <a:endParaRPr lang="en-US" sz="4800" b="1" dirty="0">
              <a:solidFill>
                <a:schemeClr val="bg1"/>
              </a:solidFill>
              <a:effectLst>
                <a:glow rad="101600">
                  <a:schemeClr val="accent3">
                    <a:lumMod val="60000"/>
                    <a:lumOff val="40000"/>
                    <a:alpha val="30000"/>
                  </a:schemeClr>
                </a:glow>
              </a:effectLst>
              <a:latin typeface="Garamond"/>
              <a:cs typeface="Garamond"/>
            </a:endParaRPr>
          </a:p>
        </p:txBody>
      </p:sp>
      <p:pic>
        <p:nvPicPr>
          <p:cNvPr id="6" name="Picture Placeholder 5" descr="jules-et-jim-francois-truffaut.jpg"/>
          <p:cNvPicPr>
            <a:picLocks noGrp="1" noChangeAspect="1"/>
          </p:cNvPicPr>
          <p:nvPr>
            <p:ph type="pic" idx="1"/>
          </p:nvPr>
        </p:nvPicPr>
        <p:blipFill>
          <a:blip r:embed="rId2">
            <a:extLst>
              <a:ext uri="{28A0092B-C50C-407E-A947-70E740481C1C}">
                <a14:useLocalDpi xmlns:a14="http://schemas.microsoft.com/office/drawing/2010/main" val="0"/>
              </a:ext>
            </a:extLst>
          </a:blip>
          <a:srcRect l="6834" r="6834"/>
          <a:stretch>
            <a:fillRect/>
          </a:stretch>
        </p:blipFill>
        <p:spPr>
          <a:xfrm>
            <a:off x="0" y="0"/>
            <a:ext cx="9144000" cy="6858000"/>
          </a:xfrm>
        </p:spPr>
      </p:pic>
      <p:pic>
        <p:nvPicPr>
          <p:cNvPr id="4" name="Picture 3"/>
          <p:cNvPicPr>
            <a:picLocks noChangeAspect="1"/>
          </p:cNvPicPr>
          <p:nvPr/>
        </p:nvPicPr>
        <p:blipFill>
          <a:blip r:embed="rId3"/>
          <a:stretch>
            <a:fillRect/>
          </a:stretch>
        </p:blipFill>
        <p:spPr>
          <a:xfrm>
            <a:off x="-9852" y="0"/>
            <a:ext cx="9153851" cy="6858000"/>
          </a:xfrm>
          <a:prstGeom prst="rect">
            <a:avLst/>
          </a:prstGeom>
        </p:spPr>
      </p:pic>
      <p:sp>
        <p:nvSpPr>
          <p:cNvPr id="5" name="TextBox 4"/>
          <p:cNvSpPr txBox="1"/>
          <p:nvPr/>
        </p:nvSpPr>
        <p:spPr>
          <a:xfrm>
            <a:off x="380011" y="4450324"/>
            <a:ext cx="8469884" cy="2062103"/>
          </a:xfrm>
          <a:prstGeom prst="rect">
            <a:avLst/>
          </a:prstGeom>
          <a:noFill/>
        </p:spPr>
        <p:txBody>
          <a:bodyPr wrap="square" rtlCol="0">
            <a:spAutoFit/>
          </a:bodyPr>
          <a:lstStyle/>
          <a:p>
            <a:pPr algn="ctr"/>
            <a:r>
              <a:rPr lang="en-US" sz="6400" dirty="0" smtClean="0">
                <a:ln>
                  <a:solidFill>
                    <a:schemeClr val="bg1">
                      <a:alpha val="42000"/>
                    </a:schemeClr>
                  </a:solidFill>
                </a:ln>
                <a:solidFill>
                  <a:srgbClr val="FF0000"/>
                </a:solidFill>
                <a:latin typeface="Arial Black"/>
                <a:cs typeface="Arial Black"/>
              </a:rPr>
              <a:t>MEANING AND COMMUNICATION</a:t>
            </a:r>
            <a:endParaRPr lang="en-US" sz="6400" dirty="0">
              <a:ln>
                <a:solidFill>
                  <a:schemeClr val="bg1">
                    <a:alpha val="42000"/>
                  </a:schemeClr>
                </a:solidFill>
              </a:ln>
              <a:solidFill>
                <a:srgbClr val="FF0000"/>
              </a:solidFill>
              <a:latin typeface="Arial Black"/>
              <a:cs typeface="Arial Black"/>
            </a:endParaRPr>
          </a:p>
        </p:txBody>
      </p:sp>
    </p:spTree>
    <p:extLst>
      <p:ext uri="{BB962C8B-B14F-4D97-AF65-F5344CB8AC3E}">
        <p14:creationId xmlns:p14="http://schemas.microsoft.com/office/powerpoint/2010/main" val="18308798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Recap</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54119649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677656"/>
          </a:xfrm>
          <a:prstGeom prst="rect">
            <a:avLst/>
          </a:prstGeom>
          <a:noFill/>
        </p:spPr>
        <p:txBody>
          <a:bodyPr wrap="square" rtlCol="0">
            <a:spAutoFit/>
          </a:bodyPr>
          <a:lstStyle/>
          <a:p>
            <a:pPr>
              <a:buFontTx/>
              <a:buNone/>
            </a:pPr>
            <a:r>
              <a:rPr lang="en-GB" sz="2400" dirty="0" smtClean="0">
                <a:latin typeface="Arial" charset="0"/>
                <a:ea typeface="ＭＳ Ｐゴシック" charset="0"/>
                <a:cs typeface="ＭＳ Ｐゴシック" charset="0"/>
              </a:rPr>
              <a:t>On this view, knowing </a:t>
            </a:r>
            <a:r>
              <a:rPr lang="en-GB" sz="2400" dirty="0">
                <a:latin typeface="Arial" charset="0"/>
                <a:ea typeface="ＭＳ Ｐゴシック" charset="0"/>
                <a:cs typeface="ＭＳ Ｐゴシック" charset="0"/>
              </a:rPr>
              <a:t>the meaning of ‘and’ enables you to know the meanings of sentences containing ‘and’, and thereby to understand which propositions utterances of those sentences express.</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pic>
        <p:nvPicPr>
          <p:cNvPr id="4" name="Picture 3"/>
          <p:cNvPicPr>
            <a:picLocks noChangeAspect="1"/>
          </p:cNvPicPr>
          <p:nvPr/>
        </p:nvPicPr>
        <p:blipFill>
          <a:blip r:embed="rId11"/>
          <a:stretch>
            <a:fillRect/>
          </a:stretch>
        </p:blipFill>
        <p:spPr>
          <a:xfrm>
            <a:off x="5604940" y="1417637"/>
            <a:ext cx="3111500" cy="4297132"/>
          </a:xfrm>
          <a:prstGeom prst="rect">
            <a:avLst/>
          </a:prstGeom>
        </p:spPr>
      </p:pic>
    </p:spTree>
    <p:extLst>
      <p:ext uri="{BB962C8B-B14F-4D97-AF65-F5344CB8AC3E}">
        <p14:creationId xmlns:p14="http://schemas.microsoft.com/office/powerpoint/2010/main" val="23694206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Recap</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71543654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751522"/>
          </a:xfrm>
          <a:prstGeom prst="rect">
            <a:avLst/>
          </a:prstGeom>
          <a:noFill/>
        </p:spPr>
        <p:txBody>
          <a:bodyPr wrap="square" rtlCol="0">
            <a:spAutoFit/>
          </a:bodyPr>
          <a:lstStyle/>
          <a:p>
            <a:pPr>
              <a:lnSpc>
                <a:spcPct val="90000"/>
              </a:lnSpc>
              <a:buFont typeface="Marlett" charset="0"/>
              <a:buNone/>
            </a:pPr>
            <a:r>
              <a:rPr lang="en-GB" sz="2400" dirty="0" smtClean="0">
                <a:latin typeface="Arial" charset="0"/>
                <a:ea typeface="ＭＳ Ｐゴシック" charset="0"/>
                <a:cs typeface="ＭＳ Ｐゴシック" charset="0"/>
              </a:rPr>
              <a:t>Three upshots of reflection on ‘and’:</a:t>
            </a:r>
          </a:p>
          <a:p>
            <a:pPr>
              <a:lnSpc>
                <a:spcPct val="90000"/>
              </a:lnSpc>
              <a:buFont typeface="Marlett" charset="0"/>
              <a:buNone/>
            </a:pPr>
            <a:endParaRPr lang="en-GB" sz="2400" dirty="0">
              <a:latin typeface="Arial" charset="0"/>
              <a:ea typeface="ＭＳ Ｐゴシック" charset="0"/>
              <a:cs typeface="ＭＳ Ｐゴシック" charset="0"/>
            </a:endParaRPr>
          </a:p>
          <a:p>
            <a:pPr>
              <a:lnSpc>
                <a:spcPct val="90000"/>
              </a:lnSpc>
              <a:buFont typeface="Marlett" charset="0"/>
              <a:buNone/>
            </a:pPr>
            <a:r>
              <a:rPr lang="en-GB" sz="2400" dirty="0" smtClean="0">
                <a:latin typeface="Arial" charset="0"/>
                <a:ea typeface="ＭＳ Ｐゴシック" charset="0"/>
                <a:cs typeface="ＭＳ Ｐゴシック" charset="0"/>
              </a:rPr>
              <a:t>(1) We </a:t>
            </a:r>
            <a:r>
              <a:rPr lang="en-GB" sz="2400" dirty="0">
                <a:latin typeface="Arial" charset="0"/>
                <a:ea typeface="ＭＳ Ｐゴシック" charset="0"/>
                <a:cs typeface="ＭＳ Ｐゴシック" charset="0"/>
              </a:rPr>
              <a:t>appear to be forced to admit that there is a difference between the meaning of ‘and’ in English and the meaning of the conjunction symbol </a:t>
            </a:r>
            <a:r>
              <a:rPr lang="en-GB" sz="2400" dirty="0" smtClean="0">
                <a:latin typeface="Arial" charset="0"/>
                <a:ea typeface="ＭＳ Ｐゴシック" charset="0"/>
                <a:cs typeface="ＭＳ Ｐゴシック" charset="0"/>
              </a:rPr>
              <a:t>‘</a:t>
            </a:r>
            <a:r>
              <a:rPr lang="en-GB" sz="2400" dirty="0">
                <a:latin typeface="Arial" charset="0"/>
                <a:ea typeface="ＭＳ Ｐゴシック" charset="0"/>
                <a:cs typeface="ＭＳ Ｐゴシック" charset="0"/>
                <a:sym typeface="Symbol" charset="0"/>
              </a:rPr>
              <a:t>&amp;</a:t>
            </a:r>
            <a:r>
              <a:rPr lang="en-GB" sz="2400" dirty="0" smtClean="0">
                <a:latin typeface="Arial" charset="0"/>
                <a:ea typeface="ＭＳ Ｐゴシック" charset="0"/>
                <a:cs typeface="ＭＳ Ｐゴシック" charset="0"/>
              </a:rPr>
              <a:t>’ </a:t>
            </a:r>
            <a:r>
              <a:rPr lang="en-GB" sz="2400" dirty="0">
                <a:latin typeface="Arial" charset="0"/>
                <a:ea typeface="ＭＳ Ｐゴシック" charset="0"/>
                <a:cs typeface="ＭＳ Ｐゴシック" charset="0"/>
              </a:rPr>
              <a:t>in FOL. </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pic>
        <p:nvPicPr>
          <p:cNvPr id="4" name="Picture 3"/>
          <p:cNvPicPr>
            <a:picLocks noChangeAspect="1"/>
          </p:cNvPicPr>
          <p:nvPr/>
        </p:nvPicPr>
        <p:blipFill>
          <a:blip r:embed="rId11"/>
          <a:stretch>
            <a:fillRect/>
          </a:stretch>
        </p:blipFill>
        <p:spPr>
          <a:xfrm>
            <a:off x="5604940" y="1417637"/>
            <a:ext cx="3111500" cy="4297132"/>
          </a:xfrm>
          <a:prstGeom prst="rect">
            <a:avLst/>
          </a:prstGeom>
        </p:spPr>
      </p:pic>
      <p:pic>
        <p:nvPicPr>
          <p:cNvPr id="11" name="Picture 10"/>
          <p:cNvPicPr>
            <a:picLocks noChangeAspect="1"/>
          </p:cNvPicPr>
          <p:nvPr/>
        </p:nvPicPr>
        <p:blipFill>
          <a:blip r:embed="rId12"/>
          <a:stretch>
            <a:fillRect/>
          </a:stretch>
        </p:blipFill>
        <p:spPr>
          <a:xfrm>
            <a:off x="5604940" y="1417637"/>
            <a:ext cx="3111500" cy="4297131"/>
          </a:xfrm>
          <a:prstGeom prst="rect">
            <a:avLst/>
          </a:prstGeom>
        </p:spPr>
      </p:pic>
    </p:spTree>
    <p:extLst>
      <p:ext uri="{BB962C8B-B14F-4D97-AF65-F5344CB8AC3E}">
        <p14:creationId xmlns:p14="http://schemas.microsoft.com/office/powerpoint/2010/main" val="34577104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Recap</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45564428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785652"/>
          </a:xfrm>
          <a:prstGeom prst="rect">
            <a:avLst/>
          </a:prstGeom>
          <a:noFill/>
        </p:spPr>
        <p:txBody>
          <a:bodyPr wrap="square" rtlCol="0">
            <a:spAutoFit/>
          </a:bodyPr>
          <a:lstStyle/>
          <a:p>
            <a:pPr>
              <a:buFont typeface="Marlett" charset="0"/>
              <a:buNone/>
            </a:pPr>
            <a:r>
              <a:rPr lang="en-GB" sz="2400" dirty="0" smtClean="0">
                <a:latin typeface="Arial" charset="0"/>
                <a:ea typeface="ＭＳ Ｐゴシック" charset="0"/>
                <a:cs typeface="ＭＳ Ｐゴシック" charset="0"/>
              </a:rPr>
              <a:t>(2) It </a:t>
            </a:r>
            <a:r>
              <a:rPr lang="en-GB" sz="2400" dirty="0">
                <a:latin typeface="Arial" charset="0"/>
                <a:ea typeface="ＭＳ Ｐゴシック" charset="0"/>
                <a:cs typeface="ＭＳ Ｐゴシック" charset="0"/>
              </a:rPr>
              <a:t>appears that ‘and’ is ambiguous:</a:t>
            </a:r>
          </a:p>
          <a:p>
            <a:pPr>
              <a:buFontTx/>
              <a:buNone/>
            </a:pPr>
            <a:r>
              <a:rPr lang="en-GB" sz="2400" dirty="0" smtClean="0">
                <a:latin typeface="Arial" charset="0"/>
                <a:ea typeface="ＭＳ Ｐゴシック" charset="0"/>
                <a:cs typeface="ＭＳ Ｐゴシック" charset="0"/>
              </a:rPr>
              <a:t>(a) </a:t>
            </a:r>
            <a:r>
              <a:rPr lang="en-GB" sz="2400" dirty="0">
                <a:latin typeface="Arial" charset="0"/>
                <a:ea typeface="ＭＳ Ｐゴシック" charset="0"/>
                <a:cs typeface="ＭＳ Ｐゴシック" charset="0"/>
              </a:rPr>
              <a:t>‘A </a:t>
            </a:r>
            <a:r>
              <a:rPr lang="en-GB" sz="2400" dirty="0" smtClean="0">
                <a:latin typeface="Arial" charset="0"/>
                <a:ea typeface="ＭＳ Ｐゴシック" charset="0"/>
                <a:cs typeface="ＭＳ Ｐゴシック" charset="0"/>
              </a:rPr>
              <a:t>and </a:t>
            </a:r>
            <a:r>
              <a:rPr lang="en-GB" sz="2400" dirty="0">
                <a:latin typeface="Arial" charset="0"/>
                <a:ea typeface="ＭＳ Ｐゴシック" charset="0"/>
                <a:cs typeface="ＭＳ Ｐゴシック" charset="0"/>
              </a:rPr>
              <a:t>B’ is true if and only if A is true and B is true.</a:t>
            </a:r>
          </a:p>
          <a:p>
            <a:pPr>
              <a:buFontTx/>
              <a:buNone/>
            </a:pPr>
            <a:r>
              <a:rPr lang="en-GB" sz="2400" dirty="0" smtClean="0">
                <a:latin typeface="Arial" charset="0"/>
                <a:ea typeface="ＭＳ Ｐゴシック" charset="0"/>
                <a:cs typeface="ＭＳ Ｐゴシック" charset="0"/>
              </a:rPr>
              <a:t>(b) </a:t>
            </a:r>
            <a:r>
              <a:rPr lang="en-GB" sz="2400" dirty="0">
                <a:latin typeface="Arial" charset="0"/>
                <a:ea typeface="ＭＳ Ｐゴシック" charset="0"/>
                <a:cs typeface="ＭＳ Ｐゴシック" charset="0"/>
              </a:rPr>
              <a:t>‘A and B’ is true if and only if (</a:t>
            </a:r>
            <a:r>
              <a:rPr lang="en-GB" sz="2400" dirty="0" err="1">
                <a:latin typeface="Arial" charset="0"/>
                <a:ea typeface="ＭＳ Ｐゴシック" charset="0"/>
                <a:cs typeface="ＭＳ Ｐゴシック" charset="0"/>
              </a:rPr>
              <a:t>i</a:t>
            </a:r>
            <a:r>
              <a:rPr lang="en-GB" sz="2400" dirty="0">
                <a:latin typeface="Arial" charset="0"/>
                <a:ea typeface="ＭＳ Ｐゴシック" charset="0"/>
                <a:cs typeface="ＭＳ Ｐゴシック" charset="0"/>
              </a:rPr>
              <a:t>) A is true and B is true, and (ii) the event described in A occurred before the event described in B.</a:t>
            </a:r>
          </a:p>
          <a:p>
            <a:pPr>
              <a:buFontTx/>
              <a:buNone/>
            </a:pPr>
            <a:r>
              <a:rPr lang="en-GB" sz="2400" dirty="0" smtClean="0">
                <a:latin typeface="Arial" charset="0"/>
                <a:ea typeface="ＭＳ Ｐゴシック" charset="0"/>
                <a:cs typeface="ＭＳ Ｐゴシック" charset="0"/>
              </a:rPr>
              <a:t>(c) </a:t>
            </a:r>
            <a:r>
              <a:rPr lang="en-GB" sz="2400" dirty="0">
                <a:latin typeface="Arial" charset="0"/>
                <a:ea typeface="ＭＳ Ｐゴシック" charset="0"/>
                <a:cs typeface="ＭＳ Ｐゴシック" charset="0"/>
              </a:rPr>
              <a:t>‘A and B’ is true if (</a:t>
            </a:r>
            <a:r>
              <a:rPr lang="en-GB" sz="2400" dirty="0" err="1">
                <a:latin typeface="Arial" charset="0"/>
                <a:ea typeface="ＭＳ Ｐゴシック" charset="0"/>
                <a:cs typeface="ＭＳ Ｐゴシック" charset="0"/>
              </a:rPr>
              <a:t>i</a:t>
            </a:r>
            <a:r>
              <a:rPr lang="en-GB" sz="2400" dirty="0">
                <a:latin typeface="Arial" charset="0"/>
                <a:ea typeface="ＭＳ Ｐゴシック" charset="0"/>
                <a:cs typeface="ＭＳ Ｐゴシック" charset="0"/>
              </a:rPr>
              <a:t>) A is true and B is true and (ii) B because A</a:t>
            </a:r>
            <a:r>
              <a:rPr lang="en-GB" sz="2400" dirty="0" smtClean="0">
                <a:latin typeface="Arial" charset="0"/>
                <a:ea typeface="ＭＳ Ｐゴシック" charset="0"/>
                <a:cs typeface="ＭＳ Ｐゴシック" charset="0"/>
              </a:rPr>
              <a:t>.</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pic>
        <p:nvPicPr>
          <p:cNvPr id="4" name="Picture 3"/>
          <p:cNvPicPr>
            <a:picLocks noChangeAspect="1"/>
          </p:cNvPicPr>
          <p:nvPr/>
        </p:nvPicPr>
        <p:blipFill>
          <a:blip r:embed="rId11"/>
          <a:stretch>
            <a:fillRect/>
          </a:stretch>
        </p:blipFill>
        <p:spPr>
          <a:xfrm>
            <a:off x="5604940" y="1417637"/>
            <a:ext cx="3111500" cy="4297132"/>
          </a:xfrm>
          <a:prstGeom prst="rect">
            <a:avLst/>
          </a:prstGeom>
        </p:spPr>
      </p:pic>
      <p:pic>
        <p:nvPicPr>
          <p:cNvPr id="11" name="Picture 10"/>
          <p:cNvPicPr>
            <a:picLocks noChangeAspect="1"/>
          </p:cNvPicPr>
          <p:nvPr/>
        </p:nvPicPr>
        <p:blipFill>
          <a:blip r:embed="rId12"/>
          <a:stretch>
            <a:fillRect/>
          </a:stretch>
        </p:blipFill>
        <p:spPr>
          <a:xfrm>
            <a:off x="5604940" y="1417637"/>
            <a:ext cx="3111500" cy="4297131"/>
          </a:xfrm>
          <a:prstGeom prst="rect">
            <a:avLst/>
          </a:prstGeom>
        </p:spPr>
      </p:pic>
    </p:spTree>
    <p:extLst>
      <p:ext uri="{BB962C8B-B14F-4D97-AF65-F5344CB8AC3E}">
        <p14:creationId xmlns:p14="http://schemas.microsoft.com/office/powerpoint/2010/main" val="27643080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Recap</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17075394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308324"/>
          </a:xfrm>
          <a:prstGeom prst="rect">
            <a:avLst/>
          </a:prstGeom>
          <a:noFill/>
        </p:spPr>
        <p:txBody>
          <a:bodyPr wrap="square" rtlCol="0">
            <a:spAutoFit/>
          </a:bodyPr>
          <a:lstStyle/>
          <a:p>
            <a:pPr>
              <a:buFont typeface="Marlett" charset="0"/>
              <a:buNone/>
            </a:pPr>
            <a:r>
              <a:rPr lang="en-GB" sz="2400" dirty="0" smtClean="0">
                <a:latin typeface="Arial" charset="0"/>
                <a:ea typeface="ＭＳ Ｐゴシック" charset="0"/>
                <a:cs typeface="ＭＳ Ｐゴシック" charset="0"/>
              </a:rPr>
              <a:t>(3) There </a:t>
            </a:r>
            <a:r>
              <a:rPr lang="en-GB" sz="2400" dirty="0">
                <a:latin typeface="Arial" charset="0"/>
                <a:ea typeface="ＭＳ Ｐゴシック" charset="0"/>
                <a:cs typeface="ＭＳ Ｐゴシック" charset="0"/>
              </a:rPr>
              <a:t>seems to be </a:t>
            </a:r>
            <a:r>
              <a:rPr lang="en-GB" sz="2400" dirty="0" smtClean="0">
                <a:latin typeface="Arial" charset="0"/>
                <a:ea typeface="ＭＳ Ｐゴシック" charset="0"/>
                <a:cs typeface="ＭＳ Ｐゴシック" charset="0"/>
              </a:rPr>
              <a:t>no natural </a:t>
            </a:r>
            <a:r>
              <a:rPr lang="en-GB" sz="2400" dirty="0">
                <a:latin typeface="Arial" charset="0"/>
                <a:ea typeface="ＭＳ Ｐゴシック" charset="0"/>
                <a:cs typeface="ＭＳ Ｐゴシック" charset="0"/>
              </a:rPr>
              <a:t>limit to the variety of meanings ‘and’ can be used with.  </a:t>
            </a:r>
            <a:endParaRPr lang="en-GB" sz="2400" dirty="0" smtClean="0">
              <a:latin typeface="Arial" charset="0"/>
              <a:ea typeface="ＭＳ Ｐゴシック" charset="0"/>
              <a:cs typeface="ＭＳ Ｐゴシック" charset="0"/>
            </a:endParaRP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These upshots are potentially </a:t>
            </a:r>
            <a:r>
              <a:rPr lang="en-GB" sz="2400">
                <a:latin typeface="Arial" charset="0"/>
                <a:ea typeface="ＭＳ Ｐゴシック" charset="0"/>
                <a:cs typeface="ＭＳ Ｐゴシック" charset="0"/>
              </a:rPr>
              <a:t>problematic</a:t>
            </a:r>
            <a:r>
              <a:rPr lang="en-GB" sz="2400" smtClean="0">
                <a:latin typeface="Arial" charset="0"/>
                <a:ea typeface="ＭＳ Ｐゴシック" charset="0"/>
                <a:cs typeface="ＭＳ Ｐゴシック" charset="0"/>
              </a:rPr>
              <a:t>. </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pic>
        <p:nvPicPr>
          <p:cNvPr id="4" name="Picture 3"/>
          <p:cNvPicPr>
            <a:picLocks noChangeAspect="1"/>
          </p:cNvPicPr>
          <p:nvPr/>
        </p:nvPicPr>
        <p:blipFill>
          <a:blip r:embed="rId11"/>
          <a:stretch>
            <a:fillRect/>
          </a:stretch>
        </p:blipFill>
        <p:spPr>
          <a:xfrm>
            <a:off x="5604940" y="1417637"/>
            <a:ext cx="3111500" cy="4297132"/>
          </a:xfrm>
          <a:prstGeom prst="rect">
            <a:avLst/>
          </a:prstGeom>
        </p:spPr>
      </p:pic>
      <p:pic>
        <p:nvPicPr>
          <p:cNvPr id="11" name="Picture 10"/>
          <p:cNvPicPr>
            <a:picLocks noChangeAspect="1"/>
          </p:cNvPicPr>
          <p:nvPr/>
        </p:nvPicPr>
        <p:blipFill>
          <a:blip r:embed="rId12"/>
          <a:stretch>
            <a:fillRect/>
          </a:stretch>
        </p:blipFill>
        <p:spPr>
          <a:xfrm>
            <a:off x="5604940" y="1417637"/>
            <a:ext cx="3111500" cy="4297131"/>
          </a:xfrm>
          <a:prstGeom prst="rect">
            <a:avLst/>
          </a:prstGeom>
        </p:spPr>
      </p:pic>
    </p:spTree>
    <p:extLst>
      <p:ext uri="{BB962C8B-B14F-4D97-AF65-F5344CB8AC3E}">
        <p14:creationId xmlns:p14="http://schemas.microsoft.com/office/powerpoint/2010/main" val="33686036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Recap</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10228414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4154983"/>
          </a:xfrm>
          <a:prstGeom prst="rect">
            <a:avLst/>
          </a:prstGeom>
          <a:noFill/>
        </p:spPr>
        <p:txBody>
          <a:bodyPr wrap="square" rtlCol="0">
            <a:spAutoFit/>
          </a:bodyPr>
          <a:lstStyle/>
          <a:p>
            <a:r>
              <a:rPr lang="en-GB" sz="2400" dirty="0">
                <a:latin typeface="Arial" charset="0"/>
                <a:ea typeface="ＭＳ Ｐゴシック" charset="0"/>
                <a:cs typeface="ＭＳ Ｐゴシック" charset="0"/>
              </a:rPr>
              <a:t>It’s plausible that the same meaning is in play, since one doesn’t appear to have to learn anything new in order to grasp the different propositions that are </a:t>
            </a:r>
            <a:r>
              <a:rPr lang="en-GB" sz="2400" dirty="0" smtClean="0">
                <a:latin typeface="Arial" charset="0"/>
                <a:ea typeface="ＭＳ Ｐゴシック" charset="0"/>
                <a:cs typeface="ＭＳ Ｐゴシック" charset="0"/>
              </a:rPr>
              <a:t>conveyed.</a:t>
            </a:r>
            <a:endParaRPr lang="en-GB" sz="2400" dirty="0">
              <a:latin typeface="Arial" charset="0"/>
              <a:ea typeface="ＭＳ Ｐゴシック" charset="0"/>
              <a:cs typeface="ＭＳ Ｐゴシック" charset="0"/>
            </a:endParaRPr>
          </a:p>
          <a:p>
            <a:pPr>
              <a:buFont typeface="Marlett" charset="0"/>
              <a:buNone/>
            </a:pPr>
            <a:endParaRPr lang="en-GB" sz="2400" dirty="0" smtClean="0">
              <a:latin typeface="Arial" charset="0"/>
              <a:ea typeface="ＭＳ Ｐゴシック" charset="0"/>
              <a:cs typeface="ＭＳ Ｐゴシック" charset="0"/>
            </a:endParaRPr>
          </a:p>
          <a:p>
            <a:pPr>
              <a:buFont typeface="Marlett" charset="0"/>
              <a:buNone/>
            </a:pPr>
            <a:r>
              <a:rPr lang="en-GB" sz="2400" dirty="0" smtClean="0">
                <a:latin typeface="Arial" charset="0"/>
                <a:ea typeface="ＭＳ Ｐゴシック" charset="0"/>
                <a:cs typeface="ＭＳ Ｐゴシック" charset="0"/>
              </a:rPr>
              <a:t>The </a:t>
            </a:r>
            <a:r>
              <a:rPr lang="en-GB" sz="2400" dirty="0">
                <a:latin typeface="Arial" charset="0"/>
                <a:ea typeface="ＭＳ Ｐゴシック" charset="0"/>
                <a:cs typeface="ＭＳ Ｐゴシック" charset="0"/>
              </a:rPr>
              <a:t>same sentence, with what appears to be the same meaning, can apparently be used to convey all kinds of different propositions</a:t>
            </a:r>
            <a:r>
              <a:rPr lang="en-GB" sz="2400" dirty="0" smtClean="0">
                <a:latin typeface="Arial" charset="0"/>
                <a:ea typeface="ＭＳ Ｐゴシック" charset="0"/>
                <a:cs typeface="ＭＳ Ｐゴシック" charset="0"/>
              </a:rPr>
              <a:t>.</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pic>
        <p:nvPicPr>
          <p:cNvPr id="4" name="Picture 3"/>
          <p:cNvPicPr>
            <a:picLocks noChangeAspect="1"/>
          </p:cNvPicPr>
          <p:nvPr/>
        </p:nvPicPr>
        <p:blipFill>
          <a:blip r:embed="rId11"/>
          <a:stretch>
            <a:fillRect/>
          </a:stretch>
        </p:blipFill>
        <p:spPr>
          <a:xfrm>
            <a:off x="5604940" y="1417637"/>
            <a:ext cx="3111500" cy="4297132"/>
          </a:xfrm>
          <a:prstGeom prst="rect">
            <a:avLst/>
          </a:prstGeom>
        </p:spPr>
      </p:pic>
    </p:spTree>
    <p:extLst>
      <p:ext uri="{BB962C8B-B14F-4D97-AF65-F5344CB8AC3E}">
        <p14:creationId xmlns:p14="http://schemas.microsoft.com/office/powerpoint/2010/main" val="40622225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Open-endedness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02396474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1200328"/>
          </a:xfrm>
          <a:prstGeom prst="rect">
            <a:avLst/>
          </a:prstGeom>
          <a:noFill/>
        </p:spPr>
        <p:txBody>
          <a:bodyPr wrap="square" rtlCol="0">
            <a:spAutoFit/>
          </a:bodyPr>
          <a:lstStyle/>
          <a:p>
            <a:pPr>
              <a:buFontTx/>
              <a:buNone/>
            </a:pPr>
            <a:r>
              <a:rPr lang="en-GB" sz="2400" dirty="0" smtClean="0">
                <a:latin typeface="Arial" charset="0"/>
                <a:ea typeface="ＭＳ Ｐゴシック" charset="0"/>
                <a:cs typeface="ＭＳ Ｐゴシック" charset="0"/>
              </a:rPr>
              <a:t>BILL: </a:t>
            </a:r>
            <a:r>
              <a:rPr lang="en-GB" sz="2400" dirty="0">
                <a:latin typeface="Arial" charset="0"/>
                <a:ea typeface="ＭＳ Ｐゴシック" charset="0"/>
                <a:cs typeface="ＭＳ Ｐゴシック" charset="0"/>
              </a:rPr>
              <a:t>“Are you hungry?</a:t>
            </a:r>
            <a:r>
              <a:rPr lang="en-GB" sz="2400" dirty="0" smtClean="0">
                <a:latin typeface="Arial" charset="0"/>
                <a:ea typeface="ＭＳ Ｐゴシック" charset="0"/>
                <a:cs typeface="ＭＳ Ｐゴシック" charset="0"/>
              </a:rPr>
              <a:t>”</a:t>
            </a:r>
          </a:p>
          <a:p>
            <a:pPr>
              <a:buFontTx/>
              <a:buNone/>
            </a:pPr>
            <a:endParaRPr lang="en-GB" sz="2400" dirty="0">
              <a:latin typeface="Arial" charset="0"/>
              <a:ea typeface="ＭＳ Ｐゴシック" charset="0"/>
              <a:cs typeface="ＭＳ Ｐゴシック" charset="0"/>
            </a:endParaRPr>
          </a:p>
          <a:p>
            <a:pPr>
              <a:buFontTx/>
              <a:buNone/>
            </a:pPr>
            <a:r>
              <a:rPr lang="en-GB" sz="2400" dirty="0" smtClean="0">
                <a:latin typeface="Arial" charset="0"/>
                <a:ea typeface="ＭＳ Ｐゴシック" charset="0"/>
                <a:cs typeface="ＭＳ Ｐゴシック" charset="0"/>
              </a:rPr>
              <a:t>JILL: </a:t>
            </a:r>
            <a:r>
              <a:rPr lang="en-GB" sz="2400" dirty="0">
                <a:latin typeface="Arial" charset="0"/>
                <a:ea typeface="ＭＳ Ｐゴシック" charset="0"/>
                <a:cs typeface="ＭＳ Ｐゴシック" charset="0"/>
              </a:rPr>
              <a:t>“I’ve had breakfast”</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31951927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Open-endedness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18361805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2677656"/>
          </a:xfrm>
          <a:prstGeom prst="rect">
            <a:avLst/>
          </a:prstGeom>
          <a:noFill/>
        </p:spPr>
        <p:txBody>
          <a:bodyPr wrap="square" rtlCol="0">
            <a:spAutoFit/>
          </a:bodyPr>
          <a:lstStyle/>
          <a:p>
            <a:pPr>
              <a:buFont typeface="Marlett" charset="0"/>
              <a:buNone/>
            </a:pPr>
            <a:r>
              <a:rPr lang="en-US" sz="2400" dirty="0">
                <a:latin typeface="Arial" charset="0"/>
                <a:ea typeface="ＭＳ Ｐゴシック" charset="0"/>
                <a:cs typeface="ＭＳ Ｐゴシック" charset="0"/>
              </a:rPr>
              <a:t>Here </a:t>
            </a:r>
            <a:r>
              <a:rPr lang="en-US" sz="2400" dirty="0" smtClean="0">
                <a:latin typeface="Arial" charset="0"/>
                <a:ea typeface="ＭＳ Ｐゴシック" charset="0"/>
                <a:cs typeface="ＭＳ Ｐゴシック" charset="0"/>
              </a:rPr>
              <a:t>JILL </a:t>
            </a:r>
            <a:r>
              <a:rPr lang="en-US" sz="2400" dirty="0">
                <a:latin typeface="Arial" charset="0"/>
                <a:ea typeface="ＭＳ Ｐゴシック" charset="0"/>
                <a:cs typeface="ＭＳ Ｐゴシック" charset="0"/>
              </a:rPr>
              <a:t>might be using the sentence </a:t>
            </a:r>
            <a:r>
              <a:rPr lang="en-US" sz="2400" dirty="0" smtClean="0">
                <a:latin typeface="Arial" charset="0"/>
                <a:ea typeface="ＭＳ Ｐゴシック" charset="0"/>
                <a:cs typeface="ＭＳ Ｐゴシック" charset="0"/>
              </a:rPr>
              <a:t>to convey </a:t>
            </a:r>
            <a:r>
              <a:rPr lang="en-US" sz="2400" dirty="0">
                <a:latin typeface="Arial" charset="0"/>
                <a:ea typeface="ＭＳ Ｐゴシック" charset="0"/>
                <a:cs typeface="ＭＳ Ｐゴシック" charset="0"/>
              </a:rPr>
              <a:t>the proposition that </a:t>
            </a:r>
            <a:r>
              <a:rPr lang="en-US" sz="2400" dirty="0" smtClean="0">
                <a:latin typeface="Arial" charset="0"/>
                <a:ea typeface="ＭＳ Ｐゴシック" charset="0"/>
                <a:cs typeface="ＭＳ Ｐゴシック" charset="0"/>
              </a:rPr>
              <a:t>she is </a:t>
            </a:r>
            <a:r>
              <a:rPr lang="en-US" sz="2400" dirty="0">
                <a:latin typeface="Arial" charset="0"/>
                <a:ea typeface="ＭＳ Ｐゴシック" charset="0"/>
                <a:cs typeface="ＭＳ Ｐゴシック" charset="0"/>
              </a:rPr>
              <a:t>not hungry.</a:t>
            </a:r>
          </a:p>
          <a:p>
            <a:pPr>
              <a:buFont typeface="Marlett" charset="0"/>
              <a:buNone/>
            </a:pPr>
            <a:endParaRPr lang="en-US" sz="2400" dirty="0">
              <a:latin typeface="Arial" charset="0"/>
              <a:ea typeface="ＭＳ Ｐゴシック" charset="0"/>
              <a:cs typeface="ＭＳ Ｐゴシック" charset="0"/>
            </a:endParaRPr>
          </a:p>
          <a:p>
            <a:pPr>
              <a:buFont typeface="Marlett" charset="0"/>
              <a:buNone/>
            </a:pPr>
            <a:r>
              <a:rPr lang="en-US" sz="2400" dirty="0">
                <a:latin typeface="Arial" charset="0"/>
                <a:ea typeface="ＭＳ Ｐゴシック" charset="0"/>
                <a:cs typeface="ＭＳ Ｐゴシック" charset="0"/>
              </a:rPr>
              <a:t>But if </a:t>
            </a:r>
            <a:r>
              <a:rPr lang="en-US" sz="2400" dirty="0" smtClean="0">
                <a:latin typeface="Arial" charset="0"/>
                <a:ea typeface="ＭＳ Ｐゴシック" charset="0"/>
                <a:cs typeface="ＭＳ Ｐゴシック" charset="0"/>
              </a:rPr>
              <a:t>it’s </a:t>
            </a:r>
            <a:r>
              <a:rPr lang="en-US" sz="2400" dirty="0">
                <a:latin typeface="Arial" charset="0"/>
                <a:ea typeface="ＭＳ Ｐゴシック" charset="0"/>
                <a:cs typeface="ＭＳ Ｐゴシック" charset="0"/>
              </a:rPr>
              <a:t>late afternoon, </a:t>
            </a:r>
            <a:r>
              <a:rPr lang="en-US" sz="2400" dirty="0" smtClean="0">
                <a:latin typeface="Arial" charset="0"/>
                <a:ea typeface="ＭＳ Ｐゴシック" charset="0"/>
                <a:cs typeface="ＭＳ Ｐゴシック" charset="0"/>
              </a:rPr>
              <a:t>JILL </a:t>
            </a:r>
            <a:r>
              <a:rPr lang="en-US" sz="2400" dirty="0">
                <a:latin typeface="Arial" charset="0"/>
                <a:ea typeface="ＭＳ Ｐゴシック" charset="0"/>
                <a:cs typeface="ＭＳ Ｐゴシック" charset="0"/>
              </a:rPr>
              <a:t>might be conveying that </a:t>
            </a:r>
            <a:r>
              <a:rPr lang="en-US" sz="2400" dirty="0" smtClean="0">
                <a:latin typeface="Arial" charset="0"/>
                <a:ea typeface="ＭＳ Ｐゴシック" charset="0"/>
                <a:cs typeface="ＭＳ Ｐゴシック" charset="0"/>
              </a:rPr>
              <a:t>she is </a:t>
            </a:r>
            <a:r>
              <a:rPr lang="en-US" sz="2400" dirty="0">
                <a:latin typeface="Arial" charset="0"/>
                <a:ea typeface="ＭＳ Ｐゴシック" charset="0"/>
                <a:cs typeface="ＭＳ Ｐゴシック" charset="0"/>
              </a:rPr>
              <a:t>hungry, since all </a:t>
            </a:r>
            <a:r>
              <a:rPr lang="en-US" sz="2400" dirty="0" smtClean="0">
                <a:latin typeface="Arial" charset="0"/>
                <a:ea typeface="ＭＳ Ｐゴシック" charset="0"/>
                <a:cs typeface="ＭＳ Ｐゴシック" charset="0"/>
              </a:rPr>
              <a:t>she’s </a:t>
            </a:r>
            <a:r>
              <a:rPr lang="en-US" sz="2400" dirty="0">
                <a:latin typeface="Arial" charset="0"/>
                <a:ea typeface="ＭＳ Ｐゴシック" charset="0"/>
                <a:cs typeface="ＭＳ Ｐゴシック" charset="0"/>
              </a:rPr>
              <a:t>had is breakfast.</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8814823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Open-endedness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0259868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1200328"/>
          </a:xfrm>
          <a:prstGeom prst="rect">
            <a:avLst/>
          </a:prstGeom>
          <a:noFill/>
        </p:spPr>
        <p:txBody>
          <a:bodyPr wrap="square" rtlCol="0">
            <a:spAutoFit/>
          </a:bodyPr>
          <a:lstStyle/>
          <a:p>
            <a:pPr>
              <a:buFontTx/>
              <a:buNone/>
            </a:pPr>
            <a:r>
              <a:rPr lang="en-GB" sz="2400" dirty="0" smtClean="0">
                <a:latin typeface="Arial" charset="0"/>
                <a:ea typeface="ＭＳ Ｐゴシック" charset="0"/>
                <a:cs typeface="ＭＳ Ｐゴシック" charset="0"/>
              </a:rPr>
              <a:t>JILL: </a:t>
            </a:r>
            <a:r>
              <a:rPr lang="en-GB" sz="2400" dirty="0">
                <a:latin typeface="Arial" charset="0"/>
                <a:ea typeface="ＭＳ Ｐゴシック" charset="0"/>
                <a:cs typeface="ＭＳ Ｐゴシック" charset="0"/>
              </a:rPr>
              <a:t>“How are you?”</a:t>
            </a:r>
          </a:p>
          <a:p>
            <a:pPr>
              <a:buFontTx/>
              <a:buNone/>
            </a:pPr>
            <a:endParaRPr lang="en-GB" sz="2400" dirty="0" smtClean="0">
              <a:latin typeface="Arial" charset="0"/>
              <a:ea typeface="ＭＳ Ｐゴシック" charset="0"/>
              <a:cs typeface="ＭＳ Ｐゴシック" charset="0"/>
            </a:endParaRPr>
          </a:p>
          <a:p>
            <a:pPr>
              <a:buFontTx/>
              <a:buNone/>
            </a:pPr>
            <a:r>
              <a:rPr lang="en-GB" sz="2400" dirty="0" smtClean="0">
                <a:latin typeface="Arial" charset="0"/>
                <a:ea typeface="ＭＳ Ｐゴシック" charset="0"/>
                <a:cs typeface="ＭＳ Ｐゴシック" charset="0"/>
              </a:rPr>
              <a:t>BILL: </a:t>
            </a:r>
            <a:r>
              <a:rPr lang="en-GB" sz="2400" dirty="0">
                <a:latin typeface="Arial" charset="0"/>
                <a:ea typeface="ＭＳ Ｐゴシック" charset="0"/>
                <a:cs typeface="ＭＳ Ｐゴシック" charset="0"/>
              </a:rPr>
              <a:t>“I’ve had breakfast”</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13452111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Open-endedness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21809335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416320"/>
          </a:xfrm>
          <a:prstGeom prst="rect">
            <a:avLst/>
          </a:prstGeom>
          <a:noFill/>
        </p:spPr>
        <p:txBody>
          <a:bodyPr wrap="square" rtlCol="0">
            <a:spAutoFit/>
          </a:bodyPr>
          <a:lstStyle/>
          <a:p>
            <a:pPr>
              <a:buFontTx/>
              <a:buNone/>
            </a:pPr>
            <a:r>
              <a:rPr lang="en-GB" sz="2400" dirty="0">
                <a:latin typeface="Arial" charset="0"/>
                <a:ea typeface="ＭＳ Ｐゴシック" charset="0"/>
                <a:cs typeface="ＭＳ Ｐゴシック" charset="0"/>
              </a:rPr>
              <a:t>Here, </a:t>
            </a:r>
            <a:r>
              <a:rPr lang="en-GB" sz="2400" dirty="0" smtClean="0">
                <a:latin typeface="Arial" charset="0"/>
                <a:ea typeface="ＭＳ Ｐゴシック" charset="0"/>
                <a:cs typeface="ＭＳ Ｐゴシック" charset="0"/>
              </a:rPr>
              <a:t>BILL </a:t>
            </a:r>
            <a:r>
              <a:rPr lang="en-GB" sz="2400" dirty="0">
                <a:latin typeface="Arial" charset="0"/>
                <a:ea typeface="ＭＳ Ｐゴシック" charset="0"/>
                <a:cs typeface="ＭＳ Ｐゴシック" charset="0"/>
              </a:rPr>
              <a:t>might be using the same sentence to convey the proposition </a:t>
            </a:r>
            <a:r>
              <a:rPr lang="en-GB" sz="2400" dirty="0" smtClean="0">
                <a:latin typeface="Arial" charset="0"/>
                <a:ea typeface="ＭＳ Ｐゴシック" charset="0"/>
                <a:cs typeface="ＭＳ Ｐゴシック" charset="0"/>
              </a:rPr>
              <a:t>that he is </a:t>
            </a:r>
            <a:r>
              <a:rPr lang="en-GB" sz="2400" dirty="0">
                <a:latin typeface="Arial" charset="0"/>
                <a:ea typeface="ＭＳ Ｐゴシック" charset="0"/>
                <a:cs typeface="ＭＳ Ｐゴシック" charset="0"/>
              </a:rPr>
              <a:t>sufficiently recovered </a:t>
            </a:r>
            <a:r>
              <a:rPr lang="en-GB" sz="2400">
                <a:latin typeface="Arial" charset="0"/>
                <a:ea typeface="ＭＳ Ｐゴシック" charset="0"/>
                <a:cs typeface="ＭＳ Ｐゴシック" charset="0"/>
              </a:rPr>
              <a:t>that </a:t>
            </a:r>
            <a:r>
              <a:rPr lang="en-GB" sz="2400" smtClean="0">
                <a:latin typeface="Arial" charset="0"/>
                <a:ea typeface="ＭＳ Ｐゴシック" charset="0"/>
                <a:cs typeface="ＭＳ Ｐゴシック" charset="0"/>
              </a:rPr>
              <a:t>he </a:t>
            </a:r>
            <a:r>
              <a:rPr lang="en-GB" sz="2400" dirty="0">
                <a:latin typeface="Arial" charset="0"/>
                <a:ea typeface="ＭＳ Ｐゴシック" charset="0"/>
                <a:cs typeface="ＭＳ Ｐゴシック" charset="0"/>
              </a:rPr>
              <a:t>can now eat.</a:t>
            </a:r>
          </a:p>
          <a:p>
            <a:pPr>
              <a:buFontTx/>
              <a:buNone/>
            </a:pPr>
            <a:endParaRPr lang="en-GB" sz="2400" dirty="0">
              <a:latin typeface="Arial" charset="0"/>
              <a:ea typeface="ＭＳ Ｐゴシック" charset="0"/>
              <a:cs typeface="ＭＳ Ｐゴシック" charset="0"/>
            </a:endParaRPr>
          </a:p>
          <a:p>
            <a:pPr>
              <a:buFontTx/>
              <a:buNone/>
            </a:pPr>
            <a:r>
              <a:rPr lang="en-GB" sz="2400" dirty="0">
                <a:latin typeface="Arial" charset="0"/>
                <a:ea typeface="ＭＳ Ｐゴシック" charset="0"/>
                <a:cs typeface="ＭＳ Ｐゴシック" charset="0"/>
              </a:rPr>
              <a:t>But suppose the participants are staying at a dodgy B&amp;B; in that case, </a:t>
            </a:r>
            <a:r>
              <a:rPr lang="en-GB" sz="2400" dirty="0" smtClean="0">
                <a:latin typeface="Arial" charset="0"/>
                <a:ea typeface="ＭＳ Ｐゴシック" charset="0"/>
                <a:cs typeface="ＭＳ Ｐゴシック" charset="0"/>
              </a:rPr>
              <a:t>BILL </a:t>
            </a:r>
            <a:r>
              <a:rPr lang="en-GB" sz="2400" dirty="0">
                <a:latin typeface="Arial" charset="0"/>
                <a:ea typeface="ＭＳ Ｐゴシック" charset="0"/>
                <a:cs typeface="ＭＳ Ｐゴシック" charset="0"/>
              </a:rPr>
              <a:t>might convey </a:t>
            </a:r>
            <a:r>
              <a:rPr lang="en-GB" sz="2400" dirty="0" smtClean="0">
                <a:latin typeface="Arial" charset="0"/>
                <a:ea typeface="ＭＳ Ｐゴシック" charset="0"/>
                <a:cs typeface="ＭＳ Ｐゴシック" charset="0"/>
              </a:rPr>
              <a:t>that he feels </a:t>
            </a:r>
            <a:r>
              <a:rPr lang="en-GB" sz="2400" dirty="0">
                <a:latin typeface="Arial" charset="0"/>
                <a:ea typeface="ＭＳ Ｐゴシック" charset="0"/>
                <a:cs typeface="ＭＳ Ｐゴシック" charset="0"/>
              </a:rPr>
              <a:t>unwell.</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26091995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Open-endedness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03613852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1938992"/>
          </a:xfrm>
          <a:prstGeom prst="rect">
            <a:avLst/>
          </a:prstGeom>
          <a:noFill/>
        </p:spPr>
        <p:txBody>
          <a:bodyPr wrap="square" rtlCol="0">
            <a:spAutoFit/>
          </a:bodyPr>
          <a:lstStyle/>
          <a:p>
            <a:pPr>
              <a:buFontTx/>
              <a:buNone/>
            </a:pPr>
            <a:r>
              <a:rPr lang="en-GB" sz="2400" u="sng" dirty="0">
                <a:latin typeface="Arial" charset="0"/>
                <a:ea typeface="ＭＳ Ｐゴシック" charset="0"/>
                <a:cs typeface="ＭＳ Ｐゴシック" charset="0"/>
              </a:rPr>
              <a:t>Striking fact (d):</a:t>
            </a:r>
            <a:r>
              <a:rPr lang="en-GB" sz="2400" dirty="0">
                <a:latin typeface="Arial" charset="0"/>
                <a:ea typeface="ＭＳ Ｐゴシック" charset="0"/>
                <a:cs typeface="ＭＳ Ｐゴシック" charset="0"/>
              </a:rPr>
              <a:t> </a:t>
            </a:r>
            <a:endParaRPr lang="en-GB" sz="2400" dirty="0" smtClean="0">
              <a:latin typeface="Arial" charset="0"/>
              <a:ea typeface="ＭＳ Ｐゴシック" charset="0"/>
              <a:cs typeface="ＭＳ Ｐゴシック" charset="0"/>
            </a:endParaRPr>
          </a:p>
          <a:p>
            <a:pPr>
              <a:buFontTx/>
              <a:buNone/>
            </a:pPr>
            <a:endParaRPr lang="en-GB" sz="2400" dirty="0">
              <a:latin typeface="Arial" charset="0"/>
              <a:ea typeface="ＭＳ Ｐゴシック" charset="0"/>
              <a:cs typeface="ＭＳ Ｐゴシック" charset="0"/>
            </a:endParaRPr>
          </a:p>
          <a:p>
            <a:pPr>
              <a:buFontTx/>
              <a:buNone/>
            </a:pPr>
            <a:r>
              <a:rPr lang="en-GB" sz="2400" dirty="0" smtClean="0">
                <a:latin typeface="Arial" charset="0"/>
                <a:ea typeface="ＭＳ Ｐゴシック" charset="0"/>
                <a:cs typeface="ＭＳ Ｐゴシック" charset="0"/>
              </a:rPr>
              <a:t>Utterances </a:t>
            </a:r>
            <a:r>
              <a:rPr lang="en-GB" sz="2400" dirty="0">
                <a:latin typeface="Arial" charset="0"/>
                <a:ea typeface="ＭＳ Ｐゴシック" charset="0"/>
                <a:cs typeface="ＭＳ Ｐゴシック" charset="0"/>
              </a:rPr>
              <a:t>of a </a:t>
            </a:r>
            <a:r>
              <a:rPr lang="en-GB" sz="2400" dirty="0" smtClean="0">
                <a:latin typeface="Arial" charset="0"/>
                <a:ea typeface="ＭＳ Ｐゴシック" charset="0"/>
                <a:cs typeface="ＭＳ Ｐゴシック" charset="0"/>
              </a:rPr>
              <a:t>given sentence </a:t>
            </a:r>
            <a:r>
              <a:rPr lang="en-GB" sz="2400" dirty="0">
                <a:latin typeface="Arial" charset="0"/>
                <a:ea typeface="ＭＳ Ｐゴシック" charset="0"/>
                <a:cs typeface="ＭＳ Ｐゴシック" charset="0"/>
              </a:rPr>
              <a:t>can be used to communicate an open-ended range of messages.</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21427782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Reading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38215212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865673"/>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Reading for </a:t>
            </a:r>
            <a:r>
              <a:rPr lang="en-US" sz="2400" dirty="0" smtClean="0">
                <a:latin typeface="Arial" charset="0"/>
                <a:ea typeface="ＭＳ Ｐゴシック" charset="0"/>
                <a:cs typeface="ＭＳ Ｐゴシック" charset="0"/>
              </a:rPr>
              <a:t>this lecture: </a:t>
            </a:r>
            <a:endParaRPr lang="en-US" sz="2400" dirty="0">
              <a:latin typeface="Arial" charset="0"/>
              <a:ea typeface="ＭＳ Ｐゴシック" charset="0"/>
              <a:cs typeface="ＭＳ Ｐゴシック" charset="0"/>
            </a:endParaRPr>
          </a:p>
          <a:p>
            <a:pPr>
              <a:lnSpc>
                <a:spcPct val="90000"/>
              </a:lnSpc>
            </a:pPr>
            <a:endParaRPr lang="en-US" sz="1600" dirty="0">
              <a:latin typeface="Arial" charset="0"/>
              <a:ea typeface="ＭＳ Ｐゴシック" charset="0"/>
              <a:cs typeface="ＭＳ Ｐゴシック" charset="0"/>
            </a:endParaRPr>
          </a:p>
          <a:p>
            <a:pPr>
              <a:lnSpc>
                <a:spcPct val="90000"/>
              </a:lnSpc>
            </a:pPr>
            <a:endParaRPr lang="en-US" sz="16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Paul Grice </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Logic and Conversation</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chapter 2 of </a:t>
            </a:r>
            <a:r>
              <a:rPr lang="en-US" sz="2400" i="1" dirty="0">
                <a:latin typeface="Arial" charset="0"/>
                <a:ea typeface="ＭＳ Ｐゴシック" charset="0"/>
                <a:cs typeface="ＭＳ Ｐゴシック" charset="0"/>
              </a:rPr>
              <a:t>Studies in the Way of Words.</a:t>
            </a:r>
          </a:p>
          <a:p>
            <a:pPr>
              <a:lnSpc>
                <a:spcPct val="90000"/>
              </a:lnSpc>
            </a:pPr>
            <a:endParaRPr lang="en-US" sz="2400" i="1" dirty="0">
              <a:latin typeface="Arial" charset="0"/>
              <a:ea typeface="ＭＳ Ｐゴシック" charset="0"/>
              <a:cs typeface="ＭＳ Ｐゴシック" charset="0"/>
            </a:endParaRPr>
          </a:p>
          <a:p>
            <a:pPr>
              <a:lnSpc>
                <a:spcPct val="90000"/>
              </a:lnSpc>
            </a:pPr>
            <a:r>
              <a:rPr lang="en-US" sz="2400" i="1" dirty="0">
                <a:latin typeface="Arial" charset="0"/>
                <a:ea typeface="ＭＳ Ｐゴシック" charset="0"/>
                <a:cs typeface="ＭＳ Ｐゴシック" charset="0"/>
              </a:rPr>
              <a:t>Optional:</a:t>
            </a:r>
          </a:p>
          <a:p>
            <a:pPr>
              <a:lnSpc>
                <a:spcPct val="90000"/>
              </a:lnSpc>
            </a:pPr>
            <a:endParaRPr lang="en-US" sz="2400" i="1"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S. Neale </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Paul Grice on Philosophy of Language</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section 2.</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29844225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Open-endedness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60405975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2308324"/>
          </a:xfrm>
          <a:prstGeom prst="rect">
            <a:avLst/>
          </a:prstGeom>
          <a:noFill/>
        </p:spPr>
        <p:txBody>
          <a:bodyPr wrap="square" rtlCol="0">
            <a:spAutoFit/>
          </a:bodyPr>
          <a:lstStyle/>
          <a:p>
            <a:pPr>
              <a:buFontTx/>
              <a:buNone/>
            </a:pPr>
            <a:r>
              <a:rPr lang="en-GB" sz="2400" u="sng" dirty="0">
                <a:latin typeface="Arial" charset="0"/>
                <a:ea typeface="ＭＳ Ｐゴシック" charset="0"/>
                <a:cs typeface="ＭＳ Ｐゴシック" charset="0"/>
              </a:rPr>
              <a:t>Striking fact (e):</a:t>
            </a:r>
            <a:r>
              <a:rPr lang="en-GB" sz="2400" dirty="0">
                <a:latin typeface="Arial" charset="0"/>
                <a:ea typeface="ＭＳ Ｐゴシック" charset="0"/>
                <a:cs typeface="ＭＳ Ｐゴシック" charset="0"/>
              </a:rPr>
              <a:t> </a:t>
            </a:r>
            <a:endParaRPr lang="en-GB" sz="2400" dirty="0" smtClean="0">
              <a:latin typeface="Arial" charset="0"/>
              <a:ea typeface="ＭＳ Ｐゴシック" charset="0"/>
              <a:cs typeface="ＭＳ Ｐゴシック" charset="0"/>
            </a:endParaRPr>
          </a:p>
          <a:p>
            <a:pPr>
              <a:buFontTx/>
              <a:buNone/>
            </a:pPr>
            <a:endParaRPr lang="en-GB" sz="2400" dirty="0">
              <a:latin typeface="Arial" charset="0"/>
              <a:ea typeface="ＭＳ Ｐゴシック" charset="0"/>
              <a:cs typeface="ＭＳ Ｐゴシック" charset="0"/>
            </a:endParaRPr>
          </a:p>
          <a:p>
            <a:pPr>
              <a:buFontTx/>
              <a:buNone/>
            </a:pPr>
            <a:r>
              <a:rPr lang="en-GB" sz="2400" dirty="0" smtClean="0">
                <a:latin typeface="Arial" charset="0"/>
                <a:ea typeface="ＭＳ Ｐゴシック" charset="0"/>
                <a:cs typeface="ＭＳ Ｐゴシック" charset="0"/>
              </a:rPr>
              <a:t>Any </a:t>
            </a:r>
            <a:r>
              <a:rPr lang="en-GB" sz="2400" dirty="0">
                <a:latin typeface="Arial" charset="0"/>
                <a:ea typeface="ＭＳ Ｐゴシック" charset="0"/>
                <a:cs typeface="ＭＳ Ｐゴシック" charset="0"/>
              </a:rPr>
              <a:t>fact can </a:t>
            </a:r>
            <a:r>
              <a:rPr lang="en-GB" sz="2400" dirty="0" smtClean="0">
                <a:latin typeface="Arial" charset="0"/>
                <a:ea typeface="ＭＳ Ｐゴシック" charset="0"/>
                <a:cs typeface="ＭＳ Ｐゴシック" charset="0"/>
              </a:rPr>
              <a:t>in principle be </a:t>
            </a:r>
            <a:r>
              <a:rPr lang="en-GB" sz="2400" dirty="0">
                <a:latin typeface="Arial" charset="0"/>
                <a:ea typeface="ＭＳ Ｐゴシック" charset="0"/>
                <a:cs typeface="ＭＳ Ｐゴシック" charset="0"/>
              </a:rPr>
              <a:t>relevant to determining which message an utterance communicates.</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16918560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Open-endedness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57460729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416320"/>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Striking fact (d) is a problem for the Programme.  According to the Programme, the meaning of a sentence is given by its truth conditions.  For instance:</a:t>
            </a:r>
          </a:p>
          <a:p>
            <a:pPr>
              <a:buFontTx/>
              <a:buNone/>
            </a:pPr>
            <a:endParaRPr lang="en-GB" sz="2400" dirty="0" smtClean="0">
              <a:latin typeface="Arial" charset="0"/>
              <a:ea typeface="ＭＳ Ｐゴシック" charset="0"/>
              <a:cs typeface="ＭＳ Ｐゴシック" charset="0"/>
            </a:endParaRPr>
          </a:p>
          <a:p>
            <a:pPr>
              <a:buFontTx/>
              <a:buNone/>
            </a:pPr>
            <a:r>
              <a:rPr lang="en-GB" sz="2400" dirty="0" smtClean="0">
                <a:latin typeface="Arial" charset="0"/>
                <a:ea typeface="ＭＳ Ｐゴシック" charset="0"/>
                <a:cs typeface="ＭＳ Ｐゴシック" charset="0"/>
              </a:rPr>
              <a:t>(</a:t>
            </a:r>
            <a:r>
              <a:rPr lang="en-GB" sz="2400" dirty="0">
                <a:latin typeface="Arial" charset="0"/>
                <a:ea typeface="ＭＳ Ｐゴシック" charset="0"/>
                <a:cs typeface="ＭＳ Ｐゴシック" charset="0"/>
              </a:rPr>
              <a:t>W) “I’ve had breakfast” is true if and only if the utterer of </a:t>
            </a:r>
            <a:r>
              <a:rPr lang="en-GB" sz="2400" dirty="0" smtClean="0">
                <a:latin typeface="Arial" charset="0"/>
                <a:ea typeface="ＭＳ Ｐゴシック" charset="0"/>
                <a:cs typeface="ＭＳ Ｐゴシック" charset="0"/>
              </a:rPr>
              <a:t>the </a:t>
            </a:r>
            <a:r>
              <a:rPr lang="en-GB" sz="2400" dirty="0">
                <a:latin typeface="Arial" charset="0"/>
                <a:ea typeface="ＭＳ Ｐゴシック" charset="0"/>
                <a:cs typeface="ＭＳ Ｐゴシック" charset="0"/>
              </a:rPr>
              <a:t>sentence has had breakfast.</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19608394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Open-endedness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1727593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785652"/>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K</a:t>
            </a:r>
            <a:r>
              <a:rPr lang="en-GB" sz="2400" dirty="0" smtClean="0">
                <a:latin typeface="Arial" charset="0"/>
                <a:ea typeface="ＭＳ Ｐゴシック" charset="0"/>
                <a:cs typeface="ＭＳ Ｐゴシック" charset="0"/>
              </a:rPr>
              <a:t>nowing </a:t>
            </a:r>
            <a:r>
              <a:rPr lang="en-GB" sz="2400" dirty="0">
                <a:latin typeface="Arial" charset="0"/>
                <a:ea typeface="ＭＳ Ｐゴシック" charset="0"/>
                <a:cs typeface="ＭＳ Ｐゴシック" charset="0"/>
              </a:rPr>
              <a:t>(W) is not sufficient to work out what different utterances of this sentence </a:t>
            </a:r>
            <a:r>
              <a:rPr lang="en-GB" sz="2400" dirty="0" smtClean="0">
                <a:latin typeface="Arial" charset="0"/>
                <a:ea typeface="ＭＳ Ｐゴシック" charset="0"/>
                <a:cs typeface="ＭＳ Ｐゴシック" charset="0"/>
              </a:rPr>
              <a:t>have been used to communicate</a:t>
            </a:r>
            <a:r>
              <a:rPr lang="en-GB" sz="2400" dirty="0">
                <a:latin typeface="Arial" charset="0"/>
                <a:ea typeface="ＭＳ Ｐゴシック" charset="0"/>
                <a:cs typeface="ＭＳ Ｐゴシック" charset="0"/>
              </a:rPr>
              <a:t>. </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In the “Are you hungry?” conversation, for example, you also need to know facts about when people normally have breakfast. </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20508959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Open-endedness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00474143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4154983"/>
          </a:xfrm>
          <a:prstGeom prst="rect">
            <a:avLst/>
          </a:prstGeom>
          <a:noFill/>
        </p:spPr>
        <p:txBody>
          <a:bodyPr wrap="square" rtlCol="0">
            <a:spAutoFit/>
          </a:bodyPr>
          <a:lstStyle/>
          <a:p>
            <a:pPr>
              <a:buFont typeface="Marlett" charset="0"/>
              <a:buNone/>
            </a:pPr>
            <a:r>
              <a:rPr lang="en-GB" sz="2200" dirty="0" smtClean="0">
                <a:latin typeface="Arial" charset="0"/>
                <a:ea typeface="ＭＳ Ｐゴシック" charset="0"/>
                <a:cs typeface="ＭＳ Ｐゴシック" charset="0"/>
              </a:rPr>
              <a:t>We </a:t>
            </a:r>
            <a:r>
              <a:rPr lang="en-GB" sz="2200" dirty="0">
                <a:latin typeface="Arial" charset="0"/>
                <a:ea typeface="ＭＳ Ｐゴシック" charset="0"/>
                <a:cs typeface="ＭＳ Ｐゴシック" charset="0"/>
              </a:rPr>
              <a:t>introduced meaning by characterising its function: the meaning of a sentence is whatever it is knowledge of which enables language users to understand utterances of that sentence.</a:t>
            </a:r>
          </a:p>
          <a:p>
            <a:pPr>
              <a:buFont typeface="Marlett" charset="0"/>
              <a:buNone/>
            </a:pPr>
            <a:endParaRPr lang="en-GB" sz="2200" dirty="0">
              <a:latin typeface="Arial" charset="0"/>
              <a:ea typeface="ＭＳ Ｐゴシック" charset="0"/>
              <a:cs typeface="ＭＳ Ｐゴシック" charset="0"/>
            </a:endParaRPr>
          </a:p>
          <a:p>
            <a:pPr>
              <a:buFont typeface="Marlett" charset="0"/>
              <a:buNone/>
            </a:pPr>
            <a:r>
              <a:rPr lang="en-GB" sz="2200" dirty="0">
                <a:latin typeface="Arial" charset="0"/>
                <a:ea typeface="ＭＳ Ｐゴシック" charset="0"/>
                <a:cs typeface="ＭＳ Ｐゴシック" charset="0"/>
              </a:rPr>
              <a:t>If knowledge of (W) does not enable language users to understand utterances of this sentence, it must be false that (W) gives the meaning of “I’ve had breakfast”.</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24630465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Open-endedness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65397378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416320"/>
          </a:xfrm>
          <a:prstGeom prst="rect">
            <a:avLst/>
          </a:prstGeom>
          <a:noFill/>
        </p:spPr>
        <p:txBody>
          <a:bodyPr wrap="square" rtlCol="0">
            <a:spAutoFit/>
          </a:bodyPr>
          <a:lstStyle/>
          <a:p>
            <a:pPr>
              <a:buFontTx/>
              <a:buNone/>
            </a:pPr>
            <a:r>
              <a:rPr lang="en-GB" sz="2400" dirty="0">
                <a:latin typeface="Arial" charset="0"/>
                <a:ea typeface="ＭＳ Ｐゴシック" charset="0"/>
                <a:cs typeface="ＭＳ Ｐゴシック" charset="0"/>
              </a:rPr>
              <a:t>On the simplest picture of communication, the meaning of a sentence </a:t>
            </a:r>
            <a:r>
              <a:rPr lang="en-GB" sz="2400" i="1" dirty="0">
                <a:latin typeface="Arial" charset="0"/>
                <a:ea typeface="ＭＳ Ｐゴシック" charset="0"/>
                <a:cs typeface="ＭＳ Ｐゴシック" charset="0"/>
              </a:rPr>
              <a:t>is </a:t>
            </a:r>
            <a:r>
              <a:rPr lang="en-GB" sz="2400" dirty="0">
                <a:latin typeface="Arial" charset="0"/>
                <a:ea typeface="ＭＳ Ｐゴシック" charset="0"/>
                <a:cs typeface="ＭＳ Ｐゴシック" charset="0"/>
              </a:rPr>
              <a:t>the message utterances of that sentence communicate.  </a:t>
            </a:r>
            <a:endParaRPr lang="en-GB" sz="2400" dirty="0" smtClean="0">
              <a:latin typeface="Arial" charset="0"/>
              <a:ea typeface="ＭＳ Ｐゴシック" charset="0"/>
              <a:cs typeface="ＭＳ Ｐゴシック" charset="0"/>
            </a:endParaRPr>
          </a:p>
          <a:p>
            <a:pPr>
              <a:buFontTx/>
              <a:buNone/>
            </a:pPr>
            <a:endParaRPr lang="en-GB" sz="2400" dirty="0">
              <a:latin typeface="Arial" charset="0"/>
              <a:ea typeface="ＭＳ Ｐゴシック" charset="0"/>
              <a:cs typeface="ＭＳ Ｐゴシック" charset="0"/>
            </a:endParaRPr>
          </a:p>
          <a:p>
            <a:pPr>
              <a:buFontTx/>
              <a:buNone/>
            </a:pPr>
            <a:r>
              <a:rPr lang="en-GB" sz="2400" dirty="0" smtClean="0">
                <a:latin typeface="Arial" charset="0"/>
                <a:ea typeface="ＭＳ Ｐゴシック" charset="0"/>
                <a:cs typeface="ＭＳ Ｐゴシック" charset="0"/>
              </a:rPr>
              <a:t>This </a:t>
            </a:r>
            <a:r>
              <a:rPr lang="en-GB" sz="2400" dirty="0">
                <a:latin typeface="Arial" charset="0"/>
                <a:ea typeface="ＭＳ Ｐゴシック" charset="0"/>
                <a:cs typeface="ＭＳ Ｐゴシック" charset="0"/>
              </a:rPr>
              <a:t>is sometimes called the </a:t>
            </a:r>
            <a:r>
              <a:rPr lang="en-GB" sz="2400" b="1" dirty="0">
                <a:latin typeface="Arial" charset="0"/>
                <a:ea typeface="ＭＳ Ｐゴシック" charset="0"/>
                <a:cs typeface="ＭＳ Ｐゴシック" charset="0"/>
              </a:rPr>
              <a:t>code conception of communication </a:t>
            </a:r>
            <a:r>
              <a:rPr lang="en-GB" sz="2400" dirty="0">
                <a:latin typeface="Arial" charset="0"/>
                <a:ea typeface="ＭＳ Ｐゴシック" charset="0"/>
                <a:cs typeface="ＭＳ Ｐゴシック" charset="0"/>
              </a:rPr>
              <a:t>by language.  </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23767053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Open-endedness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60876470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2308324"/>
          </a:xfrm>
          <a:prstGeom prst="rect">
            <a:avLst/>
          </a:prstGeom>
          <a:noFill/>
        </p:spPr>
        <p:txBody>
          <a:bodyPr wrap="square" rtlCol="0">
            <a:spAutoFit/>
          </a:bodyPr>
          <a:lstStyle/>
          <a:p>
            <a:pPr>
              <a:buFontTx/>
              <a:buNone/>
            </a:pPr>
            <a:r>
              <a:rPr lang="en-GB" sz="2400" dirty="0">
                <a:latin typeface="Arial" charset="0"/>
                <a:ea typeface="ＭＳ Ｐゴシック" charset="0"/>
                <a:cs typeface="ＭＳ Ｐゴシック" charset="0"/>
              </a:rPr>
              <a:t>Each sentence can be used to communicate a given message, and that message is its meaning. Striking fact (d) shows that this code conception of linguistic communication is false. </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37837120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Open-endedness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08159747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1938992"/>
          </a:xfrm>
          <a:prstGeom prst="rect">
            <a:avLst/>
          </a:prstGeom>
          <a:noFill/>
        </p:spPr>
        <p:txBody>
          <a:bodyPr wrap="square" rtlCol="0">
            <a:spAutoFit/>
          </a:bodyPr>
          <a:lstStyle/>
          <a:p>
            <a:pPr>
              <a:buFontTx/>
              <a:buNone/>
            </a:pPr>
            <a:r>
              <a:rPr lang="en-GB" sz="2400" dirty="0">
                <a:latin typeface="Arial" charset="0"/>
                <a:ea typeface="ＭＳ Ｐゴシック" charset="0"/>
                <a:cs typeface="ＭＳ Ｐゴシック" charset="0"/>
              </a:rPr>
              <a:t>Knowing the meaning of a sentence enables language users to understand utterances of </a:t>
            </a:r>
            <a:r>
              <a:rPr lang="en-GB" sz="2400" b="1" dirty="0">
                <a:latin typeface="Arial" charset="0"/>
                <a:ea typeface="ＭＳ Ｐゴシック" charset="0"/>
                <a:cs typeface="ＭＳ Ｐゴシック" charset="0"/>
              </a:rPr>
              <a:t>only in conjunction with their background knowledge.</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35823219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Open-endedness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0605503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1938992"/>
          </a:xfrm>
          <a:prstGeom prst="rect">
            <a:avLst/>
          </a:prstGeom>
          <a:noFill/>
        </p:spPr>
        <p:txBody>
          <a:bodyPr wrap="square" rtlCol="0">
            <a:spAutoFit/>
          </a:bodyPr>
          <a:lstStyle/>
          <a:p>
            <a:pPr>
              <a:buFontTx/>
              <a:buNone/>
            </a:pPr>
            <a:r>
              <a:rPr lang="en-GB" sz="2400">
                <a:latin typeface="Arial" charset="0"/>
                <a:ea typeface="ＭＳ Ｐゴシック" charset="0"/>
                <a:cs typeface="ＭＳ Ｐゴシック" charset="0"/>
              </a:rPr>
              <a:t>What we need now is an account of how background knowledge conspires with knowledge of meaning to deliver knowledge of what a speaker is trying to convey.</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12036333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Stating and implicating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80478213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4087272"/>
          </a:xfrm>
          <a:prstGeom prst="rect">
            <a:avLst/>
          </a:prstGeom>
          <a:noFill/>
        </p:spPr>
        <p:txBody>
          <a:bodyPr wrap="square" rtlCol="0">
            <a:spAutoFit/>
          </a:bodyPr>
          <a:lstStyle/>
          <a:p>
            <a:pPr>
              <a:lnSpc>
                <a:spcPct val="90000"/>
              </a:lnSpc>
            </a:pPr>
            <a:r>
              <a:rPr lang="en-GB" sz="2400" dirty="0">
                <a:latin typeface="Arial" charset="0"/>
                <a:ea typeface="ＭＳ Ｐゴシック" charset="0"/>
                <a:cs typeface="ＭＳ Ｐゴシック" charset="0"/>
              </a:rPr>
              <a:t>The Programme, as we’ve considered it to this point, ignores the fact that communication consists of intentional actions done for reasons.</a:t>
            </a:r>
          </a:p>
          <a:p>
            <a:pPr>
              <a:lnSpc>
                <a:spcPct val="90000"/>
              </a:lnSpc>
            </a:pPr>
            <a:endParaRPr lang="en-GB" sz="2400" dirty="0">
              <a:latin typeface="Arial" charset="0"/>
              <a:ea typeface="ＭＳ Ｐゴシック" charset="0"/>
              <a:cs typeface="ＭＳ Ｐゴシック" charset="0"/>
            </a:endParaRPr>
          </a:p>
          <a:p>
            <a:pPr>
              <a:lnSpc>
                <a:spcPct val="90000"/>
              </a:lnSpc>
            </a:pPr>
            <a:r>
              <a:rPr lang="en-GB" sz="2400" dirty="0">
                <a:latin typeface="Arial" charset="0"/>
                <a:ea typeface="ＭＳ Ｐゴシック" charset="0"/>
                <a:cs typeface="ＭＳ Ｐゴシック" charset="0"/>
              </a:rPr>
              <a:t>We’ve already seen Grice stressing these features of speech activity. Now we’ll consider how </a:t>
            </a:r>
            <a:r>
              <a:rPr lang="en-GB" sz="2400" dirty="0" smtClean="0">
                <a:latin typeface="Arial" charset="0"/>
                <a:ea typeface="ＭＳ Ｐゴシック" charset="0"/>
                <a:cs typeface="ＭＳ Ｐゴシック" charset="0"/>
              </a:rPr>
              <a:t>they </a:t>
            </a:r>
            <a:r>
              <a:rPr lang="en-GB" sz="2400" dirty="0">
                <a:latin typeface="Arial" charset="0"/>
                <a:ea typeface="ＭＳ Ｐゴシック" charset="0"/>
                <a:cs typeface="ＭＳ Ｐゴシック" charset="0"/>
              </a:rPr>
              <a:t>feed into Grice’s account of what is conveyed by the use of bits of language</a:t>
            </a:r>
            <a:r>
              <a:rPr lang="en-GB" sz="2400" dirty="0" smtClean="0">
                <a:latin typeface="Arial" charset="0"/>
                <a:ea typeface="ＭＳ Ｐゴシック" charset="0"/>
                <a:cs typeface="ＭＳ Ｐゴシック" charset="0"/>
              </a:rPr>
              <a:t>.</a:t>
            </a:r>
            <a:endParaRPr lang="en-US"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206925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Stating and implicating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0546929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4524315"/>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At this point we need some basic notions from the philosophy of action, some of which we’ve already been making use of.  Actions may be </a:t>
            </a:r>
          </a:p>
          <a:p>
            <a:pPr>
              <a:buFont typeface="Marlett" charset="0"/>
              <a:buNone/>
            </a:pPr>
            <a:r>
              <a:rPr lang="en-GB" sz="2400" dirty="0">
                <a:latin typeface="Arial" charset="0"/>
                <a:ea typeface="ＭＳ Ｐゴシック" charset="0"/>
                <a:cs typeface="ＭＳ Ｐゴシック" charset="0"/>
              </a:rPr>
              <a:t>	(1) goal directed, </a:t>
            </a:r>
          </a:p>
          <a:p>
            <a:pPr>
              <a:buFont typeface="Marlett" charset="0"/>
              <a:buNone/>
            </a:pPr>
            <a:r>
              <a:rPr lang="en-GB" sz="2400" dirty="0">
                <a:latin typeface="Arial" charset="0"/>
                <a:ea typeface="ＭＳ Ｐゴシック" charset="0"/>
                <a:cs typeface="ＭＳ Ｐゴシック" charset="0"/>
              </a:rPr>
              <a:t>	(2) intentional, </a:t>
            </a:r>
          </a:p>
          <a:p>
            <a:pPr>
              <a:buFont typeface="Marlett" charset="0"/>
              <a:buNone/>
            </a:pPr>
            <a:r>
              <a:rPr lang="en-GB" sz="2400" dirty="0">
                <a:latin typeface="Arial" charset="0"/>
                <a:ea typeface="ＭＳ Ｐゴシック" charset="0"/>
                <a:cs typeface="ＭＳ Ｐゴシック" charset="0"/>
              </a:rPr>
              <a:t>	(3) done for reasons [there are </a:t>
            </a:r>
            <a:r>
              <a:rPr lang="en-GB" sz="2400" dirty="0" smtClean="0">
                <a:latin typeface="Arial" charset="0"/>
                <a:ea typeface="ＭＳ Ｐゴシック" charset="0"/>
                <a:cs typeface="ＭＳ Ｐゴシック" charset="0"/>
              </a:rPr>
              <a:t>	reasons </a:t>
            </a:r>
            <a:r>
              <a:rPr lang="en-GB" sz="2400" dirty="0">
                <a:latin typeface="Arial" charset="0"/>
                <a:ea typeface="ＭＳ Ｐゴシック" charset="0"/>
                <a:cs typeface="ＭＳ Ｐゴシック" charset="0"/>
              </a:rPr>
              <a:t>why words are </a:t>
            </a:r>
            <a:r>
              <a:rPr lang="en-GB" sz="2400" dirty="0" smtClean="0">
                <a:latin typeface="Arial" charset="0"/>
                <a:ea typeface="ＭＳ Ｐゴシック" charset="0"/>
                <a:cs typeface="ＭＳ Ｐゴシック" charset="0"/>
              </a:rPr>
              <a:t>	chosen</a:t>
            </a:r>
            <a:r>
              <a:rPr lang="en-GB" sz="2400" dirty="0">
                <a:latin typeface="Arial" charset="0"/>
                <a:ea typeface="ＭＳ Ｐゴシック" charset="0"/>
                <a:cs typeface="ＭＳ Ｐゴシック" charset="0"/>
              </a:rPr>
              <a:t>], </a:t>
            </a:r>
          </a:p>
          <a:p>
            <a:pPr>
              <a:buFont typeface="Marlett" charset="0"/>
              <a:buNone/>
            </a:pPr>
            <a:r>
              <a:rPr lang="en-GB" sz="2400" dirty="0">
                <a:latin typeface="Arial" charset="0"/>
                <a:ea typeface="ＭＳ Ｐゴシック" charset="0"/>
                <a:cs typeface="ＭＳ Ｐゴシック" charset="0"/>
              </a:rPr>
              <a:t>	(4) co-ordinated,</a:t>
            </a:r>
          </a:p>
          <a:p>
            <a:pPr>
              <a:buFont typeface="Marlett" charset="0"/>
              <a:buNone/>
            </a:pPr>
            <a:r>
              <a:rPr lang="en-GB" sz="2400" dirty="0">
                <a:latin typeface="Arial" charset="0"/>
                <a:ea typeface="ＭＳ Ｐゴシック" charset="0"/>
                <a:cs typeface="ＭＳ Ｐゴシック" charset="0"/>
              </a:rPr>
              <a:t>	(5) co-operative.  </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4627505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Agenda</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0356703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4524315"/>
          </a:xfrm>
          <a:prstGeom prst="rect">
            <a:avLst/>
          </a:prstGeom>
          <a:noFill/>
        </p:spPr>
        <p:txBody>
          <a:bodyPr wrap="square" rtlCol="0">
            <a:spAutoFit/>
          </a:bodyPr>
          <a:lstStyle/>
          <a:p>
            <a:pPr marL="514350" indent="-514350">
              <a:buFont typeface="+mj-lt"/>
              <a:buAutoNum type="romanUcPeriod"/>
            </a:pPr>
            <a:r>
              <a:rPr lang="en-US" sz="2400" dirty="0" smtClean="0">
                <a:latin typeface="Arial"/>
                <a:ea typeface="ＭＳ Ｐゴシック" charset="0"/>
                <a:cs typeface="Arial"/>
              </a:rPr>
              <a:t>Recap</a:t>
            </a:r>
          </a:p>
          <a:p>
            <a:pPr marL="514350" indent="-514350">
              <a:buFont typeface="+mj-lt"/>
              <a:buAutoNum type="romanUcPeriod"/>
            </a:pPr>
            <a:endParaRPr lang="en-GB" sz="2400" dirty="0">
              <a:latin typeface="Arial" charset="0"/>
              <a:ea typeface="ＭＳ Ｐゴシック" charset="0"/>
              <a:cs typeface="ＭＳ Ｐゴシック" charset="0"/>
            </a:endParaRPr>
          </a:p>
          <a:p>
            <a:pPr marL="514350" indent="-514350">
              <a:buFont typeface="+mj-lt"/>
              <a:buAutoNum type="romanUcPeriod"/>
            </a:pPr>
            <a:r>
              <a:rPr lang="en-GB" sz="2400" dirty="0" smtClean="0">
                <a:latin typeface="Arial" charset="0"/>
                <a:ea typeface="ＭＳ Ｐゴシック" charset="0"/>
                <a:cs typeface="ＭＳ Ｐゴシック" charset="0"/>
              </a:rPr>
              <a:t>Open-endedness</a:t>
            </a:r>
          </a:p>
          <a:p>
            <a:pPr marL="514350" indent="-514350">
              <a:buFont typeface="+mj-lt"/>
              <a:buAutoNum type="romanUcPeriod"/>
            </a:pPr>
            <a:endParaRPr lang="en-GB" sz="2400" dirty="0">
              <a:latin typeface="Arial" charset="0"/>
              <a:ea typeface="ＭＳ Ｐゴシック" charset="0"/>
              <a:cs typeface="ＭＳ Ｐゴシック" charset="0"/>
            </a:endParaRPr>
          </a:p>
          <a:p>
            <a:pPr marL="514350" indent="-514350">
              <a:buFont typeface="+mj-lt"/>
              <a:buAutoNum type="romanUcPeriod"/>
            </a:pPr>
            <a:r>
              <a:rPr lang="en-GB" sz="2400" dirty="0" smtClean="0">
                <a:latin typeface="Arial" charset="0"/>
                <a:ea typeface="ＭＳ Ｐゴシック" charset="0"/>
                <a:cs typeface="ＭＳ Ｐゴシック" charset="0"/>
              </a:rPr>
              <a:t>Stating and implicating</a:t>
            </a:r>
          </a:p>
          <a:p>
            <a:pPr marL="514350" indent="-514350">
              <a:buFont typeface="+mj-lt"/>
              <a:buAutoNum type="romanUcPeriod"/>
            </a:pPr>
            <a:endParaRPr lang="en-GB" sz="2400" dirty="0">
              <a:latin typeface="Arial" charset="0"/>
              <a:ea typeface="ＭＳ Ｐゴシック" charset="0"/>
              <a:cs typeface="ＭＳ Ｐゴシック" charset="0"/>
            </a:endParaRPr>
          </a:p>
          <a:p>
            <a:pPr marL="514350" indent="-514350">
              <a:buFont typeface="+mj-lt"/>
              <a:buAutoNum type="romanUcPeriod"/>
            </a:pPr>
            <a:r>
              <a:rPr lang="en-GB" sz="2400" dirty="0" smtClean="0">
                <a:latin typeface="Arial" charset="0"/>
                <a:ea typeface="ＭＳ Ｐゴシック" charset="0"/>
                <a:cs typeface="ＭＳ Ｐゴシック" charset="0"/>
              </a:rPr>
              <a:t>The Cooperative Principle</a:t>
            </a:r>
          </a:p>
          <a:p>
            <a:pPr marL="514350" indent="-514350">
              <a:buFont typeface="+mj-lt"/>
              <a:buAutoNum type="romanUcPeriod"/>
            </a:pPr>
            <a:endParaRPr lang="en-GB" sz="2400" dirty="0">
              <a:latin typeface="Arial" charset="0"/>
              <a:ea typeface="ＭＳ Ｐゴシック" charset="0"/>
              <a:cs typeface="ＭＳ Ｐゴシック" charset="0"/>
            </a:endParaRPr>
          </a:p>
          <a:p>
            <a:pPr marL="514350" indent="-514350">
              <a:buFont typeface="+mj-lt"/>
              <a:buAutoNum type="romanUcPeriod"/>
            </a:pPr>
            <a:r>
              <a:rPr lang="en-GB" sz="2400" dirty="0" smtClean="0">
                <a:latin typeface="Arial" charset="0"/>
                <a:ea typeface="ＭＳ Ｐゴシック" charset="0"/>
                <a:cs typeface="ＭＳ Ｐゴシック" charset="0"/>
              </a:rPr>
              <a:t>The Cooperative Principle: maxims</a:t>
            </a:r>
          </a:p>
          <a:p>
            <a:pPr marL="514350" indent="-514350">
              <a:buFont typeface="+mj-lt"/>
              <a:buAutoNum type="romanUcPeriod"/>
            </a:pPr>
            <a:endParaRPr lang="en-GB" sz="2400" dirty="0">
              <a:latin typeface="Arial" charset="0"/>
              <a:ea typeface="ＭＳ Ｐゴシック" charset="0"/>
              <a:cs typeface="ＭＳ Ｐゴシック" charset="0"/>
            </a:endParaRPr>
          </a:p>
          <a:p>
            <a:pPr marL="514350" indent="-514350">
              <a:buFont typeface="+mj-lt"/>
              <a:buAutoNum type="romanUcPeriod"/>
            </a:pPr>
            <a:r>
              <a:rPr lang="en-GB" sz="2400" dirty="0" smtClean="0">
                <a:latin typeface="Arial" charset="0"/>
                <a:ea typeface="ＭＳ Ｐゴシック" charset="0"/>
                <a:cs typeface="ＭＳ Ｐゴシック" charset="0"/>
              </a:rPr>
              <a:t>Calculating </a:t>
            </a:r>
            <a:r>
              <a:rPr lang="en-GB" sz="2400" smtClean="0">
                <a:latin typeface="Arial" charset="0"/>
                <a:ea typeface="ＭＳ Ｐゴシック" charset="0"/>
                <a:cs typeface="ＭＳ Ｐゴシック" charset="0"/>
              </a:rPr>
              <a:t>implicatures</a:t>
            </a:r>
            <a:endParaRPr lang="en-US" sz="2400" dirty="0" smtClean="0">
              <a:latin typeface="Arial"/>
              <a:ea typeface="ＭＳ Ｐゴシック" charset="0"/>
              <a:cs typeface="Arial"/>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13028647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Stating and implicating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0541450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416320"/>
          </a:xfrm>
          <a:prstGeom prst="rect">
            <a:avLst/>
          </a:prstGeom>
          <a:noFill/>
        </p:spPr>
        <p:txBody>
          <a:bodyPr wrap="square" rtlCol="0">
            <a:spAutoFit/>
          </a:bodyPr>
          <a:lstStyle/>
          <a:p>
            <a:pPr>
              <a:buFont typeface="Marlett" charset="0"/>
              <a:buNone/>
            </a:pPr>
            <a:r>
              <a:rPr lang="en-GB" sz="2400" i="1" dirty="0">
                <a:latin typeface="Arial" charset="0"/>
                <a:ea typeface="ＭＳ Ｐゴシック" charset="0"/>
                <a:cs typeface="ＭＳ Ｐゴシック" charset="0"/>
              </a:rPr>
              <a:t>Goal </a:t>
            </a:r>
            <a:r>
              <a:rPr lang="en-GB" sz="2400" i="1" dirty="0" smtClean="0">
                <a:latin typeface="Arial" charset="0"/>
                <a:ea typeface="ＭＳ Ｐゴシック" charset="0"/>
                <a:cs typeface="ＭＳ Ｐゴシック" charset="0"/>
              </a:rPr>
              <a:t>directed</a:t>
            </a:r>
            <a:r>
              <a:rPr lang="en-GB" sz="2400" dirty="0" smtClean="0">
                <a:latin typeface="Arial" charset="0"/>
                <a:ea typeface="ＭＳ Ｐゴシック" charset="0"/>
                <a:cs typeface="ＭＳ Ｐゴシック" charset="0"/>
              </a:rPr>
              <a:t>: </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F</a:t>
            </a:r>
            <a:r>
              <a:rPr lang="en-GB" sz="2400" dirty="0" smtClean="0">
                <a:latin typeface="Arial" charset="0"/>
                <a:ea typeface="ＭＳ Ｐゴシック" charset="0"/>
                <a:cs typeface="ＭＳ Ｐゴシック" charset="0"/>
              </a:rPr>
              <a:t>or most actions there is one or more goal </a:t>
            </a:r>
            <a:r>
              <a:rPr lang="en-GB" sz="2400" dirty="0">
                <a:latin typeface="Arial" charset="0"/>
                <a:ea typeface="ＭＳ Ｐゴシック" charset="0"/>
                <a:cs typeface="ＭＳ Ｐゴシック" charset="0"/>
              </a:rPr>
              <a:t>to be achieved: we walk to the shops with the goal of buying salt; we hit a ball with the goal of scoring points.</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i="1" dirty="0">
                <a:latin typeface="Arial" charset="0"/>
                <a:ea typeface="ＭＳ Ｐゴシック" charset="0"/>
                <a:cs typeface="ＭＳ Ｐゴシック" charset="0"/>
              </a:rPr>
              <a:t>	</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25341509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Stating and implicating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68471848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416320"/>
          </a:xfrm>
          <a:prstGeom prst="rect">
            <a:avLst/>
          </a:prstGeom>
          <a:noFill/>
        </p:spPr>
        <p:txBody>
          <a:bodyPr wrap="square" rtlCol="0">
            <a:spAutoFit/>
          </a:bodyPr>
          <a:lstStyle/>
          <a:p>
            <a:pPr>
              <a:buFont typeface="Marlett" charset="0"/>
              <a:buNone/>
            </a:pPr>
            <a:r>
              <a:rPr lang="en-GB" sz="2400" i="1" dirty="0" smtClean="0">
                <a:latin typeface="Arial" charset="0"/>
                <a:ea typeface="ＭＳ Ｐゴシック" charset="0"/>
                <a:cs typeface="ＭＳ Ｐゴシック" charset="0"/>
              </a:rPr>
              <a:t>Intentional</a:t>
            </a:r>
            <a:r>
              <a:rPr lang="en-GB" sz="2400" dirty="0" smtClean="0">
                <a:latin typeface="Arial" charset="0"/>
                <a:ea typeface="ＭＳ Ｐゴシック" charset="0"/>
                <a:cs typeface="ＭＳ Ｐゴシック" charset="0"/>
              </a:rPr>
              <a:t>:</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S</a:t>
            </a:r>
            <a:r>
              <a:rPr lang="en-GB" sz="2400" dirty="0" smtClean="0">
                <a:latin typeface="Arial" charset="0"/>
                <a:ea typeface="ＭＳ Ｐゴシック" charset="0"/>
                <a:cs typeface="ＭＳ Ｐゴシック" charset="0"/>
              </a:rPr>
              <a:t>hooting </a:t>
            </a:r>
            <a:r>
              <a:rPr lang="en-GB" sz="2400" dirty="0">
                <a:latin typeface="Arial" charset="0"/>
                <a:ea typeface="ＭＳ Ｐゴシック" charset="0"/>
                <a:cs typeface="ＭＳ Ｐゴシック" charset="0"/>
              </a:rPr>
              <a:t>can be intentional or accidental (you never intended to press the trigger but someone came up behind you and shocked you</a:t>
            </a:r>
            <a:r>
              <a:rPr lang="en-GB" sz="2400" dirty="0" smtClean="0">
                <a:latin typeface="Arial" charset="0"/>
                <a:ea typeface="ＭＳ Ｐゴシック" charset="0"/>
                <a:cs typeface="ＭＳ Ｐゴシック" charset="0"/>
              </a:rPr>
              <a:t>).</a:t>
            </a:r>
            <a:endParaRPr lang="en-GB" sz="2400" dirty="0">
              <a:latin typeface="Arial" charset="0"/>
              <a:ea typeface="ＭＳ Ｐゴシック" charset="0"/>
              <a:cs typeface="ＭＳ Ｐゴシック" charset="0"/>
            </a:endParaRP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i="1" dirty="0">
                <a:latin typeface="Arial" charset="0"/>
                <a:ea typeface="ＭＳ Ｐゴシック" charset="0"/>
                <a:cs typeface="ＭＳ Ｐゴシック" charset="0"/>
              </a:rPr>
              <a:t>	</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10536268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Stating and implicating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57735381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416320"/>
          </a:xfrm>
          <a:prstGeom prst="rect">
            <a:avLst/>
          </a:prstGeom>
          <a:noFill/>
        </p:spPr>
        <p:txBody>
          <a:bodyPr wrap="square" rtlCol="0">
            <a:spAutoFit/>
          </a:bodyPr>
          <a:lstStyle/>
          <a:p>
            <a:pPr>
              <a:buFont typeface="Marlett" charset="0"/>
              <a:buNone/>
            </a:pPr>
            <a:r>
              <a:rPr lang="en-GB" sz="2400" i="1" dirty="0">
                <a:latin typeface="Arial" charset="0"/>
                <a:ea typeface="ＭＳ Ｐゴシック" charset="0"/>
                <a:cs typeface="ＭＳ Ｐゴシック" charset="0"/>
              </a:rPr>
              <a:t>Done for </a:t>
            </a:r>
            <a:r>
              <a:rPr lang="en-GB" sz="2400" i="1" dirty="0" smtClean="0">
                <a:latin typeface="Arial" charset="0"/>
                <a:ea typeface="ＭＳ Ｐゴシック" charset="0"/>
                <a:cs typeface="ＭＳ Ｐゴシック" charset="0"/>
              </a:rPr>
              <a:t>reasons</a:t>
            </a:r>
            <a:r>
              <a:rPr lang="en-GB" sz="2400" dirty="0" smtClean="0">
                <a:latin typeface="Arial" charset="0"/>
                <a:ea typeface="ＭＳ Ｐゴシック" charset="0"/>
                <a:cs typeface="ＭＳ Ｐゴシック" charset="0"/>
              </a:rPr>
              <a:t>:</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T</a:t>
            </a:r>
            <a:r>
              <a:rPr lang="en-GB" sz="2400" dirty="0" smtClean="0">
                <a:latin typeface="Arial" charset="0"/>
                <a:ea typeface="ＭＳ Ｐゴシック" charset="0"/>
                <a:cs typeface="ＭＳ Ｐゴシック" charset="0"/>
              </a:rPr>
              <a:t>here </a:t>
            </a:r>
            <a:r>
              <a:rPr lang="en-GB" sz="2400" dirty="0">
                <a:latin typeface="Arial" charset="0"/>
                <a:ea typeface="ＭＳ Ｐゴシック" charset="0"/>
                <a:cs typeface="ＭＳ Ｐゴシック" charset="0"/>
              </a:rPr>
              <a:t>are reasons which explain </a:t>
            </a:r>
            <a:r>
              <a:rPr lang="en-GB" sz="2400" i="1" dirty="0">
                <a:latin typeface="Arial" charset="0"/>
                <a:ea typeface="ＭＳ Ｐゴシック" charset="0"/>
                <a:cs typeface="ＭＳ Ｐゴシック" charset="0"/>
              </a:rPr>
              <a:t>why</a:t>
            </a:r>
            <a:r>
              <a:rPr lang="en-GB" sz="2400" dirty="0">
                <a:latin typeface="Arial" charset="0"/>
                <a:ea typeface="ＭＳ Ｐゴシック" charset="0"/>
                <a:cs typeface="ＭＳ Ｐゴシック" charset="0"/>
              </a:rPr>
              <a:t> an action happens</a:t>
            </a:r>
            <a:r>
              <a:rPr lang="en-GB" sz="2400" dirty="0" smtClean="0">
                <a:latin typeface="Arial" charset="0"/>
                <a:ea typeface="ＭＳ Ｐゴシック" charset="0"/>
                <a:cs typeface="ＭＳ Ｐゴシック" charset="0"/>
              </a:rPr>
              <a:t>. They answer questions like “Why did X do that?” or “What was your reason for doing that?”</a:t>
            </a:r>
            <a:endParaRPr lang="en-GB" sz="2400" dirty="0">
              <a:latin typeface="Arial" charset="0"/>
              <a:ea typeface="ＭＳ Ｐゴシック" charset="0"/>
              <a:cs typeface="ＭＳ Ｐゴシック" charset="0"/>
            </a:endParaRP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i="1" dirty="0">
                <a:latin typeface="Arial" charset="0"/>
                <a:ea typeface="ＭＳ Ｐゴシック" charset="0"/>
                <a:cs typeface="ＭＳ Ｐゴシック" charset="0"/>
              </a:rPr>
              <a:t>	</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25136251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Stating and implicating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0404429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416320"/>
          </a:xfrm>
          <a:prstGeom prst="rect">
            <a:avLst/>
          </a:prstGeom>
          <a:noFill/>
        </p:spPr>
        <p:txBody>
          <a:bodyPr wrap="square" rtlCol="0">
            <a:spAutoFit/>
          </a:bodyPr>
          <a:lstStyle/>
          <a:p>
            <a:pPr>
              <a:buFont typeface="Marlett" charset="0"/>
              <a:buNone/>
            </a:pPr>
            <a:r>
              <a:rPr lang="en-GB" sz="2400" i="1" dirty="0">
                <a:latin typeface="Arial" charset="0"/>
                <a:ea typeface="ＭＳ Ｐゴシック" charset="0"/>
                <a:cs typeface="ＭＳ Ｐゴシック" charset="0"/>
              </a:rPr>
              <a:t>Co-</a:t>
            </a:r>
            <a:r>
              <a:rPr lang="en-GB" sz="2400" i="1" dirty="0" smtClean="0">
                <a:latin typeface="Arial" charset="0"/>
                <a:ea typeface="ＭＳ Ｐゴシック" charset="0"/>
                <a:cs typeface="ＭＳ Ｐゴシック" charset="0"/>
              </a:rPr>
              <a:t>ordinated</a:t>
            </a:r>
            <a:r>
              <a:rPr lang="en-GB" sz="2400" dirty="0" smtClean="0">
                <a:latin typeface="Arial" charset="0"/>
                <a:ea typeface="ＭＳ Ｐゴシック" charset="0"/>
                <a:cs typeface="ＭＳ Ｐゴシック" charset="0"/>
              </a:rPr>
              <a:t>:</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smtClean="0">
                <a:latin typeface="Arial" charset="0"/>
                <a:ea typeface="ＭＳ Ｐゴシック" charset="0"/>
                <a:cs typeface="ＭＳ Ｐゴシック" charset="0"/>
              </a:rPr>
              <a:t>People </a:t>
            </a:r>
            <a:r>
              <a:rPr lang="en-GB" sz="2400" dirty="0">
                <a:latin typeface="Arial" charset="0"/>
                <a:ea typeface="ＭＳ Ｐゴシック" charset="0"/>
                <a:cs typeface="ＭＳ Ｐゴシック" charset="0"/>
              </a:rPr>
              <a:t>walking on a busy street are making careful adjustments to each others’ actions, avoiding stepping in front of the pram and so on.   </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i="1" dirty="0">
                <a:latin typeface="Arial" charset="0"/>
                <a:ea typeface="ＭＳ Ｐゴシック" charset="0"/>
                <a:cs typeface="ＭＳ Ｐゴシック" charset="0"/>
              </a:rPr>
              <a:t>	</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36627442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Stating and implicating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64839151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046988"/>
          </a:xfrm>
          <a:prstGeom prst="rect">
            <a:avLst/>
          </a:prstGeom>
          <a:noFill/>
        </p:spPr>
        <p:txBody>
          <a:bodyPr wrap="square" rtlCol="0">
            <a:spAutoFit/>
          </a:bodyPr>
          <a:lstStyle/>
          <a:p>
            <a:pPr>
              <a:buFont typeface="Marlett" charset="0"/>
              <a:buNone/>
            </a:pPr>
            <a:r>
              <a:rPr lang="en-GB" sz="2400" i="1" dirty="0">
                <a:latin typeface="Arial" charset="0"/>
                <a:ea typeface="ＭＳ Ｐゴシック" charset="0"/>
                <a:cs typeface="ＭＳ Ｐゴシック" charset="0"/>
              </a:rPr>
              <a:t>Co-</a:t>
            </a:r>
            <a:r>
              <a:rPr lang="en-GB" sz="2400" i="1" dirty="0" smtClean="0">
                <a:latin typeface="Arial" charset="0"/>
                <a:ea typeface="ＭＳ Ｐゴシック" charset="0"/>
                <a:cs typeface="ＭＳ Ｐゴシック" charset="0"/>
              </a:rPr>
              <a:t>operative</a:t>
            </a:r>
            <a:r>
              <a:rPr lang="en-GB" sz="2400" dirty="0" smtClean="0">
                <a:latin typeface="Arial" charset="0"/>
                <a:ea typeface="ＭＳ Ｐゴシック" charset="0"/>
                <a:cs typeface="ＭＳ Ｐゴシック" charset="0"/>
              </a:rPr>
              <a:t>:</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A</a:t>
            </a:r>
            <a:r>
              <a:rPr lang="en-GB" sz="2400" dirty="0" smtClean="0">
                <a:latin typeface="Arial" charset="0"/>
                <a:ea typeface="ＭＳ Ｐゴシック" charset="0"/>
                <a:cs typeface="ＭＳ Ｐゴシック" charset="0"/>
              </a:rPr>
              <a:t>ctions </a:t>
            </a:r>
            <a:r>
              <a:rPr lang="en-GB" sz="2400" dirty="0">
                <a:latin typeface="Arial" charset="0"/>
                <a:ea typeface="ＭＳ Ｐゴシック" charset="0"/>
                <a:cs typeface="ＭＳ Ｐゴシック" charset="0"/>
              </a:rPr>
              <a:t>are cooperative, roughly speaking, when the agents share a goal and work together in order to achieve that goal. </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i="1" dirty="0">
                <a:latin typeface="Arial" charset="0"/>
                <a:ea typeface="ＭＳ Ｐゴシック" charset="0"/>
                <a:cs typeface="ＭＳ Ｐゴシック" charset="0"/>
              </a:rPr>
              <a:t>	</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24110454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Stating and implicating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92761433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4154983"/>
          </a:xfrm>
          <a:prstGeom prst="rect">
            <a:avLst/>
          </a:prstGeom>
          <a:noFill/>
        </p:spPr>
        <p:txBody>
          <a:bodyPr wrap="square" rtlCol="0">
            <a:spAutoFit/>
          </a:bodyPr>
          <a:lstStyle/>
          <a:p>
            <a:pPr>
              <a:buFont typeface="Marlett" charset="0"/>
              <a:buNone/>
            </a:pPr>
            <a:r>
              <a:rPr lang="en-GB" sz="2400" dirty="0">
                <a:latin typeface="Arial" charset="0"/>
                <a:ea typeface="ＭＳ Ｐゴシック" charset="0"/>
                <a:cs typeface="ＭＳ Ｐゴシック" charset="0"/>
              </a:rPr>
              <a:t>Grice’s central hypothesis is this:</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In its purest form, conversation consists of utterances which are goal-directed, intentional, rational, co-ordinated and co-operative actions</a:t>
            </a:r>
            <a:r>
              <a:rPr lang="en-GB" sz="2400" dirty="0" smtClean="0">
                <a:latin typeface="Arial" charset="0"/>
                <a:ea typeface="ＭＳ Ｐゴシック" charset="0"/>
                <a:cs typeface="ＭＳ Ｐゴシック" charset="0"/>
              </a:rPr>
              <a:t>.</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We can use this fact to explain what is conveyed by the use of </a:t>
            </a:r>
            <a:r>
              <a:rPr lang="en-GB" sz="2400" dirty="0" smtClean="0">
                <a:latin typeface="Arial" charset="0"/>
                <a:ea typeface="ＭＳ Ｐゴシック" charset="0"/>
                <a:cs typeface="ＭＳ Ｐゴシック" charset="0"/>
              </a:rPr>
              <a:t>sentences.</a:t>
            </a:r>
            <a:r>
              <a:rPr lang="en-GB" sz="2400" i="1" dirty="0">
                <a:latin typeface="Arial" charset="0"/>
                <a:ea typeface="ＭＳ Ｐゴシック" charset="0"/>
                <a:cs typeface="ＭＳ Ｐゴシック" charset="0"/>
              </a:rPr>
              <a:t>	</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27354847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The Cooperative Principle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5915215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416320"/>
          </a:xfrm>
          <a:prstGeom prst="rect">
            <a:avLst/>
          </a:prstGeom>
          <a:noFill/>
        </p:spPr>
        <p:txBody>
          <a:bodyPr wrap="square" rtlCol="0">
            <a:spAutoFit/>
          </a:bodyPr>
          <a:lstStyle/>
          <a:p>
            <a:pPr>
              <a:buFontTx/>
              <a:buNone/>
            </a:pPr>
            <a:r>
              <a:rPr lang="en-GB" sz="2400" dirty="0">
                <a:latin typeface="Arial" charset="0"/>
                <a:ea typeface="ＭＳ Ｐゴシック" charset="0"/>
                <a:cs typeface="ＭＳ Ｐゴシック" charset="0"/>
              </a:rPr>
              <a:t>The </a:t>
            </a:r>
            <a:r>
              <a:rPr lang="en-GB" sz="2400" b="1" dirty="0">
                <a:latin typeface="Arial" charset="0"/>
                <a:ea typeface="ＭＳ Ｐゴシック" charset="0"/>
                <a:cs typeface="ＭＳ Ｐゴシック" charset="0"/>
              </a:rPr>
              <a:t>Cooperative Principle</a:t>
            </a:r>
            <a:r>
              <a:rPr lang="en-GB" sz="2400" dirty="0" smtClean="0">
                <a:latin typeface="Arial" charset="0"/>
                <a:ea typeface="ＭＳ Ｐゴシック" charset="0"/>
                <a:cs typeface="ＭＳ Ｐゴシック" charset="0"/>
              </a:rPr>
              <a:t>:</a:t>
            </a:r>
          </a:p>
          <a:p>
            <a:pPr>
              <a:buFontTx/>
              <a:buNone/>
            </a:pPr>
            <a:endParaRPr lang="en-GB" sz="2400" dirty="0">
              <a:latin typeface="Arial" charset="0"/>
              <a:ea typeface="ＭＳ Ｐゴシック" charset="0"/>
              <a:cs typeface="ＭＳ Ｐゴシック" charset="0"/>
            </a:endParaRPr>
          </a:p>
          <a:p>
            <a:pPr>
              <a:buFontTx/>
              <a:buNone/>
            </a:pPr>
            <a:r>
              <a:rPr lang="en-GB" sz="2400" dirty="0" smtClean="0">
                <a:latin typeface="Arial" charset="0"/>
                <a:ea typeface="ＭＳ Ｐゴシック" charset="0"/>
                <a:cs typeface="ＭＳ Ｐゴシック" charset="0"/>
              </a:rPr>
              <a:t>“</a:t>
            </a:r>
            <a:r>
              <a:rPr lang="en-GB" sz="2400" dirty="0">
                <a:latin typeface="Arial" charset="0"/>
                <a:ea typeface="ＭＳ Ｐゴシック" charset="0"/>
                <a:cs typeface="ＭＳ Ｐゴシック" charset="0"/>
              </a:rPr>
              <a:t>Make your conversational contribution such as is required, at the stage at which it occurs, by the accepted purpose or direction of the talk exchange in which you are engaged.” (26)</a:t>
            </a:r>
          </a:p>
          <a:p>
            <a:pPr>
              <a:buFont typeface="Marlett" charset="0"/>
              <a:buNone/>
            </a:pPr>
            <a:r>
              <a:rPr lang="en-GB" sz="2400" i="1" dirty="0">
                <a:latin typeface="Arial" charset="0"/>
                <a:ea typeface="ＭＳ Ｐゴシック" charset="0"/>
                <a:cs typeface="ＭＳ Ｐゴシック" charset="0"/>
              </a:rPr>
              <a:t>	</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368836445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a:cs typeface="Arial"/>
              </a:rPr>
              <a:t>The Cooperative Principle: Maxims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69300831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4524315"/>
          </a:xfrm>
          <a:prstGeom prst="rect">
            <a:avLst/>
          </a:prstGeom>
          <a:noFill/>
        </p:spPr>
        <p:txBody>
          <a:bodyPr wrap="square" rtlCol="0">
            <a:spAutoFit/>
          </a:bodyPr>
          <a:lstStyle/>
          <a:p>
            <a:pPr>
              <a:buFont typeface="Marlett" charset="0"/>
              <a:buNone/>
            </a:pPr>
            <a:r>
              <a:rPr lang="en-GB" sz="2400" b="1" dirty="0" smtClean="0">
                <a:latin typeface="Arial" charset="0"/>
                <a:ea typeface="ＭＳ Ｐゴシック" charset="0"/>
                <a:cs typeface="ＭＳ Ｐゴシック" charset="0"/>
              </a:rPr>
              <a:t>Quantity</a:t>
            </a:r>
          </a:p>
          <a:p>
            <a:pPr>
              <a:buFont typeface="Marlett" charset="0"/>
              <a:buNone/>
            </a:pPr>
            <a:endParaRPr lang="en-GB" sz="2400" dirty="0">
              <a:latin typeface="Arial" charset="0"/>
              <a:ea typeface="ＭＳ Ｐゴシック" charset="0"/>
              <a:cs typeface="ＭＳ Ｐゴシック" charset="0"/>
            </a:endParaRPr>
          </a:p>
          <a:p>
            <a:pPr>
              <a:buFontTx/>
              <a:buNone/>
            </a:pPr>
            <a:r>
              <a:rPr lang="en-GB" sz="2400" dirty="0" smtClean="0">
                <a:latin typeface="Arial" charset="0"/>
                <a:ea typeface="ＭＳ Ｐゴシック" charset="0"/>
                <a:cs typeface="ＭＳ Ｐゴシック" charset="0"/>
              </a:rPr>
              <a:t>1. Make </a:t>
            </a:r>
            <a:r>
              <a:rPr lang="en-GB" sz="2400" dirty="0">
                <a:latin typeface="Arial" charset="0"/>
                <a:ea typeface="ＭＳ Ｐゴシック" charset="0"/>
                <a:cs typeface="ＭＳ Ｐゴシック" charset="0"/>
              </a:rPr>
              <a:t>your contribution as informative as is required (for the current purposes of the exchange)</a:t>
            </a:r>
            <a:r>
              <a:rPr lang="en-GB" sz="2400" dirty="0" smtClean="0">
                <a:latin typeface="Arial" charset="0"/>
                <a:ea typeface="ＭＳ Ｐゴシック" charset="0"/>
                <a:cs typeface="ＭＳ Ｐゴシック" charset="0"/>
              </a:rPr>
              <a:t>.</a:t>
            </a:r>
          </a:p>
          <a:p>
            <a:pPr>
              <a:buFontTx/>
              <a:buNone/>
            </a:pPr>
            <a:endParaRPr lang="en-GB" sz="2400" dirty="0">
              <a:latin typeface="Arial" charset="0"/>
              <a:ea typeface="ＭＳ Ｐゴシック" charset="0"/>
              <a:cs typeface="ＭＳ Ｐゴシック" charset="0"/>
            </a:endParaRPr>
          </a:p>
          <a:p>
            <a:pPr>
              <a:buFontTx/>
              <a:buNone/>
              <a:defRPr/>
            </a:pPr>
            <a:r>
              <a:rPr lang="en-GB" sz="2400" dirty="0" smtClean="0">
                <a:latin typeface="Arial"/>
                <a:cs typeface="Arial"/>
              </a:rPr>
              <a:t>E.g.</a:t>
            </a:r>
            <a:r>
              <a:rPr lang="en-GB" sz="2400" dirty="0">
                <a:latin typeface="Arial"/>
                <a:cs typeface="Arial"/>
              </a:rPr>
              <a:t> </a:t>
            </a:r>
            <a:r>
              <a:rPr lang="en-GB" sz="2400" dirty="0" smtClean="0">
                <a:latin typeface="Arial"/>
                <a:cs typeface="Arial"/>
              </a:rPr>
              <a:t>if </a:t>
            </a:r>
            <a:r>
              <a:rPr lang="en-GB" sz="2400" dirty="0">
                <a:latin typeface="Arial"/>
                <a:cs typeface="Arial"/>
              </a:rPr>
              <a:t>someone asks you for directions to the nearest garage, don’t say just say that there are garages around these parts.</a:t>
            </a:r>
          </a:p>
          <a:p>
            <a:pPr>
              <a:buFont typeface="Marlett" charset="0"/>
              <a:buNone/>
            </a:pPr>
            <a:r>
              <a:rPr lang="en-GB" sz="2400" i="1" dirty="0">
                <a:latin typeface="Arial" charset="0"/>
                <a:ea typeface="ＭＳ Ｐゴシック" charset="0"/>
                <a:cs typeface="ＭＳ Ｐゴシック" charset="0"/>
              </a:rPr>
              <a:t>	</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351421276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a:cs typeface="Arial"/>
              </a:rPr>
              <a:t>The Cooperative Principle: Maxims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44280037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4893647"/>
          </a:xfrm>
          <a:prstGeom prst="rect">
            <a:avLst/>
          </a:prstGeom>
          <a:noFill/>
        </p:spPr>
        <p:txBody>
          <a:bodyPr wrap="square" rtlCol="0">
            <a:spAutoFit/>
          </a:bodyPr>
          <a:lstStyle/>
          <a:p>
            <a:pPr>
              <a:buFont typeface="Marlett" charset="0"/>
              <a:buNone/>
            </a:pPr>
            <a:r>
              <a:rPr lang="en-GB" sz="2400" b="1" dirty="0" smtClean="0">
                <a:latin typeface="Arial" charset="0"/>
                <a:ea typeface="ＭＳ Ｐゴシック" charset="0"/>
                <a:cs typeface="ＭＳ Ｐゴシック" charset="0"/>
              </a:rPr>
              <a:t>Quantity</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2. Do not make your contribution more informative than is required.” (25)</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E.g. if someone asks you where the nearest garage is, don’t tell them the precise grid co-ordinates, or the location relative to the sun, etc., if you could just point them towards the garage.</a:t>
            </a:r>
          </a:p>
          <a:p>
            <a:pPr>
              <a:buFont typeface="Marlett" charset="0"/>
              <a:buNone/>
            </a:pPr>
            <a:r>
              <a:rPr lang="en-GB" sz="2400" i="1" dirty="0">
                <a:latin typeface="Arial" charset="0"/>
                <a:ea typeface="ＭＳ Ｐゴシック" charset="0"/>
                <a:cs typeface="ＭＳ Ｐゴシック" charset="0"/>
              </a:rPr>
              <a:t>	</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321865053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a:cs typeface="Arial"/>
              </a:rPr>
              <a:t>The Cooperative Principle: Maxims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94757213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4154983"/>
          </a:xfrm>
          <a:prstGeom prst="rect">
            <a:avLst/>
          </a:prstGeom>
          <a:noFill/>
        </p:spPr>
        <p:txBody>
          <a:bodyPr wrap="square" rtlCol="0">
            <a:spAutoFit/>
          </a:bodyPr>
          <a:lstStyle/>
          <a:p>
            <a:pPr>
              <a:buFont typeface="Marlett" charset="0"/>
              <a:buNone/>
            </a:pPr>
            <a:r>
              <a:rPr lang="en-GB" sz="2400" b="1" dirty="0" smtClean="0">
                <a:latin typeface="Arial" charset="0"/>
                <a:ea typeface="ＭＳ Ｐゴシック" charset="0"/>
                <a:cs typeface="ＭＳ Ｐゴシック" charset="0"/>
              </a:rPr>
              <a:t>Quality</a:t>
            </a:r>
            <a:endParaRPr lang="en-GB" sz="2400" dirty="0" smtClean="0">
              <a:latin typeface="Arial" charset="0"/>
              <a:ea typeface="ＭＳ Ｐゴシック" charset="0"/>
              <a:cs typeface="ＭＳ Ｐゴシック" charset="0"/>
            </a:endParaRP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smtClean="0">
                <a:latin typeface="Arial" charset="0"/>
                <a:ea typeface="ＭＳ Ｐゴシック" charset="0"/>
                <a:cs typeface="ＭＳ Ｐゴシック" charset="0"/>
              </a:rPr>
              <a:t>“</a:t>
            </a:r>
            <a:r>
              <a:rPr lang="en-GB" sz="2400" dirty="0">
                <a:latin typeface="Arial" charset="0"/>
                <a:ea typeface="ＭＳ Ｐゴシック" charset="0"/>
                <a:cs typeface="ＭＳ Ｐゴシック" charset="0"/>
              </a:rPr>
              <a:t>try to make your contribution one that is true</a:t>
            </a:r>
            <a:r>
              <a:rPr lang="en-GB" sz="2400" dirty="0" smtClean="0">
                <a:latin typeface="Arial" charset="0"/>
                <a:ea typeface="ＭＳ Ｐゴシック" charset="0"/>
                <a:cs typeface="ＭＳ Ｐゴシック" charset="0"/>
              </a:rPr>
              <a:t>”</a:t>
            </a:r>
          </a:p>
          <a:p>
            <a:pPr>
              <a:buFont typeface="Marlett" charset="0"/>
              <a:buNone/>
            </a:pPr>
            <a:endParaRPr lang="en-GB" sz="2400" dirty="0">
              <a:latin typeface="Arial" charset="0"/>
              <a:ea typeface="ＭＳ Ｐゴシック" charset="0"/>
              <a:cs typeface="ＭＳ Ｐゴシック" charset="0"/>
            </a:endParaRPr>
          </a:p>
          <a:p>
            <a:r>
              <a:rPr lang="en-GB" sz="2400" dirty="0" smtClean="0">
                <a:latin typeface="Arial" charset="0"/>
                <a:ea typeface="ＭＳ Ｐゴシック" charset="0"/>
                <a:cs typeface="ＭＳ Ｐゴシック" charset="0"/>
              </a:rPr>
              <a:t>1. Do </a:t>
            </a:r>
            <a:r>
              <a:rPr lang="en-GB" sz="2400" dirty="0">
                <a:latin typeface="Arial" charset="0"/>
                <a:ea typeface="ＭＳ Ｐゴシック" charset="0"/>
                <a:cs typeface="ＭＳ Ｐゴシック" charset="0"/>
              </a:rPr>
              <a:t>not say what you believe to be false</a:t>
            </a:r>
            <a:r>
              <a:rPr lang="en-GB" sz="2400" dirty="0" smtClean="0">
                <a:latin typeface="Arial" charset="0"/>
                <a:ea typeface="ＭＳ Ｐゴシック" charset="0"/>
                <a:cs typeface="ＭＳ Ｐゴシック" charset="0"/>
              </a:rPr>
              <a:t>.</a:t>
            </a:r>
          </a:p>
          <a:p>
            <a:endParaRPr lang="en-GB" sz="2400" dirty="0">
              <a:latin typeface="Arial" charset="0"/>
              <a:ea typeface="ＭＳ Ｐゴシック" charset="0"/>
              <a:cs typeface="ＭＳ Ｐゴシック" charset="0"/>
            </a:endParaRPr>
          </a:p>
          <a:p>
            <a:r>
              <a:rPr lang="en-GB" sz="2400" dirty="0">
                <a:latin typeface="Arial" charset="0"/>
                <a:ea typeface="ＭＳ Ｐゴシック" charset="0"/>
                <a:cs typeface="ＭＳ Ｐゴシック" charset="0"/>
              </a:rPr>
              <a:t>2. Do not say that for which you lack adequate evidence.” (27)</a:t>
            </a:r>
          </a:p>
          <a:p>
            <a:pPr>
              <a:buFont typeface="Marlett" charset="0"/>
              <a:buNone/>
            </a:pPr>
            <a:r>
              <a:rPr lang="en-GB" sz="2400" i="1" dirty="0">
                <a:latin typeface="Arial" charset="0"/>
                <a:ea typeface="ＭＳ Ｐゴシック" charset="0"/>
                <a:cs typeface="ＭＳ Ｐゴシック" charset="0"/>
              </a:rPr>
              <a:t>	</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1549570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Recap</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59991071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4363758"/>
          </a:xfrm>
          <a:prstGeom prst="rect">
            <a:avLst/>
          </a:prstGeom>
          <a:noFill/>
        </p:spPr>
        <p:txBody>
          <a:bodyPr wrap="square" rtlCol="0">
            <a:spAutoFit/>
          </a:bodyPr>
          <a:lstStyle/>
          <a:p>
            <a:pPr>
              <a:lnSpc>
                <a:spcPct val="90000"/>
              </a:lnSpc>
            </a:pPr>
            <a:r>
              <a:rPr lang="en-US" sz="2200" dirty="0">
                <a:latin typeface="Arial" charset="0"/>
                <a:ea typeface="ＭＳ Ｐゴシック" charset="0"/>
                <a:cs typeface="ＭＳ Ｐゴシック" charset="0"/>
              </a:rPr>
              <a:t>Grice suggests that we can view </a:t>
            </a:r>
            <a:r>
              <a:rPr lang="en-US" sz="2200" dirty="0" smtClean="0">
                <a:latin typeface="Arial" charset="0"/>
                <a:ea typeface="ＭＳ Ｐゴシック" charset="0"/>
                <a:cs typeface="ＭＳ Ｐゴシック" charset="0"/>
              </a:rPr>
              <a:t>speaker (NN) </a:t>
            </a:r>
            <a:r>
              <a:rPr lang="en-US" sz="2200" dirty="0">
                <a:latin typeface="Arial" charset="0"/>
                <a:ea typeface="ＭＳ Ｐゴシック" charset="0"/>
                <a:cs typeface="ＭＳ Ｐゴシック" charset="0"/>
              </a:rPr>
              <a:t>meaning as subdividing into two subcategories:</a:t>
            </a:r>
          </a:p>
          <a:p>
            <a:pPr>
              <a:lnSpc>
                <a:spcPct val="90000"/>
              </a:lnSpc>
            </a:pPr>
            <a:endParaRPr lang="en-US" sz="2200" dirty="0">
              <a:latin typeface="Arial" charset="0"/>
              <a:ea typeface="ＭＳ Ｐゴシック" charset="0"/>
              <a:cs typeface="ＭＳ Ｐゴシック" charset="0"/>
            </a:endParaRPr>
          </a:p>
          <a:p>
            <a:pPr>
              <a:lnSpc>
                <a:spcPct val="90000"/>
              </a:lnSpc>
            </a:pPr>
            <a:r>
              <a:rPr lang="en-US" sz="2200" dirty="0">
                <a:latin typeface="Arial" charset="0"/>
                <a:ea typeface="ＭＳ Ｐゴシック" charset="0"/>
                <a:cs typeface="ＭＳ Ｐゴシック" charset="0"/>
              </a:rPr>
              <a:t>What a speaker</a:t>
            </a:r>
            <a:r>
              <a:rPr lang="en-US" sz="2200" i="1" dirty="0">
                <a:latin typeface="Arial" charset="0"/>
                <a:ea typeface="ＭＳ Ｐゴシック" charset="0"/>
                <a:cs typeface="ＭＳ Ｐゴシック" charset="0"/>
              </a:rPr>
              <a:t> </a:t>
            </a:r>
            <a:r>
              <a:rPr lang="en-US" sz="2200" i="1" dirty="0" smtClean="0">
                <a:latin typeface="Arial" charset="0"/>
                <a:ea typeface="ＭＳ Ｐゴシック" charset="0"/>
                <a:cs typeface="ＭＳ Ｐゴシック" charset="0"/>
              </a:rPr>
              <a:t>says</a:t>
            </a:r>
            <a:r>
              <a:rPr lang="en-US" sz="2200" dirty="0" smtClean="0">
                <a:latin typeface="Arial" charset="0"/>
                <a:ea typeface="ＭＳ Ｐゴシック" charset="0"/>
                <a:cs typeface="ＭＳ Ｐゴシック" charset="0"/>
              </a:rPr>
              <a:t>: determined </a:t>
            </a:r>
            <a:r>
              <a:rPr lang="en-US" sz="2200" dirty="0">
                <a:latin typeface="Arial" charset="0"/>
                <a:ea typeface="ＭＳ Ｐゴシック" charset="0"/>
                <a:cs typeface="ＭＳ Ｐゴシック" charset="0"/>
              </a:rPr>
              <a:t>more or less by the meanings of the words the speaker uses</a:t>
            </a:r>
            <a:r>
              <a:rPr lang="en-US" sz="2200" dirty="0" smtClean="0">
                <a:latin typeface="Arial" charset="0"/>
                <a:ea typeface="ＭＳ Ｐゴシック" charset="0"/>
                <a:cs typeface="ＭＳ Ｐゴシック" charset="0"/>
              </a:rPr>
              <a:t>.</a:t>
            </a:r>
          </a:p>
          <a:p>
            <a:pPr>
              <a:lnSpc>
                <a:spcPct val="90000"/>
              </a:lnSpc>
            </a:pPr>
            <a:endParaRPr lang="en-US" sz="2200" dirty="0">
              <a:latin typeface="Arial" charset="0"/>
              <a:ea typeface="ＭＳ Ｐゴシック" charset="0"/>
              <a:cs typeface="ＭＳ Ｐゴシック" charset="0"/>
            </a:endParaRPr>
          </a:p>
          <a:p>
            <a:pPr>
              <a:lnSpc>
                <a:spcPct val="90000"/>
              </a:lnSpc>
            </a:pPr>
            <a:r>
              <a:rPr lang="en-US" sz="2200" dirty="0">
                <a:latin typeface="Arial" charset="0"/>
                <a:ea typeface="ＭＳ Ｐゴシック" charset="0"/>
                <a:cs typeface="ＭＳ Ｐゴシック" charset="0"/>
              </a:rPr>
              <a:t>What a speaker </a:t>
            </a:r>
            <a:r>
              <a:rPr lang="en-US" sz="2200" i="1" dirty="0" smtClean="0">
                <a:latin typeface="Arial" charset="0"/>
                <a:ea typeface="ＭＳ Ｐゴシック" charset="0"/>
                <a:cs typeface="ＭＳ Ｐゴシック" charset="0"/>
              </a:rPr>
              <a:t>implicates</a:t>
            </a:r>
            <a:r>
              <a:rPr lang="en-US" sz="2200" dirty="0" smtClean="0">
                <a:latin typeface="Arial" charset="0"/>
                <a:ea typeface="ＭＳ Ｐゴシック" charset="0"/>
                <a:cs typeface="ＭＳ Ｐゴシック" charset="0"/>
              </a:rPr>
              <a:t>: determined </a:t>
            </a:r>
            <a:r>
              <a:rPr lang="en-US" sz="2200" dirty="0">
                <a:latin typeface="Arial" charset="0"/>
                <a:ea typeface="ＭＳ Ｐゴシック" charset="0"/>
                <a:cs typeface="ＭＳ Ｐゴシック" charset="0"/>
              </a:rPr>
              <a:t>by various features of the situation in which the speaker speaks, what they say, the way they say it, and general principles governing rational conversation.</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194870561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a:cs typeface="Arial"/>
              </a:rPr>
              <a:t>The Cooperative Principle: Maxims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4755682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2677656"/>
          </a:xfrm>
          <a:prstGeom prst="rect">
            <a:avLst/>
          </a:prstGeom>
          <a:noFill/>
        </p:spPr>
        <p:txBody>
          <a:bodyPr wrap="square" rtlCol="0">
            <a:spAutoFit/>
          </a:bodyPr>
          <a:lstStyle/>
          <a:p>
            <a:pPr>
              <a:buFont typeface="Marlett" charset="0"/>
              <a:buNone/>
            </a:pPr>
            <a:r>
              <a:rPr lang="en-GB" sz="2400" b="1" dirty="0" smtClean="0">
                <a:latin typeface="Arial" charset="0"/>
                <a:ea typeface="ＭＳ Ｐゴシック" charset="0"/>
                <a:cs typeface="ＭＳ Ｐゴシック" charset="0"/>
              </a:rPr>
              <a:t>Relation</a:t>
            </a:r>
            <a:endParaRPr lang="en-GB" sz="2400" dirty="0" smtClean="0">
              <a:latin typeface="Arial" charset="0"/>
              <a:ea typeface="ＭＳ Ｐゴシック" charset="0"/>
              <a:cs typeface="ＭＳ Ｐゴシック" charset="0"/>
            </a:endParaRP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smtClean="0">
                <a:latin typeface="Arial" charset="0"/>
                <a:ea typeface="ＭＳ Ｐゴシック" charset="0"/>
                <a:cs typeface="ＭＳ Ｐゴシック" charset="0"/>
              </a:rPr>
              <a:t>“</a:t>
            </a:r>
            <a:r>
              <a:rPr lang="en-GB" sz="2400" dirty="0">
                <a:latin typeface="Arial" charset="0"/>
                <a:ea typeface="ＭＳ Ｐゴシック" charset="0"/>
                <a:cs typeface="ＭＳ Ｐゴシック" charset="0"/>
              </a:rPr>
              <a:t>be relevant”</a:t>
            </a:r>
          </a:p>
          <a:p>
            <a:pPr>
              <a:buFont typeface="Marlett" charset="0"/>
              <a:buNone/>
            </a:pPr>
            <a:endParaRPr lang="en-GB" sz="2400" dirty="0">
              <a:latin typeface="Arial" charset="0"/>
              <a:ea typeface="ＭＳ Ｐゴシック" charset="0"/>
              <a:cs typeface="ＭＳ Ｐゴシック" charset="0"/>
            </a:endParaRPr>
          </a:p>
          <a:p>
            <a:pPr>
              <a:buFont typeface="Marlett" charset="0"/>
              <a:buNone/>
            </a:pPr>
            <a:r>
              <a:rPr lang="en-GB" sz="2400" dirty="0">
                <a:latin typeface="Arial" charset="0"/>
                <a:ea typeface="ＭＳ Ｐゴシック" charset="0"/>
                <a:cs typeface="ＭＳ Ｐゴシック" charset="0"/>
              </a:rPr>
              <a:t>E.g. don’t start talking about various things worth seeing in the area</a:t>
            </a:r>
            <a:r>
              <a:rPr lang="en-GB" sz="2400" dirty="0" smtClean="0">
                <a:latin typeface="Arial" charset="0"/>
                <a:ea typeface="ＭＳ Ｐゴシック" charset="0"/>
                <a:cs typeface="ＭＳ Ｐゴシック" charset="0"/>
              </a:rPr>
              <a:t>.</a:t>
            </a:r>
            <a:r>
              <a:rPr lang="en-GB" sz="2400" i="1" dirty="0">
                <a:latin typeface="Arial" charset="0"/>
                <a:ea typeface="ＭＳ Ｐゴシック" charset="0"/>
                <a:cs typeface="ＭＳ Ｐゴシック" charset="0"/>
              </a:rPr>
              <a:t>	</a:t>
            </a:r>
            <a:endParaRPr lang="en-GB"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36722249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a:cs typeface="Arial"/>
              </a:rPr>
              <a:t>The Cooperative Principle: Maxims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07984356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4893647"/>
          </a:xfrm>
          <a:prstGeom prst="rect">
            <a:avLst/>
          </a:prstGeom>
          <a:noFill/>
        </p:spPr>
        <p:txBody>
          <a:bodyPr wrap="square" rtlCol="0">
            <a:spAutoFit/>
          </a:bodyPr>
          <a:lstStyle/>
          <a:p>
            <a:r>
              <a:rPr lang="en-GB" sz="2400" b="1" dirty="0" smtClean="0">
                <a:latin typeface="Arial" charset="0"/>
                <a:ea typeface="ＭＳ Ｐゴシック" charset="0"/>
                <a:cs typeface="ＭＳ Ｐゴシック" charset="0"/>
              </a:rPr>
              <a:t>Manner</a:t>
            </a:r>
            <a:endParaRPr lang="en-GB" sz="2400" dirty="0" smtClean="0">
              <a:latin typeface="Arial" charset="0"/>
              <a:ea typeface="ＭＳ Ｐゴシック" charset="0"/>
              <a:cs typeface="ＭＳ Ｐゴシック" charset="0"/>
            </a:endParaRPr>
          </a:p>
          <a:p>
            <a:endParaRPr lang="en-GB" sz="2400" dirty="0">
              <a:latin typeface="Arial" charset="0"/>
              <a:ea typeface="ＭＳ Ｐゴシック" charset="0"/>
              <a:cs typeface="ＭＳ Ｐゴシック" charset="0"/>
            </a:endParaRPr>
          </a:p>
          <a:p>
            <a:r>
              <a:rPr lang="en-GB" sz="2400" dirty="0" smtClean="0">
                <a:latin typeface="Arial" charset="0"/>
                <a:ea typeface="ＭＳ Ｐゴシック" charset="0"/>
                <a:cs typeface="ＭＳ Ｐゴシック" charset="0"/>
              </a:rPr>
              <a:t>“</a:t>
            </a:r>
            <a:r>
              <a:rPr lang="en-GB" sz="2400" dirty="0">
                <a:latin typeface="Arial" charset="0"/>
                <a:ea typeface="ＭＳ Ｐゴシック" charset="0"/>
                <a:cs typeface="ＭＳ Ｐゴシック" charset="0"/>
              </a:rPr>
              <a:t>Be perspicuous</a:t>
            </a:r>
            <a:r>
              <a:rPr lang="en-GB" sz="2400" dirty="0" smtClean="0">
                <a:latin typeface="Arial" charset="0"/>
                <a:ea typeface="ＭＳ Ｐゴシック" charset="0"/>
                <a:cs typeface="ＭＳ Ｐゴシック" charset="0"/>
              </a:rPr>
              <a:t>”</a:t>
            </a:r>
          </a:p>
          <a:p>
            <a:endParaRPr lang="en-GB" sz="2400" dirty="0">
              <a:latin typeface="Arial" charset="0"/>
              <a:ea typeface="ＭＳ Ｐゴシック" charset="0"/>
              <a:cs typeface="ＭＳ Ｐゴシック" charset="0"/>
            </a:endParaRPr>
          </a:p>
          <a:p>
            <a:r>
              <a:rPr lang="en-GB" sz="2400" dirty="0">
                <a:latin typeface="Arial" charset="0"/>
                <a:ea typeface="ＭＳ Ｐゴシック" charset="0"/>
                <a:cs typeface="ＭＳ Ｐゴシック" charset="0"/>
              </a:rPr>
              <a:t>1. Avoid obscurity of expression.</a:t>
            </a:r>
          </a:p>
          <a:p>
            <a:pPr>
              <a:buFontTx/>
              <a:buNone/>
            </a:pPr>
            <a:r>
              <a:rPr lang="en-GB" sz="2400" dirty="0">
                <a:latin typeface="Arial" charset="0"/>
                <a:ea typeface="ＭＳ Ｐゴシック" charset="0"/>
                <a:cs typeface="ＭＳ Ｐゴシック" charset="0"/>
              </a:rPr>
              <a:t>E.g. avoid: ‘The existence of a garage three and six score yards hence would not be denied by one who knew all.’</a:t>
            </a:r>
          </a:p>
          <a:p>
            <a:pPr>
              <a:buFontTx/>
              <a:buNone/>
            </a:pPr>
            <a:endParaRPr lang="en-GB" sz="2400" dirty="0">
              <a:latin typeface="Arial" charset="0"/>
              <a:ea typeface="ＭＳ Ｐゴシック" charset="0"/>
              <a:cs typeface="ＭＳ Ｐゴシック" charset="0"/>
            </a:endParaRPr>
          </a:p>
          <a:p>
            <a:r>
              <a:rPr lang="en-GB" sz="2400" dirty="0">
                <a:latin typeface="Arial" charset="0"/>
                <a:ea typeface="ＭＳ Ｐゴシック" charset="0"/>
                <a:cs typeface="ＭＳ Ｐゴシック" charset="0"/>
              </a:rPr>
              <a:t>2. Avoid ambiguity.</a:t>
            </a:r>
          </a:p>
          <a:p>
            <a:pPr>
              <a:buFontTx/>
              <a:buNone/>
            </a:pPr>
            <a:r>
              <a:rPr lang="en-GB" sz="2400" dirty="0">
                <a:latin typeface="Arial" charset="0"/>
                <a:ea typeface="ＭＳ Ｐゴシック" charset="0"/>
                <a:cs typeface="ＭＳ Ｐゴシック" charset="0"/>
              </a:rPr>
              <a:t>E.g. avoid ‘the nearest garage is just past the bank’.</a:t>
            </a:r>
            <a:endParaRPr lang="en-US"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293534903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a:cs typeface="Arial"/>
              </a:rPr>
              <a:t>The Cooperative Principle: Maxims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9036491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4524315"/>
          </a:xfrm>
          <a:prstGeom prst="rect">
            <a:avLst/>
          </a:prstGeom>
          <a:noFill/>
        </p:spPr>
        <p:txBody>
          <a:bodyPr wrap="square" rtlCol="0">
            <a:spAutoFit/>
          </a:bodyPr>
          <a:lstStyle/>
          <a:p>
            <a:r>
              <a:rPr lang="en-GB" sz="2400" b="1" dirty="0" smtClean="0">
                <a:latin typeface="Arial" charset="0"/>
                <a:ea typeface="ＭＳ Ｐゴシック" charset="0"/>
                <a:cs typeface="ＭＳ Ｐゴシック" charset="0"/>
              </a:rPr>
              <a:t>Manner</a:t>
            </a:r>
            <a:endParaRPr lang="en-GB" sz="2400" dirty="0" smtClean="0">
              <a:latin typeface="Arial" charset="0"/>
              <a:ea typeface="ＭＳ Ｐゴシック" charset="0"/>
              <a:cs typeface="ＭＳ Ｐゴシック" charset="0"/>
            </a:endParaRPr>
          </a:p>
          <a:p>
            <a:endParaRPr lang="en-GB" sz="2400" dirty="0">
              <a:latin typeface="Arial" charset="0"/>
              <a:ea typeface="ＭＳ Ｐゴシック" charset="0"/>
              <a:cs typeface="ＭＳ Ｐゴシック" charset="0"/>
            </a:endParaRPr>
          </a:p>
          <a:p>
            <a:r>
              <a:rPr lang="en-GB" sz="2400" dirty="0" smtClean="0">
                <a:latin typeface="Arial" charset="0"/>
                <a:ea typeface="ＭＳ Ｐゴシック" charset="0"/>
                <a:cs typeface="ＭＳ Ｐゴシック" charset="0"/>
              </a:rPr>
              <a:t>“</a:t>
            </a:r>
            <a:r>
              <a:rPr lang="en-GB" sz="2400" dirty="0">
                <a:latin typeface="Arial" charset="0"/>
                <a:ea typeface="ＭＳ Ｐゴシック" charset="0"/>
                <a:cs typeface="ＭＳ Ｐゴシック" charset="0"/>
              </a:rPr>
              <a:t>Be perspicuous</a:t>
            </a:r>
            <a:r>
              <a:rPr lang="en-GB" sz="2400" dirty="0" smtClean="0">
                <a:latin typeface="Arial" charset="0"/>
                <a:ea typeface="ＭＳ Ｐゴシック" charset="0"/>
                <a:cs typeface="ＭＳ Ｐゴシック" charset="0"/>
              </a:rPr>
              <a:t>”</a:t>
            </a:r>
          </a:p>
          <a:p>
            <a:pPr>
              <a:buFontTx/>
              <a:buNone/>
            </a:pPr>
            <a:endParaRPr lang="en-GB" sz="2400" dirty="0">
              <a:latin typeface="Arial" charset="0"/>
              <a:ea typeface="ＭＳ Ｐゴシック" charset="0"/>
              <a:cs typeface="ＭＳ Ｐゴシック" charset="0"/>
            </a:endParaRPr>
          </a:p>
          <a:p>
            <a:pPr>
              <a:buFontTx/>
              <a:buNone/>
            </a:pPr>
            <a:r>
              <a:rPr lang="en-GB" sz="2400" dirty="0" smtClean="0">
                <a:latin typeface="Arial" charset="0"/>
                <a:ea typeface="ＭＳ Ｐゴシック" charset="0"/>
                <a:cs typeface="ＭＳ Ｐゴシック" charset="0"/>
              </a:rPr>
              <a:t>3</a:t>
            </a:r>
            <a:r>
              <a:rPr lang="en-GB" sz="2400" dirty="0">
                <a:latin typeface="Arial" charset="0"/>
                <a:ea typeface="ＭＳ Ｐゴシック" charset="0"/>
                <a:cs typeface="ＭＳ Ｐゴシック" charset="0"/>
              </a:rPr>
              <a:t>. Be brief (avoid unnecessary prolixity).</a:t>
            </a:r>
          </a:p>
          <a:p>
            <a:pPr>
              <a:buFontTx/>
              <a:buNone/>
            </a:pPr>
            <a:endParaRPr lang="en-GB" sz="2400" dirty="0">
              <a:latin typeface="Arial" charset="0"/>
              <a:ea typeface="ＭＳ Ｐゴシック" charset="0"/>
              <a:cs typeface="ＭＳ Ｐゴシック" charset="0"/>
            </a:endParaRPr>
          </a:p>
          <a:p>
            <a:pPr>
              <a:buFontTx/>
              <a:buNone/>
            </a:pPr>
            <a:r>
              <a:rPr lang="en-GB" sz="2400" dirty="0">
                <a:latin typeface="Arial" charset="0"/>
                <a:ea typeface="ＭＳ Ｐゴシック" charset="0"/>
                <a:cs typeface="ＭＳ Ｐゴシック" charset="0"/>
              </a:rPr>
              <a:t>E.g., don’t go on and on…</a:t>
            </a:r>
          </a:p>
          <a:p>
            <a:pPr>
              <a:buFontTx/>
              <a:buNone/>
            </a:pPr>
            <a:endParaRPr lang="en-GB" sz="2400" dirty="0">
              <a:latin typeface="Arial" charset="0"/>
              <a:ea typeface="ＭＳ Ｐゴシック" charset="0"/>
              <a:cs typeface="ＭＳ Ｐゴシック" charset="0"/>
            </a:endParaRPr>
          </a:p>
          <a:p>
            <a:pPr>
              <a:buFontTx/>
              <a:buNone/>
            </a:pPr>
            <a:r>
              <a:rPr lang="en-GB" sz="2400" dirty="0">
                <a:latin typeface="Arial" charset="0"/>
                <a:ea typeface="ＭＳ Ｐゴシック" charset="0"/>
                <a:cs typeface="ＭＳ Ｐゴシック" charset="0"/>
              </a:rPr>
              <a:t>4. Be orderly. (27)</a:t>
            </a:r>
          </a:p>
          <a:p>
            <a:pPr>
              <a:buFontTx/>
              <a:buNone/>
            </a:pPr>
            <a:r>
              <a:rPr lang="en-GB" sz="2400" dirty="0">
                <a:latin typeface="Arial" charset="0"/>
                <a:ea typeface="ＭＳ Ｐゴシック" charset="0"/>
                <a:cs typeface="ＭＳ Ｐゴシック" charset="0"/>
              </a:rPr>
              <a:t>E.g., give directions in a useful order...</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163123599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a:cs typeface="Arial"/>
              </a:rPr>
              <a:t>The Cooperative Principle: Maxims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4426016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1446550"/>
          </a:xfrm>
          <a:prstGeom prst="rect">
            <a:avLst/>
          </a:prstGeom>
          <a:noFill/>
        </p:spPr>
        <p:txBody>
          <a:bodyPr wrap="square" rtlCol="0">
            <a:spAutoFit/>
          </a:bodyPr>
          <a:lstStyle/>
          <a:p>
            <a:pPr>
              <a:buFont typeface="Marlett" charset="0"/>
              <a:buNone/>
            </a:pPr>
            <a:r>
              <a:rPr lang="en-GB" sz="2200" dirty="0">
                <a:latin typeface="Arial" charset="0"/>
                <a:ea typeface="ＭＳ Ｐゴシック" charset="0"/>
                <a:cs typeface="ＭＳ Ｐゴシック" charset="0"/>
              </a:rPr>
              <a:t>“…observance of the Cooperative Principle and maxims is reasonable (rational) along the following lines</a:t>
            </a:r>
            <a:r>
              <a:rPr lang="en-GB" sz="2200" dirty="0" smtClean="0">
                <a:latin typeface="Arial" charset="0"/>
                <a:ea typeface="ＭＳ Ｐゴシック" charset="0"/>
                <a:cs typeface="ＭＳ Ｐゴシック" charset="0"/>
              </a:rPr>
              <a:t>:…” (30)</a:t>
            </a:r>
            <a:endParaRPr lang="en-GB" sz="22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43464779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a:cs typeface="Arial"/>
              </a:rPr>
              <a:t>The Cooperative Principle: Maxims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46080407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4493537"/>
          </a:xfrm>
          <a:prstGeom prst="rect">
            <a:avLst/>
          </a:prstGeom>
          <a:noFill/>
        </p:spPr>
        <p:txBody>
          <a:bodyPr wrap="square" rtlCol="0">
            <a:spAutoFit/>
          </a:bodyPr>
          <a:lstStyle/>
          <a:p>
            <a:pPr>
              <a:buFont typeface="Marlett" charset="0"/>
              <a:buNone/>
            </a:pPr>
            <a:r>
              <a:rPr lang="en-GB" sz="2200" dirty="0">
                <a:latin typeface="Arial" charset="0"/>
                <a:ea typeface="ＭＳ Ｐゴシック" charset="0"/>
                <a:cs typeface="ＭＳ Ｐゴシック" charset="0"/>
              </a:rPr>
              <a:t>“…that anyone who cares about the goals that are central to conversation/communication (such as giving and receiving information, influencing and being influenced by others) must be expected to have an interest, given suitable circumstances, in participation in talk exchanges that will be profitable only on the assumption that they are conducted in general accordance with the Cooperative Principle and the maxims.” (30</a:t>
            </a:r>
            <a:r>
              <a:rPr lang="en-GB" sz="2200" dirty="0" smtClean="0">
                <a:latin typeface="Arial" charset="0"/>
                <a:ea typeface="ＭＳ Ｐゴシック" charset="0"/>
                <a:cs typeface="ＭＳ Ｐゴシック" charset="0"/>
              </a:rPr>
              <a:t>)</a:t>
            </a:r>
            <a:endParaRPr lang="en-GB" sz="22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27556685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a:cs typeface="Arial"/>
              </a:rPr>
              <a:t>The Cooperative Principle: Maxims</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82677904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2677656"/>
          </a:xfrm>
          <a:prstGeom prst="rect">
            <a:avLst/>
          </a:prstGeom>
          <a:noFill/>
        </p:spPr>
        <p:txBody>
          <a:bodyPr wrap="square" rtlCol="0">
            <a:spAutoFit/>
          </a:bodyPr>
          <a:lstStyle/>
          <a:p>
            <a:pPr>
              <a:buFont typeface="Marlett" charset="0"/>
              <a:buNone/>
            </a:pPr>
            <a:r>
              <a:rPr lang="en-US" sz="2400" dirty="0">
                <a:latin typeface="Arial" charset="0"/>
                <a:ea typeface="ＭＳ Ｐゴシック" charset="0"/>
                <a:cs typeface="ＭＳ Ｐゴシック" charset="0"/>
              </a:rPr>
              <a:t>How does the co-operative principle help us to deal with the puzzle, and in particular the need to provide an account of what is conveyed, given knowledge of meaning and background knowledge?</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369900725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Reading for next time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81052242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644075"/>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Reading for next session: </a:t>
            </a:r>
            <a:endParaRPr lang="en-US" sz="2400" dirty="0" smtClean="0">
              <a:latin typeface="Arial" charset="0"/>
              <a:ea typeface="ＭＳ Ｐゴシック" charset="0"/>
              <a:cs typeface="ＭＳ Ｐゴシック" charset="0"/>
            </a:endParaRPr>
          </a:p>
          <a:p>
            <a:pPr>
              <a:lnSpc>
                <a:spcPct val="90000"/>
              </a:lnSpc>
            </a:pPr>
            <a:endParaRPr lang="en-US" sz="16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Paul Grice </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Logic and Conversation</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chapter 2 of </a:t>
            </a:r>
            <a:r>
              <a:rPr lang="en-US" sz="2400" i="1" dirty="0">
                <a:latin typeface="Arial" charset="0"/>
                <a:ea typeface="ＭＳ Ｐゴシック" charset="0"/>
                <a:cs typeface="ＭＳ Ｐゴシック" charset="0"/>
              </a:rPr>
              <a:t>Studies in the Way of Words.</a:t>
            </a:r>
          </a:p>
          <a:p>
            <a:pPr>
              <a:lnSpc>
                <a:spcPct val="90000"/>
              </a:lnSpc>
            </a:pPr>
            <a:endParaRPr lang="en-US" sz="2400" i="1" dirty="0">
              <a:latin typeface="Arial" charset="0"/>
              <a:ea typeface="ＭＳ Ｐゴシック" charset="0"/>
              <a:cs typeface="ＭＳ Ｐゴシック" charset="0"/>
            </a:endParaRPr>
          </a:p>
          <a:p>
            <a:pPr>
              <a:lnSpc>
                <a:spcPct val="90000"/>
              </a:lnSpc>
            </a:pPr>
            <a:r>
              <a:rPr lang="en-US" sz="2400" i="1" dirty="0">
                <a:latin typeface="Arial" charset="0"/>
                <a:ea typeface="ＭＳ Ｐゴシック" charset="0"/>
                <a:cs typeface="ＭＳ Ｐゴシック" charset="0"/>
              </a:rPr>
              <a:t>Optional:</a:t>
            </a:r>
          </a:p>
          <a:p>
            <a:pPr>
              <a:lnSpc>
                <a:spcPct val="90000"/>
              </a:lnSpc>
            </a:pPr>
            <a:endParaRPr lang="en-US" sz="2400" i="1"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S. Neale </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Paul Grice on Philosophy of Language</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section 2</a:t>
            </a:r>
            <a:r>
              <a:rPr lang="en-US" sz="2400" dirty="0" smtClean="0">
                <a:latin typeface="Arial" charset="0"/>
                <a:ea typeface="ＭＳ Ｐゴシック" charset="0"/>
                <a:cs typeface="ＭＳ Ｐゴシック" charset="0"/>
              </a:rPr>
              <a:t>.</a:t>
            </a:r>
            <a:endParaRPr lang="en-US"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13282619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Recap</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12789444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425279"/>
          </a:xfrm>
          <a:prstGeom prst="rect">
            <a:avLst/>
          </a:prstGeom>
          <a:noFill/>
        </p:spPr>
        <p:txBody>
          <a:bodyPr wrap="square" rtlCol="0">
            <a:spAutoFit/>
          </a:bodyPr>
          <a:lstStyle/>
          <a:p>
            <a:pPr>
              <a:lnSpc>
                <a:spcPct val="90000"/>
              </a:lnSpc>
            </a:pPr>
            <a:r>
              <a:rPr lang="en-US" sz="2400" dirty="0" smtClean="0">
                <a:latin typeface="Arial" charset="0"/>
                <a:ea typeface="ＭＳ Ｐゴシック" charset="0"/>
                <a:cs typeface="ＭＳ Ｐゴシック" charset="0"/>
              </a:rPr>
              <a:t>We’re working </a:t>
            </a:r>
            <a:r>
              <a:rPr lang="en-US" sz="2400" dirty="0">
                <a:latin typeface="Arial" charset="0"/>
                <a:ea typeface="ＭＳ Ｐゴシック" charset="0"/>
                <a:cs typeface="ＭＳ Ｐゴシック" charset="0"/>
              </a:rPr>
              <a:t>towards the </a:t>
            </a:r>
            <a:r>
              <a:rPr lang="en-US" sz="2400" dirty="0" smtClean="0">
                <a:latin typeface="Arial" charset="0"/>
                <a:ea typeface="ＭＳ Ｐゴシック" charset="0"/>
                <a:cs typeface="ＭＳ Ｐゴシック" charset="0"/>
              </a:rPr>
              <a:t>distinction between what is stated and what is implicated, </a:t>
            </a:r>
            <a:r>
              <a:rPr lang="en-US" sz="2400" dirty="0">
                <a:latin typeface="Arial" charset="0"/>
                <a:ea typeface="ＭＳ Ｐゴシック" charset="0"/>
                <a:cs typeface="ＭＳ Ｐゴシック" charset="0"/>
              </a:rPr>
              <a:t>and the apparent need for it, by considering the project of explaining the meanings of words and sentences.</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5619555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Recap</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51431823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840264"/>
          </a:xfrm>
          <a:prstGeom prst="rect">
            <a:avLst/>
          </a:prstGeom>
          <a:noFill/>
        </p:spPr>
        <p:txBody>
          <a:bodyPr wrap="square" rtlCol="0">
            <a:spAutoFit/>
          </a:bodyPr>
          <a:lstStyle/>
          <a:p>
            <a:pPr>
              <a:lnSpc>
                <a:spcPct val="90000"/>
              </a:lnSpc>
              <a:spcBef>
                <a:spcPct val="0"/>
              </a:spcBef>
              <a:buFont typeface="Marlett" charset="0"/>
              <a:buNone/>
            </a:pPr>
            <a:r>
              <a:rPr lang="en-GB" sz="2200" u="sng" dirty="0">
                <a:latin typeface="Arial" charset="0"/>
                <a:ea typeface="ＭＳ Ｐゴシック" charset="0"/>
                <a:cs typeface="ＭＳ Ｐゴシック" charset="0"/>
              </a:rPr>
              <a:t>Hypothesis </a:t>
            </a:r>
            <a:r>
              <a:rPr lang="en-GB" sz="2200" u="sng" dirty="0" smtClean="0">
                <a:latin typeface="Arial" charset="0"/>
                <a:ea typeface="ＭＳ Ｐゴシック" charset="0"/>
                <a:cs typeface="ＭＳ Ｐゴシック" charset="0"/>
              </a:rPr>
              <a:t>1:</a:t>
            </a:r>
          </a:p>
          <a:p>
            <a:pPr>
              <a:lnSpc>
                <a:spcPct val="90000"/>
              </a:lnSpc>
              <a:spcBef>
                <a:spcPct val="0"/>
              </a:spcBef>
              <a:buFont typeface="Marlett" charset="0"/>
              <a:buNone/>
            </a:pPr>
            <a:endParaRPr lang="en-GB" sz="2200" b="1" dirty="0">
              <a:latin typeface="Arial" charset="0"/>
              <a:ea typeface="ＭＳ Ｐゴシック" charset="0"/>
              <a:cs typeface="ＭＳ Ｐゴシック" charset="0"/>
            </a:endParaRPr>
          </a:p>
          <a:p>
            <a:pPr>
              <a:lnSpc>
                <a:spcPct val="90000"/>
              </a:lnSpc>
              <a:spcBef>
                <a:spcPct val="0"/>
              </a:spcBef>
              <a:buFont typeface="Marlett" charset="0"/>
              <a:buNone/>
            </a:pPr>
            <a:r>
              <a:rPr lang="en-GB" sz="2200" dirty="0" smtClean="0">
                <a:latin typeface="Arial" charset="0"/>
                <a:ea typeface="ＭＳ Ｐゴシック" charset="0"/>
                <a:cs typeface="ＭＳ Ｐゴシック" charset="0"/>
              </a:rPr>
              <a:t>Sentences </a:t>
            </a:r>
            <a:r>
              <a:rPr lang="en-GB" sz="2200" dirty="0">
                <a:latin typeface="Arial" charset="0"/>
                <a:ea typeface="ＭＳ Ｐゴシック" charset="0"/>
                <a:cs typeface="ＭＳ Ｐゴシック" charset="0"/>
              </a:rPr>
              <a:t>have meanings.  Users of a language know the meanings of sentences in that language.  Knowing the meaning of a sentence someone utters enables one to know which propositions her utterance expresses.</a:t>
            </a:r>
          </a:p>
          <a:p>
            <a:pPr>
              <a:lnSpc>
                <a:spcPct val="90000"/>
              </a:lnSpc>
              <a:buFont typeface="Marlett" charset="0"/>
              <a:buNone/>
            </a:pPr>
            <a:r>
              <a:rPr lang="en-GB" sz="2200" dirty="0" smtClean="0">
                <a:latin typeface="Arial" charset="0"/>
                <a:ea typeface="ＭＳ Ｐゴシック" charset="0"/>
                <a:cs typeface="ＭＳ Ｐゴシック" charset="0"/>
              </a:rPr>
              <a:t> </a:t>
            </a:r>
            <a:endParaRPr lang="en-GB" sz="22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19507167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Recap</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02781633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477875"/>
          </a:xfrm>
          <a:prstGeom prst="rect">
            <a:avLst/>
          </a:prstGeom>
          <a:noFill/>
        </p:spPr>
        <p:txBody>
          <a:bodyPr wrap="square" rtlCol="0">
            <a:spAutoFit/>
          </a:bodyPr>
          <a:lstStyle/>
          <a:p>
            <a:pPr>
              <a:buFont typeface="Marlett" charset="0"/>
              <a:buNone/>
            </a:pPr>
            <a:r>
              <a:rPr lang="en-GB" sz="2200" u="sng" dirty="0">
                <a:latin typeface="Arial" charset="0"/>
                <a:ea typeface="ＭＳ Ｐゴシック" charset="0"/>
                <a:cs typeface="ＭＳ Ｐゴシック" charset="0"/>
              </a:rPr>
              <a:t>Hypothesis </a:t>
            </a:r>
            <a:r>
              <a:rPr lang="en-GB" sz="2200" u="sng" dirty="0" smtClean="0">
                <a:latin typeface="Arial" charset="0"/>
                <a:ea typeface="ＭＳ Ｐゴシック" charset="0"/>
                <a:cs typeface="ＭＳ Ｐゴシック" charset="0"/>
              </a:rPr>
              <a:t>2:  </a:t>
            </a:r>
          </a:p>
          <a:p>
            <a:pPr>
              <a:buFont typeface="Marlett" charset="0"/>
              <a:buNone/>
            </a:pPr>
            <a:endParaRPr lang="en-GB" sz="2200" u="sng" dirty="0">
              <a:latin typeface="Arial" charset="0"/>
              <a:ea typeface="ＭＳ Ｐゴシック" charset="0"/>
              <a:cs typeface="ＭＳ Ｐゴシック" charset="0"/>
            </a:endParaRPr>
          </a:p>
          <a:p>
            <a:pPr>
              <a:buFont typeface="Marlett" charset="0"/>
              <a:buNone/>
            </a:pPr>
            <a:r>
              <a:rPr lang="en-GB" sz="2200" dirty="0">
                <a:latin typeface="Arial" charset="0"/>
                <a:ea typeface="ＭＳ Ｐゴシック" charset="0"/>
                <a:cs typeface="ＭＳ Ｐゴシック" charset="0"/>
              </a:rPr>
              <a:t>(</a:t>
            </a:r>
            <a:r>
              <a:rPr lang="en-GB" sz="2200" dirty="0" err="1">
                <a:latin typeface="Arial" charset="0"/>
                <a:ea typeface="ＭＳ Ｐゴシック" charset="0"/>
                <a:cs typeface="ＭＳ Ｐゴシック" charset="0"/>
              </a:rPr>
              <a:t>i</a:t>
            </a:r>
            <a:r>
              <a:rPr lang="en-GB" sz="2200" dirty="0">
                <a:latin typeface="Arial" charset="0"/>
                <a:ea typeface="ＭＳ Ｐゴシック" charset="0"/>
                <a:cs typeface="ＭＳ Ｐゴシック" charset="0"/>
              </a:rPr>
              <a:t>) Languages are </a:t>
            </a:r>
            <a:r>
              <a:rPr lang="en-GB" sz="2200" i="1" dirty="0">
                <a:latin typeface="Arial" charset="0"/>
                <a:ea typeface="ＭＳ Ｐゴシック" charset="0"/>
                <a:cs typeface="ＭＳ Ｐゴシック" charset="0"/>
              </a:rPr>
              <a:t>compositional</a:t>
            </a:r>
            <a:r>
              <a:rPr lang="en-GB" sz="2200" dirty="0">
                <a:latin typeface="Arial" charset="0"/>
                <a:ea typeface="ＭＳ Ｐゴシック" charset="0"/>
                <a:cs typeface="ＭＳ Ｐゴシック" charset="0"/>
              </a:rPr>
              <a:t>: that is, sentences are composed of words arranged according to syntactic rules, and the meaning of a sentence is determined by the meanings of its constituent words and their arrangement </a:t>
            </a:r>
          </a:p>
          <a:p>
            <a:pPr>
              <a:buFont typeface="Marlett" charset="0"/>
              <a:buNone/>
            </a:pPr>
            <a:endParaRPr lang="en-GB" sz="22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39322815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Recap</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67114272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800766"/>
          </a:xfrm>
          <a:prstGeom prst="rect">
            <a:avLst/>
          </a:prstGeom>
          <a:noFill/>
        </p:spPr>
        <p:txBody>
          <a:bodyPr wrap="square" rtlCol="0">
            <a:spAutoFit/>
          </a:bodyPr>
          <a:lstStyle/>
          <a:p>
            <a:pPr>
              <a:buFont typeface="Marlett" charset="0"/>
              <a:buNone/>
            </a:pPr>
            <a:r>
              <a:rPr lang="en-GB" sz="2200" u="sng" dirty="0">
                <a:latin typeface="Arial" charset="0"/>
                <a:ea typeface="ＭＳ Ｐゴシック" charset="0"/>
                <a:cs typeface="ＭＳ Ｐゴシック" charset="0"/>
              </a:rPr>
              <a:t>Hypothesis </a:t>
            </a:r>
            <a:r>
              <a:rPr lang="en-GB" sz="2200" u="sng" dirty="0" smtClean="0">
                <a:latin typeface="Arial" charset="0"/>
                <a:ea typeface="ＭＳ Ｐゴシック" charset="0"/>
                <a:cs typeface="ＭＳ Ｐゴシック" charset="0"/>
              </a:rPr>
              <a:t>2:  </a:t>
            </a:r>
          </a:p>
          <a:p>
            <a:pPr>
              <a:buFont typeface="Marlett" charset="0"/>
              <a:buNone/>
            </a:pPr>
            <a:endParaRPr lang="en-GB" sz="2200" u="sng" dirty="0">
              <a:latin typeface="Arial" charset="0"/>
              <a:ea typeface="ＭＳ Ｐゴシック" charset="0"/>
              <a:cs typeface="ＭＳ Ｐゴシック" charset="0"/>
            </a:endParaRPr>
          </a:p>
          <a:p>
            <a:pPr>
              <a:buFont typeface="Marlett" charset="0"/>
              <a:buNone/>
            </a:pPr>
            <a:r>
              <a:rPr lang="en-GB" sz="2200" dirty="0">
                <a:latin typeface="Arial" charset="0"/>
                <a:ea typeface="ＭＳ Ｐゴシック" charset="0"/>
                <a:cs typeface="ＭＳ Ｐゴシック" charset="0"/>
              </a:rPr>
              <a:t>(ii) We know the meanings of words and the rules governing how they can be arranged into sentences.  This enables us to know the meanings of sentences.  </a:t>
            </a:r>
          </a:p>
          <a:p>
            <a:pPr>
              <a:buFont typeface="Marlett" charset="0"/>
              <a:buNone/>
            </a:pPr>
            <a:endParaRPr lang="en-GB" sz="22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spTree>
    <p:extLst>
      <p:ext uri="{BB962C8B-B14F-4D97-AF65-F5344CB8AC3E}">
        <p14:creationId xmlns:p14="http://schemas.microsoft.com/office/powerpoint/2010/main" val="22968596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a:cs typeface="Arial"/>
              </a:rPr>
              <a:t>Recap</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50019497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785652"/>
          </a:xfrm>
          <a:prstGeom prst="rect">
            <a:avLst/>
          </a:prstGeom>
          <a:noFill/>
        </p:spPr>
        <p:txBody>
          <a:bodyPr wrap="square" rtlCol="0">
            <a:spAutoFit/>
          </a:bodyPr>
          <a:lstStyle/>
          <a:p>
            <a:pPr>
              <a:buFontTx/>
              <a:buNone/>
            </a:pPr>
            <a:r>
              <a:rPr lang="en-GB" sz="2400" dirty="0">
                <a:latin typeface="Arial" charset="0"/>
                <a:ea typeface="ＭＳ Ｐゴシック" charset="0"/>
                <a:cs typeface="ＭＳ Ｐゴシック" charset="0"/>
              </a:rPr>
              <a:t>Consider </a:t>
            </a:r>
            <a:r>
              <a:rPr lang="en-GB" sz="2400" dirty="0" smtClean="0">
                <a:latin typeface="Arial" charset="0"/>
                <a:ea typeface="ＭＳ Ｐゴシック" charset="0"/>
                <a:cs typeface="ＭＳ Ｐゴシック" charset="0"/>
              </a:rPr>
              <a:t>this natural claim about </a:t>
            </a:r>
            <a:r>
              <a:rPr lang="en-GB" sz="2400" dirty="0">
                <a:latin typeface="Arial" charset="0"/>
                <a:ea typeface="ＭＳ Ｐゴシック" charset="0"/>
                <a:cs typeface="ＭＳ Ｐゴシック" charset="0"/>
              </a:rPr>
              <a:t>the meaning of ‘and’:</a:t>
            </a:r>
          </a:p>
          <a:p>
            <a:pPr>
              <a:buFontTx/>
              <a:buNone/>
            </a:pPr>
            <a:endParaRPr lang="en-GB" sz="2400" dirty="0">
              <a:latin typeface="Arial" charset="0"/>
              <a:ea typeface="ＭＳ Ｐゴシック" charset="0"/>
              <a:cs typeface="ＭＳ Ｐゴシック" charset="0"/>
            </a:endParaRPr>
          </a:p>
          <a:p>
            <a:pPr>
              <a:buFontTx/>
              <a:buNone/>
            </a:pPr>
            <a:r>
              <a:rPr lang="en-GB" sz="2400" dirty="0">
                <a:latin typeface="Arial" charset="0"/>
                <a:ea typeface="ＭＳ Ｐゴシック" charset="0"/>
                <a:cs typeface="ＭＳ Ｐゴシック" charset="0"/>
              </a:rPr>
              <a:t>‘A and B’ is true if and only if A is true and B is true.</a:t>
            </a:r>
          </a:p>
          <a:p>
            <a:pPr>
              <a:buFontTx/>
              <a:buNone/>
            </a:pPr>
            <a:endParaRPr lang="en-GB" sz="2400" dirty="0">
              <a:latin typeface="Arial" charset="0"/>
              <a:ea typeface="ＭＳ Ｐゴシック" charset="0"/>
              <a:cs typeface="ＭＳ Ｐゴシック" charset="0"/>
            </a:endParaRPr>
          </a:p>
          <a:p>
            <a:pPr>
              <a:buFontTx/>
              <a:buNone/>
            </a:pPr>
            <a:r>
              <a:rPr lang="en-GB" sz="2400" dirty="0" smtClean="0">
                <a:latin typeface="Arial" charset="0"/>
                <a:ea typeface="ＭＳ Ｐゴシック" charset="0"/>
                <a:cs typeface="ＭＳ Ｐゴシック" charset="0"/>
              </a:rPr>
              <a:t>On the truth conditional view, it’s natural to hold that </a:t>
            </a:r>
            <a:r>
              <a:rPr lang="en-GB" sz="2400" dirty="0">
                <a:latin typeface="Arial" charset="0"/>
                <a:ea typeface="ＭＳ Ｐゴシック" charset="0"/>
                <a:cs typeface="ＭＳ Ｐゴシック" charset="0"/>
              </a:rPr>
              <a:t>this statement gives the meaning of the English word ‘and’.  </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9" name="Picture 8"/>
          <p:cNvPicPr>
            <a:picLocks noChangeAspect="1"/>
          </p:cNvPicPr>
          <p:nvPr/>
        </p:nvPicPr>
        <p:blipFill>
          <a:blip r:embed="rId10"/>
          <a:stretch>
            <a:fillRect/>
          </a:stretch>
        </p:blipFill>
        <p:spPr>
          <a:xfrm>
            <a:off x="5604939" y="1417638"/>
            <a:ext cx="3111499" cy="4297130"/>
          </a:xfrm>
          <a:prstGeom prst="rect">
            <a:avLst/>
          </a:prstGeom>
        </p:spPr>
      </p:pic>
      <p:pic>
        <p:nvPicPr>
          <p:cNvPr id="10" name="Picture 9"/>
          <p:cNvPicPr>
            <a:picLocks noChangeAspect="1"/>
          </p:cNvPicPr>
          <p:nvPr/>
        </p:nvPicPr>
        <p:blipFill>
          <a:blip r:embed="rId9"/>
          <a:stretch>
            <a:fillRect/>
          </a:stretch>
        </p:blipFill>
        <p:spPr>
          <a:xfrm>
            <a:off x="5604939" y="1417637"/>
            <a:ext cx="3111500" cy="4297131"/>
          </a:xfrm>
          <a:prstGeom prst="rect">
            <a:avLst/>
          </a:prstGeom>
        </p:spPr>
      </p:pic>
      <p:pic>
        <p:nvPicPr>
          <p:cNvPr id="4" name="Picture 3"/>
          <p:cNvPicPr>
            <a:picLocks noChangeAspect="1"/>
          </p:cNvPicPr>
          <p:nvPr/>
        </p:nvPicPr>
        <p:blipFill>
          <a:blip r:embed="rId11"/>
          <a:stretch>
            <a:fillRect/>
          </a:stretch>
        </p:blipFill>
        <p:spPr>
          <a:xfrm>
            <a:off x="5604940" y="1417637"/>
            <a:ext cx="3111500" cy="4297132"/>
          </a:xfrm>
          <a:prstGeom prst="rect">
            <a:avLst/>
          </a:prstGeom>
        </p:spPr>
      </p:pic>
    </p:spTree>
    <p:extLst>
      <p:ext uri="{BB962C8B-B14F-4D97-AF65-F5344CB8AC3E}">
        <p14:creationId xmlns:p14="http://schemas.microsoft.com/office/powerpoint/2010/main" val="2587449694"/>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3265</TotalTime>
  <Words>1890</Words>
  <Application>Microsoft Macintosh PowerPoint</Application>
  <PresentationFormat>On-screen Show (4:3)</PresentationFormat>
  <Paragraphs>231</Paragraphs>
  <Slides>46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Arial Black</vt:lpstr>
      <vt:lpstr>Calibri</vt:lpstr>
      <vt:lpstr>Garamond</vt:lpstr>
      <vt:lpstr>Marlett</vt:lpstr>
      <vt:lpstr>ＭＳ Ｐゴシック</vt:lpstr>
      <vt:lpstr>Symbol</vt:lpstr>
      <vt:lpstr>Arial</vt:lpstr>
      <vt:lpstr>Black</vt:lpstr>
      <vt:lpstr>PowerPoint Presentation</vt:lpstr>
      <vt:lpstr>Reading</vt:lpstr>
      <vt:lpstr>Agenda</vt:lpstr>
      <vt:lpstr>Recap</vt:lpstr>
      <vt:lpstr>Recap</vt:lpstr>
      <vt:lpstr>Recap</vt:lpstr>
      <vt:lpstr>Recap</vt:lpstr>
      <vt:lpstr>Recap</vt:lpstr>
      <vt:lpstr>Recap</vt:lpstr>
      <vt:lpstr>Recap</vt:lpstr>
      <vt:lpstr>Recap</vt:lpstr>
      <vt:lpstr>Recap</vt:lpstr>
      <vt:lpstr>Recap</vt:lpstr>
      <vt:lpstr>Recap</vt:lpstr>
      <vt:lpstr>Open-endedness</vt:lpstr>
      <vt:lpstr>Open-endedness</vt:lpstr>
      <vt:lpstr>Open-endedness</vt:lpstr>
      <vt:lpstr>Open-endedness</vt:lpstr>
      <vt:lpstr>Open-endedness</vt:lpstr>
      <vt:lpstr>Open-endedness</vt:lpstr>
      <vt:lpstr>Open-endedness</vt:lpstr>
      <vt:lpstr>Open-endedness</vt:lpstr>
      <vt:lpstr>Open-endedness</vt:lpstr>
      <vt:lpstr>Open-endedness</vt:lpstr>
      <vt:lpstr>Open-endedness</vt:lpstr>
      <vt:lpstr>Open-endedness</vt:lpstr>
      <vt:lpstr>Open-endedness</vt:lpstr>
      <vt:lpstr>Stating and implicating</vt:lpstr>
      <vt:lpstr>Stating and implicating</vt:lpstr>
      <vt:lpstr>Stating and implicating</vt:lpstr>
      <vt:lpstr>Stating and implicating</vt:lpstr>
      <vt:lpstr>Stating and implicating</vt:lpstr>
      <vt:lpstr>Stating and implicating</vt:lpstr>
      <vt:lpstr>Stating and implicating</vt:lpstr>
      <vt:lpstr>Stating and implicating</vt:lpstr>
      <vt:lpstr>The Cooperative Principle</vt:lpstr>
      <vt:lpstr>The Cooperative Principle: Maxims</vt:lpstr>
      <vt:lpstr>The Cooperative Principle: Maxims</vt:lpstr>
      <vt:lpstr>The Cooperative Principle: Maxims</vt:lpstr>
      <vt:lpstr>The Cooperative Principle: Maxims</vt:lpstr>
      <vt:lpstr>The Cooperative Principle: Maxims</vt:lpstr>
      <vt:lpstr>The Cooperative Principle: Maxims</vt:lpstr>
      <vt:lpstr>The Cooperative Principle: Maxims</vt:lpstr>
      <vt:lpstr>The Cooperative Principle: Maxims</vt:lpstr>
      <vt:lpstr>The Cooperative Principle: Maxims</vt:lpstr>
      <vt:lpstr>Reading for next time</vt:lpstr>
    </vt:vector>
  </TitlesOfParts>
  <Company/>
  <LinksUpToDate>false</LinksUpToDate>
  <SharedDoc>false</SharedDoc>
  <HyperlinksChanged>false</HyperlinksChanged>
  <AppVersion>15.0022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Philosophy of  Thought &amp; Language</dc:title>
  <dc:creator>Guy Longworth</dc:creator>
  <cp:lastModifiedBy>Microsoft Office User</cp:lastModifiedBy>
  <cp:revision>357</cp:revision>
  <cp:lastPrinted>2015-05-19T10:48:46Z</cp:lastPrinted>
  <dcterms:created xsi:type="dcterms:W3CDTF">2011-10-03T12:14:05Z</dcterms:created>
  <dcterms:modified xsi:type="dcterms:W3CDTF">2016-05-19T13:48:35Z</dcterms:modified>
</cp:coreProperties>
</file>