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54"/>
  </p:handoutMasterIdLst>
  <p:sldIdLst>
    <p:sldId id="256" r:id="rId2"/>
    <p:sldId id="489" r:id="rId3"/>
    <p:sldId id="310" r:id="rId4"/>
    <p:sldId id="642" r:id="rId5"/>
    <p:sldId id="645" r:id="rId6"/>
    <p:sldId id="660" r:id="rId7"/>
    <p:sldId id="665" r:id="rId8"/>
    <p:sldId id="666" r:id="rId9"/>
    <p:sldId id="751" r:id="rId10"/>
    <p:sldId id="752" r:id="rId11"/>
    <p:sldId id="753" r:id="rId12"/>
    <p:sldId id="787" r:id="rId13"/>
    <p:sldId id="792" r:id="rId14"/>
    <p:sldId id="788" r:id="rId15"/>
    <p:sldId id="789" r:id="rId16"/>
    <p:sldId id="794" r:id="rId17"/>
    <p:sldId id="795" r:id="rId18"/>
    <p:sldId id="790" r:id="rId19"/>
    <p:sldId id="755" r:id="rId20"/>
    <p:sldId id="756" r:id="rId21"/>
    <p:sldId id="757" r:id="rId22"/>
    <p:sldId id="758" r:id="rId23"/>
    <p:sldId id="759" r:id="rId24"/>
    <p:sldId id="760" r:id="rId25"/>
    <p:sldId id="761" r:id="rId26"/>
    <p:sldId id="762" r:id="rId27"/>
    <p:sldId id="763" r:id="rId28"/>
    <p:sldId id="764" r:id="rId29"/>
    <p:sldId id="765" r:id="rId30"/>
    <p:sldId id="766" r:id="rId31"/>
    <p:sldId id="767" r:id="rId32"/>
    <p:sldId id="768" r:id="rId33"/>
    <p:sldId id="769" r:id="rId34"/>
    <p:sldId id="770" r:id="rId35"/>
    <p:sldId id="771" r:id="rId36"/>
    <p:sldId id="772" r:id="rId37"/>
    <p:sldId id="791" r:id="rId38"/>
    <p:sldId id="773" r:id="rId39"/>
    <p:sldId id="774" r:id="rId40"/>
    <p:sldId id="775" r:id="rId41"/>
    <p:sldId id="776" r:id="rId42"/>
    <p:sldId id="777" r:id="rId43"/>
    <p:sldId id="778" r:id="rId44"/>
    <p:sldId id="779" r:id="rId45"/>
    <p:sldId id="780" r:id="rId46"/>
    <p:sldId id="781" r:id="rId47"/>
    <p:sldId id="782" r:id="rId48"/>
    <p:sldId id="783" r:id="rId49"/>
    <p:sldId id="797" r:id="rId50"/>
    <p:sldId id="784" r:id="rId51"/>
    <p:sldId id="796" r:id="rId52"/>
    <p:sldId id="785"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46" autoAdjust="0"/>
    <p:restoredTop sz="93864"/>
  </p:normalViewPr>
  <p:slideViewPr>
    <p:cSldViewPr snapToGrid="0" snapToObjects="1">
      <p:cViewPr>
        <p:scale>
          <a:sx n="110" d="100"/>
          <a:sy n="110" d="100"/>
        </p:scale>
        <p:origin x="-56" y="-7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handoutMaster" Target="handoutMasters/handoutMaster1.xml"/><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7150478-5A5E-A24B-B784-4BC1852EE88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D6B3C24-78CD-0044-94D3-6FF698562F9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4F80BE-2093-8C49-BBA0-6EA84DE96EE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3A602E8-9CAF-9443-A966-2344D616934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076D926-BE62-A348-8F6C-0182F52AFB9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C7B913B-CEE3-294C-A468-2B486653916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1D47D60-F468-484F-B0AB-4E4443204C6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F29F4B-7206-E140-A66A-80F443BE5C9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35E96D7-403E-3948-9768-D3114301003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85DF6E9-1BE7-C74D-ACF9-0F1B0209FD7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3B97FE4-75B7-FB4E-8184-FD8D0AAFD45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101A032-3D9D-1B4F-9F9E-D0B0FBC7825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13449BD-8B69-F54B-829D-81B6394A5D4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8906D2F-4AED-EB49-B33D-620F9A670FE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9C5AD1B-32CA-444E-B05B-0071D49F7FD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D64411B-3B99-524A-B39E-C627A1570AC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590F60C-9ADD-DA4B-A125-0F0F6D5B3BB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7093853-5050-7E49-924E-71110E678D9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69F1C0A-F6DC-6B44-9426-A9A7CE3ECA5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850F360-76E1-744B-BE98-1ADDA4E93E8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0E4863E-9DDD-8442-80C2-3B1B1BF959A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4C9585A-DF6C-E142-9409-06B7894821D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FD7730C-599F-C046-A7A7-ADAE78343E6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D4FF44B-E006-C648-AA60-28C41EDF06E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790AA5C-4B6D-ED4D-BF0F-7F5FC5FF8FD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BF3FC35-4B68-9648-AF08-EC41FF84003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9A6BB1A-1CA5-024F-84E9-439D4DA1A83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64BC8DF-5C1D-534F-A191-43E367A26DB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EB7DB95-49DA-3346-BB04-5A337270DE1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91BFBD4-FAAE-7548-8BAB-6AC580FDDE1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6993A83-11B7-8F45-AF94-7503D586B79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E51F626-A7BC-3D46-A6FB-5856668C97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765ED4E-5BEC-AC4B-8DFE-4EBA43B9546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9F27312-1A7C-8144-87A9-2792ACA12DF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3151FFA-6DBB-DC4F-9F33-DA9A5FD83D6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F6CD606-AD51-3746-AE1F-E46EBCD49F2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06A2233-8A44-924E-9954-69030BDFA44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495481A-A46A-C349-B80C-7E8A7AAFF04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B2DB40D-19F9-384D-A6C1-5F94D6EBAFA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3FAA4AB-B6D0-1646-99B8-D4F81A4FB74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26A2FAF-1DF1-A540-A1F3-D41AB9AB60C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71D4577-1D00-9040-B49F-664283CC253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1DBD506-4F1D-5A45-979D-AD1F998777D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F683653-3B16-2448-AA25-DE3E9EA9484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ACE6B95-2224-E74E-9FF2-BB3FF8229EB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41941E7-A8E1-9C42-A98B-06B001AD38D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CDBEAD-9792-754A-819A-BE44377350B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42C37C4-57ED-E747-98E0-398706F1305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5F254F1-F67D-6F40-A352-EE9F28EAD0F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2EAC415-1ECC-2C44-8A89-A608A80C54F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3ED6E-370C-2F46-BB7C-5732417583F1}" type="datetimeFigureOut">
              <a:rPr lang="en-US" smtClean="0"/>
              <a:t>5/24/16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4748B9-BCAD-5A49-9C90-0C2223C26D19}" type="slidenum">
              <a:rPr lang="en-US" smtClean="0"/>
              <a:t>‹#›</a:t>
            </a:fld>
            <a:endParaRPr lang="en-US"/>
          </a:p>
        </p:txBody>
      </p:sp>
    </p:spTree>
    <p:extLst>
      <p:ext uri="{BB962C8B-B14F-4D97-AF65-F5344CB8AC3E}">
        <p14:creationId xmlns:p14="http://schemas.microsoft.com/office/powerpoint/2010/main" val="1622758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5/24/16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5/24/16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5/24/16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5/24/16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5/24/16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5/24/16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5/24/16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5/24/16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11" Type="http://schemas.openxmlformats.org/officeDocument/2006/relationships/image" Target="../media/image8.png"/><Relationship Id="rId12"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diagramData" Target="../diagrams/data15.xml"/><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s>
</file>

<file path=ppt/slides/_rels/slide17.xml.rels><?xml version="1.0" encoding="UTF-8" standalone="yes"?>
<Relationships xmlns="http://schemas.openxmlformats.org/package/2006/relationships"><Relationship Id="rId11" Type="http://schemas.openxmlformats.org/officeDocument/2006/relationships/image" Target="../media/image8.png"/><Relationship Id="rId12"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diagramData" Target="../diagrams/data16.xml"/><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51.xml.rels><?xml version="1.0" encoding="UTF-8" standalone="yes"?>
<Relationships xmlns="http://schemas.openxmlformats.org/package/2006/relationships"><Relationship Id="rId11" Type="http://schemas.openxmlformats.org/officeDocument/2006/relationships/image" Target="../media/image8.png"/><Relationship Id="rId12"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diagramData" Target="../diagrams/data49.xml"/><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7.png"/></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267158"/>
            <a:ext cx="5486400" cy="735262"/>
          </a:xfrm>
        </p:spPr>
        <p:txBody>
          <a:bodyPr>
            <a:normAutofit/>
          </a:bodyPr>
          <a:lstStyle/>
          <a:p>
            <a:endParaRPr lang="en-US" sz="2800" dirty="0">
              <a:latin typeface="Garamond"/>
              <a:cs typeface="Garamond"/>
            </a:endParaRPr>
          </a:p>
        </p:txBody>
      </p:sp>
      <p:sp>
        <p:nvSpPr>
          <p:cNvPr id="3" name="Subtitle 2"/>
          <p:cNvSpPr>
            <a:spLocks noGrp="1"/>
          </p:cNvSpPr>
          <p:nvPr>
            <p:ph type="body" sz="half" idx="2"/>
          </p:nvPr>
        </p:nvSpPr>
        <p:spPr>
          <a:xfrm>
            <a:off x="1792288" y="200527"/>
            <a:ext cx="5486400" cy="1270000"/>
          </a:xfrm>
        </p:spPr>
        <p:txBody>
          <a:bodyPr>
            <a:normAutofit/>
          </a:bodyPr>
          <a:lstStyle/>
          <a:p>
            <a:endParaRPr lang="en-US" sz="2800" dirty="0">
              <a:latin typeface="Garamond"/>
              <a:cs typeface="Garamond"/>
            </a:endParaRPr>
          </a:p>
        </p:txBody>
      </p:sp>
      <p:sp>
        <p:nvSpPr>
          <p:cNvPr id="14" name="TextBox 13"/>
          <p:cNvSpPr txBox="1"/>
          <p:nvPr/>
        </p:nvSpPr>
        <p:spPr>
          <a:xfrm>
            <a:off x="254000" y="882315"/>
            <a:ext cx="8595895" cy="830997"/>
          </a:xfrm>
          <a:prstGeom prst="rect">
            <a:avLst/>
          </a:prstGeom>
          <a:noFill/>
          <a:ln>
            <a:noFill/>
          </a:ln>
          <a:effectLst>
            <a:glow rad="101600">
              <a:schemeClr val="accent6">
                <a:satMod val="175000"/>
                <a:alpha val="40000"/>
              </a:schemeClr>
            </a:glow>
          </a:effectLst>
        </p:spPr>
        <p:txBody>
          <a:bodyPr wrap="square" rtlCol="0">
            <a:spAutoFit/>
          </a:bodyPr>
          <a:lstStyle/>
          <a:p>
            <a:pPr algn="ctr"/>
            <a:r>
              <a:rPr lang="en-US" sz="4800" b="1" dirty="0" smtClean="0">
                <a:solidFill>
                  <a:schemeClr val="bg1"/>
                </a:solidFill>
                <a:effectLst>
                  <a:glow rad="101600">
                    <a:schemeClr val="accent3">
                      <a:lumMod val="60000"/>
                      <a:lumOff val="40000"/>
                      <a:alpha val="30000"/>
                    </a:schemeClr>
                  </a:glow>
                </a:effectLst>
                <a:latin typeface="Garamond"/>
                <a:cs typeface="Garamond"/>
              </a:rPr>
              <a:t>Something About John L. Austin</a:t>
            </a:r>
            <a:endParaRPr lang="en-US" sz="4800" b="1" dirty="0">
              <a:solidFill>
                <a:schemeClr val="bg1"/>
              </a:solidFill>
              <a:effectLst>
                <a:glow rad="101600">
                  <a:schemeClr val="accent3">
                    <a:lumMod val="60000"/>
                    <a:lumOff val="40000"/>
                    <a:alpha val="30000"/>
                  </a:schemeClr>
                </a:glow>
              </a:effectLst>
              <a:latin typeface="Garamond"/>
              <a:cs typeface="Garamond"/>
            </a:endParaRPr>
          </a:p>
        </p:txBody>
      </p:sp>
      <p:pic>
        <p:nvPicPr>
          <p:cNvPr id="6" name="Picture Placeholder 5" descr="jules-et-jim-francois-truffaut.jpg"/>
          <p:cNvPicPr>
            <a:picLocks noGrp="1" noChangeAspect="1"/>
          </p:cNvPicPr>
          <p:nvPr>
            <p:ph type="pic" idx="1"/>
          </p:nvPr>
        </p:nvPicPr>
        <p:blipFill>
          <a:blip r:embed="rId2">
            <a:extLst>
              <a:ext uri="{28A0092B-C50C-407E-A947-70E740481C1C}">
                <a14:useLocalDpi xmlns:a14="http://schemas.microsoft.com/office/drawing/2010/main" val="0"/>
              </a:ext>
            </a:extLst>
          </a:blip>
          <a:srcRect l="6834" r="6834"/>
          <a:stretch>
            <a:fillRect/>
          </a:stretch>
        </p:blipFill>
        <p:spPr>
          <a:xfrm>
            <a:off x="0" y="0"/>
            <a:ext cx="9144000" cy="6858000"/>
          </a:xfrm>
        </p:spPr>
      </p:pic>
      <p:pic>
        <p:nvPicPr>
          <p:cNvPr id="4" name="Picture 3"/>
          <p:cNvPicPr>
            <a:picLocks noChangeAspect="1"/>
          </p:cNvPicPr>
          <p:nvPr/>
        </p:nvPicPr>
        <p:blipFill>
          <a:blip r:embed="rId3"/>
          <a:stretch>
            <a:fillRect/>
          </a:stretch>
        </p:blipFill>
        <p:spPr>
          <a:xfrm>
            <a:off x="-9852" y="0"/>
            <a:ext cx="9153851" cy="6858000"/>
          </a:xfrm>
          <a:prstGeom prst="rect">
            <a:avLst/>
          </a:prstGeom>
        </p:spPr>
      </p:pic>
      <p:sp>
        <p:nvSpPr>
          <p:cNvPr id="5" name="TextBox 4"/>
          <p:cNvSpPr txBox="1"/>
          <p:nvPr/>
        </p:nvSpPr>
        <p:spPr>
          <a:xfrm>
            <a:off x="380011" y="4450324"/>
            <a:ext cx="8469884" cy="2062103"/>
          </a:xfrm>
          <a:prstGeom prst="rect">
            <a:avLst/>
          </a:prstGeom>
          <a:noFill/>
        </p:spPr>
        <p:txBody>
          <a:bodyPr wrap="square" rtlCol="0">
            <a:spAutoFit/>
          </a:bodyPr>
          <a:lstStyle/>
          <a:p>
            <a:pPr algn="ctr"/>
            <a:r>
              <a:rPr lang="en-US" sz="6400" dirty="0" smtClean="0">
                <a:ln>
                  <a:solidFill>
                    <a:schemeClr val="bg1">
                      <a:alpha val="42000"/>
                    </a:schemeClr>
                  </a:solidFill>
                </a:ln>
                <a:solidFill>
                  <a:srgbClr val="FF0000"/>
                </a:solidFill>
                <a:latin typeface="Arial Black"/>
                <a:cs typeface="Arial Black"/>
              </a:rPr>
              <a:t>MEANING AND COMMUNICATION</a:t>
            </a:r>
            <a:endParaRPr lang="en-US" sz="6400" dirty="0">
              <a:ln>
                <a:solidFill>
                  <a:schemeClr val="bg1">
                    <a:alpha val="42000"/>
                  </a:schemeClr>
                </a:solidFill>
              </a:ln>
              <a:solidFill>
                <a:srgbClr val="FF0000"/>
              </a:solidFill>
              <a:latin typeface="Arial Black"/>
              <a:cs typeface="Arial Black"/>
            </a:endParaRPr>
          </a:p>
        </p:txBody>
      </p:sp>
    </p:spTree>
    <p:extLst>
      <p:ext uri="{BB962C8B-B14F-4D97-AF65-F5344CB8AC3E}">
        <p14:creationId xmlns:p14="http://schemas.microsoft.com/office/powerpoint/2010/main" val="1830879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1095743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419671"/>
          </a:xfrm>
          <a:prstGeom prst="rect">
            <a:avLst/>
          </a:prstGeom>
          <a:noFill/>
        </p:spPr>
        <p:txBody>
          <a:bodyPr wrap="square" rtlCol="0">
            <a:spAutoFit/>
          </a:bodyPr>
          <a:lstStyle/>
          <a:p>
            <a:pPr marL="660400" indent="-660400">
              <a:lnSpc>
                <a:spcPct val="90000"/>
              </a:lnSpc>
              <a:buFontTx/>
              <a:buAutoNum type="arabicPeriod"/>
            </a:pPr>
            <a:r>
              <a:rPr lang="en-US" sz="2400" dirty="0">
                <a:latin typeface="Arial" charset="0"/>
                <a:ea typeface="ＭＳ Ｐゴシック" charset="0"/>
                <a:cs typeface="ＭＳ Ｐゴシック" charset="0"/>
              </a:rPr>
              <a:t>Speaker meaning in general is a form of </a:t>
            </a:r>
            <a:r>
              <a:rPr lang="en-US" sz="2400" i="1" dirty="0">
                <a:latin typeface="Arial" charset="0"/>
                <a:ea typeface="ＭＳ Ｐゴシック" charset="0"/>
                <a:cs typeface="ＭＳ Ｐゴシック" charset="0"/>
              </a:rPr>
              <a:t>non-natural meaning</a:t>
            </a:r>
            <a:r>
              <a:rPr lang="en-US" sz="2400" dirty="0">
                <a:latin typeface="Arial" charset="0"/>
                <a:ea typeface="ＭＳ Ｐゴシック" charset="0"/>
                <a:cs typeface="ＭＳ Ｐゴシック" charset="0"/>
              </a:rPr>
              <a:t>.</a:t>
            </a:r>
          </a:p>
          <a:p>
            <a:pPr marL="660400" indent="-660400">
              <a:lnSpc>
                <a:spcPct val="90000"/>
              </a:lnSpc>
              <a:buFontTx/>
              <a:buAutoNum type="arabicPeriod"/>
            </a:pPr>
            <a:r>
              <a:rPr lang="en-US" sz="2400" dirty="0">
                <a:latin typeface="Arial" charset="0"/>
                <a:ea typeface="ＭＳ Ｐゴシック" charset="0"/>
                <a:cs typeface="ＭＳ Ｐゴシック" charset="0"/>
              </a:rPr>
              <a:t>So, it is to be accounted for by appeal to speakers intentions—either reflexive intentions or open-intentions as captured by a multi-clause account.</a:t>
            </a:r>
          </a:p>
          <a:p>
            <a:pPr marL="660400" indent="-660400">
              <a:lnSpc>
                <a:spcPct val="90000"/>
              </a:lnSpc>
              <a:buFontTx/>
              <a:buAutoNum type="arabicPeriod"/>
            </a:pPr>
            <a:r>
              <a:rPr lang="en-US" sz="2400" dirty="0">
                <a:latin typeface="Arial" charset="0"/>
                <a:ea typeface="ＭＳ Ｐゴシック" charset="0"/>
                <a:cs typeface="ＭＳ Ｐゴシック" charset="0"/>
              </a:rPr>
              <a:t>What is said and what is implicated are two species of speaker meaning.</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543834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5666504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087272"/>
          </a:xfrm>
          <a:prstGeom prst="rect">
            <a:avLst/>
          </a:prstGeom>
          <a:noFill/>
        </p:spPr>
        <p:txBody>
          <a:bodyPr wrap="square" rtlCol="0">
            <a:spAutoFit/>
          </a:bodyPr>
          <a:lstStyle/>
          <a:p>
            <a:pPr marL="660400" indent="-660400">
              <a:lnSpc>
                <a:spcPct val="90000"/>
              </a:lnSpc>
              <a:buFontTx/>
              <a:buAutoNum type="arabicPeriod" startAt="4"/>
            </a:pPr>
            <a:r>
              <a:rPr lang="en-US" sz="2400" dirty="0">
                <a:latin typeface="Arial" charset="0"/>
                <a:ea typeface="ＭＳ Ｐゴシック" charset="0"/>
                <a:cs typeface="ＭＳ Ｐゴシック" charset="0"/>
              </a:rPr>
              <a:t>Plausibly, saying something is a more basic action than implicating something: one implicates something </a:t>
            </a:r>
            <a:r>
              <a:rPr lang="en-US" sz="2400" i="1" dirty="0">
                <a:latin typeface="Arial" charset="0"/>
                <a:ea typeface="ＭＳ Ｐゴシック" charset="0"/>
                <a:cs typeface="ＭＳ Ｐゴシック" charset="0"/>
              </a:rPr>
              <a:t>by</a:t>
            </a:r>
            <a:r>
              <a:rPr lang="en-US" sz="2400" dirty="0">
                <a:latin typeface="Arial" charset="0"/>
                <a:ea typeface="ＭＳ Ｐゴシック" charset="0"/>
                <a:cs typeface="ＭＳ Ｐゴシック" charset="0"/>
              </a:rPr>
              <a:t> saying something.</a:t>
            </a:r>
          </a:p>
          <a:p>
            <a:pPr marL="660400" indent="-660400">
              <a:lnSpc>
                <a:spcPct val="90000"/>
              </a:lnSpc>
              <a:buFontTx/>
              <a:buAutoNum type="arabicPeriod" startAt="4"/>
            </a:pPr>
            <a:r>
              <a:rPr lang="en-US" sz="2400" dirty="0">
                <a:latin typeface="Arial" charset="0"/>
                <a:ea typeface="ＭＳ Ｐゴシック" charset="0"/>
                <a:cs typeface="ＭＳ Ｐゴシック" charset="0"/>
              </a:rPr>
              <a:t>Plausibly, implicating something is </a:t>
            </a:r>
            <a:r>
              <a:rPr lang="en-US" sz="2400" b="1" dirty="0">
                <a:latin typeface="Arial" charset="0"/>
                <a:ea typeface="ＭＳ Ｐゴシック" charset="0"/>
                <a:cs typeface="ＭＳ Ｐゴシック" charset="0"/>
              </a:rPr>
              <a:t>indirect</a:t>
            </a:r>
            <a:r>
              <a:rPr lang="en-US" sz="2400" dirty="0">
                <a:latin typeface="Arial" charset="0"/>
                <a:ea typeface="ＭＳ Ｐゴシック" charset="0"/>
                <a:cs typeface="ＭＳ Ｐゴシック" charset="0"/>
              </a:rPr>
              <a:t>: it is something one does </a:t>
            </a:r>
            <a:r>
              <a:rPr lang="en-US" sz="2400" b="1" dirty="0">
                <a:latin typeface="Arial" charset="0"/>
                <a:ea typeface="ＭＳ Ｐゴシック" charset="0"/>
                <a:cs typeface="ＭＳ Ｐゴシック" charset="0"/>
              </a:rPr>
              <a:t>by virtue of doing something else</a:t>
            </a:r>
            <a:r>
              <a:rPr lang="en-US" sz="2400" dirty="0">
                <a:latin typeface="Arial" charset="0"/>
                <a:ea typeface="ＭＳ Ｐゴシック" charset="0"/>
                <a:cs typeface="ＭＳ Ｐゴシック" charset="0"/>
              </a:rPr>
              <a:t>, namely saying something.</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750962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258423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The </a:t>
            </a:r>
            <a:r>
              <a:rPr lang="en-GB" sz="2400" b="1" dirty="0">
                <a:latin typeface="Arial" charset="0"/>
                <a:ea typeface="ＭＳ Ｐゴシック" charset="0"/>
                <a:cs typeface="ＭＳ Ｐゴシック" charset="0"/>
              </a:rPr>
              <a:t>Cooperative Principle</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Make your conversational contribution such as is required, at the stage at which it occurs, by the accepted purpose or direction of the talk exchange in which you are engaged.” (26)</a:t>
            </a: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134375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Calculating </a:t>
            </a:r>
            <a:r>
              <a:rPr lang="en-US" dirty="0" err="1" smtClean="0">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677656"/>
          </a:xfrm>
          <a:prstGeom prst="rect">
            <a:avLst/>
          </a:prstGeom>
          <a:noFill/>
        </p:spPr>
        <p:txBody>
          <a:bodyPr wrap="square" rtlCol="0">
            <a:spAutoFit/>
          </a:bodyPr>
          <a:lstStyle/>
          <a:p>
            <a:pPr>
              <a:buFont typeface="Marlett" charset="0"/>
              <a:buNone/>
            </a:pPr>
            <a:r>
              <a:rPr lang="en-US" sz="2400" dirty="0">
                <a:latin typeface="Arial" charset="0"/>
                <a:ea typeface="ＭＳ Ｐゴシック" charset="0"/>
                <a:cs typeface="ＭＳ Ｐゴシック" charset="0"/>
              </a:rPr>
              <a:t>How does the co-operative principle help us to deal with the puzzle, and in particular the need to provide an account of what is conveyed, given knowledge of meaning and background knowledge?</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944797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Calculating </a:t>
            </a:r>
            <a:r>
              <a:rPr lang="en-US" dirty="0" err="1" smtClean="0">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4562049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308324"/>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“to calculate a conversational </a:t>
            </a:r>
            <a:r>
              <a:rPr lang="en-GB" sz="2400" dirty="0" err="1">
                <a:latin typeface="Arial" charset="0"/>
                <a:ea typeface="ＭＳ Ｐゴシック" charset="0"/>
                <a:cs typeface="ＭＳ Ｐゴシック" charset="0"/>
              </a:rPr>
              <a:t>implicature</a:t>
            </a:r>
            <a:r>
              <a:rPr lang="en-GB" sz="2400" dirty="0">
                <a:latin typeface="Arial" charset="0"/>
                <a:ea typeface="ＭＳ Ｐゴシック" charset="0"/>
                <a:cs typeface="ＭＳ Ｐゴシック" charset="0"/>
              </a:rPr>
              <a:t> is to calculate what has to be supposed in order to preserve the supposition that the Cooperative Principle is being observed” (39–40</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7603878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Calculating </a:t>
            </a:r>
            <a:r>
              <a:rPr lang="en-US" dirty="0" err="1" smtClean="0">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3327698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308324"/>
          </a:xfrm>
          <a:prstGeom prst="rect">
            <a:avLst/>
          </a:prstGeom>
          <a:noFill/>
        </p:spPr>
        <p:txBody>
          <a:bodyPr wrap="square" rtlCol="0">
            <a:spAutoFit/>
          </a:bodyPr>
          <a:lstStyle/>
          <a:p>
            <a:pPr>
              <a:buFont typeface="Marlett" charset="0"/>
              <a:buNone/>
            </a:pPr>
            <a:r>
              <a:rPr lang="en-GB" sz="2400" smtClean="0">
                <a:latin typeface="Arial" charset="0"/>
                <a:ea typeface="ＭＳ Ｐゴシック" charset="0"/>
                <a:cs typeface="ＭＳ Ｐゴシック" charset="0"/>
              </a:rPr>
              <a:t>So </a:t>
            </a:r>
            <a:r>
              <a:rPr lang="en-GB" sz="2400" dirty="0">
                <a:latin typeface="Arial" charset="0"/>
                <a:ea typeface="ＭＳ Ｐゴシック" charset="0"/>
                <a:cs typeface="ＭＳ Ｐゴシック" charset="0"/>
              </a:rPr>
              <a:t>the core idea is that </a:t>
            </a:r>
            <a:r>
              <a:rPr lang="en-GB" sz="2400" b="1" dirty="0">
                <a:latin typeface="Arial" charset="0"/>
                <a:ea typeface="ＭＳ Ｐゴシック" charset="0"/>
                <a:cs typeface="ＭＳ Ｐゴシック" charset="0"/>
              </a:rPr>
              <a:t>a conversational </a:t>
            </a:r>
            <a:r>
              <a:rPr lang="en-GB" sz="2400" b="1" dirty="0" err="1">
                <a:latin typeface="Arial" charset="0"/>
                <a:ea typeface="ＭＳ Ｐゴシック" charset="0"/>
                <a:cs typeface="ＭＳ Ｐゴシック" charset="0"/>
              </a:rPr>
              <a:t>implicature</a:t>
            </a:r>
            <a:r>
              <a:rPr lang="en-GB" sz="2400" b="1" dirty="0">
                <a:latin typeface="Arial" charset="0"/>
                <a:ea typeface="ＭＳ Ｐゴシック" charset="0"/>
                <a:cs typeface="ＭＳ Ｐゴシック" charset="0"/>
              </a:rPr>
              <a:t> is an assumption you need to make in order to for it to be true that a speaker is sticking to the Cooperative Principle.</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501803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Calculating </a:t>
            </a:r>
            <a:r>
              <a:rPr lang="en-US" dirty="0" err="1">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308324"/>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Consider an example (from </a:t>
            </a:r>
            <a:r>
              <a:rPr lang="en-GB" sz="2400" i="1" dirty="0">
                <a:latin typeface="Arial" charset="0"/>
                <a:ea typeface="ＭＳ Ｐゴシック" charset="0"/>
                <a:cs typeface="ＭＳ Ｐゴシック" charset="0"/>
              </a:rPr>
              <a:t>Fargo</a:t>
            </a:r>
            <a:r>
              <a:rPr lang="en-GB" sz="2400" dirty="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MARGE: Where </a:t>
            </a:r>
            <a:r>
              <a:rPr lang="en-GB" sz="2400" dirty="0">
                <a:latin typeface="Arial" charset="0"/>
                <a:ea typeface="ＭＳ Ｐゴシック" charset="0"/>
                <a:cs typeface="ＭＳ Ｐゴシック" charset="0"/>
              </a:rPr>
              <a:t>is everybody? </a:t>
            </a:r>
          </a:p>
          <a:p>
            <a:pPr>
              <a:buFont typeface="Marlett" charset="0"/>
              <a:buNone/>
            </a:pPr>
            <a:endParaRPr lang="en-GB" sz="2400" dirty="0" smtClean="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LOU: Well – </a:t>
            </a:r>
            <a:r>
              <a:rPr lang="en-GB" sz="2400" dirty="0">
                <a:latin typeface="Arial" charset="0"/>
                <a:ea typeface="ＭＳ Ｐゴシック" charset="0"/>
                <a:cs typeface="ＭＳ Ｐゴシック" charset="0"/>
              </a:rPr>
              <a:t>it's cold, Margie.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pic>
        <p:nvPicPr>
          <p:cNvPr id="11" name="Picture 10"/>
          <p:cNvPicPr>
            <a:picLocks noChangeAspect="1"/>
          </p:cNvPicPr>
          <p:nvPr/>
        </p:nvPicPr>
        <p:blipFill>
          <a:blip r:embed="rId12"/>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347694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Calculating </a:t>
            </a:r>
            <a:r>
              <a:rPr lang="en-US" dirty="0" err="1">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893647"/>
          </a:xfrm>
          <a:prstGeom prst="rect">
            <a:avLst/>
          </a:prstGeom>
          <a:noFill/>
        </p:spPr>
        <p:txBody>
          <a:bodyPr wrap="square" rtlCol="0">
            <a:spAutoFit/>
          </a:bodyPr>
          <a:lstStyle/>
          <a:p>
            <a:pPr>
              <a:buFont typeface="Marlett" charset="0"/>
              <a:buNone/>
              <a:defRPr/>
            </a:pPr>
            <a:r>
              <a:rPr lang="en-GB" sz="2400" dirty="0">
                <a:latin typeface="Arial"/>
                <a:cs typeface="Arial"/>
              </a:rPr>
              <a:t>1</a:t>
            </a:r>
            <a:r>
              <a:rPr lang="en-GB" sz="2400" dirty="0" smtClean="0">
                <a:latin typeface="Arial"/>
                <a:cs typeface="Arial"/>
              </a:rPr>
              <a:t>. </a:t>
            </a:r>
            <a:r>
              <a:rPr lang="en-GB" sz="2400" dirty="0">
                <a:latin typeface="Arial"/>
                <a:cs typeface="Arial"/>
              </a:rPr>
              <a:t>There’s reason to presume that Lou is being cooperative.  </a:t>
            </a:r>
          </a:p>
          <a:p>
            <a:pPr>
              <a:buFont typeface="Marlett" charset="0"/>
              <a:buNone/>
              <a:defRPr/>
            </a:pPr>
            <a:endParaRPr lang="en-GB" sz="2400" dirty="0">
              <a:latin typeface="Arial"/>
              <a:cs typeface="Arial"/>
            </a:endParaRPr>
          </a:p>
          <a:p>
            <a:pPr>
              <a:buFont typeface="Marlett" charset="0"/>
              <a:buNone/>
              <a:defRPr/>
            </a:pPr>
            <a:r>
              <a:rPr lang="en-GB" sz="2400" dirty="0">
                <a:latin typeface="Arial"/>
                <a:cs typeface="Arial"/>
              </a:rPr>
              <a:t>2. </a:t>
            </a:r>
            <a:r>
              <a:rPr lang="en-GB" sz="2400" dirty="0" smtClean="0">
                <a:latin typeface="Arial"/>
                <a:cs typeface="Arial"/>
              </a:rPr>
              <a:t>Unless </a:t>
            </a:r>
            <a:r>
              <a:rPr lang="en-GB" sz="2400" dirty="0">
                <a:latin typeface="Arial"/>
                <a:cs typeface="Arial"/>
              </a:rPr>
              <a:t>Lou thought that coldness were the reason why everybody is not here yet, Lou’s contribution would violate Quantity and Relation and so fail to be cooperative. </a:t>
            </a:r>
          </a:p>
          <a:p>
            <a:pPr>
              <a:buFont typeface="Marlett" charset="0"/>
              <a:buNone/>
              <a:defRPr/>
            </a:pPr>
            <a:endParaRPr lang="en-GB" sz="2400" dirty="0">
              <a:latin typeface="Arial"/>
              <a:cs typeface="Arial"/>
            </a:endParaRPr>
          </a:p>
          <a:p>
            <a:pPr>
              <a:buFont typeface="Marlett" charset="0"/>
              <a:buAutoNum type="arabicPeriod" startAt="3"/>
              <a:defRPr/>
            </a:pPr>
            <a:r>
              <a:rPr lang="en-GB" sz="2400" dirty="0" smtClean="0">
                <a:latin typeface="Arial"/>
                <a:cs typeface="Arial"/>
              </a:rPr>
              <a:t> Lou </a:t>
            </a:r>
            <a:r>
              <a:rPr lang="en-GB" sz="2400" dirty="0">
                <a:latin typeface="Arial"/>
                <a:cs typeface="Arial"/>
              </a:rPr>
              <a:t>thinks, and would expect Marge to realise he thinks, that Marge can work out that (2).</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pic>
        <p:nvPicPr>
          <p:cNvPr id="11" name="Picture 10"/>
          <p:cNvPicPr>
            <a:picLocks noChangeAspect="1"/>
          </p:cNvPicPr>
          <p:nvPr/>
        </p:nvPicPr>
        <p:blipFill>
          <a:blip r:embed="rId12"/>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720958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Calculating </a:t>
            </a:r>
            <a:r>
              <a:rPr lang="en-US" dirty="0" err="1" smtClean="0">
                <a:latin typeface="Arial"/>
                <a:cs typeface="Arial"/>
              </a:rPr>
              <a:t>implicatures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4706863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Two questions:</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Q1. Why have you produced precisely that utterance?</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Q2. How can I answer Q1. in a way that treats you as adhering optimally to the Cooperative Principle and maxims?</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2992267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eaLnBrk="1" hangingPunct="1"/>
            <a:r>
              <a:rPr lang="en-US" dirty="0" smtClean="0">
                <a:latin typeface="Arial" charset="0"/>
                <a:ea typeface="ＭＳ Ｐゴシック" charset="0"/>
                <a:cs typeface="ＭＳ Ｐゴシック" charset="0"/>
              </a:rPr>
              <a:t>Conversation and conventional </a:t>
            </a:r>
            <a:r>
              <a:rPr lang="en-US" dirty="0" err="1" smtClean="0">
                <a:latin typeface="Arial" charset="0"/>
                <a:ea typeface="ＭＳ Ｐゴシック" charset="0"/>
                <a:cs typeface="ＭＳ Ｐゴシック" charset="0"/>
              </a:rPr>
              <a:t>implicature</a:t>
            </a:r>
            <a:endParaRPr lang="en-US" dirty="0">
              <a:latin typeface="Arial" charset="0"/>
              <a:ea typeface="ＭＳ Ｐゴシック" charset="0"/>
              <a:cs typeface="ＭＳ Ｐゴシック" charset="0"/>
            </a:endParaRPr>
          </a:p>
        </p:txBody>
      </p:sp>
      <p:sp>
        <p:nvSpPr>
          <p:cNvPr id="22531" name="Rectangle 3"/>
          <p:cNvSpPr>
            <a:spLocks noGrp="1" noChangeArrowheads="1"/>
          </p:cNvSpPr>
          <p:nvPr>
            <p:ph type="body" idx="1"/>
          </p:nvPr>
        </p:nvSpPr>
        <p:spPr>
          <a:xfrm>
            <a:off x="539552" y="1916832"/>
            <a:ext cx="7772400" cy="4114800"/>
          </a:xfrm>
        </p:spPr>
        <p:txBody>
          <a:bodyPr/>
          <a:lstStyle/>
          <a:p>
            <a:pPr marL="660400" indent="-660400" algn="ctr" eaLnBrk="1" hangingPunct="1">
              <a:lnSpc>
                <a:spcPct val="90000"/>
              </a:lnSpc>
              <a:buFontTx/>
              <a:buNone/>
            </a:pPr>
            <a:r>
              <a:rPr lang="en-US" sz="2400">
                <a:latin typeface="Arial" charset="0"/>
                <a:ea typeface="ＭＳ Ｐゴシック" charset="0"/>
                <a:cs typeface="ＭＳ Ｐゴシック" charset="0"/>
              </a:rPr>
              <a:t>Speaker meaning</a:t>
            </a:r>
          </a:p>
        </p:txBody>
      </p:sp>
      <p:cxnSp>
        <p:nvCxnSpPr>
          <p:cNvPr id="22532" name="Straight Arrow Connector 4"/>
          <p:cNvCxnSpPr>
            <a:cxnSpLocks noChangeShapeType="1"/>
          </p:cNvCxnSpPr>
          <p:nvPr/>
        </p:nvCxnSpPr>
        <p:spPr bwMode="auto">
          <a:xfrm rot="10800000" flipV="1">
            <a:off x="2209800" y="2514600"/>
            <a:ext cx="1828800" cy="9144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22533" name="Straight Arrow Connector 6"/>
          <p:cNvCxnSpPr>
            <a:cxnSpLocks noChangeShapeType="1"/>
          </p:cNvCxnSpPr>
          <p:nvPr/>
        </p:nvCxnSpPr>
        <p:spPr bwMode="auto">
          <a:xfrm>
            <a:off x="4953000" y="2514600"/>
            <a:ext cx="1752600" cy="9144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2534" name="TextBox 7"/>
          <p:cNvSpPr txBox="1">
            <a:spLocks noChangeArrowheads="1"/>
          </p:cNvSpPr>
          <p:nvPr/>
        </p:nvSpPr>
        <p:spPr bwMode="auto">
          <a:xfrm>
            <a:off x="1066800" y="3657600"/>
            <a:ext cx="28956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What is </a:t>
            </a:r>
            <a:r>
              <a:rPr lang="en-US" dirty="0" smtClean="0"/>
              <a:t>stated</a:t>
            </a:r>
            <a:endParaRPr lang="en-US" dirty="0"/>
          </a:p>
        </p:txBody>
      </p:sp>
      <p:sp>
        <p:nvSpPr>
          <p:cNvPr id="22535" name="TextBox 9"/>
          <p:cNvSpPr txBox="1">
            <a:spLocks noChangeArrowheads="1"/>
          </p:cNvSpPr>
          <p:nvPr/>
        </p:nvSpPr>
        <p:spPr bwMode="auto">
          <a:xfrm>
            <a:off x="5867400" y="3581400"/>
            <a:ext cx="2362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a:t>Implicature</a:t>
            </a:r>
          </a:p>
        </p:txBody>
      </p:sp>
      <p:cxnSp>
        <p:nvCxnSpPr>
          <p:cNvPr id="22536" name="Straight Arrow Connector 10"/>
          <p:cNvCxnSpPr>
            <a:cxnSpLocks noChangeShapeType="1"/>
          </p:cNvCxnSpPr>
          <p:nvPr/>
        </p:nvCxnSpPr>
        <p:spPr bwMode="auto">
          <a:xfrm rot="10800000" flipV="1">
            <a:off x="2895600" y="4191000"/>
            <a:ext cx="3352800" cy="7620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22537" name="Straight Arrow Connector 12"/>
          <p:cNvCxnSpPr>
            <a:cxnSpLocks noChangeShapeType="1"/>
          </p:cNvCxnSpPr>
          <p:nvPr/>
        </p:nvCxnSpPr>
        <p:spPr bwMode="auto">
          <a:xfrm>
            <a:off x="6705600" y="4191000"/>
            <a:ext cx="990600" cy="7620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2538" name="TextBox 13"/>
          <p:cNvSpPr txBox="1">
            <a:spLocks noChangeArrowheads="1"/>
          </p:cNvSpPr>
          <p:nvPr/>
        </p:nvSpPr>
        <p:spPr bwMode="auto">
          <a:xfrm>
            <a:off x="762000" y="5334000"/>
            <a:ext cx="3886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a:t>Conversational implicature</a:t>
            </a:r>
          </a:p>
        </p:txBody>
      </p:sp>
      <p:sp>
        <p:nvSpPr>
          <p:cNvPr id="22539" name="TextBox 14"/>
          <p:cNvSpPr txBox="1">
            <a:spLocks noChangeArrowheads="1"/>
          </p:cNvSpPr>
          <p:nvPr/>
        </p:nvSpPr>
        <p:spPr bwMode="auto">
          <a:xfrm>
            <a:off x="4953000" y="5334000"/>
            <a:ext cx="3657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a:t>Conventional implicature</a:t>
            </a:r>
          </a:p>
        </p:txBody>
      </p:sp>
    </p:spTree>
    <p:extLst>
      <p:ext uri="{BB962C8B-B14F-4D97-AF65-F5344CB8AC3E}">
        <p14:creationId xmlns:p14="http://schemas.microsoft.com/office/powerpoint/2010/main" val="2910204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Reading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821521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865673"/>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Reading for </a:t>
            </a:r>
            <a:r>
              <a:rPr lang="en-US" sz="2400" dirty="0" smtClean="0">
                <a:latin typeface="Arial" charset="0"/>
                <a:ea typeface="ＭＳ Ｐゴシック" charset="0"/>
                <a:cs typeface="ＭＳ Ｐゴシック" charset="0"/>
              </a:rPr>
              <a:t>this lecture: </a:t>
            </a:r>
            <a:endParaRPr lang="en-US" sz="2400" dirty="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Paul Grice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Logic and Conversation</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chapter 2 of </a:t>
            </a:r>
            <a:r>
              <a:rPr lang="en-US" sz="2400" i="1" dirty="0">
                <a:latin typeface="Arial" charset="0"/>
                <a:ea typeface="ＭＳ Ｐゴシック" charset="0"/>
                <a:cs typeface="ＭＳ Ｐゴシック" charset="0"/>
              </a:rPr>
              <a:t>Studies in the Way of Words.</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i="1" dirty="0">
                <a:latin typeface="Arial" charset="0"/>
                <a:ea typeface="ＭＳ Ｐゴシック" charset="0"/>
                <a:cs typeface="ＭＳ Ｐゴシック" charset="0"/>
              </a:rPr>
              <a:t>Optional:</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 Neale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Paul Grice on Philosophy of Language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section 2.</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984422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rial" charset="0"/>
                <a:ea typeface="ＭＳ Ｐゴシック" charset="0"/>
                <a:cs typeface="ＭＳ Ｐゴシック" charset="0"/>
              </a:rPr>
              <a:t>Conversation and conventional </a:t>
            </a:r>
            <a:r>
              <a:rPr lang="en-US" dirty="0" err="1">
                <a:latin typeface="Arial" charset="0"/>
                <a:ea typeface="ＭＳ Ｐゴシック" charset="0"/>
                <a:cs typeface="ＭＳ Ｐゴシック" charset="0"/>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1357164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757678"/>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 </a:t>
            </a:r>
            <a:r>
              <a:rPr lang="en-US" sz="2400" i="1" dirty="0" smtClean="0">
                <a:latin typeface="Arial" charset="0"/>
                <a:ea typeface="ＭＳ Ｐゴシック" charset="0"/>
                <a:cs typeface="ＭＳ Ｐゴシック" charset="0"/>
              </a:rPr>
              <a:t>Conversational </a:t>
            </a:r>
            <a:r>
              <a:rPr lang="en-US" sz="2400" i="1" dirty="0" err="1">
                <a:latin typeface="Arial" charset="0"/>
                <a:ea typeface="ＭＳ Ｐゴシック" charset="0"/>
                <a:cs typeface="ＭＳ Ｐゴシック" charset="0"/>
              </a:rPr>
              <a:t>implicatures</a:t>
            </a:r>
            <a:r>
              <a:rPr lang="en-US" sz="2400" i="1" dirty="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have to be computable through use of the co-operative principle and maxims. They can vary from occasion to occasion and knowing about them </a:t>
            </a:r>
            <a:r>
              <a:rPr lang="en-US" sz="2400" dirty="0" err="1" smtClean="0">
                <a:latin typeface="Arial" charset="0"/>
                <a:ea typeface="ＭＳ Ｐゴシック" charset="0"/>
                <a:cs typeface="ＭＳ Ｐゴシック" charset="0"/>
              </a:rPr>
              <a:t>isn</a:t>
            </a:r>
            <a:r>
              <a:rPr lang="en-GB" sz="2400" smtClean="0">
                <a:latin typeface="Arial" charset="0"/>
                <a:ea typeface="ＭＳ Ｐゴシック" charset="0"/>
                <a:cs typeface="ＭＳ Ｐゴシック" charset="0"/>
              </a:rPr>
              <a:t>’</a:t>
            </a:r>
            <a:r>
              <a:rPr lang="en-US" sz="2400" smtClean="0">
                <a:latin typeface="Arial" charset="0"/>
                <a:ea typeface="ＭＳ Ｐゴシック" charset="0"/>
                <a:cs typeface="ＭＳ Ｐゴシック" charset="0"/>
              </a:rPr>
              <a:t>t </a:t>
            </a:r>
            <a:r>
              <a:rPr lang="en-US" sz="2400" dirty="0">
                <a:latin typeface="Arial" charset="0"/>
                <a:ea typeface="ＭＳ Ｐゴシック" charset="0"/>
                <a:cs typeface="ＭＳ Ｐゴシック" charset="0"/>
              </a:rPr>
              <a:t>part of being competent with a form of words.</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843164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rial" charset="0"/>
                <a:ea typeface="ＭＳ Ｐゴシック" charset="0"/>
                <a:cs typeface="ＭＳ Ｐゴシック" charset="0"/>
              </a:rPr>
              <a:t>Conversation and conventional </a:t>
            </a:r>
            <a:r>
              <a:rPr lang="en-US" dirty="0" err="1">
                <a:latin typeface="Arial" charset="0"/>
                <a:ea typeface="ＭＳ Ｐゴシック" charset="0"/>
                <a:cs typeface="ＭＳ Ｐゴシック" charset="0"/>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181935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54874"/>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(II) </a:t>
            </a:r>
            <a:r>
              <a:rPr lang="en-US" sz="2400" i="1" dirty="0" smtClean="0">
                <a:latin typeface="Arial" charset="0"/>
                <a:ea typeface="ＭＳ Ｐゴシック" charset="0"/>
                <a:cs typeface="ＭＳ Ｐゴシック" charset="0"/>
              </a:rPr>
              <a:t>Conventional </a:t>
            </a:r>
            <a:r>
              <a:rPr lang="en-US" sz="2400" i="1" dirty="0" err="1">
                <a:latin typeface="Arial" charset="0"/>
                <a:ea typeface="ＭＳ Ｐゴシック" charset="0"/>
                <a:cs typeface="ＭＳ Ｐゴシック" charset="0"/>
              </a:rPr>
              <a:t>implicatures</a:t>
            </a:r>
            <a:r>
              <a:rPr lang="en-US" sz="2400" i="1" dirty="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may have an ultimate explanation by appeal to the co-operative principle and maxims. But they have been made habitual or conventional so that </a:t>
            </a:r>
            <a:r>
              <a:rPr lang="en-US" sz="2400" i="1" dirty="0">
                <a:latin typeface="Arial" charset="0"/>
                <a:ea typeface="ＭＳ Ｐゴシック" charset="0"/>
                <a:cs typeface="ＭＳ Ｐゴシック" charset="0"/>
              </a:rPr>
              <a:t>any </a:t>
            </a:r>
            <a:r>
              <a:rPr lang="en-US" sz="2400" dirty="0">
                <a:latin typeface="Arial" charset="0"/>
                <a:ea typeface="ＭＳ Ｐゴシック" charset="0"/>
                <a:cs typeface="ＭＳ Ｐゴシック" charset="0"/>
              </a:rPr>
              <a:t>use of a form of words that carries such an </a:t>
            </a:r>
            <a:r>
              <a:rPr lang="en-US" sz="2400" dirty="0" err="1">
                <a:latin typeface="Arial" charset="0"/>
                <a:ea typeface="ＭＳ Ｐゴシック" charset="0"/>
                <a:cs typeface="ＭＳ Ｐゴシック" charset="0"/>
              </a:rPr>
              <a:t>implicature</a:t>
            </a:r>
            <a:r>
              <a:rPr lang="en-US" sz="2400" dirty="0">
                <a:latin typeface="Arial" charset="0"/>
                <a:ea typeface="ＭＳ Ｐゴシック" charset="0"/>
                <a:cs typeface="ＭＳ Ｐゴシック" charset="0"/>
              </a:rPr>
              <a:t> will carry the </a:t>
            </a:r>
            <a:r>
              <a:rPr lang="en-US" sz="2400" dirty="0" err="1">
                <a:latin typeface="Arial" charset="0"/>
                <a:ea typeface="ＭＳ Ｐゴシック" charset="0"/>
                <a:cs typeface="ＭＳ Ｐゴシック" charset="0"/>
              </a:rPr>
              <a:t>implicature</a:t>
            </a:r>
            <a:r>
              <a:rPr lang="en-US" sz="2400" dirty="0">
                <a:latin typeface="Arial" charset="0"/>
                <a:ea typeface="ＭＳ Ｐゴシック" charset="0"/>
                <a:cs typeface="ＭＳ Ｐゴシック" charset="0"/>
              </a:rPr>
              <a:t>. And competent speakers will know this.</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297360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rial" charset="0"/>
                <a:ea typeface="ＭＳ Ｐゴシック" charset="0"/>
                <a:cs typeface="ＭＳ Ｐゴシック" charset="0"/>
              </a:rPr>
              <a:t>Conversation and conventional </a:t>
            </a:r>
            <a:r>
              <a:rPr lang="en-US" dirty="0" err="1">
                <a:latin typeface="Arial" charset="0"/>
                <a:ea typeface="ＭＳ Ｐゴシック" charset="0"/>
                <a:cs typeface="ＭＳ Ｐゴシック" charset="0"/>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5294044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087272"/>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It</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controversial whether there really are such </a:t>
            </a:r>
            <a:r>
              <a:rPr lang="en-US" sz="2400" dirty="0" smtClean="0">
                <a:latin typeface="Arial" charset="0"/>
                <a:ea typeface="ＭＳ Ｐゴシック" charset="0"/>
                <a:cs typeface="ＭＳ Ｐゴシック" charset="0"/>
              </a:rPr>
              <a:t>things as conventional </a:t>
            </a:r>
            <a:r>
              <a:rPr lang="en-US" sz="2400" dirty="0" err="1" smtClean="0">
                <a:latin typeface="Arial" charset="0"/>
                <a:ea typeface="ＭＳ Ｐゴシック" charset="0"/>
                <a:cs typeface="ＭＳ Ｐゴシック" charset="0"/>
              </a:rPr>
              <a:t>implicatures</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See Bach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Conversational </a:t>
            </a:r>
            <a:r>
              <a:rPr lang="en-US" sz="2400" dirty="0" err="1">
                <a:latin typeface="Arial" charset="0"/>
                <a:ea typeface="ＭＳ Ｐゴシック" charset="0"/>
                <a:cs typeface="ＭＳ Ｐゴシック" charset="0"/>
              </a:rPr>
              <a:t>Impliciture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for discussion.</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Even if there are, the ultimate explanation for their existence will often depend on appeal to something like the co-operative principle and maxims.</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859793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703685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54874"/>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Consider an utterance of </a:t>
            </a:r>
          </a:p>
          <a:p>
            <a:pPr>
              <a:buFont typeface="Marlett" charset="0"/>
              <a:buNone/>
            </a:pPr>
            <a:r>
              <a:rPr lang="en-GB" sz="2400" dirty="0">
                <a:latin typeface="Arial" charset="0"/>
                <a:ea typeface="ＭＳ Ｐゴシック" charset="0"/>
                <a:cs typeface="ＭＳ Ｐゴシック" charset="0"/>
              </a:rPr>
              <a:t>	</a:t>
            </a:r>
          </a:p>
          <a:p>
            <a:pPr>
              <a:buFont typeface="Marlett" charset="0"/>
              <a:buNone/>
            </a:pPr>
            <a:r>
              <a:rPr lang="en-GB" sz="2400" dirty="0">
                <a:latin typeface="Arial" charset="0"/>
                <a:ea typeface="ＭＳ Ｐゴシック" charset="0"/>
                <a:cs typeface="ＭＳ Ｐゴシック" charset="0"/>
              </a:rPr>
              <a:t>“My </a:t>
            </a:r>
            <a:r>
              <a:rPr lang="en-GB" sz="2400" dirty="0" smtClean="0">
                <a:latin typeface="Arial" charset="0"/>
                <a:ea typeface="ＭＳ Ｐゴシック" charset="0"/>
                <a:cs typeface="ＭＳ Ｐゴシック" charset="0"/>
              </a:rPr>
              <a:t>partner </a:t>
            </a:r>
            <a:r>
              <a:rPr lang="en-GB" sz="2400" dirty="0">
                <a:latin typeface="Arial" charset="0"/>
                <a:ea typeface="ＭＳ Ｐゴシック" charset="0"/>
                <a:cs typeface="ＭＳ Ｐゴシック" charset="0"/>
              </a:rPr>
              <a:t>is in Oxford or in London”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Some people judge that such an utterance would be </a:t>
            </a:r>
            <a:r>
              <a:rPr lang="en-GB" sz="2400" b="1" dirty="0">
                <a:latin typeface="Arial" charset="0"/>
                <a:ea typeface="ＭＳ Ｐゴシック" charset="0"/>
                <a:cs typeface="ＭＳ Ｐゴシック" charset="0"/>
              </a:rPr>
              <a:t>false</a:t>
            </a:r>
            <a:r>
              <a:rPr lang="en-GB" sz="2400" dirty="0">
                <a:latin typeface="Arial" charset="0"/>
                <a:ea typeface="ＭＳ Ｐゴシック" charset="0"/>
                <a:cs typeface="ＭＳ Ｐゴシック" charset="0"/>
              </a:rPr>
              <a:t> if the utterer knows his </a:t>
            </a:r>
            <a:r>
              <a:rPr lang="en-GB" sz="2400" dirty="0" smtClean="0">
                <a:latin typeface="Arial" charset="0"/>
                <a:ea typeface="ＭＳ Ｐゴシック" charset="0"/>
                <a:cs typeface="ＭＳ Ｐゴシック" charset="0"/>
              </a:rPr>
              <a:t>partner </a:t>
            </a:r>
            <a:r>
              <a:rPr lang="en-GB" sz="2400" dirty="0">
                <a:latin typeface="Arial" charset="0"/>
                <a:ea typeface="ＭＳ Ｐゴシック" charset="0"/>
                <a:cs typeface="ＭＳ Ｐゴシック" charset="0"/>
              </a:rPr>
              <a:t>is in Oxford.</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078614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44891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124206"/>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Similarly, suppose I say:</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“I’ll be in my office from 2-3pm or I’ll be in my office from 3-4pm”</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when I’ll be in my office from 2-4pm, and I know I will.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Is what I’ve </a:t>
            </a:r>
            <a:r>
              <a:rPr lang="en-GB" sz="2400" dirty="0" smtClean="0">
                <a:latin typeface="Arial" charset="0"/>
                <a:ea typeface="ＭＳ Ｐゴシック" charset="0"/>
                <a:cs typeface="ＭＳ Ｐゴシック" charset="0"/>
              </a:rPr>
              <a:t>stated </a:t>
            </a:r>
            <a:r>
              <a:rPr lang="en-GB" sz="2400" dirty="0">
                <a:latin typeface="Arial" charset="0"/>
                <a:ea typeface="ＭＳ Ｐゴシック" charset="0"/>
                <a:cs typeface="ＭＳ Ｐゴシック" charset="0"/>
              </a:rPr>
              <a:t>true or false, </a:t>
            </a:r>
            <a:r>
              <a:rPr lang="en-GB" sz="2400" dirty="0" smtClean="0">
                <a:latin typeface="Arial" charset="0"/>
                <a:ea typeface="ＭＳ Ｐゴシック" charset="0"/>
                <a:cs typeface="ＭＳ Ｐゴシック" charset="0"/>
              </a:rPr>
              <a:t>or inappropriate</a:t>
            </a:r>
            <a:r>
              <a:rPr lang="en-GB" sz="2400" dirty="0">
                <a:latin typeface="Arial" charset="0"/>
                <a:ea typeface="ＭＳ Ｐゴシック" charset="0"/>
                <a:cs typeface="ＭＳ Ｐゴシック" charset="0"/>
              </a:rPr>
              <a:t>?</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927332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0380928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308324"/>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Cases of this sort have suggested to some theorists that English ‘or’ has an </a:t>
            </a:r>
            <a:r>
              <a:rPr lang="en-GB" sz="2400" i="1" dirty="0">
                <a:latin typeface="Arial" charset="0"/>
                <a:ea typeface="ＭＳ Ｐゴシック" charset="0"/>
                <a:cs typeface="ＭＳ Ｐゴシック" charset="0"/>
              </a:rPr>
              <a:t>exclusive reading</a:t>
            </a:r>
            <a:r>
              <a:rPr lang="en-GB" sz="2400" dirty="0">
                <a:latin typeface="Arial" charset="0"/>
                <a:ea typeface="ＭＳ Ｐゴシック" charset="0"/>
                <a:cs typeface="ＭＳ Ｐゴシック" charset="0"/>
              </a:rPr>
              <a:t>: </a:t>
            </a:r>
            <a:r>
              <a:rPr lang="en-GB" sz="2400" dirty="0" smtClean="0">
                <a:latin typeface="Arial" charset="0"/>
                <a:ea typeface="ＭＳ Ｐゴシック" charset="0"/>
                <a:cs typeface="ＭＳ Ｐゴシック" charset="0"/>
              </a:rPr>
              <a:t>sentences in which it is the main connective are false </a:t>
            </a:r>
            <a:r>
              <a:rPr lang="en-GB" sz="2400" dirty="0">
                <a:latin typeface="Arial" charset="0"/>
                <a:ea typeface="ＭＳ Ｐゴシック" charset="0"/>
                <a:cs typeface="ＭＳ Ｐゴシック" charset="0"/>
              </a:rPr>
              <a:t>if more than one </a:t>
            </a:r>
            <a:r>
              <a:rPr lang="en-GB" sz="2400" dirty="0" err="1">
                <a:latin typeface="Arial" charset="0"/>
                <a:ea typeface="ＭＳ Ｐゴシック" charset="0"/>
                <a:cs typeface="ＭＳ Ｐゴシック" charset="0"/>
              </a:rPr>
              <a:t>disjunct</a:t>
            </a:r>
            <a:r>
              <a:rPr lang="en-GB" sz="2400" dirty="0">
                <a:latin typeface="Arial" charset="0"/>
                <a:ea typeface="ＭＳ Ｐゴシック" charset="0"/>
                <a:cs typeface="ＭＳ Ｐゴシック" charset="0"/>
              </a:rPr>
              <a:t> is true</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6276309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597843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MONICA:  </a:t>
            </a:r>
            <a:r>
              <a:rPr lang="en-GB" sz="2400" dirty="0">
                <a:latin typeface="Arial" charset="0"/>
                <a:ea typeface="ＭＳ Ｐゴシック" charset="0"/>
                <a:cs typeface="ＭＳ Ｐゴシック" charset="0"/>
              </a:rPr>
              <a:t>Hi. Uh, my friend here was taking down our Christmas lights, and she fell off the balcony and may have broken her foot or ankle or something.</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It </a:t>
            </a:r>
            <a:r>
              <a:rPr lang="en-GB" sz="2400" dirty="0">
                <a:latin typeface="Arial" charset="0"/>
                <a:ea typeface="ＭＳ Ｐゴシック" charset="0"/>
                <a:cs typeface="ＭＳ Ｐゴシック" charset="0"/>
              </a:rPr>
              <a:t>seems clear that what Monica says is true even if Rachel had broken both her foot and her ankle.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0155" y="1417638"/>
            <a:ext cx="3116284" cy="4297131"/>
          </a:xfrm>
          <a:prstGeom prst="rect">
            <a:avLst/>
          </a:prstGeom>
        </p:spPr>
      </p:pic>
    </p:spTree>
    <p:extLst>
      <p:ext uri="{BB962C8B-B14F-4D97-AF65-F5344CB8AC3E}">
        <p14:creationId xmlns:p14="http://schemas.microsoft.com/office/powerpoint/2010/main" val="2551019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920239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If that’s right, we can’t explain the inappropriateness of my claim by appeal to the idea that English ‘or’ </a:t>
            </a:r>
            <a:r>
              <a:rPr lang="en-GB" sz="2400" i="1" dirty="0">
                <a:latin typeface="Arial" charset="0"/>
                <a:ea typeface="ＭＳ Ｐゴシック" charset="0"/>
                <a:cs typeface="ＭＳ Ｐゴシック" charset="0"/>
              </a:rPr>
              <a:t>only</a:t>
            </a:r>
            <a:r>
              <a:rPr lang="en-GB" sz="2400" dirty="0">
                <a:latin typeface="Arial" charset="0"/>
                <a:ea typeface="ＭＳ Ｐゴシック" charset="0"/>
                <a:cs typeface="ＭＳ Ｐゴシック" charset="0"/>
              </a:rPr>
              <a:t> takes an exclusive reading.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We might then try out the idea that English ‘or’ is </a:t>
            </a:r>
            <a:r>
              <a:rPr lang="en-GB" sz="2400" i="1" dirty="0">
                <a:latin typeface="Arial" charset="0"/>
                <a:ea typeface="ＭＳ Ｐゴシック" charset="0"/>
                <a:cs typeface="ＭＳ Ｐゴシック" charset="0"/>
              </a:rPr>
              <a:t>ambiguous</a:t>
            </a:r>
            <a:r>
              <a:rPr lang="en-GB" sz="2400" dirty="0">
                <a:latin typeface="Arial" charset="0"/>
                <a:ea typeface="ＭＳ Ｐゴシック" charset="0"/>
                <a:cs typeface="ＭＳ Ｐゴシック" charset="0"/>
              </a:rPr>
              <a:t>: sometimes it takes an exclusive reading and sometimes it takes an inclusive reading.</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0830510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7860297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That’s </a:t>
            </a:r>
            <a:r>
              <a:rPr lang="en-GB" sz="2400" dirty="0">
                <a:latin typeface="Arial" charset="0"/>
                <a:ea typeface="ＭＳ Ｐゴシック" charset="0"/>
                <a:cs typeface="ＭＳ Ｐゴシック" charset="0"/>
              </a:rPr>
              <a:t>not a very nice explanation.</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First, it multiplies senses or meanings, so multiplies the number of particular things a speaker has to learn in order to become competent with this piece of English.</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7514466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4654221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Second, it fails fully to explain the inappropriateness of the target claim. To get an explanation, we need to explain why we seem compelled to give </a:t>
            </a:r>
            <a:r>
              <a:rPr lang="en-GB" sz="2400" dirty="0" smtClean="0">
                <a:latin typeface="Arial" charset="0"/>
                <a:ea typeface="ＭＳ Ｐゴシック" charset="0"/>
                <a:cs typeface="ＭＳ Ｐゴシック" charset="0"/>
              </a:rPr>
              <a:t>some claims </a:t>
            </a:r>
            <a:r>
              <a:rPr lang="en-GB" sz="2400" dirty="0">
                <a:latin typeface="Arial" charset="0"/>
                <a:ea typeface="ＭＳ Ｐゴシック" charset="0"/>
                <a:cs typeface="ＭＳ Ｐゴシック" charset="0"/>
              </a:rPr>
              <a:t>an exclusive reading, given that we don’t feel compelled with respect to other such </a:t>
            </a:r>
            <a:r>
              <a:rPr lang="en-GB" sz="2400" dirty="0" smtClean="0">
                <a:latin typeface="Arial" charset="0"/>
                <a:ea typeface="ＭＳ Ｐゴシック" charset="0"/>
                <a:cs typeface="ＭＳ Ｐゴシック" charset="0"/>
              </a:rPr>
              <a:t>claims, or other claims involving ambiguity.</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27810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Agenda</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0356703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marL="514350" indent="-514350">
              <a:buFont typeface="+mj-lt"/>
              <a:buAutoNum type="romanUcPeriod"/>
            </a:pPr>
            <a:r>
              <a:rPr lang="en-US" sz="2400" dirty="0" smtClean="0">
                <a:latin typeface="Arial"/>
                <a:ea typeface="ＭＳ Ｐゴシック" charset="0"/>
                <a:cs typeface="Arial"/>
              </a:rPr>
              <a:t>Recap</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Calculating </a:t>
            </a:r>
            <a:r>
              <a:rPr lang="en-US" sz="2400" dirty="0" err="1" smtClean="0">
                <a:latin typeface="Arial"/>
                <a:ea typeface="ＭＳ Ｐゴシック" charset="0"/>
                <a:cs typeface="Arial"/>
              </a:rPr>
              <a:t>implicatures</a:t>
            </a:r>
            <a:endParaRPr lang="en-US" sz="2400" dirty="0" smtClean="0">
              <a:latin typeface="Arial"/>
              <a:ea typeface="ＭＳ Ｐゴシック" charset="0"/>
              <a:cs typeface="Arial"/>
            </a:endParaRPr>
          </a:p>
          <a:p>
            <a:pPr marL="514350" indent="-514350">
              <a:buFont typeface="+mj-lt"/>
              <a:buAutoNum type="romanUcPeriod"/>
            </a:pPr>
            <a:endParaRPr lang="en-GB" sz="2400" dirty="0" smtClean="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Conversation and conventional </a:t>
            </a:r>
            <a:r>
              <a:rPr lang="en-GB" sz="2400" dirty="0" err="1" smtClean="0">
                <a:latin typeface="Arial" charset="0"/>
                <a:ea typeface="ＭＳ Ｐゴシック" charset="0"/>
                <a:cs typeface="ＭＳ Ｐゴシック" charset="0"/>
              </a:rPr>
              <a:t>implicature</a:t>
            </a:r>
            <a:endParaRPr lang="en-GB" sz="2400" dirty="0" smtClean="0">
              <a:latin typeface="Arial" charset="0"/>
              <a:ea typeface="ＭＳ Ｐゴシック" charset="0"/>
              <a:cs typeface="ＭＳ Ｐゴシック" charset="0"/>
            </a:endParaRP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FOL and English</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Signs of </a:t>
            </a:r>
            <a:r>
              <a:rPr lang="en-GB" sz="2400" dirty="0" err="1" smtClean="0">
                <a:latin typeface="Arial" charset="0"/>
                <a:ea typeface="ＭＳ Ｐゴシック" charset="0"/>
                <a:cs typeface="ＭＳ Ｐゴシック" charset="0"/>
              </a:rPr>
              <a:t>implicature</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3028647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605522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893647"/>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“The fact that it would be inappropriate to say "My wife is either in Oxford or in London" when I know perfectly well that she is in Oxford has led to the idea that it is part of the meaning of "or" (or of "either ... or") to convey that the speaker is ignorant of the truth-values of the particular </a:t>
            </a:r>
            <a:r>
              <a:rPr lang="en-GB" sz="2400" dirty="0" err="1">
                <a:latin typeface="Arial" charset="0"/>
                <a:ea typeface="ＭＳ Ｐゴシック" charset="0"/>
                <a:cs typeface="ＭＳ Ｐゴシック" charset="0"/>
              </a:rPr>
              <a:t>disjuncts</a:t>
            </a:r>
            <a:r>
              <a:rPr lang="en-GB" sz="2400" dirty="0">
                <a:latin typeface="Arial" charset="0"/>
                <a:ea typeface="ＭＳ Ｐゴシック" charset="0"/>
                <a:cs typeface="ＭＳ Ｐゴシック" charset="0"/>
              </a:rPr>
              <a:t>” (8)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Note that Grice does not </a:t>
            </a:r>
            <a:r>
              <a:rPr lang="en-GB" sz="2400" i="1" dirty="0">
                <a:latin typeface="Arial" charset="0"/>
                <a:ea typeface="ＭＳ Ｐゴシック" charset="0"/>
                <a:cs typeface="ＭＳ Ｐゴシック" charset="0"/>
              </a:rPr>
              <a:t>endorse</a:t>
            </a:r>
            <a:r>
              <a:rPr lang="en-GB" sz="2400" dirty="0">
                <a:latin typeface="Arial" charset="0"/>
                <a:ea typeface="ＭＳ Ｐゴシック" charset="0"/>
                <a:cs typeface="ＭＳ Ｐゴシック" charset="0"/>
              </a:rPr>
              <a:t> this account.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41598520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5141269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This offers a more plausible hypothesis about the meaning of the English word ‘or’. </a:t>
            </a:r>
            <a:endParaRPr lang="en-GB" sz="2400" dirty="0" smtClean="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According </a:t>
            </a:r>
            <a:r>
              <a:rPr lang="en-GB" sz="2400" dirty="0">
                <a:latin typeface="Arial" charset="0"/>
                <a:ea typeface="ＭＳ Ｐゴシック" charset="0"/>
                <a:cs typeface="ＭＳ Ｐゴシック" charset="0"/>
              </a:rPr>
              <a:t>to this hypothesis, the inappropriateness comes not from ‘or’ being exclusive but from ‘or’ requiring that utterers not know which </a:t>
            </a:r>
            <a:r>
              <a:rPr lang="en-GB" sz="2400" dirty="0" err="1">
                <a:latin typeface="Arial" charset="0"/>
                <a:ea typeface="ＭＳ Ｐゴシック" charset="0"/>
                <a:cs typeface="ＭＳ Ｐゴシック" charset="0"/>
              </a:rPr>
              <a:t>disjunct</a:t>
            </a:r>
            <a:r>
              <a:rPr lang="en-GB" sz="2400" dirty="0">
                <a:latin typeface="Arial" charset="0"/>
                <a:ea typeface="ＭＳ Ｐゴシック" charset="0"/>
                <a:cs typeface="ＭＳ Ｐゴシック" charset="0"/>
              </a:rPr>
              <a:t> is true.</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819285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5398053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‘A or B’ is true just when (1) ‘</a:t>
            </a:r>
            <a:r>
              <a:rPr lang="en-GB" sz="2400" dirty="0" err="1" smtClean="0">
                <a:latin typeface="Arial" charset="0"/>
                <a:ea typeface="ＭＳ Ｐゴシック" charset="0"/>
                <a:cs typeface="ＭＳ Ｐゴシック" charset="0"/>
              </a:rPr>
              <a:t>A</a:t>
            </a:r>
            <a:r>
              <a:rPr lang="en-GB" sz="2400" dirty="0" err="1">
                <a:latin typeface="Arial" charset="0"/>
                <a:ea typeface="ＭＳ Ｐゴシック" charset="0"/>
                <a:cs typeface="ＭＳ Ｐゴシック" charset="0"/>
                <a:sym typeface="Symbol" charset="0"/>
              </a:rPr>
              <a:t>v</a:t>
            </a:r>
            <a:r>
              <a:rPr lang="en-GB" sz="2400" dirty="0" err="1" smtClean="0">
                <a:latin typeface="Arial" charset="0"/>
                <a:ea typeface="ＭＳ Ｐゴシック" charset="0"/>
                <a:cs typeface="ＭＳ Ｐゴシック" charset="0"/>
              </a:rPr>
              <a:t>B</a:t>
            </a:r>
            <a:r>
              <a:rPr lang="en-GB" sz="2400" dirty="0">
                <a:latin typeface="Arial" charset="0"/>
                <a:ea typeface="ＭＳ Ｐゴシック" charset="0"/>
                <a:cs typeface="ＭＳ Ｐゴシック" charset="0"/>
              </a:rPr>
              <a:t>’ is true, and (2) there is a </a:t>
            </a:r>
            <a:r>
              <a:rPr lang="en-GB" sz="2400" dirty="0" smtClean="0">
                <a:latin typeface="Arial" charset="0"/>
                <a:ea typeface="ＭＳ Ｐゴシック" charset="0"/>
                <a:cs typeface="ＭＳ Ｐゴシック" charset="0"/>
              </a:rPr>
              <a:t>non-truth-functional </a:t>
            </a:r>
            <a:r>
              <a:rPr lang="en-GB" sz="2400" dirty="0">
                <a:latin typeface="Arial" charset="0"/>
                <a:ea typeface="ＭＳ Ｐゴシック" charset="0"/>
                <a:cs typeface="ＭＳ Ｐゴシック" charset="0"/>
              </a:rPr>
              <a:t>reason for believing ‘</a:t>
            </a:r>
            <a:r>
              <a:rPr lang="en-GB" sz="2400" dirty="0" err="1" smtClean="0">
                <a:latin typeface="Arial" charset="0"/>
                <a:ea typeface="ＭＳ Ｐゴシック" charset="0"/>
                <a:cs typeface="ＭＳ Ｐゴシック" charset="0"/>
              </a:rPr>
              <a:t>A</a:t>
            </a:r>
            <a:r>
              <a:rPr lang="en-GB" sz="2400" dirty="0" err="1">
                <a:latin typeface="Arial" charset="0"/>
                <a:ea typeface="ＭＳ Ｐゴシック" charset="0"/>
                <a:cs typeface="ＭＳ Ｐゴシック" charset="0"/>
                <a:sym typeface="Symbol" charset="0"/>
              </a:rPr>
              <a:t>v</a:t>
            </a:r>
            <a:r>
              <a:rPr lang="en-GB" sz="2400" dirty="0" err="1" smtClean="0">
                <a:latin typeface="Arial" charset="0"/>
                <a:ea typeface="ＭＳ Ｐゴシック" charset="0"/>
                <a:cs typeface="ＭＳ Ｐゴシック" charset="0"/>
              </a:rPr>
              <a:t>B</a:t>
            </a:r>
            <a:r>
              <a:rPr lang="en-GB" sz="2400" dirty="0">
                <a:latin typeface="Arial" charset="0"/>
                <a:ea typeface="ＭＳ Ｐゴシック" charset="0"/>
                <a:cs typeface="ＭＳ Ｐゴシック" charset="0"/>
              </a:rPr>
              <a:t>’, that is a reason which is not straightforwardly a reason for believing that ‘A’ is true and which is not straightforwardly a reason for believing that ‘B’ is true. (Grice calls this the ‘</a:t>
            </a:r>
            <a:r>
              <a:rPr lang="en-GB" sz="2400" b="1" dirty="0">
                <a:latin typeface="Arial" charset="0"/>
                <a:ea typeface="ＭＳ Ｐゴシック" charset="0"/>
                <a:cs typeface="ＭＳ Ｐゴシック" charset="0"/>
              </a:rPr>
              <a:t>strong</a:t>
            </a:r>
            <a:r>
              <a:rPr lang="en-GB" sz="2400" dirty="0">
                <a:latin typeface="Arial" charset="0"/>
                <a:ea typeface="ＭＳ Ｐゴシック" charset="0"/>
                <a:cs typeface="ＭＳ Ｐゴシック" charset="0"/>
              </a:rPr>
              <a:t> sense’ of ‘or’)</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4303786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329587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The account is proposed as an account of the meaning of the English </a:t>
            </a:r>
            <a:r>
              <a:rPr lang="en-GB" sz="2400" dirty="0" smtClean="0">
                <a:latin typeface="Arial" charset="0"/>
                <a:ea typeface="ＭＳ Ｐゴシック" charset="0"/>
                <a:cs typeface="ＭＳ Ｐゴシック" charset="0"/>
              </a:rPr>
              <a:t>disjunction.</a:t>
            </a:r>
            <a:endParaRPr lang="en-GB" sz="2400" dirty="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So construed, it is supported to the extent that it fits what we know about what is strictly and literally </a:t>
            </a:r>
            <a:r>
              <a:rPr lang="en-GB" sz="2400" dirty="0" smtClean="0">
                <a:latin typeface="Arial" charset="0"/>
                <a:ea typeface="ＭＳ Ｐゴシック" charset="0"/>
                <a:cs typeface="ＭＳ Ｐゴシック" charset="0"/>
              </a:rPr>
              <a:t>stated </a:t>
            </a:r>
            <a:r>
              <a:rPr lang="en-GB" sz="2400" dirty="0">
                <a:latin typeface="Arial" charset="0"/>
                <a:ea typeface="ＭＳ Ｐゴシック" charset="0"/>
                <a:cs typeface="ＭＳ Ｐゴシック" charset="0"/>
              </a:rPr>
              <a:t>by the use of the English </a:t>
            </a:r>
            <a:r>
              <a:rPr lang="en-GB" sz="2400" dirty="0" smtClean="0">
                <a:latin typeface="Arial" charset="0"/>
                <a:ea typeface="ＭＳ Ｐゴシック" charset="0"/>
                <a:cs typeface="ＭＳ Ｐゴシック" charset="0"/>
              </a:rPr>
              <a:t>disjunction.</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0203238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8397793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defRPr/>
            </a:pPr>
            <a:r>
              <a:rPr lang="en-GB" sz="2400" dirty="0">
                <a:latin typeface="Arial"/>
                <a:cs typeface="Arial"/>
              </a:rPr>
              <a:t>However, we’ve distinguished within the totality of what a speaker means by use of a </a:t>
            </a:r>
            <a:r>
              <a:rPr lang="en-GB" sz="2400" dirty="0" smtClean="0">
                <a:latin typeface="Arial"/>
                <a:cs typeface="Arial"/>
              </a:rPr>
              <a:t>disjunction:</a:t>
            </a:r>
            <a:endParaRPr lang="en-GB" sz="2400" dirty="0">
              <a:latin typeface="Arial"/>
              <a:cs typeface="Arial"/>
            </a:endParaRPr>
          </a:p>
          <a:p>
            <a:pPr>
              <a:buFont typeface="Marlett" charset="0"/>
              <a:buNone/>
              <a:defRPr/>
            </a:pPr>
            <a:endParaRPr lang="en-GB" sz="2400" dirty="0">
              <a:latin typeface="Arial"/>
              <a:cs typeface="Arial"/>
            </a:endParaRPr>
          </a:p>
          <a:p>
            <a:pPr marL="457200" indent="-457200">
              <a:buFont typeface="Marlett" charset="0"/>
              <a:buAutoNum type="alphaUcParenBoth"/>
              <a:defRPr/>
            </a:pPr>
            <a:r>
              <a:rPr lang="en-GB" sz="2400" dirty="0">
                <a:latin typeface="Arial"/>
                <a:cs typeface="Arial"/>
              </a:rPr>
              <a:t>What the speaker </a:t>
            </a:r>
            <a:r>
              <a:rPr lang="en-GB" sz="2400" i="1" dirty="0">
                <a:latin typeface="Arial"/>
                <a:cs typeface="Arial"/>
              </a:rPr>
              <a:t>strictly and literally </a:t>
            </a:r>
            <a:r>
              <a:rPr lang="en-GB" sz="2400" i="1" dirty="0" smtClean="0">
                <a:latin typeface="Arial"/>
                <a:cs typeface="Arial"/>
              </a:rPr>
              <a:t>states</a:t>
            </a:r>
            <a:r>
              <a:rPr lang="en-GB" sz="2400" dirty="0" smtClean="0">
                <a:latin typeface="Arial"/>
                <a:cs typeface="Arial"/>
              </a:rPr>
              <a:t>.</a:t>
            </a:r>
            <a:endParaRPr lang="en-GB" sz="2400" i="1" dirty="0">
              <a:latin typeface="Arial"/>
              <a:cs typeface="Arial"/>
            </a:endParaRPr>
          </a:p>
          <a:p>
            <a:pPr marL="457200" indent="-457200">
              <a:buFont typeface="Marlett" charset="0"/>
              <a:buAutoNum type="alphaUcParenBoth"/>
              <a:defRPr/>
            </a:pPr>
            <a:endParaRPr lang="en-GB" sz="2400" dirty="0">
              <a:latin typeface="Arial"/>
              <a:cs typeface="Arial"/>
            </a:endParaRPr>
          </a:p>
          <a:p>
            <a:pPr marL="457200" indent="-457200">
              <a:buFont typeface="Marlett" charset="0"/>
              <a:buAutoNum type="alphaUcParenBoth"/>
              <a:defRPr/>
            </a:pPr>
            <a:r>
              <a:rPr lang="en-GB" sz="2400" dirty="0">
                <a:latin typeface="Arial"/>
                <a:cs typeface="Arial"/>
              </a:rPr>
              <a:t>What the speaker </a:t>
            </a:r>
            <a:r>
              <a:rPr lang="en-GB" sz="2400" i="1" dirty="0">
                <a:latin typeface="Arial"/>
                <a:cs typeface="Arial"/>
              </a:rPr>
              <a:t>implicates</a:t>
            </a:r>
            <a:r>
              <a:rPr lang="en-GB" sz="2400" dirty="0">
                <a:latin typeface="Arial"/>
                <a:cs typeface="Arial"/>
              </a:rPr>
              <a: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047884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5910038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(H1) The strong reading of the disjunction </a:t>
            </a:r>
            <a:r>
              <a:rPr lang="en-GB" sz="2400" dirty="0" smtClean="0">
                <a:latin typeface="Arial" charset="0"/>
                <a:ea typeface="ＭＳ Ｐゴシック" charset="0"/>
                <a:cs typeface="ＭＳ Ｐゴシック" charset="0"/>
              </a:rPr>
              <a:t>affects </a:t>
            </a:r>
            <a:r>
              <a:rPr lang="en-GB" sz="2400" i="1" dirty="0">
                <a:latin typeface="Arial" charset="0"/>
                <a:ea typeface="ＭＳ Ｐゴシック" charset="0"/>
                <a:cs typeface="ＭＳ Ｐゴシック" charset="0"/>
              </a:rPr>
              <a:t>what is </a:t>
            </a:r>
            <a:r>
              <a:rPr lang="en-GB" sz="2400" i="1" dirty="0" smtClean="0">
                <a:latin typeface="Arial" charset="0"/>
                <a:ea typeface="ＭＳ Ｐゴシック" charset="0"/>
                <a:cs typeface="ＭＳ Ｐゴシック" charset="0"/>
              </a:rPr>
              <a:t>stated</a:t>
            </a:r>
            <a:r>
              <a:rPr lang="en-GB" sz="2400" dirty="0" smtClean="0">
                <a:latin typeface="Arial" charset="0"/>
                <a:ea typeface="ＭＳ Ｐゴシック" charset="0"/>
                <a:cs typeface="ＭＳ Ｐゴシック" charset="0"/>
              </a:rPr>
              <a:t>, </a:t>
            </a:r>
            <a:r>
              <a:rPr lang="en-GB" sz="2400" dirty="0">
                <a:latin typeface="Arial" charset="0"/>
                <a:ea typeface="ＭＳ Ｐゴシック" charset="0"/>
                <a:cs typeface="ＭＳ Ｐゴシック" charset="0"/>
              </a:rPr>
              <a:t>and so traces to the literal or conventional meaning of the </a:t>
            </a:r>
            <a:r>
              <a:rPr lang="en-GB" sz="2400" dirty="0" smtClean="0">
                <a:latin typeface="Arial" charset="0"/>
                <a:ea typeface="ＭＳ Ｐゴシック" charset="0"/>
                <a:cs typeface="ＭＳ Ｐゴシック" charset="0"/>
              </a:rPr>
              <a:t>disjunction. </a:t>
            </a:r>
          </a:p>
          <a:p>
            <a:pPr>
              <a:buFont typeface="Marlett" charset="0"/>
              <a:buNone/>
            </a:pPr>
            <a:endParaRPr lang="en-GB" sz="2400" i="1" dirty="0">
              <a:latin typeface="Arial" charset="0"/>
              <a:ea typeface="ＭＳ Ｐゴシック" charset="0"/>
              <a:cs typeface="ＭＳ Ｐゴシック" charset="0"/>
            </a:endParaRPr>
          </a:p>
          <a:p>
            <a:pPr>
              <a:buFont typeface="Marlett" charset="0"/>
              <a:buNone/>
            </a:pPr>
            <a:r>
              <a:rPr lang="en-GB" sz="2400" i="1" dirty="0" smtClean="0">
                <a:latin typeface="Arial" charset="0"/>
                <a:ea typeface="ＭＳ Ｐゴシック" charset="0"/>
                <a:cs typeface="ＭＳ Ｐゴシック" charset="0"/>
              </a:rPr>
              <a:t>(</a:t>
            </a:r>
            <a:r>
              <a:rPr lang="en-GB" sz="2400" i="1" dirty="0">
                <a:latin typeface="Arial" charset="0"/>
                <a:ea typeface="ＭＳ Ｐゴシック" charset="0"/>
                <a:cs typeface="ＭＳ Ｐゴシック" charset="0"/>
              </a:rPr>
              <a:t>NB: the conventional meaning NOT the conventional </a:t>
            </a:r>
            <a:r>
              <a:rPr lang="en-GB" sz="2400" i="1" dirty="0" err="1">
                <a:latin typeface="Arial" charset="0"/>
                <a:ea typeface="ＭＳ Ｐゴシック" charset="0"/>
                <a:cs typeface="ＭＳ Ｐゴシック" charset="0"/>
              </a:rPr>
              <a:t>implicature</a:t>
            </a:r>
            <a:r>
              <a:rPr lang="en-GB" sz="2400" dirty="0">
                <a:latin typeface="Arial" charset="0"/>
                <a:ea typeface="ＭＳ Ｐゴシック" charset="0"/>
                <a:cs typeface="ＭＳ Ｐゴシック" charset="0"/>
              </a:rPr>
              <a:t>.)</a:t>
            </a:r>
            <a:endParaRPr lang="en-GB" sz="2400" i="1"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6768752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751051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(H2) The strong reading of the disjunction or conditional affects only </a:t>
            </a:r>
            <a:r>
              <a:rPr lang="en-GB" sz="2400" i="1" dirty="0">
                <a:latin typeface="Arial" charset="0"/>
                <a:ea typeface="ＭＳ Ｐゴシック" charset="0"/>
                <a:cs typeface="ＭＳ Ｐゴシック" charset="0"/>
              </a:rPr>
              <a:t>what is implicated</a:t>
            </a:r>
            <a:r>
              <a:rPr lang="en-GB" sz="2400" dirty="0">
                <a:latin typeface="Arial" charset="0"/>
                <a:ea typeface="ＭＳ Ｐゴシック" charset="0"/>
                <a:cs typeface="ＭＳ Ｐゴシック" charset="0"/>
              </a:rPr>
              <a:t>, so is to be explained by appeal to the </a:t>
            </a:r>
            <a:r>
              <a:rPr lang="en-GB" sz="2400" dirty="0" smtClean="0">
                <a:latin typeface="Arial" charset="0"/>
                <a:ea typeface="ＭＳ Ｐゴシック" charset="0"/>
                <a:cs typeface="ＭＳ Ｐゴシック" charset="0"/>
              </a:rPr>
              <a:t>cooperative </a:t>
            </a:r>
            <a:r>
              <a:rPr lang="en-GB" sz="2400" dirty="0">
                <a:latin typeface="Arial" charset="0"/>
                <a:ea typeface="ＭＳ Ｐゴシック" charset="0"/>
                <a:cs typeface="ＭＳ Ｐゴシック" charset="0"/>
              </a:rPr>
              <a:t>principle (general knowledge about rational communication) rather than literal meaning (specific knowledge about English, and about those words in particular).</a:t>
            </a:r>
            <a:endParaRPr lang="en-GB" sz="2400" i="1"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1745197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FOL and English</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6532792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W</a:t>
            </a:r>
            <a:r>
              <a:rPr lang="en-GB" sz="2400" dirty="0" smtClean="0">
                <a:latin typeface="Arial" charset="0"/>
                <a:ea typeface="ＭＳ Ｐゴシック" charset="0"/>
                <a:cs typeface="ＭＳ Ｐゴシック" charset="0"/>
              </a:rPr>
              <a:t>e might hypothesise that if a speaker knew which </a:t>
            </a:r>
            <a:r>
              <a:rPr lang="en-GB" sz="2400" dirty="0" err="1" smtClean="0">
                <a:latin typeface="Arial" charset="0"/>
                <a:ea typeface="ＭＳ Ｐゴシック" charset="0"/>
                <a:cs typeface="ＭＳ Ｐゴシック" charset="0"/>
              </a:rPr>
              <a:t>disjunct</a:t>
            </a:r>
            <a:r>
              <a:rPr lang="en-GB" sz="2400" dirty="0" smtClean="0">
                <a:latin typeface="Arial" charset="0"/>
                <a:ea typeface="ＭＳ Ｐゴシック" charset="0"/>
                <a:cs typeface="ＭＳ Ｐゴシック" charset="0"/>
              </a:rPr>
              <a:t> were true, then the maxim of quantity would require them to give that information, rather than use the less informative disjunction. So, by using “or” they implicate that they don’t know which </a:t>
            </a:r>
            <a:r>
              <a:rPr lang="en-GB" sz="2400" dirty="0" err="1" smtClean="0">
                <a:latin typeface="Arial" charset="0"/>
                <a:ea typeface="ＭＳ Ｐゴシック" charset="0"/>
                <a:cs typeface="ＭＳ Ｐゴシック" charset="0"/>
              </a:rPr>
              <a:t>disjunct</a:t>
            </a:r>
            <a:r>
              <a:rPr lang="en-GB" sz="2400" dirty="0" smtClean="0">
                <a:latin typeface="Arial" charset="0"/>
                <a:ea typeface="ＭＳ Ｐゴシック" charset="0"/>
                <a:cs typeface="ＭＳ Ｐゴシック" charset="0"/>
              </a:rPr>
              <a:t> is true.</a:t>
            </a:r>
            <a:endParaRPr lang="en-GB" sz="2400" i="1"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2150496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5160031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893647"/>
          </a:xfrm>
          <a:prstGeom prst="rect">
            <a:avLst/>
          </a:prstGeom>
          <a:noFill/>
        </p:spPr>
        <p:txBody>
          <a:bodyPr wrap="square" rtlCol="0">
            <a:spAutoFit/>
          </a:bodyPr>
          <a:lstStyle/>
          <a:p>
            <a:pPr>
              <a:buFont typeface="Marlett" charset="0"/>
              <a:buNone/>
            </a:pPr>
            <a:r>
              <a:rPr lang="en-GB" sz="2400" u="sng" dirty="0" err="1">
                <a:latin typeface="Arial" charset="0"/>
                <a:ea typeface="ＭＳ Ｐゴシック" charset="0"/>
                <a:cs typeface="ＭＳ Ｐゴシック" charset="0"/>
              </a:rPr>
              <a:t>Grices</a:t>
            </a:r>
            <a:r>
              <a:rPr lang="en-GB" sz="2400" u="sng" dirty="0">
                <a:latin typeface="Arial" charset="0"/>
                <a:ea typeface="ＭＳ Ｐゴシック" charset="0"/>
                <a:cs typeface="ＭＳ Ｐゴシック" charset="0"/>
              </a:rPr>
              <a:t> razor (“Modified Occam’s Razor”):</a:t>
            </a:r>
          </a:p>
          <a:p>
            <a:pPr>
              <a:buFont typeface="Marlett" charset="0"/>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Senses are not to be multiplied beyond necessity.”</a:t>
            </a:r>
          </a:p>
          <a:p>
            <a:pPr>
              <a:buFont typeface="Marlett" charset="0"/>
              <a:buNone/>
            </a:pPr>
            <a:endParaRPr lang="en-GB" sz="2400" dirty="0">
              <a:latin typeface="Arial" charset="0"/>
              <a:ea typeface="ＭＳ Ｐゴシック" charset="0"/>
              <a:cs typeface="ＭＳ Ｐゴシック" charset="0"/>
            </a:endParaRPr>
          </a:p>
          <a:p>
            <a:pPr>
              <a:buFont typeface="Marlett" charset="0"/>
              <a:buAutoNum type="arabicPeriod"/>
            </a:pPr>
            <a:r>
              <a:rPr lang="en-GB" sz="2400" dirty="0">
                <a:latin typeface="Arial" charset="0"/>
                <a:ea typeface="ＭＳ Ｐゴシック" charset="0"/>
                <a:cs typeface="ＭＳ Ｐゴシック" charset="0"/>
              </a:rPr>
              <a:t>We know we need general principles governing rational communication. So, we get them for free in application to any particular case.</a:t>
            </a:r>
          </a:p>
          <a:p>
            <a:pPr>
              <a:buFont typeface="Marlett" charset="0"/>
              <a:buAutoNum type="arabicPeriod"/>
            </a:pPr>
            <a:r>
              <a:rPr lang="en-GB" sz="2400" dirty="0">
                <a:latin typeface="Arial" charset="0"/>
                <a:ea typeface="ＭＳ Ｐゴシック" charset="0"/>
                <a:cs typeface="ＭＳ Ｐゴシック" charset="0"/>
              </a:rPr>
              <a:t>The very same general principles can do explanatory work for us over a wide range of cases.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107174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7838664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pPr>
              <a:buFontTx/>
              <a:buNone/>
            </a:pPr>
            <a:r>
              <a:rPr lang="en-GB" sz="2400" dirty="0" smtClean="0">
                <a:latin typeface="Arial" charset="0"/>
                <a:ea typeface="ＭＳ Ｐゴシック" charset="0"/>
                <a:cs typeface="ＭＳ Ｐゴシック" charset="0"/>
              </a:rPr>
              <a:t>3.	By </a:t>
            </a:r>
            <a:r>
              <a:rPr lang="en-GB" sz="2400" dirty="0">
                <a:latin typeface="Arial" charset="0"/>
                <a:ea typeface="ＭＳ Ｐゴシック" charset="0"/>
                <a:cs typeface="ＭＳ Ｐゴシック" charset="0"/>
              </a:rPr>
              <a:t>contrast, appealing to multiple senses, or multiple clause rules of use, has only particular application</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pPr>
            <a:r>
              <a:rPr lang="en-GB" sz="2400" dirty="0">
                <a:latin typeface="Arial" charset="0"/>
                <a:ea typeface="ＭＳ Ｐゴシック" charset="0"/>
                <a:cs typeface="ＭＳ Ｐゴシック" charset="0"/>
              </a:rPr>
              <a:t>4.	So, appeal to general principles is preferable, all else being equal.</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580556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999107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90077"/>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The problem:</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(I) There is good reason to think that the meanings of words make a stable/uniform contribution to sentence meaning, and sentence meaning makes a stable/uniform contribution to determining what is said.</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487056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0892873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154983"/>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Suppose, for example, that it turns out that both </a:t>
            </a:r>
            <a:r>
              <a:rPr lang="en-GB" sz="2400" dirty="0" smtClean="0">
                <a:latin typeface="Arial" charset="0"/>
                <a:ea typeface="ＭＳ Ｐゴシック" charset="0"/>
                <a:cs typeface="ＭＳ Ｐゴシック" charset="0"/>
              </a:rPr>
              <a:t>‘A or B’ </a:t>
            </a:r>
            <a:r>
              <a:rPr lang="en-GB" sz="2400" dirty="0">
                <a:latin typeface="Arial" charset="0"/>
                <a:ea typeface="ＭＳ Ｐゴシック" charset="0"/>
                <a:cs typeface="ＭＳ Ｐゴシック" charset="0"/>
              </a:rPr>
              <a:t>and ‘if A, B’ are subject to a ‘non-truth-conditional grounds’ condition.</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One option is to write this into individual expression meanings, either as a conditional clause (“if X then give a non-truth-conditional ground reading”), or by way of ambiguity.</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8108293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996778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But that would involve counting the condition twice.</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By contrast, if we can explain this by appeal to a single general principle, we can provide a simpler and more general account.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Hence, Grice’s Razor looks plausible.</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1204278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477639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u="sng" dirty="0" err="1">
                <a:latin typeface="Arial" charset="0"/>
                <a:ea typeface="ＭＳ Ｐゴシック" charset="0"/>
                <a:cs typeface="ＭＳ Ｐゴシック" charset="0"/>
              </a:rPr>
              <a:t>Cancellability</a:t>
            </a:r>
            <a:endParaRPr lang="en-GB" sz="2400" dirty="0">
              <a:latin typeface="Arial" charset="0"/>
              <a:ea typeface="ＭＳ Ｐゴシック" charset="0"/>
              <a:cs typeface="ＭＳ Ｐゴシック" charset="0"/>
            </a:endParaRPr>
          </a:p>
          <a:p>
            <a:pPr>
              <a:buFont typeface="Marlett" charset="0"/>
              <a:buNone/>
            </a:pPr>
            <a:endParaRPr lang="en-GB" sz="2400" u="sng"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Where a condition is carried by expression meaning, it ought to be in place whenever the expression </a:t>
            </a:r>
            <a:r>
              <a:rPr lang="en-GB" sz="2400" dirty="0" smtClean="0">
                <a:latin typeface="Arial" charset="0"/>
                <a:ea typeface="ＭＳ Ｐゴシック" charset="0"/>
                <a:cs typeface="ＭＳ Ｐゴシック" charset="0"/>
              </a:rPr>
              <a:t>occurs. </a:t>
            </a:r>
            <a:r>
              <a:rPr lang="en-GB" sz="2400" dirty="0">
                <a:latin typeface="Arial" charset="0"/>
                <a:ea typeface="ＭＳ Ｐゴシック" charset="0"/>
                <a:cs typeface="ＭＳ Ｐゴシック" charset="0"/>
              </a:rPr>
              <a:t>It ought, that is, to have the force of an entailment of what is said by the use of the expression.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1493318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0283510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By contrast, where a condition is in place as an aspect of conversational </a:t>
            </a:r>
            <a:r>
              <a:rPr lang="en-GB" sz="2400" dirty="0" err="1">
                <a:latin typeface="Arial" charset="0"/>
                <a:ea typeface="ＭＳ Ｐゴシック" charset="0"/>
                <a:cs typeface="ＭＳ Ｐゴシック" charset="0"/>
              </a:rPr>
              <a:t>implicature</a:t>
            </a:r>
            <a:r>
              <a:rPr lang="en-GB" sz="2400" dirty="0">
                <a:latin typeface="Arial" charset="0"/>
                <a:ea typeface="ＭＳ Ｐゴシック" charset="0"/>
                <a:cs typeface="ＭＳ Ｐゴシック" charset="0"/>
              </a:rPr>
              <a:t>, it is typically </a:t>
            </a:r>
            <a:r>
              <a:rPr lang="en-GB" sz="2400" i="1" dirty="0">
                <a:latin typeface="Arial" charset="0"/>
                <a:ea typeface="ＭＳ Ｐゴシック" charset="0"/>
                <a:cs typeface="ＭＳ Ｐゴシック" charset="0"/>
              </a:rPr>
              <a:t>cancellable</a:t>
            </a:r>
            <a:r>
              <a:rPr lang="en-GB" sz="2400" dirty="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That is, an </a:t>
            </a:r>
            <a:r>
              <a:rPr lang="en-GB" sz="2400" dirty="0" err="1">
                <a:latin typeface="Arial" charset="0"/>
                <a:ea typeface="ＭＳ Ｐゴシック" charset="0"/>
                <a:cs typeface="ＭＳ Ｐゴシック" charset="0"/>
              </a:rPr>
              <a:t>implicature</a:t>
            </a:r>
            <a:r>
              <a:rPr lang="en-GB" sz="2400" dirty="0">
                <a:latin typeface="Arial" charset="0"/>
                <a:ea typeface="ＭＳ Ｐゴシック" charset="0"/>
                <a:cs typeface="ＭＳ Ｐゴシック" charset="0"/>
              </a:rPr>
              <a:t> that arises in some cases might be prevented by explicit or implicit information to the effect that the speaker does not intend it.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4797269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468080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677656"/>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“He is a bachelor. But I don’t mean to suggest that he’s unmarried.”</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Here, one cannot cancel the message that the referent of ‘He’ is unmarried since this is carried by the meaning of ‘bachelor’.</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2309344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1283128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In writing a reference for X</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“He has neat handwriting, but I don’t mean to suggest that he is not an excellent philosopher.</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Here, </a:t>
            </a:r>
            <a:r>
              <a:rPr lang="en-GB" sz="2400" dirty="0" err="1" smtClean="0">
                <a:latin typeface="Arial" charset="0"/>
                <a:ea typeface="ＭＳ Ｐゴシック" charset="0"/>
                <a:cs typeface="ＭＳ Ｐゴシック" charset="0"/>
              </a:rPr>
              <a:t>cancellability</a:t>
            </a:r>
            <a:r>
              <a:rPr lang="en-GB" sz="2400" dirty="0" smtClean="0">
                <a:latin typeface="Arial" charset="0"/>
                <a:ea typeface="ＭＳ Ｐゴシック" charset="0"/>
                <a:cs typeface="ＭＳ Ｐゴシック" charset="0"/>
              </a:rPr>
              <a:t> appears to hold.</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5182452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673194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There’s some plausibility to the claim that the “non-truth-conditional grounds” condition is cancellable:</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“I’ll be in my office from 2-3pm or from 3-4pm. Indeed, I’ll be there from 2-3pm.”</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9182233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6487746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154983"/>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However, there’s a potential difficulty here, since ambiguity often gives rise to an analogue of </a:t>
            </a:r>
            <a:r>
              <a:rPr lang="en-GB" sz="2400" dirty="0" err="1">
                <a:latin typeface="Arial" charset="0"/>
                <a:ea typeface="ＭＳ Ｐゴシック" charset="0"/>
                <a:cs typeface="ＭＳ Ｐゴシック" charset="0"/>
              </a:rPr>
              <a:t>cancellability</a:t>
            </a:r>
            <a:r>
              <a:rPr lang="en-GB" sz="2400" dirty="0">
                <a:latin typeface="Arial" charset="0"/>
                <a:ea typeface="ＭＳ Ｐゴシック" charset="0"/>
                <a:cs typeface="ＭＳ Ｐゴシック" charset="0"/>
              </a:rPr>
              <a:t>. One can make plain which of two (or more) meanings one intends to exploit by explicitly ruling out the other reading(s):</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“He was in the grip of a vice. And I don’t mean the kind one uses for woodwork.”</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0685138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5584746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u="sng" dirty="0">
                <a:latin typeface="Arial" charset="0"/>
                <a:ea typeface="ＭＳ Ｐゴシック" charset="0"/>
                <a:cs typeface="ＭＳ Ｐゴシック" charset="0"/>
              </a:rPr>
              <a:t>Detachability</a:t>
            </a:r>
          </a:p>
          <a:p>
            <a:pPr>
              <a:buFont typeface="Marlett" charset="0"/>
              <a:buNone/>
            </a:pPr>
            <a:endParaRPr lang="en-GB" sz="2400" u="sng"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Except in cases where the maxim of manner is involved (‘cause this appeals to the specific way something is said), all that matters to an </a:t>
            </a:r>
            <a:r>
              <a:rPr lang="en-GB" sz="2400" dirty="0" err="1">
                <a:latin typeface="Arial" charset="0"/>
                <a:ea typeface="ＭＳ Ｐゴシック" charset="0"/>
                <a:cs typeface="ＭＳ Ｐゴシック" charset="0"/>
              </a:rPr>
              <a:t>implicature</a:t>
            </a:r>
            <a:r>
              <a:rPr lang="en-GB" sz="2400" dirty="0">
                <a:latin typeface="Arial" charset="0"/>
                <a:ea typeface="ＭＳ Ｐゴシック" charset="0"/>
                <a:cs typeface="ＭＳ Ｐゴシック" charset="0"/>
              </a:rPr>
              <a:t> is what is said plus background information and the principle and maxims.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7534671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5584746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u="sng" dirty="0">
                <a:latin typeface="Arial" charset="0"/>
                <a:ea typeface="ＭＳ Ｐゴシック" charset="0"/>
                <a:cs typeface="ＭＳ Ｐゴシック" charset="0"/>
              </a:rPr>
              <a:t>Detachability</a:t>
            </a:r>
          </a:p>
          <a:p>
            <a:pPr>
              <a:buFont typeface="Marlett" charset="0"/>
              <a:buNone/>
            </a:pPr>
            <a:endParaRPr lang="en-GB" sz="2400" u="sng"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S</a:t>
            </a:r>
            <a:r>
              <a:rPr lang="en-GB" sz="2400" dirty="0" smtClean="0">
                <a:latin typeface="Arial" charset="0"/>
                <a:ea typeface="ＭＳ Ｐゴシック" charset="0"/>
                <a:cs typeface="ＭＳ Ｐゴシック" charset="0"/>
              </a:rPr>
              <a:t>uppose that one can say the same thing, or roughly the same thing, using different words. If the communicated message is the same, that suggests that it isn’t triggered by the words, but by what was said. And that suggests </a:t>
            </a:r>
            <a:r>
              <a:rPr lang="en-GB" sz="2400" dirty="0" err="1" smtClean="0">
                <a:latin typeface="Arial" charset="0"/>
                <a:ea typeface="ＭＳ Ｐゴシック" charset="0"/>
                <a:cs typeface="ＭＳ Ｐゴシック" charset="0"/>
              </a:rPr>
              <a:t>implicature</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129088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2789444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76048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The problem:</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(II) There is good reason to think that the same words can be used to convey a variety of messages.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5619555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Signs of </a:t>
            </a:r>
            <a:r>
              <a:rPr lang="en-US" dirty="0" err="1" smtClean="0">
                <a:latin typeface="Arial"/>
                <a:cs typeface="Arial"/>
              </a:rPr>
              <a:t>implicature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3580897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308324"/>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One difficulty in applying this test is that it’s not always clear—and indeed, is one of things we are trying to establish—exactly when two utterances are cases of </a:t>
            </a:r>
            <a:r>
              <a:rPr lang="en-GB" sz="2400" dirty="0" smtClean="0">
                <a:latin typeface="Arial" charset="0"/>
                <a:ea typeface="ＭＳ Ｐゴシック" charset="0"/>
                <a:cs typeface="ＭＳ Ｐゴシック" charset="0"/>
              </a:rPr>
              <a:t>saying (roughly) </a:t>
            </a:r>
            <a:r>
              <a:rPr lang="en-GB" sz="2400" dirty="0">
                <a:latin typeface="Arial" charset="0"/>
                <a:ea typeface="ＭＳ Ｐゴシック" charset="0"/>
                <a:cs typeface="ＭＳ Ｐゴシック" charset="0"/>
              </a:rPr>
              <a:t>the same thing.</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3757124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Take home exercise</a:t>
            </a:r>
            <a:endParaRPr lang="en-US" dirty="0">
              <a:latin typeface="Arial"/>
              <a:cs typeface="Arial"/>
            </a:endParaRPr>
          </a:p>
        </p:txBody>
      </p:sp>
      <p:graphicFrame>
        <p:nvGraphicFramePr>
          <p:cNvPr id="5" name="Content Placeholder 4"/>
          <p:cNvGraphicFramePr>
            <a:graphicFrameLocks noGrp="1"/>
          </p:cNvGraphicFramePr>
          <p:nvPr>
            <p:ph sz="half" idx="1"/>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5016758"/>
          </a:xfrm>
          <a:prstGeom prst="rect">
            <a:avLst/>
          </a:prstGeom>
          <a:noFill/>
        </p:spPr>
        <p:txBody>
          <a:bodyPr wrap="square" rtlCol="0">
            <a:spAutoFit/>
          </a:bodyPr>
          <a:lstStyle/>
          <a:p>
            <a:pPr>
              <a:buFont typeface="Marlett" charset="0"/>
              <a:buNone/>
            </a:pPr>
            <a:r>
              <a:rPr lang="en-GB" sz="2000" dirty="0">
                <a:latin typeface="Arial" charset="0"/>
                <a:ea typeface="ＭＳ Ｐゴシック" charset="0"/>
                <a:cs typeface="ＭＳ Ｐゴシック" charset="0"/>
              </a:rPr>
              <a:t>Find at least one apparent violation of each </a:t>
            </a:r>
            <a:r>
              <a:rPr lang="en-GB" sz="2000" dirty="0" smtClean="0">
                <a:latin typeface="Arial" charset="0"/>
                <a:ea typeface="ＭＳ Ｐゴシック" charset="0"/>
                <a:cs typeface="ＭＳ Ｐゴシック" charset="0"/>
              </a:rPr>
              <a:t>of </a:t>
            </a:r>
            <a:r>
              <a:rPr lang="en-GB" sz="2000" dirty="0">
                <a:latin typeface="Arial" charset="0"/>
                <a:ea typeface="ＭＳ Ｐゴシック" charset="0"/>
                <a:cs typeface="ＭＳ Ｐゴシック" charset="0"/>
              </a:rPr>
              <a:t>the Maxims in this </a:t>
            </a:r>
            <a:r>
              <a:rPr lang="en-GB" sz="2000" dirty="0" smtClean="0">
                <a:latin typeface="Arial" charset="0"/>
                <a:ea typeface="ＭＳ Ｐゴシック" charset="0"/>
                <a:cs typeface="ＭＳ Ｐゴシック" charset="0"/>
              </a:rPr>
              <a:t>conversation:</a:t>
            </a:r>
          </a:p>
          <a:p>
            <a:pPr>
              <a:buFont typeface="Marlett" charset="0"/>
              <a:buNone/>
            </a:pPr>
            <a:r>
              <a:rPr lang="en-GB" sz="2000" dirty="0" smtClean="0">
                <a:latin typeface="Arial" charset="0"/>
                <a:ea typeface="ＭＳ Ｐゴシック" charset="0"/>
                <a:cs typeface="ＭＳ Ｐゴシック" charset="0"/>
              </a:rPr>
              <a:t>MARGE </a:t>
            </a:r>
            <a:r>
              <a:rPr lang="en-GB" sz="2000" dirty="0">
                <a:latin typeface="Arial" charset="0"/>
                <a:ea typeface="ＭＳ Ｐゴシック" charset="0"/>
                <a:cs typeface="ＭＳ Ｐゴシック" charset="0"/>
              </a:rPr>
              <a:t>Okay, I want you to tell me what these fellas looked like.</a:t>
            </a:r>
          </a:p>
          <a:p>
            <a:pPr>
              <a:buFont typeface="Marlett" charset="0"/>
              <a:buNone/>
            </a:pPr>
            <a:r>
              <a:rPr lang="en-GB" sz="2000" dirty="0">
                <a:latin typeface="Arial" charset="0"/>
                <a:ea typeface="ＭＳ Ｐゴシック" charset="0"/>
                <a:cs typeface="ＭＳ Ｐゴシック" charset="0"/>
              </a:rPr>
              <a:t>HOOKER ONE Well, the little guy, he was </a:t>
            </a:r>
            <a:r>
              <a:rPr lang="en-GB" sz="2000" dirty="0" err="1">
                <a:latin typeface="Arial" charset="0"/>
                <a:ea typeface="ＭＳ Ｐゴシック" charset="0"/>
                <a:cs typeface="ＭＳ Ｐゴシック" charset="0"/>
              </a:rPr>
              <a:t>kinda</a:t>
            </a:r>
            <a:r>
              <a:rPr lang="en-GB" sz="2000" dirty="0">
                <a:latin typeface="Arial" charset="0"/>
                <a:ea typeface="ＭＳ Ｐゴシック" charset="0"/>
                <a:cs typeface="ＭＳ Ｐゴシック" charset="0"/>
              </a:rPr>
              <a:t> funny-looking.</a:t>
            </a:r>
          </a:p>
          <a:p>
            <a:pPr>
              <a:buFont typeface="Marlett" charset="0"/>
              <a:buNone/>
            </a:pPr>
            <a:r>
              <a:rPr lang="en-GB" sz="2000" dirty="0">
                <a:latin typeface="Arial" charset="0"/>
                <a:ea typeface="ＭＳ Ｐゴシック" charset="0"/>
                <a:cs typeface="ＭＳ Ｐゴシック" charset="0"/>
              </a:rPr>
              <a:t>MARGE In what way?</a:t>
            </a:r>
          </a:p>
          <a:p>
            <a:pPr>
              <a:buFont typeface="Marlett" charset="0"/>
              <a:buNone/>
            </a:pPr>
            <a:r>
              <a:rPr lang="en-GB" sz="2000" dirty="0">
                <a:latin typeface="Arial" charset="0"/>
                <a:ea typeface="ＭＳ Ｐゴシック" charset="0"/>
                <a:cs typeface="ＭＳ Ｐゴシック" charset="0"/>
              </a:rPr>
              <a:t>HOOKER ONE I </a:t>
            </a:r>
            <a:r>
              <a:rPr lang="en-GB" sz="2000" dirty="0" err="1">
                <a:latin typeface="Arial" charset="0"/>
                <a:ea typeface="ＭＳ Ｐゴシック" charset="0"/>
                <a:cs typeface="ＭＳ Ｐゴシック" charset="0"/>
              </a:rPr>
              <a:t>dunno</a:t>
            </a:r>
            <a:r>
              <a:rPr lang="en-GB" sz="2000" dirty="0">
                <a:latin typeface="Arial" charset="0"/>
                <a:ea typeface="ＭＳ Ｐゴシック" charset="0"/>
                <a:cs typeface="ＭＳ Ｐゴシック" charset="0"/>
              </a:rPr>
              <a:t>.  Just funny-looking.</a:t>
            </a:r>
          </a:p>
          <a:p>
            <a:pPr>
              <a:buFont typeface="Marlett" charset="0"/>
              <a:buNone/>
            </a:pPr>
            <a:r>
              <a:rPr lang="en-GB" sz="2000" dirty="0">
                <a:latin typeface="Arial" charset="0"/>
                <a:ea typeface="ＭＳ Ｐゴシック" charset="0"/>
                <a:cs typeface="ＭＳ Ｐゴシック" charset="0"/>
              </a:rPr>
              <a:t>MARGE Can you be any more specific?</a:t>
            </a:r>
          </a:p>
          <a:p>
            <a:pPr>
              <a:buFont typeface="Marlett" charset="0"/>
              <a:buNone/>
            </a:pPr>
            <a:r>
              <a:rPr lang="en-GB" sz="2000" dirty="0">
                <a:latin typeface="Arial" charset="0"/>
                <a:ea typeface="ＭＳ Ｐゴシック" charset="0"/>
                <a:cs typeface="ＭＳ Ｐゴシック" charset="0"/>
              </a:rPr>
              <a:t>HOOKER ONE I couldn't really say.  He wasn't circumcised.</a:t>
            </a:r>
          </a:p>
          <a:p>
            <a:pPr>
              <a:buFont typeface="Marlett" charset="0"/>
              <a:buNone/>
            </a:pPr>
            <a:r>
              <a:rPr lang="en-GB" sz="2000" dirty="0">
                <a:latin typeface="Arial" charset="0"/>
                <a:ea typeface="ＭＳ Ｐゴシック" charset="0"/>
                <a:cs typeface="ＭＳ Ｐゴシック" charset="0"/>
              </a:rPr>
              <a:t>MARGE Was he funny-looking apart from that?</a:t>
            </a:r>
          </a:p>
          <a:p>
            <a:pPr>
              <a:buFont typeface="Marlett" charset="0"/>
              <a:buNone/>
            </a:pPr>
            <a:r>
              <a:rPr lang="en-GB" sz="2000" dirty="0">
                <a:latin typeface="Arial" charset="0"/>
                <a:ea typeface="ＭＳ Ｐゴシック" charset="0"/>
                <a:cs typeface="ＭＳ Ｐゴシック" charset="0"/>
              </a:rPr>
              <a:t>HOOKER ONE Yah…</a:t>
            </a:r>
          </a:p>
          <a:p>
            <a:pPr>
              <a:buFont typeface="Marlett" charset="0"/>
              <a:buNone/>
            </a:pPr>
            <a:r>
              <a:rPr lang="en-GB" sz="2000" dirty="0" smtClean="0">
                <a:latin typeface="Arial" charset="0"/>
                <a:ea typeface="ＭＳ Ｐゴシック" charset="0"/>
                <a:cs typeface="ＭＳ Ｐゴシック" charset="0"/>
              </a:rPr>
              <a:t>In each case, what </a:t>
            </a:r>
            <a:r>
              <a:rPr lang="en-GB" sz="2000" dirty="0">
                <a:latin typeface="Arial" charset="0"/>
                <a:ea typeface="ＭＳ Ｐゴシック" charset="0"/>
                <a:cs typeface="ＭＳ Ｐゴシック" charset="0"/>
              </a:rPr>
              <a:t>might be </a:t>
            </a:r>
            <a:r>
              <a:rPr lang="en-GB" sz="2000" dirty="0" smtClean="0">
                <a:latin typeface="Arial" charset="0"/>
                <a:ea typeface="ＭＳ Ｐゴシック" charset="0"/>
                <a:cs typeface="ＭＳ Ｐゴシック" charset="0"/>
              </a:rPr>
              <a:t>implicated?</a:t>
            </a:r>
            <a:endParaRPr lang="en-GB" sz="20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pic>
        <p:nvPicPr>
          <p:cNvPr id="11" name="Picture 10"/>
          <p:cNvPicPr>
            <a:picLocks noChangeAspect="1"/>
          </p:cNvPicPr>
          <p:nvPr/>
        </p:nvPicPr>
        <p:blipFill>
          <a:blip r:embed="rId12"/>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5678873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Take home exercise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033417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Consider our earlier </a:t>
            </a:r>
            <a:r>
              <a:rPr lang="en-GB" sz="2400" smtClean="0">
                <a:latin typeface="Arial" charset="0"/>
                <a:ea typeface="ＭＳ Ｐゴシック" charset="0"/>
                <a:cs typeface="ＭＳ Ｐゴシック" charset="0"/>
              </a:rPr>
              <a:t>hypothesis that English </a:t>
            </a:r>
            <a:r>
              <a:rPr lang="en-GB" sz="2400" dirty="0" smtClean="0">
                <a:latin typeface="Arial" charset="0"/>
                <a:ea typeface="ＭＳ Ｐゴシック" charset="0"/>
                <a:cs typeface="ＭＳ Ｐゴシック" charset="0"/>
              </a:rPr>
              <a:t>‘and’ is ambiguous. What alternative hypothesis might be provided by appeal to </a:t>
            </a:r>
            <a:r>
              <a:rPr lang="en-GB" sz="2400" dirty="0" err="1" smtClean="0">
                <a:latin typeface="Arial" charset="0"/>
                <a:ea typeface="ＭＳ Ｐゴシック" charset="0"/>
                <a:cs typeface="ＭＳ Ｐゴシック" charset="0"/>
              </a:rPr>
              <a:t>implicature</a:t>
            </a:r>
            <a:r>
              <a:rPr lang="en-GB" sz="2400" dirty="0" smtClean="0">
                <a:latin typeface="Arial" charset="0"/>
                <a:ea typeface="ＭＳ Ｐゴシック" charset="0"/>
                <a:cs typeface="ＭＳ Ｐゴシック" charset="0"/>
              </a:rPr>
              <a:t>? Which of the maxims might be exploited here, and how? Is there reason to favour the </a:t>
            </a:r>
            <a:r>
              <a:rPr lang="en-GB" sz="2400" dirty="0" err="1" smtClean="0">
                <a:latin typeface="Arial" charset="0"/>
                <a:ea typeface="ＭＳ Ｐゴシック" charset="0"/>
                <a:cs typeface="ＭＳ Ｐゴシック" charset="0"/>
              </a:rPr>
              <a:t>implicature</a:t>
            </a:r>
            <a:r>
              <a:rPr lang="en-GB" sz="2400" dirty="0" smtClean="0">
                <a:latin typeface="Arial" charset="0"/>
                <a:ea typeface="ＭＳ Ｐゴシック" charset="0"/>
                <a:cs typeface="ＭＳ Ｐゴシック" charset="0"/>
              </a:rPr>
              <a:t> based account over the ambiguity account?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55200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143182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729465"/>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The solution:</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(III) Distinguish what is strictly and literally </a:t>
            </a:r>
            <a:r>
              <a:rPr lang="en-US" sz="2400" dirty="0" smtClean="0">
                <a:latin typeface="Arial" charset="0"/>
                <a:ea typeface="ＭＳ Ｐゴシック" charset="0"/>
                <a:cs typeface="ＭＳ Ｐゴシック" charset="0"/>
              </a:rPr>
              <a:t>said or stated—</a:t>
            </a:r>
            <a:r>
              <a:rPr lang="en-US" sz="2400" dirty="0">
                <a:latin typeface="Arial" charset="0"/>
                <a:ea typeface="ＭＳ Ｐゴシック" charset="0"/>
                <a:cs typeface="ＭＳ Ｐゴシック" charset="0"/>
              </a:rPr>
              <a:t>what is made fully articulate—from what is merely implicated—what is suggested, insinuated, got across. </a:t>
            </a:r>
          </a:p>
          <a:p>
            <a:pPr>
              <a:lnSpc>
                <a:spcPct val="90000"/>
              </a:lnSpc>
              <a:buFont typeface="Marlett" charset="0"/>
              <a:buNone/>
            </a:pPr>
            <a:r>
              <a:rPr lang="en-GB" sz="2200" dirty="0" smtClean="0">
                <a:latin typeface="Arial" charset="0"/>
                <a:ea typeface="ＭＳ Ｐゴシック" charset="0"/>
                <a:cs typeface="ＭＳ Ｐゴシック" charset="0"/>
              </a:rPr>
              <a:t> </a:t>
            </a: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50716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2781633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54874"/>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What is strictly and literally said is determined by stable sentence </a:t>
            </a:r>
            <a:r>
              <a:rPr lang="en-US" sz="2400" dirty="0" smtClean="0">
                <a:latin typeface="Arial" charset="0"/>
                <a:ea typeface="ＭＳ Ｐゴシック" charset="0"/>
                <a:cs typeface="ＭＳ Ｐゴシック" charset="0"/>
              </a:rPr>
              <a:t>meaning, in accord with compositionality; </a:t>
            </a:r>
            <a:endParaRPr lang="en-US" sz="2400" dirty="0">
              <a:latin typeface="Arial" charset="0"/>
              <a:ea typeface="ＭＳ Ｐゴシック" charset="0"/>
              <a:cs typeface="ＭＳ Ｐゴシック" charset="0"/>
            </a:endParaRP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What is implicated is determined by what </a:t>
            </a:r>
            <a:r>
              <a:rPr lang="en-US" sz="2400" dirty="0" smtClean="0">
                <a:latin typeface="Arial" charset="0"/>
                <a:ea typeface="ＭＳ Ｐゴシック" charset="0"/>
                <a:cs typeface="ＭＳ Ｐゴシック" charset="0"/>
              </a:rPr>
              <a:t>is </a:t>
            </a:r>
            <a:r>
              <a:rPr lang="en-US" sz="2400" dirty="0">
                <a:latin typeface="Arial" charset="0"/>
                <a:ea typeface="ＭＳ Ｐゴシック" charset="0"/>
                <a:cs typeface="ＭＳ Ｐゴシック" charset="0"/>
              </a:rPr>
              <a:t>said, together with the way it is said, together with general principles governing rational communication.</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932281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711427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22475"/>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So, communicative competence consists of two parts</a:t>
            </a:r>
            <a:r>
              <a:rPr lang="en-US" sz="2400" dirty="0" smtClean="0">
                <a:latin typeface="Arial" charset="0"/>
                <a:ea typeface="ＭＳ Ｐゴシック" charset="0"/>
                <a:cs typeface="ＭＳ Ｐゴシック" charset="0"/>
              </a:rPr>
              <a:t>:</a:t>
            </a:r>
          </a:p>
          <a:p>
            <a:pPr>
              <a:lnSpc>
                <a:spcPct val="90000"/>
              </a:lnSpc>
            </a:pPr>
            <a:endParaRPr lang="en-US" sz="2400" dirty="0">
              <a:latin typeface="Arial" charset="0"/>
              <a:ea typeface="ＭＳ Ｐゴシック" charset="0"/>
              <a:cs typeface="ＭＳ Ｐゴシック" charset="0"/>
            </a:endParaRPr>
          </a:p>
          <a:p>
            <a:pPr>
              <a:lnSpc>
                <a:spcPct val="90000"/>
              </a:lnSpc>
              <a:buFontTx/>
              <a:buAutoNum type="alphaUcParenBoth"/>
            </a:pPr>
            <a:r>
              <a:rPr lang="en-US" sz="2400" dirty="0" smtClean="0">
                <a:latin typeface="Arial" charset="0"/>
                <a:ea typeface="ＭＳ Ｐゴシック" charset="0"/>
                <a:cs typeface="ＭＳ Ｐゴシック" charset="0"/>
              </a:rPr>
              <a:t> What </a:t>
            </a:r>
            <a:r>
              <a:rPr lang="en-US" sz="2400" dirty="0">
                <a:latin typeface="Arial" charset="0"/>
                <a:ea typeface="ＭＳ Ｐゴシック" charset="0"/>
                <a:cs typeface="ＭＳ Ｐゴシック" charset="0"/>
              </a:rPr>
              <a:t>one knows by virtue of being a speaker of a particular language. This gives one a head start in figuring out what people mean by enabling one easily to figure out what they are saying.</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296859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4056470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90077"/>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(B) What </a:t>
            </a:r>
            <a:r>
              <a:rPr lang="en-US" sz="2400" dirty="0">
                <a:latin typeface="Arial" charset="0"/>
                <a:ea typeface="ＭＳ Ｐゴシック" charset="0"/>
                <a:cs typeface="ＭＳ Ｐゴシック" charset="0"/>
              </a:rPr>
              <a:t>one knows by virtue of being a rational communicator. This more general competence puts one in a position to derive other elements of speaker meaning, in particular the </a:t>
            </a:r>
            <a:r>
              <a:rPr lang="en-US" sz="2400" dirty="0" err="1">
                <a:latin typeface="Arial" charset="0"/>
                <a:ea typeface="ＭＳ Ｐゴシック" charset="0"/>
                <a:cs typeface="ＭＳ Ｐゴシック" charset="0"/>
              </a:rPr>
              <a:t>implicature</a:t>
            </a:r>
            <a:r>
              <a:rPr lang="en-US" sz="2400" dirty="0">
                <a:latin typeface="Arial" charset="0"/>
                <a:ea typeface="ＭＳ Ｐゴシック" charset="0"/>
                <a:cs typeface="ＭＳ Ｐゴシック" charset="0"/>
              </a:rPr>
              <a:t> carried by a </a:t>
            </a:r>
            <a:r>
              <a:rPr lang="en-US" sz="2400" dirty="0" smtClean="0">
                <a:latin typeface="Arial" charset="0"/>
                <a:ea typeface="ＭＳ Ｐゴシック" charset="0"/>
                <a:cs typeface="ＭＳ Ｐゴシック" charset="0"/>
              </a:rPr>
              <a:t>speaker</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saying what they do.</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074325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3196</TotalTime>
  <Words>2366</Words>
  <Application>Microsoft Macintosh PowerPoint</Application>
  <PresentationFormat>On-screen Show (4:3)</PresentationFormat>
  <Paragraphs>221</Paragraphs>
  <Slides>52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Arial</vt:lpstr>
      <vt:lpstr>Arial Black</vt:lpstr>
      <vt:lpstr>Calibri</vt:lpstr>
      <vt:lpstr>Garamond</vt:lpstr>
      <vt:lpstr>Marlett</vt:lpstr>
      <vt:lpstr>ＭＳ Ｐゴシック</vt:lpstr>
      <vt:lpstr>Symbol</vt:lpstr>
      <vt:lpstr>Black</vt:lpstr>
      <vt:lpstr>PowerPoint Presentation</vt:lpstr>
      <vt:lpstr>Reading</vt:lpstr>
      <vt:lpstr>Agenda</vt:lpstr>
      <vt:lpstr>Recap</vt:lpstr>
      <vt:lpstr>Recap</vt:lpstr>
      <vt:lpstr>Recap</vt:lpstr>
      <vt:lpstr>Recap</vt:lpstr>
      <vt:lpstr>Recap</vt:lpstr>
      <vt:lpstr>Recap</vt:lpstr>
      <vt:lpstr>Recap</vt:lpstr>
      <vt:lpstr>Recap</vt:lpstr>
      <vt:lpstr>Recap</vt:lpstr>
      <vt:lpstr>Calculating implicatures</vt:lpstr>
      <vt:lpstr>Calculating implicatures</vt:lpstr>
      <vt:lpstr>Calculating implicatures</vt:lpstr>
      <vt:lpstr>Calculating implicatures</vt:lpstr>
      <vt:lpstr>Calculating implicatures</vt:lpstr>
      <vt:lpstr>Calculating implicatures</vt:lpstr>
      <vt:lpstr>Conversation and conventional implicature</vt:lpstr>
      <vt:lpstr>Conversation and conventional implicature</vt:lpstr>
      <vt:lpstr>Conversation and conventional implicature</vt:lpstr>
      <vt:lpstr>Conversation and conventional implicature</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FOL and English</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Signs of implicature</vt:lpstr>
      <vt:lpstr>Take home exercise</vt:lpstr>
      <vt:lpstr>Take home exercise</vt:lpstr>
    </vt:vector>
  </TitlesOfParts>
  <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Microsoft Office User</cp:lastModifiedBy>
  <cp:revision>369</cp:revision>
  <cp:lastPrinted>2015-04-30T10:28:11Z</cp:lastPrinted>
  <dcterms:created xsi:type="dcterms:W3CDTF">2011-10-03T12:14:05Z</dcterms:created>
  <dcterms:modified xsi:type="dcterms:W3CDTF">2016-05-24T15:01:25Z</dcterms:modified>
</cp:coreProperties>
</file>