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308" r:id="rId5"/>
    <p:sldId id="310" r:id="rId6"/>
    <p:sldId id="309" r:id="rId7"/>
    <p:sldId id="312" r:id="rId8"/>
    <p:sldId id="313" r:id="rId9"/>
    <p:sldId id="315" r:id="rId10"/>
    <p:sldId id="307" r:id="rId11"/>
    <p:sldId id="259" r:id="rId12"/>
    <p:sldId id="260" r:id="rId13"/>
    <p:sldId id="262" r:id="rId14"/>
    <p:sldId id="263" r:id="rId15"/>
    <p:sldId id="317" r:id="rId16"/>
    <p:sldId id="261" r:id="rId17"/>
    <p:sldId id="292" r:id="rId18"/>
    <p:sldId id="316" r:id="rId19"/>
    <p:sldId id="319" r:id="rId20"/>
    <p:sldId id="320" r:id="rId21"/>
    <p:sldId id="321" r:id="rId22"/>
    <p:sldId id="322" r:id="rId23"/>
    <p:sldId id="323" r:id="rId24"/>
    <p:sldId id="324" r:id="rId25"/>
    <p:sldId id="32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137" autoAdjust="0"/>
    <p:restoredTop sz="94633" autoAdjust="0"/>
  </p:normalViewPr>
  <p:slideViewPr>
    <p:cSldViewPr snapToGrid="0" snapToObjects="1">
      <p:cViewPr varScale="1">
        <p:scale>
          <a:sx n="71" d="100"/>
          <a:sy n="71" d="100"/>
        </p:scale>
        <p:origin x="-1496" y="-112"/>
      </p:cViewPr>
      <p:guideLst>
        <p:guide orient="horz" pos="2160"/>
        <p:guide pos="2880"/>
      </p:guideLst>
    </p:cSldViewPr>
  </p:slideViewPr>
  <p:outlineViewPr>
    <p:cViewPr>
      <p:scale>
        <a:sx n="33" d="100"/>
        <a:sy n="33" d="100"/>
      </p:scale>
      <p:origin x="0" y="2985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08/10/15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08/10/15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08/10/15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9DC4958-7AA4-0B46-A686-B94030D84A57}" type="datetimeFigureOut">
              <a:rPr lang="en-US" smtClean="0"/>
              <a:pPr/>
              <a:t>08/10/15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9DC4958-7AA4-0B46-A686-B94030D84A57}" type="datetimeFigureOut">
              <a:rPr lang="en-US" smtClean="0"/>
              <a:pPr/>
              <a:t>08/10/15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9DC4958-7AA4-0B46-A686-B94030D84A57}" type="datetimeFigureOut">
              <a:rPr lang="en-US" smtClean="0"/>
              <a:pPr/>
              <a:t>08/10/15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9DC4958-7AA4-0B46-A686-B94030D84A57}" type="datetimeFigureOut">
              <a:rPr lang="en-US" smtClean="0"/>
              <a:pPr/>
              <a:t>08/10/15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9DC4958-7AA4-0B46-A686-B94030D84A57}" type="datetimeFigureOut">
              <a:rPr lang="en-US" smtClean="0"/>
              <a:pPr/>
              <a:t>08/10/15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C4958-7AA4-0B46-A686-B94030D84A57}" type="datetimeFigureOut">
              <a:rPr lang="en-US" smtClean="0"/>
              <a:pPr/>
              <a:t>08/10/15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9DC4958-7AA4-0B46-A686-B94030D84A57}" type="datetimeFigureOut">
              <a:rPr lang="en-US" smtClean="0"/>
              <a:pPr/>
              <a:t>08/10/15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9DC4958-7AA4-0B46-A686-B94030D84A57}" type="datetimeFigureOut">
              <a:rPr lang="en-US" smtClean="0"/>
              <a:pPr/>
              <a:t>08/10/15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373A9-902D-984C-A665-6FD9C66D4A9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C4958-7AA4-0B46-A686-B94030D84A57}" type="datetimeFigureOut">
              <a:rPr lang="en-US" smtClean="0"/>
              <a:pPr/>
              <a:t>08/10/15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F373A9-902D-984C-A665-6FD9C66D4A9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Ideas of Freedom</a:t>
            </a:r>
            <a:br>
              <a:rPr lang="en-US" dirty="0" smtClean="0"/>
            </a:br>
            <a:r>
              <a:rPr lang="en-US" dirty="0" smtClean="0"/>
              <a:t>Freedom and Determinism</a:t>
            </a:r>
            <a:endParaRPr lang="en-US" dirty="0"/>
          </a:p>
        </p:txBody>
      </p:sp>
      <p:sp>
        <p:nvSpPr>
          <p:cNvPr id="3" name="Subtitle 2"/>
          <p:cNvSpPr>
            <a:spLocks noGrp="1"/>
          </p:cNvSpPr>
          <p:nvPr>
            <p:ph type="subTitle" idx="1"/>
          </p:nvPr>
        </p:nvSpPr>
        <p:spPr/>
        <p:txBody>
          <a:bodyPr/>
          <a:lstStyle/>
          <a:p>
            <a:r>
              <a:rPr lang="en-US" dirty="0" smtClean="0"/>
              <a:t>Guy Longworth</a:t>
            </a:r>
          </a:p>
          <a:p>
            <a:r>
              <a:rPr lang="en-US" dirty="0" err="1" smtClean="0"/>
              <a:t>g.longworth@mac.com</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 I. Freedom</a:t>
            </a:r>
            <a:endParaRPr lang="en-US" dirty="0"/>
          </a:p>
        </p:txBody>
      </p:sp>
      <p:sp>
        <p:nvSpPr>
          <p:cNvPr id="3" name="Content Placeholder 2"/>
          <p:cNvSpPr>
            <a:spLocks noGrp="1"/>
          </p:cNvSpPr>
          <p:nvPr>
            <p:ph idx="1"/>
          </p:nvPr>
        </p:nvSpPr>
        <p:spPr/>
        <p:txBody>
          <a:bodyPr/>
          <a:lstStyle/>
          <a:p>
            <a:pPr marL="571500" indent="-571500">
              <a:buAutoNum type="romanUcPeriod"/>
            </a:pPr>
            <a:r>
              <a:rPr lang="en-US" dirty="0" smtClean="0"/>
              <a:t>FREEDOM. There is human freedom (we are free to act, we have free will).</a:t>
            </a:r>
          </a:p>
          <a:p>
            <a:pPr marL="571500" indent="-571500">
              <a:buAutoNum type="romanUcPeriod"/>
            </a:pPr>
            <a:endParaRPr lang="en-US" dirty="0" smtClean="0"/>
          </a:p>
          <a:p>
            <a:pPr marL="571500" indent="-571500">
              <a:buNone/>
            </a:pPr>
            <a:r>
              <a:rPr lang="en-US" dirty="0" smtClean="0"/>
              <a:t>	We can get some grip on the content of this claim, as well as its intuitive force, by reflection on some ordinary cases.</a:t>
            </a:r>
          </a:p>
          <a:p>
            <a:pPr marL="571500" indent="-571500">
              <a:buNone/>
            </a:pPr>
            <a:endParaRPr lang="en-US"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92500" lnSpcReduction="20000"/>
          </a:bodyPr>
          <a:lstStyle/>
          <a:p>
            <a:pPr marL="571500" indent="-571500">
              <a:buNone/>
            </a:pPr>
            <a:r>
              <a:rPr lang="en-US" u="sng" dirty="0" smtClean="0"/>
              <a:t>Scenario 1</a:t>
            </a:r>
          </a:p>
          <a:p>
            <a:pPr marL="571500" indent="-571500">
              <a:buNone/>
            </a:pPr>
            <a:r>
              <a:rPr lang="en-US" dirty="0" smtClean="0"/>
              <a:t>	You go to the shop to buy dairy milk. On arrival, you see whole nut, which you also want. You can’t afford both. You decide to buy whole nut, and on the basis of your decision you buy whole nut.</a:t>
            </a:r>
          </a:p>
          <a:p>
            <a:pPr marL="571500" indent="-571500">
              <a:buNone/>
            </a:pPr>
            <a:endParaRPr lang="en-US" dirty="0" smtClean="0"/>
          </a:p>
          <a:p>
            <a:pPr marL="571500" indent="-571500">
              <a:buNone/>
            </a:pPr>
            <a:r>
              <a:rPr lang="en-US" dirty="0" smtClean="0"/>
              <a:t>1.	Freedom of will: you were free to decide on dairy milk or whole nut.</a:t>
            </a:r>
          </a:p>
          <a:p>
            <a:pPr marL="571500" indent="-571500">
              <a:buNone/>
            </a:pPr>
            <a:r>
              <a:rPr lang="en-US" dirty="0" smtClean="0"/>
              <a:t>2.	Freedom of action: you were able to implement your decision in action.</a:t>
            </a:r>
          </a:p>
          <a:p>
            <a:pPr marL="571500" indent="-571500">
              <a:buNone/>
            </a:pPr>
            <a:endParaRPr lang="en-US" dirty="0" smtClean="0"/>
          </a:p>
          <a:p>
            <a:pPr marL="571500" indent="-571500">
              <a:buNone/>
            </a:pPr>
            <a:endParaRPr lang="en-US"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85000" lnSpcReduction="10000"/>
          </a:bodyPr>
          <a:lstStyle/>
          <a:p>
            <a:pPr marL="571500" indent="-571500">
              <a:buNone/>
            </a:pPr>
            <a:r>
              <a:rPr lang="en-US" u="sng" dirty="0" smtClean="0"/>
              <a:t>Scenario 2</a:t>
            </a:r>
          </a:p>
          <a:p>
            <a:pPr marL="571500" indent="-571500">
              <a:buNone/>
            </a:pPr>
            <a:r>
              <a:rPr lang="en-US" dirty="0" smtClean="0"/>
              <a:t>	You go to the shop to buy dairy milk. On arrival, you see whole nut, which you also want. You buy dairy milk. Unbeknownst to you, the physical circumstance and the laws of physics conspire so that the whole nut falls into your pocket. You leave with both bars.</a:t>
            </a:r>
          </a:p>
          <a:p>
            <a:pPr marL="571500" indent="-571500">
              <a:buNone/>
            </a:pPr>
            <a:endParaRPr lang="en-US" dirty="0" smtClean="0"/>
          </a:p>
          <a:p>
            <a:pPr marL="571500" indent="-571500">
              <a:buNone/>
            </a:pPr>
            <a:r>
              <a:rPr lang="en-US" dirty="0" smtClean="0"/>
              <a:t>1.	You were not free to decide to take, or leave, the whole nut.</a:t>
            </a:r>
          </a:p>
          <a:p>
            <a:pPr marL="571500" indent="-571500">
              <a:buNone/>
            </a:pPr>
            <a:r>
              <a:rPr lang="en-US" dirty="0" smtClean="0"/>
              <a:t>2.	You were not able to act so as to take or leave the whole nut.</a:t>
            </a:r>
          </a:p>
          <a:p>
            <a:pPr marL="571500" indent="-571500">
              <a:buNone/>
            </a:pPr>
            <a:endParaRPr lang="en-US" dirty="0" smtClean="0"/>
          </a:p>
          <a:p>
            <a:pPr marL="571500" indent="-571500">
              <a:buNone/>
            </a:pPr>
            <a:endParaRPr lang="en-US"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85000" lnSpcReduction="10000"/>
          </a:bodyPr>
          <a:lstStyle/>
          <a:p>
            <a:pPr marL="571500" indent="-571500">
              <a:buNone/>
            </a:pPr>
            <a:r>
              <a:rPr lang="en-US" u="sng" dirty="0" smtClean="0"/>
              <a:t>Scenario 3</a:t>
            </a:r>
          </a:p>
          <a:p>
            <a:pPr marL="571500" indent="-571500">
              <a:buNone/>
            </a:pPr>
            <a:r>
              <a:rPr lang="en-US" dirty="0" smtClean="0"/>
              <a:t>	You go to the shop to buy dairy milk. On arrival, you see whole nut, which you also want. You decide on the whole nut. A strange phobia about pictures of nuts takes hold and you are unable to  implement your decision by picking up the whole nut.</a:t>
            </a:r>
          </a:p>
          <a:p>
            <a:pPr marL="571500" indent="-571500">
              <a:buNone/>
            </a:pPr>
            <a:endParaRPr lang="en-US" dirty="0" smtClean="0"/>
          </a:p>
          <a:p>
            <a:pPr marL="571500" indent="-571500">
              <a:buNone/>
            </a:pPr>
            <a:r>
              <a:rPr lang="en-US" dirty="0" smtClean="0"/>
              <a:t>1.	You were free to decide to take, or leave, the whole nut.</a:t>
            </a:r>
          </a:p>
          <a:p>
            <a:pPr marL="571500" indent="-571500">
              <a:buNone/>
            </a:pPr>
            <a:r>
              <a:rPr lang="en-US" dirty="0" smtClean="0"/>
              <a:t>2.	You were not able to act so as to take or leave the whole nut.</a:t>
            </a:r>
          </a:p>
          <a:p>
            <a:pPr marL="571500" indent="-571500">
              <a:buNone/>
            </a:pPr>
            <a:endParaRPr lang="en-US" dirty="0" smtClean="0"/>
          </a:p>
          <a:p>
            <a:pPr marL="571500" indent="-571500">
              <a:buNone/>
            </a:pPr>
            <a:endParaRPr lang="en-US"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92500" lnSpcReduction="20000"/>
          </a:bodyPr>
          <a:lstStyle/>
          <a:p>
            <a:pPr marL="571500" indent="-571500">
              <a:buNone/>
            </a:pPr>
            <a:r>
              <a:rPr lang="en-US" u="sng" dirty="0" smtClean="0"/>
              <a:t>Scenario 4</a:t>
            </a:r>
          </a:p>
          <a:p>
            <a:pPr marL="571500" indent="-571500">
              <a:buNone/>
            </a:pPr>
            <a:r>
              <a:rPr lang="en-US" dirty="0" smtClean="0"/>
              <a:t>	You go to the shop to buy dairy milk. On arrival, you see whole nut, which you also want. The whole nut is on a shelf that you can’t reach and there is no-one around to help. You know that you can’t get the whole nut.</a:t>
            </a:r>
          </a:p>
          <a:p>
            <a:pPr marL="571500" indent="-571500">
              <a:buNone/>
            </a:pPr>
            <a:endParaRPr lang="en-US" dirty="0" smtClean="0"/>
          </a:p>
          <a:p>
            <a:pPr marL="571500" indent="-571500">
              <a:buNone/>
            </a:pPr>
            <a:r>
              <a:rPr lang="en-US" dirty="0" smtClean="0"/>
              <a:t>1.	You were not free to decide to take, or leave, the whole nut.</a:t>
            </a:r>
          </a:p>
          <a:p>
            <a:pPr marL="571500" indent="-571500">
              <a:buNone/>
            </a:pPr>
            <a:r>
              <a:rPr lang="en-US" dirty="0" smtClean="0"/>
              <a:t>2.	You were not able to act so as to take or leave the whole nut.</a:t>
            </a:r>
          </a:p>
          <a:p>
            <a:pPr marL="571500" indent="-571500">
              <a:buNone/>
            </a:pPr>
            <a:endParaRPr lang="en-US" dirty="0" smtClean="0"/>
          </a:p>
          <a:p>
            <a:pPr marL="571500" indent="-571500">
              <a:buNone/>
            </a:pPr>
            <a:endParaRPr lang="en-US"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92500" lnSpcReduction="20000"/>
          </a:bodyPr>
          <a:lstStyle/>
          <a:p>
            <a:pPr marL="571500" indent="-571500">
              <a:buNone/>
            </a:pPr>
            <a:r>
              <a:rPr lang="en-US" dirty="0" smtClean="0"/>
              <a:t>Questions:</a:t>
            </a:r>
          </a:p>
          <a:p>
            <a:pPr marL="571500" indent="-571500">
              <a:buNone/>
            </a:pPr>
            <a:endParaRPr lang="en-US" dirty="0" smtClean="0"/>
          </a:p>
          <a:p>
            <a:pPr marL="571500" indent="-571500">
              <a:buNone/>
            </a:pPr>
            <a:r>
              <a:rPr lang="en-US" dirty="0" smtClean="0"/>
              <a:t>Q1. Could one have freedom of will without freedom of action?</a:t>
            </a:r>
          </a:p>
          <a:p>
            <a:pPr marL="571500" indent="-571500">
              <a:buNone/>
            </a:pPr>
            <a:r>
              <a:rPr lang="en-US" dirty="0" smtClean="0"/>
              <a:t>Q2. Could one have freedom of action without freedom of will?</a:t>
            </a:r>
          </a:p>
          <a:p>
            <a:pPr marL="571500" indent="-571500">
              <a:buNone/>
            </a:pPr>
            <a:r>
              <a:rPr lang="en-US" dirty="0" smtClean="0"/>
              <a:t>Q3. Could there be a will that wasn’t free?</a:t>
            </a:r>
          </a:p>
          <a:p>
            <a:pPr marL="571500" indent="-571500">
              <a:buNone/>
            </a:pPr>
            <a:r>
              <a:rPr lang="en-US" dirty="0" smtClean="0"/>
              <a:t>Q4. Could there be action that wasn’t free?</a:t>
            </a:r>
          </a:p>
          <a:p>
            <a:pPr marL="571500" indent="-571500">
              <a:buNone/>
            </a:pPr>
            <a:r>
              <a:rPr lang="en-US" dirty="0" smtClean="0"/>
              <a:t>Q5. Which, if any, of these forms of freedom do you think it’s plausible that we have?</a:t>
            </a:r>
          </a:p>
          <a:p>
            <a:pPr marL="571500" indent="-571500">
              <a:buNone/>
            </a:pPr>
            <a:endParaRPr lang="en-US" dirty="0" smtClean="0"/>
          </a:p>
          <a:p>
            <a:pPr marL="571500" indent="-571500">
              <a:buNone/>
            </a:pPr>
            <a:endParaRPr lang="en-US"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92500" lnSpcReduction="20000"/>
          </a:bodyPr>
          <a:lstStyle/>
          <a:p>
            <a:pPr marL="571500" indent="-571500">
              <a:buNone/>
            </a:pPr>
            <a:r>
              <a:rPr lang="en-US" dirty="0" smtClean="0"/>
              <a:t>	We (or many of us, much of the time) take it that, in many circumstances, we are free both to decide on courses of action and also to implement those decisions.</a:t>
            </a:r>
          </a:p>
          <a:p>
            <a:pPr marL="571500" indent="-571500">
              <a:buNone/>
            </a:pPr>
            <a:endParaRPr lang="en-US" dirty="0" smtClean="0"/>
          </a:p>
          <a:p>
            <a:pPr marL="571500" indent="-571500">
              <a:buNone/>
            </a:pPr>
            <a:r>
              <a:rPr lang="en-US" dirty="0" smtClean="0"/>
              <a:t>	Our abilities in this regard are subject to constraint: we can’t decide to do just anything; and having decided, there are things that we are precluded from doing. But we ordinarily think that there are cases in which we can nonetheless will and act freely.</a:t>
            </a:r>
          </a:p>
          <a:p>
            <a:pPr marL="571500" indent="-571500">
              <a:buNone/>
            </a:pPr>
            <a:endParaRPr lang="en-US"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85000" lnSpcReduction="10000"/>
          </a:bodyPr>
          <a:lstStyle/>
          <a:p>
            <a:pPr marL="571500" indent="-571500">
              <a:buNone/>
            </a:pPr>
            <a:r>
              <a:rPr lang="en-US" dirty="0" smtClean="0"/>
              <a:t>	That is, we take it that—assuming we have relevant knowledge and relevant physical abilities, and are not constrained from without, or by specific psychological inhibitions—we are typically free to will and to act on the basis of what we will.</a:t>
            </a:r>
          </a:p>
          <a:p>
            <a:pPr marL="571500" indent="-571500">
              <a:buNone/>
            </a:pPr>
            <a:endParaRPr lang="en-US" dirty="0" smtClean="0"/>
          </a:p>
          <a:p>
            <a:pPr marL="571500" indent="-571500">
              <a:buNone/>
            </a:pPr>
            <a:r>
              <a:rPr lang="en-US" dirty="0" smtClean="0"/>
              <a:t>	In such situations, we cause and are in control of our actions.</a:t>
            </a:r>
          </a:p>
          <a:p>
            <a:pPr marL="571500" indent="-571500">
              <a:buNone/>
            </a:pPr>
            <a:r>
              <a:rPr lang="en-US" dirty="0" smtClean="0"/>
              <a:t>	We could have decided on courses of action other than those we took and we could have acted on those different decisions.</a:t>
            </a:r>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77500" lnSpcReduction="20000"/>
          </a:bodyPr>
          <a:lstStyle/>
          <a:p>
            <a:pPr marL="571500" indent="-571500">
              <a:buNone/>
            </a:pPr>
            <a:r>
              <a:rPr lang="en-US" dirty="0" smtClean="0"/>
              <a:t>	Some theorists hold that we can get a better grip on the required notion of freedom by connecting it with the notion of moral responsibility.</a:t>
            </a:r>
          </a:p>
          <a:p>
            <a:pPr marL="571500" indent="-571500">
              <a:buNone/>
            </a:pPr>
            <a:endParaRPr lang="en-US" dirty="0" smtClean="0"/>
          </a:p>
          <a:p>
            <a:pPr marL="571500" indent="-571500">
              <a:buNone/>
            </a:pPr>
            <a:r>
              <a:rPr lang="en-US" dirty="0" smtClean="0"/>
              <a:t>	Indeed, many theorists think that the issues about freedom gain much of their importance through this connection with responsibility.</a:t>
            </a:r>
          </a:p>
          <a:p>
            <a:pPr marL="571500" indent="-571500">
              <a:buNone/>
            </a:pPr>
            <a:endParaRPr lang="en-US" dirty="0" smtClean="0"/>
          </a:p>
          <a:p>
            <a:pPr marL="571500" indent="-571500">
              <a:buNone/>
            </a:pPr>
            <a:r>
              <a:rPr lang="en-US" dirty="0" smtClean="0"/>
              <a:t>	They think that if freedom wasn’t required for responsibility, then it wouldn’t matter (so much) whether we are free or not.</a:t>
            </a:r>
          </a:p>
          <a:p>
            <a:pPr marL="571500" indent="-571500">
              <a:buNone/>
            </a:pPr>
            <a:endParaRPr lang="en-US" dirty="0" smtClean="0"/>
          </a:p>
          <a:p>
            <a:pPr marL="571500" indent="-571500">
              <a:buNone/>
            </a:pPr>
            <a:r>
              <a:rPr lang="en-US" dirty="0" smtClean="0"/>
              <a:t>	</a:t>
            </a:r>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85000" lnSpcReduction="20000"/>
          </a:bodyPr>
          <a:lstStyle/>
          <a:p>
            <a:pPr marL="571500" indent="-571500">
              <a:buNone/>
            </a:pPr>
            <a:r>
              <a:rPr lang="en-US" dirty="0" smtClean="0"/>
              <a:t>	Consider again </a:t>
            </a:r>
            <a:r>
              <a:rPr lang="en-US" u="sng" dirty="0" smtClean="0"/>
              <a:t>Scenario 2:</a:t>
            </a:r>
          </a:p>
          <a:p>
            <a:pPr marL="571500" indent="-571500">
              <a:buNone/>
            </a:pPr>
            <a:r>
              <a:rPr lang="en-US" dirty="0" smtClean="0"/>
              <a:t>	You go to the shop to buy dairy milk. On arrival, you see whole nut, which you also want. You buy dairy milk. Unbeknownst to you, the physical circumstance and the laws of physics conspire so that the whole nut falls into your pocket. You leave with both bars.</a:t>
            </a:r>
          </a:p>
          <a:p>
            <a:pPr marL="571500" indent="-571500">
              <a:buNone/>
            </a:pPr>
            <a:endParaRPr lang="en-US" dirty="0" smtClean="0"/>
          </a:p>
          <a:p>
            <a:pPr marL="571500" indent="-571500">
              <a:buNone/>
            </a:pPr>
            <a:r>
              <a:rPr lang="en-US" dirty="0" smtClean="0"/>
              <a:t>	In those circumstances, we do not think that you were morally responsible for leaving with the whole nut: you were not to blame; it was not something you did, but something that happened to you.</a:t>
            </a:r>
          </a:p>
          <a:p>
            <a:pPr marL="571500" indent="-571500">
              <a:buNone/>
            </a:pPr>
            <a:r>
              <a:rPr lang="en-US" dirty="0" smtClean="0"/>
              <a:t>	</a:t>
            </a:r>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lnSpcReduction="10000"/>
          </a:bodyPr>
          <a:lstStyle/>
          <a:p>
            <a:pPr marL="571500" indent="-571500">
              <a:buAutoNum type="romanUcPeriod"/>
            </a:pPr>
            <a:r>
              <a:rPr lang="en-US" dirty="0" smtClean="0"/>
              <a:t>Sketch a puzzle that arises from interplay of freedom and determinism.</a:t>
            </a:r>
          </a:p>
          <a:p>
            <a:pPr marL="571500" indent="-571500">
              <a:buAutoNum type="romanUcPeriod"/>
            </a:pPr>
            <a:r>
              <a:rPr lang="en-US" dirty="0" smtClean="0"/>
              <a:t>Introduce an early modern discussion of aspects of the puzzle, between Thomas Hobbes and John </a:t>
            </a:r>
            <a:r>
              <a:rPr lang="en-US" dirty="0" err="1" smtClean="0"/>
              <a:t>Bramhall</a:t>
            </a:r>
            <a:r>
              <a:rPr lang="en-US" dirty="0" smtClean="0"/>
              <a:t>.</a:t>
            </a:r>
          </a:p>
          <a:p>
            <a:pPr marL="571500" indent="-571500">
              <a:buAutoNum type="romanUcPeriod"/>
            </a:pPr>
            <a:r>
              <a:rPr lang="en-US" dirty="0" smtClean="0"/>
              <a:t>Fill in some details about elements of puzzle, and some related puzzles.</a:t>
            </a:r>
          </a:p>
          <a:p>
            <a:pPr marL="571500" indent="-571500">
              <a:buAutoNum type="romanUcPeriod"/>
            </a:pPr>
            <a:r>
              <a:rPr lang="en-US" dirty="0" smtClean="0"/>
              <a:t>Consider some prominent responses to the puzzle.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77500" lnSpcReduction="20000"/>
          </a:bodyPr>
          <a:lstStyle/>
          <a:p>
            <a:pPr marL="571500" indent="-571500">
              <a:buNone/>
            </a:pPr>
            <a:r>
              <a:rPr lang="en-US" dirty="0" smtClean="0"/>
              <a:t>	Now consider a variant, </a:t>
            </a:r>
            <a:r>
              <a:rPr lang="en-US" u="sng" dirty="0" smtClean="0"/>
              <a:t>Scenario 2’:</a:t>
            </a:r>
          </a:p>
          <a:p>
            <a:pPr marL="571500" indent="-571500">
              <a:buNone/>
            </a:pPr>
            <a:r>
              <a:rPr lang="en-US" dirty="0" smtClean="0"/>
              <a:t>	You go to the shop to buy dairy milk. On arrival, you see whole nut, which you also want. You buy dairy milk. Unbeknownst to you, the physical circumstance and the laws of physics conspire so that the whole nut falls into your pocket. </a:t>
            </a:r>
            <a:r>
              <a:rPr lang="en-US" b="1" dirty="0" smtClean="0"/>
              <a:t>You discover the bar in your pocket</a:t>
            </a:r>
            <a:r>
              <a:rPr lang="en-US" dirty="0" smtClean="0"/>
              <a:t>. You still leave with the bar.</a:t>
            </a:r>
          </a:p>
          <a:p>
            <a:pPr marL="571500" indent="-571500">
              <a:buNone/>
            </a:pPr>
            <a:endParaRPr lang="en-US" dirty="0" smtClean="0"/>
          </a:p>
          <a:p>
            <a:pPr marL="571500" indent="-571500">
              <a:buNone/>
            </a:pPr>
            <a:r>
              <a:rPr lang="en-US" dirty="0" smtClean="0"/>
              <a:t>	In those circumstances, we </a:t>
            </a:r>
            <a:r>
              <a:rPr lang="en-US" b="1" dirty="0" smtClean="0"/>
              <a:t>do</a:t>
            </a:r>
            <a:r>
              <a:rPr lang="en-US" dirty="0" smtClean="0"/>
              <a:t> think that you were morally responsible for leaving with the whole nut: you </a:t>
            </a:r>
            <a:r>
              <a:rPr lang="en-US" b="1" dirty="0" smtClean="0"/>
              <a:t>were</a:t>
            </a:r>
            <a:r>
              <a:rPr lang="en-US" dirty="0" smtClean="0"/>
              <a:t> to blame; it </a:t>
            </a:r>
            <a:r>
              <a:rPr lang="en-US" b="1" dirty="0" smtClean="0"/>
              <a:t>was</a:t>
            </a:r>
            <a:r>
              <a:rPr lang="en-US" dirty="0" smtClean="0"/>
              <a:t> something you did, not just something that happened to you.</a:t>
            </a:r>
          </a:p>
          <a:p>
            <a:pPr marL="571500" indent="-571500">
              <a:buNone/>
            </a:pPr>
            <a:r>
              <a:rPr lang="en-US" dirty="0" smtClean="0"/>
              <a:t>	</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85000" lnSpcReduction="10000"/>
          </a:bodyPr>
          <a:lstStyle/>
          <a:p>
            <a:pPr marL="571500" indent="-571500">
              <a:buNone/>
            </a:pPr>
            <a:r>
              <a:rPr lang="en-US" dirty="0" smtClean="0"/>
              <a:t>	It seems that adjusting the case to make it a case where you act freely serves to make it a case where you are morally responsible.</a:t>
            </a:r>
          </a:p>
          <a:p>
            <a:pPr marL="571500" indent="-571500">
              <a:buNone/>
            </a:pPr>
            <a:r>
              <a:rPr lang="en-US" dirty="0" smtClean="0"/>
              <a:t>	</a:t>
            </a:r>
          </a:p>
          <a:p>
            <a:pPr marL="571500" indent="-571500">
              <a:buNone/>
            </a:pPr>
            <a:r>
              <a:rPr lang="en-US" dirty="0" smtClean="0"/>
              <a:t>	Conversely, where you do not act freely, it seems that you are not morally responsible.</a:t>
            </a:r>
          </a:p>
          <a:p>
            <a:pPr marL="571500" indent="-571500">
              <a:buNone/>
            </a:pPr>
            <a:endParaRPr lang="en-US" dirty="0" smtClean="0"/>
          </a:p>
          <a:p>
            <a:pPr marL="571500" indent="-571500">
              <a:buNone/>
            </a:pPr>
            <a:r>
              <a:rPr lang="en-US" dirty="0" smtClean="0"/>
              <a:t>	The apparent connection between freedom and moral responsibility gives rise to the following puzzle.</a:t>
            </a:r>
          </a:p>
          <a:p>
            <a:pPr marL="571500" indent="-571500">
              <a:buNone/>
            </a:pPr>
            <a:r>
              <a:rPr lang="en-US" dirty="0" smtClean="0"/>
              <a:t>	</a:t>
            </a:r>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92500" lnSpcReduction="10000"/>
          </a:bodyPr>
          <a:lstStyle/>
          <a:p>
            <a:pPr lvl="0">
              <a:buNone/>
            </a:pPr>
            <a:r>
              <a:rPr lang="en-US" dirty="0" smtClean="0"/>
              <a:t>I’.	</a:t>
            </a:r>
            <a:r>
              <a:rPr lang="en-GB" dirty="0" smtClean="0"/>
              <a:t>There is moral responsibility (we are appropriate subjects for moral blame and approbation: some of what we do is morally good; some of what we do is morally bad).</a:t>
            </a:r>
          </a:p>
          <a:p>
            <a:pPr lvl="0">
              <a:buNone/>
            </a:pPr>
            <a:r>
              <a:rPr lang="en-GB" dirty="0" smtClean="0"/>
              <a:t>II’.	The best response to Determinism and Free Will 	is to reject I. FREEDOM.</a:t>
            </a:r>
          </a:p>
          <a:p>
            <a:pPr lvl="0">
              <a:buNone/>
            </a:pPr>
            <a:r>
              <a:rPr lang="en-GB" dirty="0" smtClean="0"/>
              <a:t>III’. That there is moral responsibility requires that 	there is freedom (crudely, because we can only 	be morally responsible for acts that are free, or 	for freely willing such acts).</a:t>
            </a:r>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77500" lnSpcReduction="20000"/>
          </a:bodyPr>
          <a:lstStyle/>
          <a:p>
            <a:pPr marL="571500" indent="-571500">
              <a:buNone/>
            </a:pPr>
            <a:r>
              <a:rPr lang="en-US" dirty="0" smtClean="0"/>
              <a:t>	As with the first puzzle, we have to </a:t>
            </a:r>
            <a:r>
              <a:rPr lang="en-US" b="1" dirty="0" smtClean="0"/>
              <a:t>assign blame.</a:t>
            </a:r>
          </a:p>
          <a:p>
            <a:pPr>
              <a:buNone/>
            </a:pPr>
            <a:endParaRPr lang="en-GB" dirty="0" smtClean="0"/>
          </a:p>
          <a:p>
            <a:pPr>
              <a:buNone/>
            </a:pPr>
            <a:r>
              <a:rPr lang="en-GB" dirty="0" smtClean="0"/>
              <a:t>	Reject III. Moral responsibility does not require freedom. Perhaps this is shown because our ordinary practices of assigning moral responsibility—assigning blame or approbation for courses of action—are insensitive to whether or not the targets of moral assessment are free.</a:t>
            </a:r>
          </a:p>
          <a:p>
            <a:pPr>
              <a:buNone/>
            </a:pPr>
            <a:r>
              <a:rPr lang="en-GB" dirty="0" smtClean="0"/>
              <a:t> </a:t>
            </a:r>
          </a:p>
          <a:p>
            <a:pPr>
              <a:buNone/>
            </a:pPr>
            <a:r>
              <a:rPr lang="en-GB" dirty="0" smtClean="0"/>
              <a:t>	Reject II. The best response to Determinism and Free Will is to reject something other than FREEDOM. Rather, one should defend the existence of moral responsibility by adopting either some form of </a:t>
            </a:r>
            <a:r>
              <a:rPr lang="en-GB" dirty="0" err="1" smtClean="0"/>
              <a:t>Compatibilism</a:t>
            </a:r>
            <a:r>
              <a:rPr lang="en-GB" dirty="0" smtClean="0"/>
              <a:t> or some form of Libertarianism.</a:t>
            </a:r>
          </a:p>
          <a:p>
            <a:pPr>
              <a:buNone/>
            </a:pPr>
            <a:endParaRPr lang="en-GB"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a:bodyPr>
          <a:lstStyle/>
          <a:p>
            <a:pPr>
              <a:buNone/>
            </a:pPr>
            <a:r>
              <a:rPr lang="en-US" dirty="0" smtClean="0"/>
              <a:t>	A third, less happy option is:</a:t>
            </a:r>
          </a:p>
          <a:p>
            <a:pPr>
              <a:buNone/>
            </a:pPr>
            <a:endParaRPr lang="en-US" dirty="0" smtClean="0"/>
          </a:p>
          <a:p>
            <a:pPr>
              <a:buNone/>
            </a:pPr>
            <a:r>
              <a:rPr lang="en-US" dirty="0" smtClean="0"/>
              <a:t>	</a:t>
            </a:r>
            <a:r>
              <a:rPr lang="en-GB" dirty="0" smtClean="0"/>
              <a:t>Reject I. Like freedom, moral responsibility is a figment of our collective imaginations. Once we see what genuine moral responsibility requires—a form of freedom that requires the falsity of determinism—we see that it is illusory.</a:t>
            </a:r>
          </a:p>
          <a:p>
            <a:pPr>
              <a:buNone/>
            </a:pPr>
            <a:endParaRPr lang="en-GB"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I. Freedom</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Q1. Can you think of cases where we are not free, and yet seem to count as morally responsible?</a:t>
            </a:r>
          </a:p>
          <a:p>
            <a:pPr>
              <a:buNone/>
            </a:pPr>
            <a:r>
              <a:rPr lang="en-US" dirty="0" smtClean="0"/>
              <a:t>Q2. Can you think of cases where we are free, and yet seem not to count as morally responsible?</a:t>
            </a:r>
          </a:p>
          <a:p>
            <a:pPr>
              <a:buNone/>
            </a:pPr>
            <a:r>
              <a:rPr lang="en-US" dirty="0" smtClean="0"/>
              <a:t>Q3. How do you think we should respond to the second puzzle?</a:t>
            </a:r>
          </a:p>
          <a:p>
            <a:pPr>
              <a:buNone/>
            </a:pPr>
            <a:endParaRPr lang="en-US" dirty="0" smtClean="0"/>
          </a:p>
          <a:p>
            <a:pPr>
              <a:buNone/>
            </a:pPr>
            <a:r>
              <a:rPr lang="en-US" dirty="0" smtClean="0"/>
              <a:t>See P. F. </a:t>
            </a:r>
            <a:r>
              <a:rPr lang="en-US" dirty="0" err="1" smtClean="0"/>
              <a:t>Strawson</a:t>
            </a:r>
            <a:r>
              <a:rPr lang="en-US" dirty="0" smtClean="0"/>
              <a:t> (1962) “Freedom and Resentment” for further discussion.</a:t>
            </a:r>
            <a:endParaRPr lang="en-GB"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a:t>
            </a:r>
            <a:endParaRPr lang="en-US" dirty="0"/>
          </a:p>
        </p:txBody>
      </p:sp>
      <p:sp>
        <p:nvSpPr>
          <p:cNvPr id="3" name="Content Placeholder 2"/>
          <p:cNvSpPr>
            <a:spLocks noGrp="1"/>
          </p:cNvSpPr>
          <p:nvPr>
            <p:ph idx="1"/>
          </p:nvPr>
        </p:nvSpPr>
        <p:spPr/>
        <p:txBody>
          <a:bodyPr/>
          <a:lstStyle/>
          <a:p>
            <a:pPr marL="571500" indent="-571500">
              <a:buAutoNum type="romanUcPeriod"/>
            </a:pPr>
            <a:r>
              <a:rPr lang="en-US" dirty="0" smtClean="0"/>
              <a:t>FREEDOM: There is human freedom (we are free to act, we have free will).</a:t>
            </a:r>
          </a:p>
          <a:p>
            <a:pPr marL="571500" indent="-571500">
              <a:buFont typeface="Arial"/>
              <a:buAutoNum type="romanUcPeriod"/>
            </a:pPr>
            <a:r>
              <a:rPr lang="en-US" dirty="0" smtClean="0"/>
              <a:t>DETERMINISM: Determinism is true (everything that happens in the universe is determined by the initial state of the universe together with the laws of nature).</a:t>
            </a:r>
          </a:p>
          <a:p>
            <a:pPr marL="571500" indent="-571500">
              <a:buAutoNum type="romanUcPeriod"/>
            </a:pPr>
            <a:r>
              <a:rPr lang="en-US" dirty="0" smtClean="0"/>
              <a:t>INCOMPATIBILISM: Human freedom is </a:t>
            </a:r>
            <a:r>
              <a:rPr lang="en-US" b="1" dirty="0" smtClean="0"/>
              <a:t>incompatible with</a:t>
            </a:r>
            <a:r>
              <a:rPr lang="en-US" dirty="0" smtClean="0"/>
              <a:t> determinism.</a:t>
            </a:r>
          </a:p>
          <a:p>
            <a:pPr marL="571500" indent="-571500">
              <a:buNone/>
            </a:pPr>
            <a:endParaRPr lang="en-US" dirty="0" smtClean="0"/>
          </a:p>
          <a:p>
            <a:pPr marL="571500" indent="-571500">
              <a:buNone/>
            </a:pPr>
            <a:endParaRPr lang="en-US" dirty="0" smtClean="0"/>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a:t>
            </a:r>
            <a:endParaRPr lang="en-US" dirty="0"/>
          </a:p>
        </p:txBody>
      </p:sp>
      <p:sp>
        <p:nvSpPr>
          <p:cNvPr id="3" name="Content Placeholder 2"/>
          <p:cNvSpPr>
            <a:spLocks noGrp="1"/>
          </p:cNvSpPr>
          <p:nvPr>
            <p:ph idx="1"/>
          </p:nvPr>
        </p:nvSpPr>
        <p:spPr/>
        <p:txBody>
          <a:bodyPr>
            <a:normAutofit fontScale="92500" lnSpcReduction="20000"/>
          </a:bodyPr>
          <a:lstStyle/>
          <a:p>
            <a:pPr marL="571500" indent="-571500">
              <a:buNone/>
            </a:pPr>
            <a:r>
              <a:rPr lang="en-US" dirty="0" smtClean="0"/>
              <a:t>	It seems that I. FREEDOM, II. DETERMINISM, and III. INCOMPATIBILISM can’t all be true: they form an inconsistent triad. </a:t>
            </a:r>
          </a:p>
          <a:p>
            <a:pPr marL="571500" indent="-571500">
              <a:buNone/>
            </a:pPr>
            <a:endParaRPr lang="en-US" dirty="0" smtClean="0"/>
          </a:p>
          <a:p>
            <a:pPr marL="571500" indent="-571500">
              <a:buNone/>
            </a:pPr>
            <a:r>
              <a:rPr lang="en-US" dirty="0" smtClean="0"/>
              <a:t>	Yet, as I hope we’ll see, each is plausible (or at least not implausible) when considered alone.</a:t>
            </a:r>
          </a:p>
          <a:p>
            <a:pPr marL="571500" indent="-571500">
              <a:buNone/>
            </a:pPr>
            <a:endParaRPr lang="en-US" dirty="0" smtClean="0"/>
          </a:p>
          <a:p>
            <a:pPr marL="571500" indent="-571500">
              <a:buNone/>
            </a:pPr>
            <a:r>
              <a:rPr lang="en-US" dirty="0" smtClean="0"/>
              <a:t>	That makes I.-III. a </a:t>
            </a:r>
            <a:r>
              <a:rPr lang="en-US" b="1" dirty="0" smtClean="0"/>
              <a:t>paradox</a:t>
            </a:r>
            <a:r>
              <a:rPr lang="en-US" dirty="0" smtClean="0"/>
              <a:t>.</a:t>
            </a:r>
          </a:p>
          <a:p>
            <a:pPr marL="571500" indent="-571500">
              <a:buNone/>
            </a:pPr>
            <a:endParaRPr lang="en-US" dirty="0" smtClean="0"/>
          </a:p>
          <a:p>
            <a:pPr marL="571500" indent="-571500">
              <a:buNone/>
            </a:pPr>
            <a:r>
              <a:rPr lang="en-US" dirty="0" smtClean="0"/>
              <a:t>	</a:t>
            </a:r>
          </a:p>
          <a:p>
            <a:pPr marL="571500" indent="-57150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a:t>
            </a:r>
            <a:endParaRPr lang="en-US" dirty="0"/>
          </a:p>
        </p:txBody>
      </p:sp>
      <p:sp>
        <p:nvSpPr>
          <p:cNvPr id="3" name="Content Placeholder 2"/>
          <p:cNvSpPr>
            <a:spLocks noGrp="1"/>
          </p:cNvSpPr>
          <p:nvPr>
            <p:ph idx="1"/>
          </p:nvPr>
        </p:nvSpPr>
        <p:spPr/>
        <p:txBody>
          <a:bodyPr>
            <a:normAutofit fontScale="70000" lnSpcReduction="20000"/>
          </a:bodyPr>
          <a:lstStyle/>
          <a:p>
            <a:pPr marL="571500" indent="-571500">
              <a:buNone/>
            </a:pPr>
            <a:r>
              <a:rPr lang="en-US" dirty="0" smtClean="0"/>
              <a:t>	</a:t>
            </a:r>
            <a:r>
              <a:rPr lang="en-US" sz="4160" dirty="0" smtClean="0"/>
              <a:t>In the face of a paradox, we have to </a:t>
            </a:r>
            <a:r>
              <a:rPr lang="en-US" sz="4160" b="1" dirty="0" smtClean="0"/>
              <a:t>assign blame</a:t>
            </a:r>
            <a:r>
              <a:rPr lang="en-US" sz="4160" dirty="0" smtClean="0"/>
              <a:t>: we have to reject at least one of the claims here as false.</a:t>
            </a:r>
          </a:p>
          <a:p>
            <a:pPr marL="571500" indent="-571500">
              <a:buNone/>
            </a:pPr>
            <a:endParaRPr lang="en-US" sz="4160" dirty="0" smtClean="0"/>
          </a:p>
          <a:p>
            <a:pPr marL="571500" indent="-571500">
              <a:buNone/>
            </a:pPr>
            <a:r>
              <a:rPr lang="en-US" sz="4160" dirty="0" smtClean="0"/>
              <a:t>	We also need to justify that assignment of blame, and argue that it is better than others.</a:t>
            </a:r>
          </a:p>
          <a:p>
            <a:pPr marL="571500" indent="-571500">
              <a:buNone/>
            </a:pPr>
            <a:endParaRPr lang="en-US" sz="4160" dirty="0" smtClean="0"/>
          </a:p>
          <a:p>
            <a:pPr marL="571500" indent="-571500">
              <a:buNone/>
            </a:pPr>
            <a:r>
              <a:rPr lang="en-US" sz="4160" dirty="0" smtClean="0"/>
              <a:t>	Finally, if possible, we need to explain away the appearance that the claim we reject is true: we need to explain why it might appear true even though it is in fact false.</a:t>
            </a:r>
          </a:p>
          <a:p>
            <a:pPr marL="571500" indent="-571500">
              <a:buNone/>
            </a:pPr>
            <a:endParaRPr lang="en-US" sz="4160" dirty="0" smtClean="0"/>
          </a:p>
          <a:p>
            <a:pPr marL="571500" indent="-571500">
              <a:buNone/>
            </a:pPr>
            <a:endParaRPr lang="en-US" sz="416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a:t>
            </a:r>
            <a:endParaRPr lang="en-US" dirty="0"/>
          </a:p>
        </p:txBody>
      </p:sp>
      <p:sp>
        <p:nvSpPr>
          <p:cNvPr id="3" name="Content Placeholder 2"/>
          <p:cNvSpPr>
            <a:spLocks noGrp="1"/>
          </p:cNvSpPr>
          <p:nvPr>
            <p:ph idx="1"/>
          </p:nvPr>
        </p:nvSpPr>
        <p:spPr/>
        <p:txBody>
          <a:bodyPr>
            <a:normAutofit fontScale="92500" lnSpcReduction="10000"/>
          </a:bodyPr>
          <a:lstStyle/>
          <a:p>
            <a:pPr marL="571500" indent="-571500">
              <a:buNone/>
            </a:pPr>
            <a:r>
              <a:rPr lang="en-US" dirty="0" smtClean="0"/>
              <a:t>	That’s one challenge: </a:t>
            </a:r>
          </a:p>
          <a:p>
            <a:pPr marL="571500" indent="-571500">
              <a:buAutoNum type="arabicParenBoth"/>
            </a:pPr>
            <a:r>
              <a:rPr lang="en-US" dirty="0" smtClean="0"/>
              <a:t>we </a:t>
            </a:r>
            <a:r>
              <a:rPr lang="en-US" b="1" dirty="0" smtClean="0"/>
              <a:t>have</a:t>
            </a:r>
            <a:r>
              <a:rPr lang="en-US" dirty="0" smtClean="0"/>
              <a:t> to find reason for rejecting at least one of the claims.</a:t>
            </a:r>
          </a:p>
          <a:p>
            <a:pPr marL="571500" indent="-571500">
              <a:buAutoNum type="arabicParenBoth"/>
            </a:pPr>
            <a:endParaRPr lang="en-US" dirty="0" smtClean="0"/>
          </a:p>
          <a:p>
            <a:pPr marL="571500" indent="-571500">
              <a:buNone/>
            </a:pPr>
            <a:r>
              <a:rPr lang="en-US" dirty="0" smtClean="0"/>
              <a:t>But in this case we also face another challenge:</a:t>
            </a:r>
          </a:p>
          <a:p>
            <a:pPr marL="571500" indent="-571500">
              <a:buNone/>
            </a:pPr>
            <a:endParaRPr lang="en-US" dirty="0" smtClean="0"/>
          </a:p>
          <a:p>
            <a:pPr marL="571500" indent="-571500">
              <a:buNone/>
            </a:pPr>
            <a:r>
              <a:rPr lang="en-US" dirty="0" smtClean="0"/>
              <a:t>(2) we </a:t>
            </a:r>
            <a:r>
              <a:rPr lang="en-US" b="1" dirty="0" smtClean="0"/>
              <a:t>want</a:t>
            </a:r>
            <a:r>
              <a:rPr lang="en-US" dirty="0" smtClean="0"/>
              <a:t> to find reason for rejecting II. DETERMINISM or III. INCOMPATIBILISM, since FREEDOM is apt to seem non-negotiable.</a:t>
            </a:r>
          </a:p>
          <a:p>
            <a:pPr marL="571500" indent="-571500">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a:t>
            </a:r>
            <a:endParaRPr lang="en-US" dirty="0"/>
          </a:p>
        </p:txBody>
      </p:sp>
      <p:sp>
        <p:nvSpPr>
          <p:cNvPr id="3" name="Content Placeholder 2"/>
          <p:cNvSpPr>
            <a:spLocks noGrp="1"/>
          </p:cNvSpPr>
          <p:nvPr>
            <p:ph idx="1"/>
          </p:nvPr>
        </p:nvSpPr>
        <p:spPr/>
        <p:txBody>
          <a:bodyPr>
            <a:normAutofit fontScale="92500" lnSpcReduction="10000"/>
          </a:bodyPr>
          <a:lstStyle/>
          <a:p>
            <a:pPr marL="571500" indent="-571500">
              <a:buNone/>
            </a:pPr>
            <a:r>
              <a:rPr lang="en-US" dirty="0" smtClean="0"/>
              <a:t>	Theorists who reject III. INCOMPATIBILISM claim that freedom is </a:t>
            </a:r>
            <a:r>
              <a:rPr lang="en-US" b="1" dirty="0" smtClean="0"/>
              <a:t>compatible</a:t>
            </a:r>
            <a:r>
              <a:rPr lang="en-US" dirty="0" smtClean="0"/>
              <a:t> with determinism. They are typically called </a:t>
            </a:r>
            <a:r>
              <a:rPr lang="en-US" b="1" dirty="0" err="1" smtClean="0"/>
              <a:t>compatibilists</a:t>
            </a:r>
            <a:r>
              <a:rPr lang="en-US" b="1" dirty="0" smtClean="0"/>
              <a:t> </a:t>
            </a:r>
            <a:r>
              <a:rPr lang="en-US" dirty="0" smtClean="0"/>
              <a:t>or (if they believe in determinism) </a:t>
            </a:r>
            <a:r>
              <a:rPr lang="en-US" b="1" dirty="0" smtClean="0"/>
              <a:t>soft determinists.</a:t>
            </a:r>
          </a:p>
          <a:p>
            <a:pPr marL="571500" indent="-571500">
              <a:buNone/>
            </a:pPr>
            <a:endParaRPr lang="en-US" dirty="0" smtClean="0"/>
          </a:p>
          <a:p>
            <a:pPr marL="571500" indent="-571500">
              <a:buNone/>
            </a:pPr>
            <a:r>
              <a:rPr lang="en-US" dirty="0" smtClean="0"/>
              <a:t>	Note that it is possible to be a </a:t>
            </a:r>
            <a:r>
              <a:rPr lang="en-US" dirty="0" err="1" smtClean="0"/>
              <a:t>compatibilist</a:t>
            </a:r>
            <a:r>
              <a:rPr lang="en-US" dirty="0" smtClean="0"/>
              <a:t>, and still to deny that we are free, on grounds other than determinism. And it’s possible to be a </a:t>
            </a:r>
            <a:r>
              <a:rPr lang="en-US" dirty="0" err="1" smtClean="0"/>
              <a:t>compatibilist</a:t>
            </a:r>
            <a:r>
              <a:rPr lang="en-US" dirty="0" smtClean="0"/>
              <a:t> and to deny determinism.</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a:t>
            </a:r>
            <a:endParaRPr lang="en-US" dirty="0"/>
          </a:p>
        </p:txBody>
      </p:sp>
      <p:sp>
        <p:nvSpPr>
          <p:cNvPr id="3" name="Content Placeholder 2"/>
          <p:cNvSpPr>
            <a:spLocks noGrp="1"/>
          </p:cNvSpPr>
          <p:nvPr>
            <p:ph idx="1"/>
          </p:nvPr>
        </p:nvSpPr>
        <p:spPr/>
        <p:txBody>
          <a:bodyPr>
            <a:normAutofit/>
          </a:bodyPr>
          <a:lstStyle/>
          <a:p>
            <a:pPr marL="571500" indent="-571500">
              <a:buNone/>
            </a:pPr>
            <a:r>
              <a:rPr lang="en-US" dirty="0" smtClean="0"/>
              <a:t>	Theorists who reject II. DETERMINISM are typically called </a:t>
            </a:r>
            <a:r>
              <a:rPr lang="en-US" b="1" dirty="0" smtClean="0"/>
              <a:t>libertarians </a:t>
            </a:r>
            <a:r>
              <a:rPr lang="en-US" dirty="0" smtClean="0"/>
              <a:t>(if they believe that we have freedom) or more generally </a:t>
            </a:r>
            <a:r>
              <a:rPr lang="en-US" b="1" dirty="0" smtClean="0"/>
              <a:t>indeterminists</a:t>
            </a:r>
            <a:r>
              <a:rPr lang="en-US" dirty="0" smtClean="0"/>
              <a:t>. </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Puzzle sketch</a:t>
            </a:r>
            <a:endParaRPr lang="en-US" dirty="0"/>
          </a:p>
        </p:txBody>
      </p:sp>
      <p:sp>
        <p:nvSpPr>
          <p:cNvPr id="3" name="Content Placeholder 2"/>
          <p:cNvSpPr>
            <a:spLocks noGrp="1"/>
          </p:cNvSpPr>
          <p:nvPr>
            <p:ph idx="1"/>
          </p:nvPr>
        </p:nvSpPr>
        <p:spPr/>
        <p:txBody>
          <a:bodyPr>
            <a:normAutofit fontScale="92500" lnSpcReduction="20000"/>
          </a:bodyPr>
          <a:lstStyle/>
          <a:p>
            <a:pPr marL="571500" indent="-571500">
              <a:buNone/>
            </a:pPr>
            <a:r>
              <a:rPr lang="en-US" dirty="0" smtClean="0"/>
              <a:t>	Theorists who reject I, and hold on to II, are </a:t>
            </a:r>
            <a:r>
              <a:rPr lang="en-US" b="1" dirty="0" smtClean="0"/>
              <a:t>hard determinists; </a:t>
            </a:r>
            <a:r>
              <a:rPr lang="en-US" dirty="0" smtClean="0"/>
              <a:t>if they reject I and hold on to II and III, they are </a:t>
            </a:r>
            <a:r>
              <a:rPr lang="en-US" b="1" dirty="0" err="1" smtClean="0"/>
              <a:t>incompatibilist</a:t>
            </a:r>
            <a:r>
              <a:rPr lang="en-US" b="1" dirty="0" smtClean="0"/>
              <a:t> determinists</a:t>
            </a:r>
            <a:r>
              <a:rPr lang="en-US" dirty="0" smtClean="0"/>
              <a:t>. </a:t>
            </a:r>
          </a:p>
          <a:p>
            <a:pPr marL="571500" indent="-571500">
              <a:buNone/>
            </a:pPr>
            <a:endParaRPr lang="en-US" dirty="0" smtClean="0"/>
          </a:p>
          <a:p>
            <a:pPr marL="571500" indent="-571500">
              <a:buNone/>
            </a:pPr>
            <a:r>
              <a:rPr lang="en-US" dirty="0" smtClean="0"/>
              <a:t>	I don’t know of a standard name for theorists who deny that we have freedom; perhaps you can come up with one.</a:t>
            </a:r>
          </a:p>
          <a:p>
            <a:pPr marL="571500" indent="-571500">
              <a:buNone/>
            </a:pPr>
            <a:endParaRPr lang="en-US" dirty="0" smtClean="0"/>
          </a:p>
          <a:p>
            <a:pPr marL="571500" indent="-571500">
              <a:buNone/>
            </a:pPr>
            <a:r>
              <a:rPr lang="en-US" dirty="0" smtClean="0"/>
              <a:t>	Now we have a sketch of the puzzle, or paradox, let’s turn to filling in some details…</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1116</TotalTime>
  <Words>373</Words>
  <Application>Microsoft Macintosh PowerPoint</Application>
  <PresentationFormat>On-screen Show (4:3)</PresentationFormat>
  <Paragraphs>152</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Ideas of Freedom Freedom and Determinism</vt:lpstr>
      <vt:lpstr>Agenda</vt:lpstr>
      <vt:lpstr>Puzzle sketch</vt:lpstr>
      <vt:lpstr>Puzzle sketch</vt:lpstr>
      <vt:lpstr>Puzzle sketch</vt:lpstr>
      <vt:lpstr>Puzzle sketch</vt:lpstr>
      <vt:lpstr>Puzzle sketch</vt:lpstr>
      <vt:lpstr>Puzzle sketch</vt:lpstr>
      <vt:lpstr>Puzzle sketch</vt:lpstr>
      <vt:lpstr>Puzzle sketch I. Freedom</vt:lpstr>
      <vt:lpstr>Puzzle I. Freedom</vt:lpstr>
      <vt:lpstr>Puzzle I. Freedom</vt:lpstr>
      <vt:lpstr>Puzzle I. Freedom</vt:lpstr>
      <vt:lpstr>Puzzle I. Freedom</vt:lpstr>
      <vt:lpstr>Puzzle I. Freedom</vt:lpstr>
      <vt:lpstr>Puzzle I. Freedom</vt:lpstr>
      <vt:lpstr>Puzzle I. Freedom</vt:lpstr>
      <vt:lpstr>Puzzle I. Freedom</vt:lpstr>
      <vt:lpstr>Puzzle I. Freedom</vt:lpstr>
      <vt:lpstr>Puzzle I. Freedom</vt:lpstr>
      <vt:lpstr>Puzzle I. Freedom</vt:lpstr>
      <vt:lpstr>Puzzle I. Freedom</vt:lpstr>
      <vt:lpstr>Puzzle I. Freedom</vt:lpstr>
      <vt:lpstr>Puzzle I. Freedom</vt:lpstr>
      <vt:lpstr>Puzzle I. Freedom</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of Freedom Freedom and Determinism</dc:title>
  <dc:creator>Guy Longworth</dc:creator>
  <cp:lastModifiedBy>Guy Longworth</cp:lastModifiedBy>
  <cp:revision>80</cp:revision>
  <dcterms:created xsi:type="dcterms:W3CDTF">2010-01-15T12:12:24Z</dcterms:created>
  <dcterms:modified xsi:type="dcterms:W3CDTF">2015-10-08T12:02:42Z</dcterms:modified>
</cp:coreProperties>
</file>