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386" r:id="rId5"/>
    <p:sldId id="264" r:id="rId6"/>
    <p:sldId id="388" r:id="rId7"/>
    <p:sldId id="390" r:id="rId8"/>
    <p:sldId id="391" r:id="rId9"/>
    <p:sldId id="392" r:id="rId10"/>
    <p:sldId id="393" r:id="rId11"/>
    <p:sldId id="394" r:id="rId12"/>
    <p:sldId id="395" r:id="rId13"/>
    <p:sldId id="396" r:id="rId14"/>
    <p:sldId id="397" r:id="rId15"/>
    <p:sldId id="398" r:id="rId16"/>
    <p:sldId id="399" r:id="rId17"/>
    <p:sldId id="402" r:id="rId18"/>
    <p:sldId id="405" r:id="rId19"/>
    <p:sldId id="400" r:id="rId20"/>
    <p:sldId id="401" r:id="rId21"/>
    <p:sldId id="403" r:id="rId22"/>
    <p:sldId id="404" r:id="rId23"/>
    <p:sldId id="406" r:id="rId24"/>
    <p:sldId id="407" r:id="rId25"/>
    <p:sldId id="409" r:id="rId26"/>
    <p:sldId id="410" r:id="rId27"/>
    <p:sldId id="411" r:id="rId28"/>
    <p:sldId id="412" r:id="rId29"/>
    <p:sldId id="413"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137" autoAdjust="0"/>
    <p:restoredTop sz="94633" autoAdjust="0"/>
  </p:normalViewPr>
  <p:slideViewPr>
    <p:cSldViewPr snapToGrid="0" snapToObjects="1">
      <p:cViewPr varScale="1">
        <p:scale>
          <a:sx n="71" d="100"/>
          <a:sy n="71" d="100"/>
        </p:scale>
        <p:origin x="-1496" y="-112"/>
      </p:cViewPr>
      <p:guideLst>
        <p:guide orient="horz" pos="2160"/>
        <p:guide pos="2880"/>
      </p:guideLst>
    </p:cSldViewPr>
  </p:slideViewPr>
  <p:outlineViewPr>
    <p:cViewPr>
      <p:scale>
        <a:sx n="33" d="100"/>
        <a:sy n="33" d="100"/>
      </p:scale>
      <p:origin x="0" y="2985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9DC4958-7AA4-0B46-A686-B94030D84A57}" type="datetimeFigureOut">
              <a:rPr lang="en-US" smtClean="0"/>
              <a:pPr/>
              <a:t>09/10/15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9DC4958-7AA4-0B46-A686-B94030D84A57}" type="datetimeFigureOut">
              <a:rPr lang="en-US" smtClean="0"/>
              <a:pPr/>
              <a:t>09/10/15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9DC4958-7AA4-0B46-A686-B94030D84A57}" type="datetimeFigureOut">
              <a:rPr lang="en-US" smtClean="0"/>
              <a:pPr/>
              <a:t>09/10/15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9DC4958-7AA4-0B46-A686-B94030D84A57}" type="datetimeFigureOut">
              <a:rPr lang="en-US" smtClean="0"/>
              <a:pPr/>
              <a:t>09/10/15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9DC4958-7AA4-0B46-A686-B94030D84A57}" type="datetimeFigureOut">
              <a:rPr lang="en-US" smtClean="0"/>
              <a:pPr/>
              <a:t>09/10/15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9DC4958-7AA4-0B46-A686-B94030D84A57}" type="datetimeFigureOut">
              <a:rPr lang="en-US" smtClean="0"/>
              <a:pPr/>
              <a:t>09/10/15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9DC4958-7AA4-0B46-A686-B94030D84A57}" type="datetimeFigureOut">
              <a:rPr lang="en-US" smtClean="0"/>
              <a:pPr/>
              <a:t>09/10/15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9DC4958-7AA4-0B46-A686-B94030D84A57}" type="datetimeFigureOut">
              <a:rPr lang="en-US" smtClean="0"/>
              <a:pPr/>
              <a:t>09/10/15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DC4958-7AA4-0B46-A686-B94030D84A57}" type="datetimeFigureOut">
              <a:rPr lang="en-US" smtClean="0"/>
              <a:pPr/>
              <a:t>09/10/15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9DC4958-7AA4-0B46-A686-B94030D84A57}" type="datetimeFigureOut">
              <a:rPr lang="en-US" smtClean="0"/>
              <a:pPr/>
              <a:t>09/10/15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9DC4958-7AA4-0B46-A686-B94030D84A57}" type="datetimeFigureOut">
              <a:rPr lang="en-US" smtClean="0"/>
              <a:pPr/>
              <a:t>09/10/15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DC4958-7AA4-0B46-A686-B94030D84A57}" type="datetimeFigureOut">
              <a:rPr lang="en-US" smtClean="0"/>
              <a:pPr/>
              <a:t>09/10/15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F373A9-902D-984C-A665-6FD9C66D4A9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Ideas of Freedom</a:t>
            </a:r>
            <a:br>
              <a:rPr lang="en-US" dirty="0" smtClean="0"/>
            </a:br>
            <a:r>
              <a:rPr lang="en-US" dirty="0" smtClean="0"/>
              <a:t>Freedom and Determinism</a:t>
            </a:r>
            <a:endParaRPr lang="en-US" dirty="0"/>
          </a:p>
        </p:txBody>
      </p:sp>
      <p:sp>
        <p:nvSpPr>
          <p:cNvPr id="3" name="Subtitle 2"/>
          <p:cNvSpPr>
            <a:spLocks noGrp="1"/>
          </p:cNvSpPr>
          <p:nvPr>
            <p:ph type="subTitle" idx="1"/>
          </p:nvPr>
        </p:nvSpPr>
        <p:spPr/>
        <p:txBody>
          <a:bodyPr/>
          <a:lstStyle/>
          <a:p>
            <a:r>
              <a:rPr lang="en-US" dirty="0" smtClean="0"/>
              <a:t>Guy Longworth</a:t>
            </a:r>
          </a:p>
          <a:p>
            <a:r>
              <a:rPr lang="en-US" dirty="0" err="1" smtClean="0"/>
              <a:t>g.longworth@mac.com</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and </a:t>
            </a:r>
            <a:r>
              <a:rPr lang="en-US" dirty="0" err="1" smtClean="0"/>
              <a:t>Bramhall</a:t>
            </a:r>
            <a:endParaRPr lang="en-US" dirty="0"/>
          </a:p>
        </p:txBody>
      </p:sp>
      <p:sp>
        <p:nvSpPr>
          <p:cNvPr id="3" name="Content Placeholder 2"/>
          <p:cNvSpPr>
            <a:spLocks noGrp="1"/>
          </p:cNvSpPr>
          <p:nvPr>
            <p:ph idx="1"/>
          </p:nvPr>
        </p:nvSpPr>
        <p:spPr/>
        <p:txBody>
          <a:bodyPr>
            <a:normAutofit/>
          </a:bodyPr>
          <a:lstStyle/>
          <a:p>
            <a:pPr marL="0" indent="0">
              <a:buNone/>
            </a:pPr>
            <a:r>
              <a:rPr lang="en-US" dirty="0"/>
              <a:t>By contrast, many defenders of the new science, including Hobbes, thought that the only </a:t>
            </a:r>
            <a:r>
              <a:rPr lang="en-US" dirty="0" smtClean="0"/>
              <a:t>powers to be found in nature </a:t>
            </a:r>
            <a:r>
              <a:rPr lang="en-US" dirty="0"/>
              <a:t>were powers of matter, and that humans had </a:t>
            </a:r>
            <a:r>
              <a:rPr lang="en-US" dirty="0" smtClean="0"/>
              <a:t>few, if any, </a:t>
            </a:r>
            <a:r>
              <a:rPr lang="en-US" dirty="0"/>
              <a:t>powers not also possessed by other animals. </a:t>
            </a:r>
          </a:p>
          <a:p>
            <a:pPr marL="0" indent="0">
              <a:buNone/>
            </a:pPr>
            <a:endParaRPr lang="en-US" dirty="0"/>
          </a:p>
        </p:txBody>
      </p:sp>
    </p:spTree>
    <p:extLst>
      <p:ext uri="{BB962C8B-B14F-4D97-AF65-F5344CB8AC3E}">
        <p14:creationId xmlns:p14="http://schemas.microsoft.com/office/powerpoint/2010/main" val="2196532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and </a:t>
            </a:r>
            <a:r>
              <a:rPr lang="en-US" dirty="0" err="1" smtClean="0"/>
              <a:t>Bramhall</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Because the scholastics allowed humans to have special powers, it was open to them to deny determinism—to deny, that is, that everything that happens is fixed by prior causes.</a:t>
            </a:r>
          </a:p>
          <a:p>
            <a:pPr marL="0" indent="0">
              <a:buNone/>
            </a:pPr>
            <a:endParaRPr lang="en-US" dirty="0"/>
          </a:p>
          <a:p>
            <a:pPr marL="0" indent="0">
              <a:buNone/>
            </a:pPr>
            <a:r>
              <a:rPr lang="en-US" dirty="0"/>
              <a:t>M</a:t>
            </a:r>
            <a:r>
              <a:rPr lang="en-US" dirty="0" smtClean="0"/>
              <a:t>any of them, including </a:t>
            </a:r>
            <a:r>
              <a:rPr lang="en-US" dirty="0" err="1" smtClean="0"/>
              <a:t>Bramhall</a:t>
            </a:r>
            <a:r>
              <a:rPr lang="en-US" dirty="0" smtClean="0"/>
              <a:t>, were </a:t>
            </a:r>
            <a:r>
              <a:rPr lang="en-US" dirty="0" err="1" smtClean="0"/>
              <a:t>incompatibilists</a:t>
            </a:r>
            <a:r>
              <a:rPr lang="en-US" dirty="0" smtClean="0"/>
              <a:t>, who thought that in order for us to have freedom, we must deny determinism. </a:t>
            </a:r>
          </a:p>
          <a:p>
            <a:pPr marL="0" indent="0">
              <a:buNone/>
            </a:pPr>
            <a:endParaRPr lang="en-US" dirty="0"/>
          </a:p>
        </p:txBody>
      </p:sp>
    </p:spTree>
    <p:extLst>
      <p:ext uri="{BB962C8B-B14F-4D97-AF65-F5344CB8AC3E}">
        <p14:creationId xmlns:p14="http://schemas.microsoft.com/office/powerpoint/2010/main" val="2458223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and </a:t>
            </a:r>
            <a:r>
              <a:rPr lang="en-US" dirty="0" err="1" smtClean="0"/>
              <a:t>Bramhall</a:t>
            </a:r>
            <a:endParaRPr lang="en-US" dirty="0"/>
          </a:p>
        </p:txBody>
      </p:sp>
      <p:sp>
        <p:nvSpPr>
          <p:cNvPr id="3" name="Content Placeholder 2"/>
          <p:cNvSpPr>
            <a:spLocks noGrp="1"/>
          </p:cNvSpPr>
          <p:nvPr>
            <p:ph idx="1"/>
          </p:nvPr>
        </p:nvSpPr>
        <p:spPr/>
        <p:txBody>
          <a:bodyPr>
            <a:normAutofit/>
          </a:bodyPr>
          <a:lstStyle/>
          <a:p>
            <a:pPr marL="0" indent="0">
              <a:buNone/>
            </a:pPr>
            <a:r>
              <a:rPr lang="en-US" dirty="0"/>
              <a:t>M</a:t>
            </a:r>
            <a:r>
              <a:rPr lang="en-US" dirty="0" smtClean="0"/>
              <a:t>any of the scholastics believed that we have freedom, that our having freedom requires the falsity of determinism, and that it is reasonable to reject determinism.</a:t>
            </a:r>
          </a:p>
          <a:p>
            <a:pPr marL="0" indent="0">
              <a:buNone/>
            </a:pPr>
            <a:endParaRPr lang="en-US" dirty="0"/>
          </a:p>
          <a:p>
            <a:pPr marL="0" indent="0">
              <a:buNone/>
            </a:pPr>
            <a:r>
              <a:rPr lang="en-US" dirty="0" smtClean="0"/>
              <a:t>Thus, </a:t>
            </a:r>
            <a:r>
              <a:rPr lang="en-US" dirty="0"/>
              <a:t>m</a:t>
            </a:r>
            <a:r>
              <a:rPr lang="en-US" dirty="0" smtClean="0"/>
              <a:t>any of the scholastics, including </a:t>
            </a:r>
            <a:r>
              <a:rPr lang="en-US" dirty="0" err="1" smtClean="0"/>
              <a:t>Bramhall</a:t>
            </a:r>
            <a:r>
              <a:rPr lang="en-US" dirty="0" smtClean="0"/>
              <a:t>, were libertarians.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898595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and </a:t>
            </a:r>
            <a:r>
              <a:rPr lang="en-US" dirty="0" err="1" smtClean="0"/>
              <a:t>Bramhall</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By contrast, many defenders of the new science—including Hobbes—denied that humans have any special powers. Because of that, they tended to be sympathetic towards determinism.</a:t>
            </a:r>
          </a:p>
          <a:p>
            <a:pPr marL="0" indent="0">
              <a:buNone/>
            </a:pPr>
            <a:endParaRPr lang="en-US" dirty="0"/>
          </a:p>
          <a:p>
            <a:pPr marL="0" indent="0">
              <a:buNone/>
            </a:pPr>
            <a:r>
              <a:rPr lang="en-US" dirty="0" smtClean="0"/>
              <a:t>Hobbes accepted determinism. Since he wanted to defend some form of human freedom, he sought to defend a form of </a:t>
            </a:r>
            <a:r>
              <a:rPr lang="en-US" dirty="0" err="1" smtClean="0"/>
              <a:t>compatibilism</a:t>
            </a:r>
            <a:r>
              <a:rPr lang="en-US" dirty="0" smtClean="0"/>
              <a:t>.</a:t>
            </a:r>
            <a:endParaRPr lang="en-US" dirty="0"/>
          </a:p>
          <a:p>
            <a:pPr marL="0" indent="0">
              <a:buNone/>
            </a:pPr>
            <a:endParaRPr lang="en-US" dirty="0"/>
          </a:p>
        </p:txBody>
      </p:sp>
    </p:spTree>
    <p:extLst>
      <p:ext uri="{BB962C8B-B14F-4D97-AF65-F5344CB8AC3E}">
        <p14:creationId xmlns:p14="http://schemas.microsoft.com/office/powerpoint/2010/main" val="37825598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and </a:t>
            </a:r>
            <a:r>
              <a:rPr lang="en-US" dirty="0" err="1" smtClean="0"/>
              <a:t>Bramhall</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So, </a:t>
            </a:r>
            <a:r>
              <a:rPr lang="en-US" dirty="0" err="1" smtClean="0"/>
              <a:t>Bramhall</a:t>
            </a:r>
            <a:r>
              <a:rPr lang="en-US" dirty="0" smtClean="0"/>
              <a:t> and Hobbes agreed that humans are free, or have liberty. Their disagreement was about whether the sort of freedom we have is compatible with determinism. </a:t>
            </a:r>
          </a:p>
          <a:p>
            <a:pPr marL="0" indent="0">
              <a:buNone/>
            </a:pPr>
            <a:endParaRPr lang="en-US" dirty="0" smtClean="0"/>
          </a:p>
          <a:p>
            <a:pPr marL="0" indent="0">
              <a:buNone/>
            </a:pPr>
            <a:r>
              <a:rPr lang="en-US" dirty="0" smtClean="0"/>
              <a:t>More specifically, they disagreed about the kind of freedom we have: </a:t>
            </a:r>
            <a:r>
              <a:rPr lang="en-US" dirty="0" err="1" smtClean="0"/>
              <a:t>Bramhall</a:t>
            </a:r>
            <a:r>
              <a:rPr lang="en-US" dirty="0" smtClean="0"/>
              <a:t> held that is of a kind that isn’t clearly compatible with determinism; Hobbes held that it is of a kind that is clearly compatible with determinism.</a:t>
            </a:r>
            <a:endParaRPr lang="en-US" dirty="0"/>
          </a:p>
        </p:txBody>
      </p:sp>
    </p:spTree>
    <p:extLst>
      <p:ext uri="{BB962C8B-B14F-4D97-AF65-F5344CB8AC3E}">
        <p14:creationId xmlns:p14="http://schemas.microsoft.com/office/powerpoint/2010/main" val="11035297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scholastic picture</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Scholastics, of course, disagreed amongst themselves. But roughly, they all endorsed a form of the following picture of human action:</a:t>
            </a:r>
          </a:p>
          <a:p>
            <a:pPr marL="0" indent="0">
              <a:buNone/>
            </a:pPr>
            <a:endParaRPr lang="en-US" dirty="0"/>
          </a:p>
          <a:p>
            <a:pPr marL="0" indent="0">
              <a:buNone/>
            </a:pPr>
            <a:r>
              <a:rPr lang="en-US" dirty="0" smtClean="0"/>
              <a:t>Desire	</a:t>
            </a:r>
            <a:r>
              <a:rPr lang="en-US" dirty="0" smtClean="0">
                <a:latin typeface="Wingdings"/>
                <a:ea typeface="Wingdings"/>
                <a:cs typeface="Wingdings"/>
                <a:sym typeface="Wingdings"/>
              </a:rPr>
              <a:t>		</a:t>
            </a:r>
            <a:r>
              <a:rPr lang="en-US" dirty="0" smtClean="0">
                <a:ea typeface="Wingdings"/>
                <a:cs typeface="Wingdings"/>
                <a:sym typeface="Wingdings"/>
              </a:rPr>
              <a:t>Decision	</a:t>
            </a:r>
            <a:r>
              <a:rPr lang="en-US" dirty="0" smtClean="0">
                <a:latin typeface="Wingdings"/>
                <a:ea typeface="Wingdings"/>
                <a:cs typeface="Wingdings"/>
                <a:sym typeface="Wingdings"/>
              </a:rPr>
              <a:t></a:t>
            </a:r>
            <a:r>
              <a:rPr lang="en-US" dirty="0">
                <a:ea typeface="Wingdings"/>
                <a:cs typeface="Wingdings"/>
                <a:sym typeface="Wingdings"/>
              </a:rPr>
              <a:t>	</a:t>
            </a:r>
            <a:r>
              <a:rPr lang="en-US" dirty="0" smtClean="0">
                <a:ea typeface="Wingdings"/>
                <a:cs typeface="Wingdings"/>
                <a:sym typeface="Wingdings"/>
              </a:rPr>
              <a:t>	Action</a:t>
            </a:r>
          </a:p>
          <a:p>
            <a:pPr marL="0" indent="0">
              <a:buNone/>
            </a:pPr>
            <a:endParaRPr lang="en-US" dirty="0" smtClean="0">
              <a:ea typeface="Wingdings"/>
              <a:cs typeface="Wingdings"/>
              <a:sym typeface="Wingdings"/>
            </a:endParaRPr>
          </a:p>
          <a:p>
            <a:pPr marL="0" indent="0">
              <a:buNone/>
            </a:pPr>
            <a:r>
              <a:rPr lang="en-US" dirty="0" smtClean="0">
                <a:ea typeface="Wingdings"/>
                <a:cs typeface="Wingdings"/>
                <a:sym typeface="Wingdings"/>
              </a:rPr>
              <a:t>Decision is the locus of freedom: it is under our control, by the power of our wills.</a:t>
            </a:r>
            <a:endParaRPr lang="en-US" dirty="0">
              <a:ea typeface="Wingdings"/>
              <a:cs typeface="Wingdings"/>
              <a:sym typeface="Wingdings"/>
            </a:endParaRPr>
          </a:p>
        </p:txBody>
      </p:sp>
    </p:spTree>
    <p:extLst>
      <p:ext uri="{BB962C8B-B14F-4D97-AF65-F5344CB8AC3E}">
        <p14:creationId xmlns:p14="http://schemas.microsoft.com/office/powerpoint/2010/main" val="31726139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scholastic picture</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Desire	</a:t>
            </a:r>
            <a:r>
              <a:rPr lang="en-US" dirty="0" smtClean="0">
                <a:latin typeface="Wingdings"/>
                <a:ea typeface="Wingdings"/>
                <a:cs typeface="Wingdings"/>
                <a:sym typeface="Wingdings"/>
              </a:rPr>
              <a:t>		</a:t>
            </a:r>
            <a:r>
              <a:rPr lang="en-US" dirty="0" smtClean="0">
                <a:ea typeface="Wingdings"/>
                <a:cs typeface="Wingdings"/>
                <a:sym typeface="Wingdings"/>
              </a:rPr>
              <a:t>Decision	</a:t>
            </a:r>
            <a:r>
              <a:rPr lang="en-US" dirty="0" smtClean="0">
                <a:latin typeface="Wingdings"/>
                <a:ea typeface="Wingdings"/>
                <a:cs typeface="Wingdings"/>
                <a:sym typeface="Wingdings"/>
              </a:rPr>
              <a:t></a:t>
            </a:r>
            <a:r>
              <a:rPr lang="en-US" dirty="0">
                <a:ea typeface="Wingdings"/>
                <a:cs typeface="Wingdings"/>
                <a:sym typeface="Wingdings"/>
              </a:rPr>
              <a:t>	</a:t>
            </a:r>
            <a:r>
              <a:rPr lang="en-US" dirty="0" smtClean="0">
                <a:ea typeface="Wingdings"/>
                <a:cs typeface="Wingdings"/>
                <a:sym typeface="Wingdings"/>
              </a:rPr>
              <a:t>	Action</a:t>
            </a:r>
          </a:p>
          <a:p>
            <a:pPr marL="0" indent="0">
              <a:buNone/>
            </a:pPr>
            <a:endParaRPr lang="en-US" dirty="0" smtClean="0">
              <a:ea typeface="Wingdings"/>
              <a:cs typeface="Wingdings"/>
              <a:sym typeface="Wingdings"/>
            </a:endParaRPr>
          </a:p>
          <a:p>
            <a:pPr marL="0" indent="0">
              <a:buNone/>
            </a:pPr>
            <a:r>
              <a:rPr lang="en-US" dirty="0" smtClean="0">
                <a:ea typeface="Wingdings"/>
                <a:cs typeface="Wingdings"/>
                <a:sym typeface="Wingdings"/>
              </a:rPr>
              <a:t>Desire is taken to be determined by prior causes, so not to be within our power.</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Action is taken to be free only insofar as it is explained by prior, free decision.</a:t>
            </a:r>
          </a:p>
        </p:txBody>
      </p:sp>
    </p:spTree>
    <p:extLst>
      <p:ext uri="{BB962C8B-B14F-4D97-AF65-F5344CB8AC3E}">
        <p14:creationId xmlns:p14="http://schemas.microsoft.com/office/powerpoint/2010/main" val="2668858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scholastic picture</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Desire	</a:t>
            </a:r>
            <a:r>
              <a:rPr lang="en-US" dirty="0" smtClean="0">
                <a:latin typeface="Wingdings"/>
                <a:ea typeface="Wingdings"/>
                <a:cs typeface="Wingdings"/>
                <a:sym typeface="Wingdings"/>
              </a:rPr>
              <a:t>		</a:t>
            </a:r>
            <a:r>
              <a:rPr lang="en-US" dirty="0" smtClean="0">
                <a:ea typeface="Wingdings"/>
                <a:cs typeface="Wingdings"/>
                <a:sym typeface="Wingdings"/>
              </a:rPr>
              <a:t>Decision	</a:t>
            </a:r>
            <a:r>
              <a:rPr lang="en-US" dirty="0" smtClean="0">
                <a:latin typeface="Wingdings"/>
                <a:ea typeface="Wingdings"/>
                <a:cs typeface="Wingdings"/>
                <a:sym typeface="Wingdings"/>
              </a:rPr>
              <a:t></a:t>
            </a:r>
            <a:r>
              <a:rPr lang="en-US" dirty="0">
                <a:ea typeface="Wingdings"/>
                <a:cs typeface="Wingdings"/>
                <a:sym typeface="Wingdings"/>
              </a:rPr>
              <a:t>	</a:t>
            </a:r>
            <a:r>
              <a:rPr lang="en-US" dirty="0" smtClean="0">
                <a:ea typeface="Wingdings"/>
                <a:cs typeface="Wingdings"/>
                <a:sym typeface="Wingdings"/>
              </a:rPr>
              <a:t>	Action</a:t>
            </a:r>
          </a:p>
          <a:p>
            <a:pPr marL="0" indent="0">
              <a:buNone/>
            </a:pPr>
            <a:endParaRPr lang="en-US" dirty="0" smtClean="0">
              <a:ea typeface="Wingdings"/>
              <a:cs typeface="Wingdings"/>
              <a:sym typeface="Wingdings"/>
            </a:endParaRPr>
          </a:p>
          <a:p>
            <a:pPr marL="0" indent="0">
              <a:buNone/>
            </a:pPr>
            <a:r>
              <a:rPr lang="en-US" dirty="0" smtClean="0">
                <a:ea typeface="Wingdings"/>
                <a:cs typeface="Wingdings"/>
                <a:sym typeface="Wingdings"/>
              </a:rPr>
              <a:t>So, the scholastics believed in </a:t>
            </a:r>
            <a:r>
              <a:rPr lang="en-US" b="1" dirty="0" smtClean="0">
                <a:ea typeface="Wingdings"/>
                <a:cs typeface="Wingdings"/>
                <a:sym typeface="Wingdings"/>
              </a:rPr>
              <a:t>freedom of action</a:t>
            </a:r>
            <a:r>
              <a:rPr lang="en-US" dirty="0" smtClean="0">
                <a:ea typeface="Wingdings"/>
                <a:cs typeface="Wingdings"/>
                <a:sym typeface="Wingdings"/>
              </a:rPr>
              <a:t>. </a:t>
            </a:r>
          </a:p>
          <a:p>
            <a:pPr marL="0" indent="0">
              <a:buNone/>
            </a:pPr>
            <a:r>
              <a:rPr lang="en-US" dirty="0" smtClean="0">
                <a:ea typeface="Wingdings"/>
                <a:cs typeface="Wingdings"/>
                <a:sym typeface="Wingdings"/>
              </a:rPr>
              <a:t>They held that </a:t>
            </a:r>
            <a:r>
              <a:rPr lang="en-US" b="1" dirty="0" smtClean="0">
                <a:ea typeface="Wingdings"/>
                <a:cs typeface="Wingdings"/>
                <a:sym typeface="Wingdings"/>
              </a:rPr>
              <a:t>freedom of action </a:t>
            </a:r>
            <a:r>
              <a:rPr lang="en-US" dirty="0" smtClean="0">
                <a:ea typeface="Wingdings"/>
                <a:cs typeface="Wingdings"/>
                <a:sym typeface="Wingdings"/>
              </a:rPr>
              <a:t>depends on </a:t>
            </a:r>
            <a:r>
              <a:rPr lang="en-US" b="1" dirty="0" smtClean="0">
                <a:ea typeface="Wingdings"/>
                <a:cs typeface="Wingdings"/>
                <a:sym typeface="Wingdings"/>
              </a:rPr>
              <a:t>freedom of will</a:t>
            </a:r>
            <a:r>
              <a:rPr lang="en-US" dirty="0" smtClean="0">
                <a:ea typeface="Wingdings"/>
                <a:cs typeface="Wingdings"/>
                <a:sym typeface="Wingdings"/>
              </a:rPr>
              <a:t>.</a:t>
            </a:r>
          </a:p>
          <a:p>
            <a:pPr marL="0" indent="0">
              <a:buNone/>
            </a:pPr>
            <a:r>
              <a:rPr lang="en-US" dirty="0" smtClean="0">
                <a:ea typeface="Wingdings"/>
                <a:cs typeface="Wingdings"/>
                <a:sym typeface="Wingdings"/>
              </a:rPr>
              <a:t>And they believed in </a:t>
            </a:r>
            <a:r>
              <a:rPr lang="en-US" b="1" dirty="0" smtClean="0">
                <a:ea typeface="Wingdings"/>
                <a:cs typeface="Wingdings"/>
                <a:sym typeface="Wingdings"/>
              </a:rPr>
              <a:t>freedom of will</a:t>
            </a:r>
            <a:r>
              <a:rPr lang="en-US" dirty="0" smtClean="0">
                <a:ea typeface="Wingdings"/>
                <a:cs typeface="Wingdings"/>
                <a:sym typeface="Wingdings"/>
              </a:rPr>
              <a:t>.</a:t>
            </a:r>
          </a:p>
        </p:txBody>
      </p:sp>
    </p:spTree>
    <p:extLst>
      <p:ext uri="{BB962C8B-B14F-4D97-AF65-F5344CB8AC3E}">
        <p14:creationId xmlns:p14="http://schemas.microsoft.com/office/powerpoint/2010/main" val="11863700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scholastic picture</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Desire	</a:t>
            </a:r>
            <a:r>
              <a:rPr lang="en-US" dirty="0" smtClean="0">
                <a:latin typeface="Wingdings"/>
                <a:ea typeface="Wingdings"/>
                <a:cs typeface="Wingdings"/>
                <a:sym typeface="Wingdings"/>
              </a:rPr>
              <a:t>		</a:t>
            </a:r>
            <a:r>
              <a:rPr lang="en-US" dirty="0" smtClean="0">
                <a:ea typeface="Wingdings"/>
                <a:cs typeface="Wingdings"/>
                <a:sym typeface="Wingdings"/>
              </a:rPr>
              <a:t>Decision	</a:t>
            </a:r>
            <a:r>
              <a:rPr lang="en-US" dirty="0" smtClean="0">
                <a:latin typeface="Wingdings"/>
                <a:ea typeface="Wingdings"/>
                <a:cs typeface="Wingdings"/>
                <a:sym typeface="Wingdings"/>
              </a:rPr>
              <a:t></a:t>
            </a:r>
            <a:r>
              <a:rPr lang="en-US" dirty="0">
                <a:ea typeface="Wingdings"/>
                <a:cs typeface="Wingdings"/>
                <a:sym typeface="Wingdings"/>
              </a:rPr>
              <a:t>	</a:t>
            </a:r>
            <a:r>
              <a:rPr lang="en-US" dirty="0" smtClean="0">
                <a:ea typeface="Wingdings"/>
                <a:cs typeface="Wingdings"/>
                <a:sym typeface="Wingdings"/>
              </a:rPr>
              <a:t>	Action</a:t>
            </a:r>
          </a:p>
          <a:p>
            <a:pPr marL="0" indent="0">
              <a:buNone/>
            </a:pPr>
            <a:endParaRPr lang="en-US" dirty="0" smtClean="0">
              <a:ea typeface="Wingdings"/>
              <a:cs typeface="Wingdings"/>
              <a:sym typeface="Wingdings"/>
            </a:endParaRPr>
          </a:p>
          <a:p>
            <a:pPr marL="0" indent="0">
              <a:buNone/>
            </a:pPr>
            <a:r>
              <a:rPr lang="en-US" dirty="0" smtClean="0">
                <a:ea typeface="Wingdings"/>
                <a:cs typeface="Wingdings"/>
                <a:sym typeface="Wingdings"/>
              </a:rPr>
              <a:t>Because the scholastics held that freedom of decision is incompatible with determinism, they were </a:t>
            </a:r>
            <a:r>
              <a:rPr lang="en-US" dirty="0" err="1" smtClean="0">
                <a:ea typeface="Wingdings"/>
                <a:cs typeface="Wingdings"/>
                <a:sym typeface="Wingdings"/>
              </a:rPr>
              <a:t>incompatibilists</a:t>
            </a:r>
            <a:r>
              <a:rPr lang="en-US" dirty="0" smtClean="0">
                <a:ea typeface="Wingdings"/>
                <a:cs typeface="Wingdings"/>
                <a:sym typeface="Wingdings"/>
              </a:rPr>
              <a:t> about freedom of will.</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Because they held that freedom of will depends on freedom of decision, they were </a:t>
            </a:r>
            <a:r>
              <a:rPr lang="en-US" dirty="0" err="1" smtClean="0">
                <a:ea typeface="Wingdings"/>
                <a:cs typeface="Wingdings"/>
                <a:sym typeface="Wingdings"/>
              </a:rPr>
              <a:t>incompatibilists</a:t>
            </a:r>
            <a:r>
              <a:rPr lang="en-US" dirty="0" smtClean="0">
                <a:ea typeface="Wingdings"/>
                <a:cs typeface="Wingdings"/>
                <a:sym typeface="Wingdings"/>
              </a:rPr>
              <a:t> about freedom of will.</a:t>
            </a:r>
          </a:p>
        </p:txBody>
      </p:sp>
    </p:spTree>
    <p:extLst>
      <p:ext uri="{BB962C8B-B14F-4D97-AF65-F5344CB8AC3E}">
        <p14:creationId xmlns:p14="http://schemas.microsoft.com/office/powerpoint/2010/main" val="35385216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scholastic picture</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Desire	</a:t>
            </a:r>
            <a:r>
              <a:rPr lang="en-US" dirty="0" smtClean="0">
                <a:latin typeface="Wingdings"/>
                <a:ea typeface="Wingdings"/>
                <a:cs typeface="Wingdings"/>
                <a:sym typeface="Wingdings"/>
              </a:rPr>
              <a:t>	</a:t>
            </a:r>
            <a:r>
              <a:rPr lang="en-US" dirty="0">
                <a:ea typeface="Wingdings"/>
                <a:cs typeface="Wingdings"/>
                <a:sym typeface="Wingdings"/>
              </a:rPr>
              <a:t>	</a:t>
            </a:r>
            <a:r>
              <a:rPr lang="en-US" dirty="0" smtClean="0">
                <a:ea typeface="Wingdings"/>
                <a:cs typeface="Wingdings"/>
                <a:sym typeface="Wingdings"/>
              </a:rPr>
              <a:t>	Action</a:t>
            </a:r>
          </a:p>
          <a:p>
            <a:pPr marL="0" indent="0">
              <a:buNone/>
            </a:pPr>
            <a:endParaRPr lang="en-US" dirty="0" smtClean="0">
              <a:ea typeface="Wingdings"/>
              <a:cs typeface="Wingdings"/>
              <a:sym typeface="Wingdings"/>
            </a:endParaRPr>
          </a:p>
          <a:p>
            <a:pPr marL="0" indent="0">
              <a:buNone/>
            </a:pPr>
            <a:r>
              <a:rPr lang="en-US" dirty="0" smtClean="0">
                <a:ea typeface="Wingdings"/>
                <a:cs typeface="Wingdings"/>
                <a:sym typeface="Wingdings"/>
              </a:rPr>
              <a:t>Animal action is simpler. Since animals (other than humans) lack the power of will, and so the power to make free decisions, their actions are explained by their desires. </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Since those desires are not under the animals’ controls, they are not free. And, so, neither is the action that the desires cause.</a:t>
            </a:r>
          </a:p>
        </p:txBody>
      </p:sp>
    </p:spTree>
    <p:extLst>
      <p:ext uri="{BB962C8B-B14F-4D97-AF65-F5344CB8AC3E}">
        <p14:creationId xmlns:p14="http://schemas.microsoft.com/office/powerpoint/2010/main" val="470423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lnSpcReduction="10000"/>
          </a:bodyPr>
          <a:lstStyle/>
          <a:p>
            <a:pPr marL="571500" indent="-571500">
              <a:buAutoNum type="romanUcPeriod"/>
            </a:pPr>
            <a:r>
              <a:rPr lang="en-US" dirty="0" smtClean="0"/>
              <a:t>Sketch a puzzle that arises from interplay of freedom and determinism.</a:t>
            </a:r>
          </a:p>
          <a:p>
            <a:pPr marL="571500" indent="-571500">
              <a:buAutoNum type="romanUcPeriod"/>
            </a:pPr>
            <a:r>
              <a:rPr lang="en-US" dirty="0" smtClean="0"/>
              <a:t>Introduce an early modern discussion of aspects of the puzzle, between Thomas Hobbes and John </a:t>
            </a:r>
            <a:r>
              <a:rPr lang="en-US" dirty="0" err="1" smtClean="0"/>
              <a:t>Bramhall</a:t>
            </a:r>
            <a:r>
              <a:rPr lang="en-US" dirty="0" smtClean="0"/>
              <a:t>.</a:t>
            </a:r>
          </a:p>
          <a:p>
            <a:pPr marL="571500" indent="-571500">
              <a:buAutoNum type="romanUcPeriod"/>
            </a:pPr>
            <a:r>
              <a:rPr lang="en-US" dirty="0" smtClean="0"/>
              <a:t>Fill in some details about elements of puzzle, and some related puzzles.</a:t>
            </a:r>
          </a:p>
          <a:p>
            <a:pPr marL="571500" indent="-571500">
              <a:buAutoNum type="romanUcPeriod"/>
            </a:pPr>
            <a:r>
              <a:rPr lang="en-US" dirty="0" smtClean="0"/>
              <a:t>Consider some prominent responses to the puzzle.</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scholastic picture</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Desire	</a:t>
            </a:r>
            <a:r>
              <a:rPr lang="en-US" dirty="0" smtClean="0">
                <a:latin typeface="Wingdings"/>
                <a:ea typeface="Wingdings"/>
                <a:cs typeface="Wingdings"/>
                <a:sym typeface="Wingdings"/>
              </a:rPr>
              <a:t>	</a:t>
            </a:r>
            <a:r>
              <a:rPr lang="en-US" dirty="0">
                <a:ea typeface="Wingdings"/>
                <a:cs typeface="Wingdings"/>
                <a:sym typeface="Wingdings"/>
              </a:rPr>
              <a:t>	</a:t>
            </a:r>
            <a:r>
              <a:rPr lang="en-US" dirty="0" smtClean="0">
                <a:ea typeface="Wingdings"/>
                <a:cs typeface="Wingdings"/>
                <a:sym typeface="Wingdings"/>
              </a:rPr>
              <a:t>	Action</a:t>
            </a:r>
          </a:p>
          <a:p>
            <a:pPr marL="0" indent="0">
              <a:buNone/>
            </a:pPr>
            <a:endParaRPr lang="en-US" dirty="0" smtClean="0">
              <a:ea typeface="Wingdings"/>
              <a:cs typeface="Wingdings"/>
              <a:sym typeface="Wingdings"/>
            </a:endParaRPr>
          </a:p>
          <a:p>
            <a:pPr marL="0" indent="0">
              <a:buNone/>
            </a:pPr>
            <a:r>
              <a:rPr lang="en-US" dirty="0" smtClean="0">
                <a:ea typeface="Wingdings"/>
                <a:cs typeface="Wingdings"/>
                <a:sym typeface="Wingdings"/>
              </a:rPr>
              <a:t>Animal action (or human action, in cases in which it derives just from desire) is not free, since it derives from desire rather than the power or will or decision.</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However, where it derives from desire or decision it is </a:t>
            </a:r>
            <a:r>
              <a:rPr lang="en-US" b="1" dirty="0" smtClean="0">
                <a:ea typeface="Wingdings"/>
                <a:cs typeface="Wingdings"/>
                <a:sym typeface="Wingdings"/>
              </a:rPr>
              <a:t>voluntary</a:t>
            </a:r>
            <a:r>
              <a:rPr lang="en-US" dirty="0" smtClean="0">
                <a:ea typeface="Wingdings"/>
                <a:cs typeface="Wingdings"/>
                <a:sym typeface="Wingdings"/>
              </a:rPr>
              <a:t> or </a:t>
            </a:r>
            <a:r>
              <a:rPr lang="en-US" b="1" dirty="0" smtClean="0">
                <a:ea typeface="Wingdings"/>
                <a:cs typeface="Wingdings"/>
                <a:sym typeface="Wingdings"/>
              </a:rPr>
              <a:t>spontaneous</a:t>
            </a:r>
            <a:r>
              <a:rPr lang="en-US" dirty="0" smtClean="0">
                <a:ea typeface="Wingdings"/>
                <a:cs typeface="Wingdings"/>
                <a:sym typeface="Wingdings"/>
              </a:rPr>
              <a:t>.</a:t>
            </a:r>
          </a:p>
        </p:txBody>
      </p:sp>
    </p:spTree>
    <p:extLst>
      <p:ext uri="{BB962C8B-B14F-4D97-AF65-F5344CB8AC3E}">
        <p14:creationId xmlns:p14="http://schemas.microsoft.com/office/powerpoint/2010/main" val="12515155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modern picture</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Desire	</a:t>
            </a:r>
            <a:r>
              <a:rPr lang="en-US" dirty="0" smtClean="0">
                <a:latin typeface="Wingdings"/>
                <a:ea typeface="Wingdings"/>
                <a:cs typeface="Wingdings"/>
                <a:sym typeface="Wingdings"/>
              </a:rPr>
              <a:t>	</a:t>
            </a:r>
            <a:r>
              <a:rPr lang="en-US" dirty="0">
                <a:ea typeface="Wingdings"/>
                <a:cs typeface="Wingdings"/>
                <a:sym typeface="Wingdings"/>
              </a:rPr>
              <a:t>	</a:t>
            </a:r>
            <a:r>
              <a:rPr lang="en-US" dirty="0" smtClean="0">
                <a:ea typeface="Wingdings"/>
                <a:cs typeface="Wingdings"/>
                <a:sym typeface="Wingdings"/>
              </a:rPr>
              <a:t>	Action</a:t>
            </a:r>
          </a:p>
          <a:p>
            <a:pPr marL="0" indent="0">
              <a:buNone/>
            </a:pPr>
            <a:endParaRPr lang="en-US" dirty="0" smtClean="0">
              <a:ea typeface="Wingdings"/>
              <a:cs typeface="Wingdings"/>
              <a:sym typeface="Wingdings"/>
            </a:endParaRPr>
          </a:p>
          <a:p>
            <a:pPr marL="0" indent="0">
              <a:buNone/>
            </a:pPr>
            <a:r>
              <a:rPr lang="en-US" dirty="0" smtClean="0">
                <a:ea typeface="Wingdings"/>
                <a:cs typeface="Wingdings"/>
                <a:sym typeface="Wingdings"/>
              </a:rPr>
              <a:t>The modern picture—as presented by Hobbes—seeks to model human action on animal action.</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Thus, action is explained entirely by appeal to desire, and free decision—so freedom of will—drops out of the picture.</a:t>
            </a:r>
          </a:p>
        </p:txBody>
      </p:sp>
    </p:spTree>
    <p:extLst>
      <p:ext uri="{BB962C8B-B14F-4D97-AF65-F5344CB8AC3E}">
        <p14:creationId xmlns:p14="http://schemas.microsoft.com/office/powerpoint/2010/main" val="30501037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modern picture</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Desire	</a:t>
            </a:r>
            <a:r>
              <a:rPr lang="en-US" dirty="0" smtClean="0">
                <a:latin typeface="Wingdings"/>
                <a:ea typeface="Wingdings"/>
                <a:cs typeface="Wingdings"/>
                <a:sym typeface="Wingdings"/>
              </a:rPr>
              <a:t>	</a:t>
            </a:r>
            <a:r>
              <a:rPr lang="en-US" dirty="0">
                <a:ea typeface="Wingdings"/>
                <a:cs typeface="Wingdings"/>
                <a:sym typeface="Wingdings"/>
              </a:rPr>
              <a:t>	</a:t>
            </a:r>
            <a:r>
              <a:rPr lang="en-US" dirty="0" smtClean="0">
                <a:ea typeface="Wingdings"/>
                <a:cs typeface="Wingdings"/>
                <a:sym typeface="Wingdings"/>
              </a:rPr>
              <a:t>	Action</a:t>
            </a:r>
          </a:p>
          <a:p>
            <a:pPr marL="0" indent="0">
              <a:buNone/>
            </a:pPr>
            <a:endParaRPr lang="en-US" dirty="0" smtClean="0">
              <a:ea typeface="Wingdings"/>
              <a:cs typeface="Wingdings"/>
              <a:sym typeface="Wingdings"/>
            </a:endParaRPr>
          </a:p>
          <a:p>
            <a:pPr marL="0" indent="0">
              <a:buNone/>
            </a:pPr>
            <a:r>
              <a:rPr lang="en-US" dirty="0" smtClean="0">
                <a:ea typeface="Wingdings"/>
                <a:cs typeface="Wingdings"/>
                <a:sym typeface="Wingdings"/>
              </a:rPr>
              <a:t>On this picture, we have only </a:t>
            </a:r>
            <a:r>
              <a:rPr lang="en-US" b="1" dirty="0" smtClean="0">
                <a:ea typeface="Wingdings"/>
                <a:cs typeface="Wingdings"/>
                <a:sym typeface="Wingdings"/>
              </a:rPr>
              <a:t>liberty of spontaneity</a:t>
            </a:r>
            <a:r>
              <a:rPr lang="en-US" dirty="0" smtClean="0">
                <a:ea typeface="Wingdings"/>
                <a:cs typeface="Wingdings"/>
                <a:sym typeface="Wingdings"/>
              </a:rPr>
              <a:t> or </a:t>
            </a:r>
            <a:r>
              <a:rPr lang="en-US" b="1" dirty="0" smtClean="0">
                <a:ea typeface="Wingdings"/>
                <a:cs typeface="Wingdings"/>
                <a:sym typeface="Wingdings"/>
              </a:rPr>
              <a:t>voluntariness</a:t>
            </a:r>
            <a:r>
              <a:rPr lang="en-US" dirty="0" smtClean="0">
                <a:ea typeface="Wingdings"/>
                <a:cs typeface="Wingdings"/>
                <a:sym typeface="Wingdings"/>
              </a:rPr>
              <a:t>: our actions are free to the extent that they express our desires.</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We lack freedom only insofar as we are prevented from expressing our desires in action.</a:t>
            </a:r>
          </a:p>
        </p:txBody>
      </p:sp>
    </p:spTree>
    <p:extLst>
      <p:ext uri="{BB962C8B-B14F-4D97-AF65-F5344CB8AC3E}">
        <p14:creationId xmlns:p14="http://schemas.microsoft.com/office/powerpoint/2010/main" val="30943019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modern picture</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Desire	</a:t>
            </a:r>
            <a:r>
              <a:rPr lang="en-US" dirty="0" smtClean="0">
                <a:latin typeface="Wingdings"/>
                <a:ea typeface="Wingdings"/>
                <a:cs typeface="Wingdings"/>
                <a:sym typeface="Wingdings"/>
              </a:rPr>
              <a:t>	</a:t>
            </a:r>
            <a:r>
              <a:rPr lang="en-US" dirty="0">
                <a:ea typeface="Wingdings"/>
                <a:cs typeface="Wingdings"/>
                <a:sym typeface="Wingdings"/>
              </a:rPr>
              <a:t>	</a:t>
            </a:r>
            <a:r>
              <a:rPr lang="en-US" dirty="0" smtClean="0">
                <a:ea typeface="Wingdings"/>
                <a:cs typeface="Wingdings"/>
                <a:sym typeface="Wingdings"/>
              </a:rPr>
              <a:t>	Action</a:t>
            </a:r>
          </a:p>
          <a:p>
            <a:pPr marL="0" indent="0">
              <a:buNone/>
            </a:pPr>
            <a:endParaRPr lang="en-US" dirty="0" smtClean="0">
              <a:ea typeface="Wingdings"/>
              <a:cs typeface="Wingdings"/>
              <a:sym typeface="Wingdings"/>
            </a:endParaRPr>
          </a:p>
          <a:p>
            <a:pPr marL="0" indent="0">
              <a:buNone/>
            </a:pPr>
            <a:r>
              <a:rPr lang="en-US" dirty="0" smtClean="0">
                <a:ea typeface="Wingdings"/>
                <a:cs typeface="Wingdings"/>
                <a:sym typeface="Wingdings"/>
              </a:rPr>
              <a:t>Because desires can explain action even if the desires are themselves determined, Hobbes allows that freedom of action is compatible with determinism.</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However, Hobbes rejects freedom of will: he thinks that is is not needed to explain freedom of action; and he thinks that it anyway makes no sense.</a:t>
            </a:r>
          </a:p>
        </p:txBody>
      </p:sp>
    </p:spTree>
    <p:extLst>
      <p:ext uri="{BB962C8B-B14F-4D97-AF65-F5344CB8AC3E}">
        <p14:creationId xmlns:p14="http://schemas.microsoft.com/office/powerpoint/2010/main" val="6419605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Hobbes’s regress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ea typeface="Wingdings"/>
                <a:cs typeface="Wingdings"/>
                <a:sym typeface="Wingdings"/>
              </a:rPr>
              <a:t>Why does Hobbes think that freedom of the will makes no sense?</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One reason is that he thinks humans lack special powers, so his metaphysics makes no space for a power of free decision.</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But he also has what he takes to be a powerful argument against the scholastic picture, his </a:t>
            </a:r>
            <a:r>
              <a:rPr lang="en-US" b="1" dirty="0" smtClean="0">
                <a:ea typeface="Wingdings"/>
                <a:cs typeface="Wingdings"/>
                <a:sym typeface="Wingdings"/>
              </a:rPr>
              <a:t>regress argument</a:t>
            </a:r>
            <a:r>
              <a:rPr lang="en-US" dirty="0" smtClean="0">
                <a:ea typeface="Wingdings"/>
                <a:cs typeface="Wingdings"/>
                <a:sym typeface="Wingdings"/>
              </a:rPr>
              <a:t>.</a:t>
            </a:r>
          </a:p>
        </p:txBody>
      </p:sp>
    </p:spTree>
    <p:extLst>
      <p:ext uri="{BB962C8B-B14F-4D97-AF65-F5344CB8AC3E}">
        <p14:creationId xmlns:p14="http://schemas.microsoft.com/office/powerpoint/2010/main" val="2655292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ea typeface="Wingdings"/>
                <a:cs typeface="Wingdings"/>
                <a:sym typeface="Wingdings"/>
              </a:rPr>
              <a:t>Hobbes’s regress argument takes off from the scholastics’ reason for holding that freedom of action depends on freedom of will.</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They held that freedom of action depends on freedom of will, because they held that, in order to be free, action must be in our power: we must have had the power either to perform or not to perform the action.</a:t>
            </a:r>
          </a:p>
        </p:txBody>
      </p:sp>
    </p:spTree>
    <p:extLst>
      <p:ext uri="{BB962C8B-B14F-4D97-AF65-F5344CB8AC3E}">
        <p14:creationId xmlns:p14="http://schemas.microsoft.com/office/powerpoint/2010/main" val="35908399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ea typeface="Wingdings"/>
                <a:cs typeface="Wingdings"/>
                <a:sym typeface="Wingdings"/>
              </a:rPr>
              <a:t>The scholastics therefore need to explain two components of their position:</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1. Why freedom of action is impossible except as derived from freedom of decision or will.</a:t>
            </a:r>
          </a:p>
          <a:p>
            <a:pPr marL="0" indent="0">
              <a:buNone/>
            </a:pPr>
            <a:r>
              <a:rPr lang="en-US" dirty="0" smtClean="0">
                <a:ea typeface="Wingdings"/>
                <a:cs typeface="Wingdings"/>
                <a:sym typeface="Wingdings"/>
              </a:rPr>
              <a:t>2. How freedom of decision or will is possible.</a:t>
            </a:r>
          </a:p>
        </p:txBody>
      </p:sp>
    </p:spTree>
    <p:extLst>
      <p:ext uri="{BB962C8B-B14F-4D97-AF65-F5344CB8AC3E}">
        <p14:creationId xmlns:p14="http://schemas.microsoft.com/office/powerpoint/2010/main" val="20319002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ea typeface="Wingdings"/>
                <a:cs typeface="Wingdings"/>
                <a:sym typeface="Wingdings"/>
              </a:rPr>
              <a:t>Hobbes’s regress argument seeks to connect these two issues for the scholastic position in order to generate what he takes to be an insurmountable objection.</a:t>
            </a:r>
          </a:p>
          <a:p>
            <a:pPr marL="0" indent="0">
              <a:buNone/>
            </a:pPr>
            <a:endParaRPr lang="en-US" dirty="0" smtClean="0">
              <a:ea typeface="Wingdings"/>
              <a:cs typeface="Wingdings"/>
              <a:sym typeface="Wingdings"/>
            </a:endParaRPr>
          </a:p>
          <a:p>
            <a:pPr marL="0" indent="0">
              <a:buNone/>
            </a:pPr>
            <a:r>
              <a:rPr lang="en-US" dirty="0" smtClean="0">
                <a:ea typeface="Wingdings"/>
                <a:cs typeface="Wingdings"/>
                <a:sym typeface="Wingdings"/>
              </a:rPr>
              <a:t>He argues as follows. If freedom of action depends on prior freedom of will, that must be because freedom per se depends on prior freedom. Otherwise, why couldn’t action be free in the absence of freedom of will?</a:t>
            </a:r>
            <a:endParaRPr lang="en-US" dirty="0">
              <a:ea typeface="Wingdings"/>
              <a:cs typeface="Wingdings"/>
              <a:sym typeface="Wingdings"/>
            </a:endParaRPr>
          </a:p>
        </p:txBody>
      </p:sp>
    </p:spTree>
    <p:extLst>
      <p:ext uri="{BB962C8B-B14F-4D97-AF65-F5344CB8AC3E}">
        <p14:creationId xmlns:p14="http://schemas.microsoft.com/office/powerpoint/2010/main" val="42222135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ea typeface="Wingdings"/>
                <a:cs typeface="Wingdings"/>
                <a:sym typeface="Wingdings"/>
              </a:rPr>
              <a:t>But now, if freedom in general depends on prior freedom, not only freedom of action, but also freedom of decision must depend on prior freedom.</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But if freedom of decision depends on prior freedom, it presumably depends on prior freedom of decision: the power to decide to decide.</a:t>
            </a:r>
            <a:endParaRPr lang="en-US" dirty="0">
              <a:ea typeface="Wingdings"/>
              <a:cs typeface="Wingdings"/>
              <a:sym typeface="Wingdings"/>
            </a:endParaRPr>
          </a:p>
        </p:txBody>
      </p:sp>
    </p:spTree>
    <p:extLst>
      <p:ext uri="{BB962C8B-B14F-4D97-AF65-F5344CB8AC3E}">
        <p14:creationId xmlns:p14="http://schemas.microsoft.com/office/powerpoint/2010/main" val="29211807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ea typeface="Wingdings"/>
                <a:cs typeface="Wingdings"/>
                <a:sym typeface="Wingdings"/>
              </a:rPr>
              <a:t>But now, the scholastics appear to face two decisive objections:</a:t>
            </a:r>
          </a:p>
          <a:p>
            <a:pPr marL="0" indent="0">
              <a:buNone/>
            </a:pPr>
            <a:endParaRPr lang="en-US" dirty="0">
              <a:ea typeface="Wingdings"/>
              <a:cs typeface="Wingdings"/>
              <a:sym typeface="Wingdings"/>
            </a:endParaRPr>
          </a:p>
          <a:p>
            <a:pPr marL="514350" indent="-514350">
              <a:buAutoNum type="arabicPeriod"/>
            </a:pPr>
            <a:r>
              <a:rPr lang="en-US" dirty="0" smtClean="0">
                <a:ea typeface="Wingdings"/>
                <a:cs typeface="Wingdings"/>
                <a:sym typeface="Wingdings"/>
              </a:rPr>
              <a:t>We can’t in general decide to decide, at least not in the way that we can apparently decide to act.</a:t>
            </a:r>
          </a:p>
          <a:p>
            <a:pPr marL="514350" indent="-514350">
              <a:buAutoNum type="arabicPeriod"/>
            </a:pPr>
            <a:r>
              <a:rPr lang="en-US" dirty="0" smtClean="0">
                <a:ea typeface="Wingdings"/>
                <a:cs typeface="Wingdings"/>
                <a:sym typeface="Wingdings"/>
              </a:rPr>
              <a:t>If an action or decision is free only if it depends on free action or decision, then we face a regress.</a:t>
            </a:r>
            <a:endParaRPr lang="en-US" dirty="0">
              <a:ea typeface="Wingdings"/>
              <a:cs typeface="Wingdings"/>
              <a:sym typeface="Wingdings"/>
            </a:endParaRPr>
          </a:p>
        </p:txBody>
      </p:sp>
    </p:spTree>
    <p:extLst>
      <p:ext uri="{BB962C8B-B14F-4D97-AF65-F5344CB8AC3E}">
        <p14:creationId xmlns:p14="http://schemas.microsoft.com/office/powerpoint/2010/main" val="3276206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sketch</a:t>
            </a:r>
            <a:endParaRPr lang="en-US" dirty="0"/>
          </a:p>
        </p:txBody>
      </p:sp>
      <p:sp>
        <p:nvSpPr>
          <p:cNvPr id="3" name="Content Placeholder 2"/>
          <p:cNvSpPr>
            <a:spLocks noGrp="1"/>
          </p:cNvSpPr>
          <p:nvPr>
            <p:ph idx="1"/>
          </p:nvPr>
        </p:nvSpPr>
        <p:spPr/>
        <p:txBody>
          <a:bodyPr/>
          <a:lstStyle/>
          <a:p>
            <a:pPr marL="571500" indent="-571500">
              <a:buAutoNum type="romanUcPeriod"/>
            </a:pPr>
            <a:r>
              <a:rPr lang="en-US" dirty="0" smtClean="0"/>
              <a:t>FREEDOM: There is human freedom (we are free to act, we have free will).</a:t>
            </a:r>
          </a:p>
          <a:p>
            <a:pPr marL="571500" indent="-571500">
              <a:buFont typeface="Arial"/>
              <a:buAutoNum type="romanUcPeriod"/>
            </a:pPr>
            <a:r>
              <a:rPr lang="en-US" dirty="0" smtClean="0"/>
              <a:t>DETERMINISM: Determinism is true (everything that happens in the universe is determined by the initial state of the universe together with the laws of nature).</a:t>
            </a:r>
          </a:p>
          <a:p>
            <a:pPr marL="571500" indent="-571500">
              <a:buAutoNum type="romanUcPeriod"/>
            </a:pPr>
            <a:r>
              <a:rPr lang="en-US" dirty="0" smtClean="0"/>
              <a:t>INCOMPATIBILISM: Human freedom is </a:t>
            </a:r>
            <a:r>
              <a:rPr lang="en-US" b="1" dirty="0" smtClean="0"/>
              <a:t>incompatible with</a:t>
            </a:r>
            <a:r>
              <a:rPr lang="en-US" dirty="0" smtClean="0"/>
              <a:t> determinism.</a:t>
            </a:r>
          </a:p>
          <a:p>
            <a:pPr marL="571500" indent="-571500">
              <a:buNone/>
            </a:pPr>
            <a:endParaRPr lang="en-US" dirty="0" smtClean="0"/>
          </a:p>
          <a:p>
            <a:pPr marL="571500" indent="-571500">
              <a:buNone/>
            </a:pPr>
            <a:endParaRPr lang="en-US" dirty="0" smtClean="0"/>
          </a:p>
          <a:p>
            <a:pPr marL="571500" indent="-571500">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and </a:t>
            </a:r>
            <a:r>
              <a:rPr lang="en-US" dirty="0" err="1" smtClean="0"/>
              <a:t>Bramhall</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Let’s now turn to a dispute between Thomas Hobbes and John </a:t>
            </a:r>
            <a:r>
              <a:rPr lang="en-US" dirty="0" err="1" smtClean="0"/>
              <a:t>Bramhall</a:t>
            </a:r>
            <a:r>
              <a:rPr lang="en-US" dirty="0" smtClean="0"/>
              <a:t> that took place in the 17</a:t>
            </a:r>
            <a:r>
              <a:rPr lang="en-US" baseline="30000" dirty="0" smtClean="0"/>
              <a:t>th</a:t>
            </a:r>
            <a:r>
              <a:rPr lang="en-US" dirty="0" smtClean="0"/>
              <a:t> Century. The aim is to shed light on some of the standing options for understanding the nature of freedom.</a:t>
            </a:r>
          </a:p>
          <a:p>
            <a:pPr marL="571500" indent="-571500">
              <a:buNone/>
            </a:pPr>
            <a:endParaRPr lang="en-US" dirty="0"/>
          </a:p>
        </p:txBody>
      </p:sp>
    </p:spTree>
    <p:extLst>
      <p:ext uri="{BB962C8B-B14F-4D97-AF65-F5344CB8AC3E}">
        <p14:creationId xmlns:p14="http://schemas.microsoft.com/office/powerpoint/2010/main" val="1628721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and </a:t>
            </a:r>
            <a:r>
              <a:rPr lang="en-US" dirty="0" err="1" smtClean="0"/>
              <a:t>Bramhall</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You can read the core of the dispute in </a:t>
            </a:r>
            <a:r>
              <a:rPr lang="en-US" dirty="0" err="1" smtClean="0"/>
              <a:t>Bramhall’s</a:t>
            </a:r>
            <a:r>
              <a:rPr lang="en-US" dirty="0" smtClean="0"/>
              <a:t> </a:t>
            </a:r>
            <a:r>
              <a:rPr lang="en-US" i="1" dirty="0" smtClean="0"/>
              <a:t>discourse of liberty and necessity</a:t>
            </a:r>
            <a:r>
              <a:rPr lang="en-US" dirty="0" smtClean="0"/>
              <a:t> and Hobbes’s  </a:t>
            </a:r>
            <a:r>
              <a:rPr lang="en-US" i="1" dirty="0" smtClean="0"/>
              <a:t>treatise of Liberty and Necessity</a:t>
            </a:r>
            <a:r>
              <a:rPr lang="en-US" dirty="0" smtClean="0"/>
              <a:t>.</a:t>
            </a:r>
          </a:p>
          <a:p>
            <a:pPr marL="0" indent="0">
              <a:buNone/>
            </a:pPr>
            <a:endParaRPr lang="en-US" dirty="0"/>
          </a:p>
          <a:p>
            <a:pPr marL="0" indent="0">
              <a:buNone/>
            </a:pPr>
            <a:r>
              <a:rPr lang="en-US" dirty="0" smtClean="0"/>
              <a:t>See also Thomas Pink’s ‘Hobbes’ and ‘Suarez, Hobbes, and the Scholastic Tradition in Action Theory’.</a:t>
            </a:r>
          </a:p>
          <a:p>
            <a:pPr marL="571500" indent="-571500">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and </a:t>
            </a:r>
            <a:r>
              <a:rPr lang="en-US" dirty="0" err="1" smtClean="0"/>
              <a:t>Bramhall</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Although the dispute took place between contemporaries, it was really a dispute between the new philosophy and science of the 17</a:t>
            </a:r>
            <a:r>
              <a:rPr lang="en-US" baseline="30000" dirty="0" smtClean="0"/>
              <a:t>th</a:t>
            </a:r>
            <a:r>
              <a:rPr lang="en-US" dirty="0" smtClean="0"/>
              <a:t> Century, championed by Hobbes, and the medieval scholastic philosophy and science, a development of the work of Aristotle, that had been orthodoxy since around the 12</a:t>
            </a:r>
            <a:r>
              <a:rPr lang="en-US" baseline="30000" dirty="0" smtClean="0"/>
              <a:t>th</a:t>
            </a:r>
            <a:r>
              <a:rPr lang="en-US" dirty="0" smtClean="0"/>
              <a:t> century, and was championed by </a:t>
            </a:r>
            <a:r>
              <a:rPr lang="en-US" dirty="0" err="1" smtClean="0"/>
              <a:t>Bramhall</a:t>
            </a:r>
            <a:r>
              <a:rPr lang="en-US" dirty="0" smtClean="0"/>
              <a:t>.</a:t>
            </a:r>
            <a:endParaRPr lang="en-US" dirty="0"/>
          </a:p>
        </p:txBody>
      </p:sp>
    </p:spTree>
    <p:extLst>
      <p:ext uri="{BB962C8B-B14F-4D97-AF65-F5344CB8AC3E}">
        <p14:creationId xmlns:p14="http://schemas.microsoft.com/office/powerpoint/2010/main" val="3579914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and </a:t>
            </a:r>
            <a:r>
              <a:rPr lang="en-US" dirty="0" err="1" smtClean="0"/>
              <a:t>Bramhall</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This wasn’t quite a clash between science and non-science, but between a new way of doing science and philosophy and older ways of doing science and philosophy.</a:t>
            </a:r>
          </a:p>
          <a:p>
            <a:pPr marL="0" indent="0">
              <a:buNone/>
            </a:pPr>
            <a:endParaRPr lang="en-US" dirty="0"/>
          </a:p>
        </p:txBody>
      </p:sp>
    </p:spTree>
    <p:extLst>
      <p:ext uri="{BB962C8B-B14F-4D97-AF65-F5344CB8AC3E}">
        <p14:creationId xmlns:p14="http://schemas.microsoft.com/office/powerpoint/2010/main" val="3464162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and </a:t>
            </a:r>
            <a:r>
              <a:rPr lang="en-US" dirty="0" err="1" smtClean="0"/>
              <a:t>Bramhall</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a:t>The old science was largely descriptive, classificatory, and built on the attribution of a plurality of powers </a:t>
            </a:r>
            <a:r>
              <a:rPr lang="en-US" dirty="0" smtClean="0"/>
              <a:t>to nature.</a:t>
            </a:r>
          </a:p>
          <a:p>
            <a:pPr marL="0" indent="0">
              <a:buNone/>
            </a:pPr>
            <a:endParaRPr lang="en-US" dirty="0"/>
          </a:p>
          <a:p>
            <a:pPr marL="0" indent="0">
              <a:buNone/>
            </a:pPr>
            <a:r>
              <a:rPr lang="en-US" dirty="0" smtClean="0"/>
              <a:t>The new science aimed to be predictive and ultimately mathematical. It tried to explain nature with minimal resources, typically via the idea that nature is a complex machine, perhaps built out of atoms or, more generally, shaped matter.</a:t>
            </a:r>
            <a:endParaRPr lang="en-US" dirty="0"/>
          </a:p>
        </p:txBody>
      </p:sp>
    </p:spTree>
    <p:extLst>
      <p:ext uri="{BB962C8B-B14F-4D97-AF65-F5344CB8AC3E}">
        <p14:creationId xmlns:p14="http://schemas.microsoft.com/office/powerpoint/2010/main" val="295459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and </a:t>
            </a:r>
            <a:r>
              <a:rPr lang="en-US" dirty="0" err="1" smtClean="0"/>
              <a:t>Bramhall</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Defenders of the old science—like Thomas Aquinas, Francisco Suarez, and Luis de Molina—were prepared to attribute special powers to humans. </a:t>
            </a:r>
            <a:r>
              <a:rPr lang="en-US" dirty="0"/>
              <a:t>I</a:t>
            </a:r>
            <a:r>
              <a:rPr lang="en-US" dirty="0" smtClean="0"/>
              <a:t>n principle, these powers might include powers of free decision and election that were not grounded in matter.</a:t>
            </a:r>
          </a:p>
          <a:p>
            <a:pPr marL="0" indent="0">
              <a:buNone/>
            </a:pPr>
            <a:endParaRPr lang="en-US" dirty="0"/>
          </a:p>
        </p:txBody>
      </p:sp>
    </p:spTree>
    <p:extLst>
      <p:ext uri="{BB962C8B-B14F-4D97-AF65-F5344CB8AC3E}">
        <p14:creationId xmlns:p14="http://schemas.microsoft.com/office/powerpoint/2010/main" val="429759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1036</TotalTime>
  <Words>1145</Words>
  <Application>Microsoft Macintosh PowerPoint</Application>
  <PresentationFormat>On-screen Show (4:3)</PresentationFormat>
  <Paragraphs>129</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Ideas of Freedom Freedom and Determinism</vt:lpstr>
      <vt:lpstr>Agenda</vt:lpstr>
      <vt:lpstr>Puzzle sketch</vt:lpstr>
      <vt:lpstr>Hobbes and Bramhall</vt:lpstr>
      <vt:lpstr>Hobbes and Bramhall</vt:lpstr>
      <vt:lpstr>Hobbes and Bramhall</vt:lpstr>
      <vt:lpstr>Hobbes and Bramhall</vt:lpstr>
      <vt:lpstr>Hobbes and Bramhall</vt:lpstr>
      <vt:lpstr>Hobbes and Bramhall</vt:lpstr>
      <vt:lpstr>Hobbes and Bramhall</vt:lpstr>
      <vt:lpstr>Hobbes and Bramhall</vt:lpstr>
      <vt:lpstr>Hobbes and Bramhall</vt:lpstr>
      <vt:lpstr>Hobbes and Bramhall</vt:lpstr>
      <vt:lpstr>Hobbes and Bramhall</vt:lpstr>
      <vt:lpstr>The scholastic picture</vt:lpstr>
      <vt:lpstr>The scholastic picture</vt:lpstr>
      <vt:lpstr>The scholastic picture</vt:lpstr>
      <vt:lpstr>The scholastic picture</vt:lpstr>
      <vt:lpstr>The scholastic picture</vt:lpstr>
      <vt:lpstr>The scholastic picture</vt:lpstr>
      <vt:lpstr>The modern picture</vt:lpstr>
      <vt:lpstr>The modern picture</vt:lpstr>
      <vt:lpstr>The modern picture</vt:lpstr>
      <vt:lpstr>Hobbes’s regress</vt:lpstr>
      <vt:lpstr>Hobbes’ regress</vt:lpstr>
      <vt:lpstr>Hobbes’ regress</vt:lpstr>
      <vt:lpstr>Hobbes’ regress</vt:lpstr>
      <vt:lpstr>Hobbes’ regress</vt:lpstr>
      <vt:lpstr>Hobbes’ regress</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Ideas of Freedom Freedom and Determinism</dc:title>
  <dc:creator>Guy Longworth</dc:creator>
  <cp:lastModifiedBy>Guy Longworth</cp:lastModifiedBy>
  <cp:revision>81</cp:revision>
  <dcterms:created xsi:type="dcterms:W3CDTF">2010-01-15T12:12:24Z</dcterms:created>
  <dcterms:modified xsi:type="dcterms:W3CDTF">2015-10-09T14:38:20Z</dcterms:modified>
</cp:coreProperties>
</file>