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88" r:id="rId3"/>
    <p:sldId id="389" r:id="rId4"/>
    <p:sldId id="390" r:id="rId5"/>
    <p:sldId id="391" r:id="rId6"/>
    <p:sldId id="392" r:id="rId7"/>
    <p:sldId id="393" r:id="rId8"/>
    <p:sldId id="394" r:id="rId9"/>
    <p:sldId id="395" r:id="rId10"/>
    <p:sldId id="404" r:id="rId11"/>
    <p:sldId id="396" r:id="rId12"/>
    <p:sldId id="405" r:id="rId13"/>
    <p:sldId id="397" r:id="rId14"/>
    <p:sldId id="398" r:id="rId15"/>
    <p:sldId id="399" r:id="rId16"/>
    <p:sldId id="406" r:id="rId17"/>
    <p:sldId id="400" r:id="rId18"/>
    <p:sldId id="407" r:id="rId19"/>
    <p:sldId id="401" r:id="rId20"/>
    <p:sldId id="402" r:id="rId21"/>
    <p:sldId id="40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137" autoAdjust="0"/>
    <p:restoredTop sz="94633" autoAdjust="0"/>
  </p:normalViewPr>
  <p:slideViewPr>
    <p:cSldViewPr snapToGrid="0" snapToObjects="1">
      <p:cViewPr varScale="1">
        <p:scale>
          <a:sx n="57" d="100"/>
          <a:sy n="57" d="100"/>
        </p:scale>
        <p:origin x="-720" y="-96"/>
      </p:cViewPr>
      <p:guideLst>
        <p:guide orient="horz" pos="2160"/>
        <p:guide pos="2880"/>
      </p:guideLst>
    </p:cSldViewPr>
  </p:slideViewPr>
  <p:outlineViewPr>
    <p:cViewPr>
      <p:scale>
        <a:sx n="33" d="100"/>
        <a:sy n="33" d="100"/>
      </p:scale>
      <p:origin x="0" y="298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15/10/15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15/10/15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15/10/15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15/10/15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9DC4958-7AA4-0B46-A686-B94030D84A57}" type="datetimeFigureOut">
              <a:rPr lang="en-US" smtClean="0"/>
              <a:pPr/>
              <a:t>15/10/15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9DC4958-7AA4-0B46-A686-B94030D84A57}" type="datetimeFigureOut">
              <a:rPr lang="en-US" smtClean="0"/>
              <a:pPr/>
              <a:t>15/10/15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9DC4958-7AA4-0B46-A686-B94030D84A57}" type="datetimeFigureOut">
              <a:rPr lang="en-US" smtClean="0"/>
              <a:pPr/>
              <a:t>15/10/15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9DC4958-7AA4-0B46-A686-B94030D84A57}" type="datetimeFigureOut">
              <a:rPr lang="en-US" smtClean="0"/>
              <a:pPr/>
              <a:t>15/10/15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C4958-7AA4-0B46-A686-B94030D84A57}" type="datetimeFigureOut">
              <a:rPr lang="en-US" smtClean="0"/>
              <a:pPr/>
              <a:t>15/10/15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9DC4958-7AA4-0B46-A686-B94030D84A57}" type="datetimeFigureOut">
              <a:rPr lang="en-US" smtClean="0"/>
              <a:pPr/>
              <a:t>15/10/15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9DC4958-7AA4-0B46-A686-B94030D84A57}" type="datetimeFigureOut">
              <a:rPr lang="en-US" smtClean="0"/>
              <a:pPr/>
              <a:t>15/10/15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C4958-7AA4-0B46-A686-B94030D84A57}" type="datetimeFigureOut">
              <a:rPr lang="en-US" smtClean="0"/>
              <a:pPr/>
              <a:t>15/10/15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F373A9-902D-984C-A665-6FD9C66D4A9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Ideas of Freedom</a:t>
            </a:r>
            <a:br>
              <a:rPr lang="en-US" dirty="0" smtClean="0"/>
            </a:br>
            <a:r>
              <a:rPr lang="en-US" dirty="0" smtClean="0"/>
              <a:t>Freedom and Determinism</a:t>
            </a:r>
            <a:endParaRPr lang="en-US" dirty="0"/>
          </a:p>
        </p:txBody>
      </p:sp>
      <p:sp>
        <p:nvSpPr>
          <p:cNvPr id="3" name="Subtitle 2"/>
          <p:cNvSpPr>
            <a:spLocks noGrp="1"/>
          </p:cNvSpPr>
          <p:nvPr>
            <p:ph type="subTitle" idx="1"/>
          </p:nvPr>
        </p:nvSpPr>
        <p:spPr/>
        <p:txBody>
          <a:bodyPr/>
          <a:lstStyle/>
          <a:p>
            <a:r>
              <a:rPr lang="en-US" dirty="0" smtClean="0"/>
              <a:t>Guy Longworth</a:t>
            </a:r>
          </a:p>
          <a:p>
            <a:r>
              <a:rPr lang="en-US" dirty="0" err="1" smtClean="0"/>
              <a:t>g.longworth@mac.com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a:bodyPr>
          <a:lstStyle/>
          <a:p>
            <a:pPr marL="0" indent="0">
              <a:buNone/>
            </a:pPr>
            <a:r>
              <a:rPr lang="en-US" dirty="0">
                <a:ea typeface="Wingdings"/>
                <a:cs typeface="Wingdings"/>
                <a:sym typeface="Wingdings"/>
              </a:rPr>
              <a:t>But how could I be rationally motivated to decide to raise my hand, without at the same time being motivated to raise my hand? </a:t>
            </a:r>
            <a:endParaRPr lang="en-US" dirty="0" smtClean="0">
              <a:ea typeface="Wingdings"/>
              <a:cs typeface="Wingdings"/>
              <a:sym typeface="Wingdings"/>
            </a:endParaRP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Since </a:t>
            </a:r>
            <a:r>
              <a:rPr lang="en-US" dirty="0">
                <a:ea typeface="Wingdings"/>
                <a:cs typeface="Wingdings"/>
                <a:sym typeface="Wingdings"/>
              </a:rPr>
              <a:t>I couldn’t be, I </a:t>
            </a:r>
            <a:r>
              <a:rPr lang="en-US" dirty="0" err="1">
                <a:ea typeface="Wingdings"/>
                <a:cs typeface="Wingdings"/>
                <a:sym typeface="Wingdings"/>
              </a:rPr>
              <a:t>couldn</a:t>
            </a:r>
            <a:r>
              <a:rPr lang="fr-FR" dirty="0">
                <a:ea typeface="Wingdings"/>
                <a:cs typeface="Wingdings"/>
                <a:sym typeface="Wingdings"/>
              </a:rPr>
              <a:t>’</a:t>
            </a:r>
            <a:r>
              <a:rPr lang="en-US" dirty="0">
                <a:ea typeface="Wingdings"/>
                <a:cs typeface="Wingdings"/>
                <a:sym typeface="Wingdings"/>
              </a:rPr>
              <a:t>t rationally decide to decide without thereby deciding. </a:t>
            </a:r>
          </a:p>
        </p:txBody>
      </p:sp>
    </p:spTree>
    <p:extLst>
      <p:ext uri="{BB962C8B-B14F-4D97-AF65-F5344CB8AC3E}">
        <p14:creationId xmlns:p14="http://schemas.microsoft.com/office/powerpoint/2010/main" val="1110482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startAt="2"/>
            </a:pPr>
            <a:r>
              <a:rPr lang="en-US" dirty="0" smtClean="0">
                <a:ea typeface="Wingdings"/>
                <a:cs typeface="Wingdings"/>
                <a:sym typeface="Wingdings"/>
              </a:rPr>
              <a:t>If an action or decision is free only if it depends on free action or decision, then we face a regress.</a:t>
            </a:r>
          </a:p>
          <a:p>
            <a:pPr marL="514350" indent="-514350">
              <a:buFont typeface="+mj-lt"/>
              <a:buAutoNum type="arabicPeriod" startAt="2"/>
            </a:pPr>
            <a:endParaRPr lang="en-US" dirty="0">
              <a:ea typeface="Wingdings"/>
              <a:cs typeface="Wingdings"/>
              <a:sym typeface="Wingdings"/>
            </a:endParaRPr>
          </a:p>
          <a:p>
            <a:pPr marL="0" indent="0">
              <a:buNone/>
            </a:pPr>
            <a:r>
              <a:rPr lang="en-US" dirty="0" smtClean="0">
                <a:ea typeface="Wingdings"/>
                <a:cs typeface="Wingdings"/>
                <a:sym typeface="Wingdings"/>
              </a:rPr>
              <a:t>For my action to be free, the decision that led to the action would have to be free. For the decision to be free, it would have to be preceded by a further free decision. And for that decision to be free, it too would have to be preceded by a free decision. And so forth.</a:t>
            </a:r>
            <a:endParaRPr lang="en-US" dirty="0">
              <a:ea typeface="Wingdings"/>
              <a:cs typeface="Wingdings"/>
              <a:sym typeface="Wingdings"/>
            </a:endParaRPr>
          </a:p>
        </p:txBody>
      </p:sp>
    </p:spTree>
    <p:extLst>
      <p:ext uri="{BB962C8B-B14F-4D97-AF65-F5344CB8AC3E}">
        <p14:creationId xmlns:p14="http://schemas.microsoft.com/office/powerpoint/2010/main" val="962288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ea typeface="Wingdings"/>
                <a:cs typeface="Wingdings"/>
                <a:sym typeface="Wingdings"/>
              </a:rPr>
              <a:t>Thus, Hobbes:</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“I acknowledge this liberty, that I can do if I will, but to say, I can will if I will, I take to be an absurd speech.” (‘Of Liberty and Necessity’)</a:t>
            </a:r>
            <a:endParaRPr lang="en-US" dirty="0">
              <a:ea typeface="Wingdings"/>
              <a:cs typeface="Wingdings"/>
              <a:sym typeface="Wingdings"/>
            </a:endParaRPr>
          </a:p>
        </p:txBody>
      </p:sp>
    </p:spTree>
    <p:extLst>
      <p:ext uri="{BB962C8B-B14F-4D97-AF65-F5344CB8AC3E}">
        <p14:creationId xmlns:p14="http://schemas.microsoft.com/office/powerpoint/2010/main" val="3212752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ea typeface="Wingdings"/>
                <a:cs typeface="Wingdings"/>
                <a:sym typeface="Wingdings"/>
              </a:rPr>
              <a:t>P1. Any free action must be subject to free will.</a:t>
            </a:r>
          </a:p>
          <a:p>
            <a:pPr marL="0" indent="0">
              <a:buNone/>
            </a:pPr>
            <a:r>
              <a:rPr lang="en-US" dirty="0" smtClean="0">
                <a:ea typeface="Wingdings"/>
                <a:cs typeface="Wingdings"/>
                <a:sym typeface="Wingdings"/>
              </a:rPr>
              <a:t>P2. Any condition on free action is a condition on free agency in general.</a:t>
            </a:r>
          </a:p>
          <a:p>
            <a:pPr marL="0" indent="0">
              <a:buNone/>
            </a:pPr>
            <a:r>
              <a:rPr lang="en-US" dirty="0" smtClean="0">
                <a:ea typeface="Wingdings"/>
                <a:cs typeface="Wingdings"/>
                <a:sym typeface="Wingdings"/>
              </a:rPr>
              <a:t>C3. Any free agency—that is, free action or free will—must be subject to free will. (From P1, P2.)</a:t>
            </a:r>
          </a:p>
          <a:p>
            <a:pPr marL="0" indent="0">
              <a:buNone/>
            </a:pPr>
            <a:r>
              <a:rPr lang="en-US" dirty="0" smtClean="0">
                <a:ea typeface="Wingdings"/>
                <a:cs typeface="Wingdings"/>
                <a:sym typeface="Wingdings"/>
              </a:rPr>
              <a:t>But,</a:t>
            </a:r>
          </a:p>
          <a:p>
            <a:pPr marL="0" indent="0">
              <a:buNone/>
            </a:pPr>
            <a:r>
              <a:rPr lang="en-US" dirty="0" smtClean="0">
                <a:ea typeface="Wingdings"/>
                <a:cs typeface="Wingdings"/>
                <a:sym typeface="Wingdings"/>
              </a:rPr>
              <a:t>P4. No decision—that is, no agency of the will—can be subject to free will.</a:t>
            </a:r>
          </a:p>
          <a:p>
            <a:pPr marL="0" indent="0">
              <a:buNone/>
            </a:pPr>
            <a:r>
              <a:rPr lang="en-US" dirty="0" smtClean="0">
                <a:ea typeface="Wingdings"/>
                <a:cs typeface="Wingdings"/>
                <a:sym typeface="Wingdings"/>
              </a:rPr>
              <a:t>C5. No decision—no agency of the will—can constitute free agency. (From C3, P4.)</a:t>
            </a:r>
            <a:endParaRPr lang="en-US" dirty="0">
              <a:ea typeface="Wingdings"/>
              <a:cs typeface="Wingdings"/>
              <a:sym typeface="Wingdings"/>
            </a:endParaRPr>
          </a:p>
        </p:txBody>
      </p:sp>
    </p:spTree>
    <p:extLst>
      <p:ext uri="{BB962C8B-B14F-4D97-AF65-F5344CB8AC3E}">
        <p14:creationId xmlns:p14="http://schemas.microsoft.com/office/powerpoint/2010/main" val="3139673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ea typeface="Wingdings"/>
                <a:cs typeface="Wingdings"/>
                <a:sym typeface="Wingdings"/>
              </a:rPr>
              <a:t>The key premise of this argument is:</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P2. Any condition on free action is a condition on free agency in general.</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In order to avoid it, the defender of freedom of will needs to explain the two things mentioned earlier, in a way that avoids the argument.</a:t>
            </a:r>
          </a:p>
        </p:txBody>
      </p:sp>
    </p:spTree>
    <p:extLst>
      <p:ext uri="{BB962C8B-B14F-4D97-AF65-F5344CB8AC3E}">
        <p14:creationId xmlns:p14="http://schemas.microsoft.com/office/powerpoint/2010/main" val="2473498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ea typeface="Wingdings"/>
                <a:cs typeface="Wingdings"/>
                <a:sym typeface="Wingdings"/>
              </a:rPr>
              <a:t>1. Why </a:t>
            </a:r>
            <a:r>
              <a:rPr lang="en-US" dirty="0">
                <a:ea typeface="Wingdings"/>
                <a:cs typeface="Wingdings"/>
                <a:sym typeface="Wingdings"/>
              </a:rPr>
              <a:t>freedom of action is impossible except as derived from freedom of decision or will</a:t>
            </a:r>
            <a:r>
              <a:rPr lang="en-US" dirty="0" smtClean="0">
                <a:ea typeface="Wingdings"/>
                <a:cs typeface="Wingdings"/>
                <a:sym typeface="Wingdings"/>
              </a:rPr>
              <a:t>.</a:t>
            </a:r>
          </a:p>
          <a:p>
            <a:pPr marL="514350" indent="-514350">
              <a:buAutoNum type="arabicParenBoth"/>
            </a:pPr>
            <a:endParaRPr lang="en-US" dirty="0">
              <a:ea typeface="Wingdings"/>
              <a:cs typeface="Wingdings"/>
              <a:sym typeface="Wingdings"/>
            </a:endParaRPr>
          </a:p>
          <a:p>
            <a:pPr marL="0" indent="0">
              <a:buNone/>
            </a:pPr>
            <a:r>
              <a:rPr lang="en-US" dirty="0" smtClean="0">
                <a:ea typeface="Wingdings"/>
                <a:cs typeface="Wingdings"/>
                <a:sym typeface="Wingdings"/>
              </a:rPr>
              <a:t>We can now see that the defender of a scholastic position will have to address this issue without deriving it directly from a more general requirement on free agency.</a:t>
            </a:r>
            <a:endParaRPr lang="en-US" dirty="0">
              <a:ea typeface="Wingdings"/>
              <a:cs typeface="Wingdings"/>
              <a:sym typeface="Wingdings"/>
            </a:endParaRPr>
          </a:p>
          <a:p>
            <a:pPr marL="514350" indent="-514350">
              <a:buAutoNum type="arabicParenBoth"/>
            </a:pPr>
            <a:endParaRPr lang="en-US" dirty="0">
              <a:ea typeface="Wingdings"/>
              <a:cs typeface="Wingdings"/>
              <a:sym typeface="Wingdings"/>
            </a:endParaRPr>
          </a:p>
        </p:txBody>
      </p:sp>
    </p:spTree>
    <p:extLst>
      <p:ext uri="{BB962C8B-B14F-4D97-AF65-F5344CB8AC3E}">
        <p14:creationId xmlns:p14="http://schemas.microsoft.com/office/powerpoint/2010/main" val="3826397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ea typeface="Wingdings"/>
                <a:cs typeface="Wingdings"/>
                <a:sym typeface="Wingdings"/>
              </a:rPr>
              <a:t>2. How freedom of decision or will is possible.</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We can now see that the defender of a scholastic position will need to address this issue without appealing to a further free act of will—that is, a further free decision. So, the explanation of what makes an action free must differ from the explanation of what makes a decision free.</a:t>
            </a:r>
            <a:endParaRPr lang="en-US" dirty="0">
              <a:ea typeface="Wingdings"/>
              <a:cs typeface="Wingdings"/>
              <a:sym typeface="Wingdings"/>
            </a:endParaRPr>
          </a:p>
        </p:txBody>
      </p:sp>
    </p:spTree>
    <p:extLst>
      <p:ext uri="{BB962C8B-B14F-4D97-AF65-F5344CB8AC3E}">
        <p14:creationId xmlns:p14="http://schemas.microsoft.com/office/powerpoint/2010/main" val="548827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Responses to Hobbes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ea typeface="Wingdings"/>
                <a:cs typeface="Wingdings"/>
                <a:sym typeface="Wingdings"/>
              </a:rPr>
              <a:t>We have two broad options then:</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Option 1: Try to find a way of answering Hobbes’s regress argument, by addressing the two issues that it raises for the scholastic position.</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Option 2. Accept Hobbes’s argument, and give up core aspects of the scholastic position.</a:t>
            </a:r>
            <a:endParaRPr lang="en-US" dirty="0">
              <a:ea typeface="Wingdings"/>
              <a:cs typeface="Wingdings"/>
              <a:sym typeface="Wingdings"/>
            </a:endParaRPr>
          </a:p>
        </p:txBody>
      </p:sp>
    </p:spTree>
    <p:extLst>
      <p:ext uri="{BB962C8B-B14F-4D97-AF65-F5344CB8AC3E}">
        <p14:creationId xmlns:p14="http://schemas.microsoft.com/office/powerpoint/2010/main" val="2321980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Responses to Hobbes</a:t>
            </a:r>
          </a:p>
        </p:txBody>
      </p:sp>
      <p:sp>
        <p:nvSpPr>
          <p:cNvPr id="3" name="Content Placeholder 2"/>
          <p:cNvSpPr>
            <a:spLocks noGrp="1"/>
          </p:cNvSpPr>
          <p:nvPr>
            <p:ph idx="1"/>
          </p:nvPr>
        </p:nvSpPr>
        <p:spPr/>
        <p:txBody>
          <a:bodyPr>
            <a:normAutofit/>
          </a:bodyPr>
          <a:lstStyle/>
          <a:p>
            <a:pPr marL="0" indent="0">
              <a:buNone/>
            </a:pPr>
            <a:r>
              <a:rPr lang="en-US" dirty="0" smtClean="0">
                <a:ea typeface="Wingdings"/>
                <a:cs typeface="Wingdings"/>
                <a:sym typeface="Wingdings"/>
              </a:rPr>
              <a:t>Historically, </a:t>
            </a:r>
            <a:r>
              <a:rPr lang="en-US" dirty="0">
                <a:ea typeface="Wingdings"/>
                <a:cs typeface="Wingdings"/>
                <a:sym typeface="Wingdings"/>
              </a:rPr>
              <a:t>o</a:t>
            </a:r>
            <a:r>
              <a:rPr lang="en-US" dirty="0" smtClean="0">
                <a:ea typeface="Wingdings"/>
                <a:cs typeface="Wingdings"/>
                <a:sym typeface="Wingdings"/>
              </a:rPr>
              <a:t>ption 2 has probably been the most popular option. Many people have been convinced by Hobbes’s regress argument, or arguments like it,</a:t>
            </a:r>
            <a:r>
              <a:rPr lang="en-US" dirty="0">
                <a:ea typeface="Wingdings"/>
                <a:cs typeface="Wingdings"/>
                <a:sym typeface="Wingdings"/>
              </a:rPr>
              <a:t> </a:t>
            </a:r>
            <a:r>
              <a:rPr lang="en-US" dirty="0" smtClean="0">
                <a:ea typeface="Wingdings"/>
                <a:cs typeface="Wingdings"/>
                <a:sym typeface="Wingdings"/>
              </a:rPr>
              <a:t>that we can’t make sense of libertarian freedom of will.</a:t>
            </a:r>
          </a:p>
          <a:p>
            <a:pPr marL="0" indent="0">
              <a:buNone/>
            </a:pPr>
            <a:endParaRPr lang="en-US" dirty="0">
              <a:ea typeface="Wingdings"/>
              <a:cs typeface="Wingdings"/>
              <a:sym typeface="Wingdings"/>
            </a:endParaRPr>
          </a:p>
        </p:txBody>
      </p:sp>
    </p:spTree>
    <p:extLst>
      <p:ext uri="{BB962C8B-B14F-4D97-AF65-F5344CB8AC3E}">
        <p14:creationId xmlns:p14="http://schemas.microsoft.com/office/powerpoint/2010/main" val="1938269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Responses to Hobbes</a:t>
            </a:r>
          </a:p>
        </p:txBody>
      </p:sp>
      <p:sp>
        <p:nvSpPr>
          <p:cNvPr id="3" name="Content Placeholder 2"/>
          <p:cNvSpPr>
            <a:spLocks noGrp="1"/>
          </p:cNvSpPr>
          <p:nvPr>
            <p:ph idx="1"/>
          </p:nvPr>
        </p:nvSpPr>
        <p:spPr/>
        <p:txBody>
          <a:bodyPr>
            <a:normAutofit lnSpcReduction="10000"/>
          </a:bodyPr>
          <a:lstStyle/>
          <a:p>
            <a:pPr marL="0" indent="0">
              <a:buNone/>
            </a:pPr>
            <a:r>
              <a:rPr lang="en-US" dirty="0">
                <a:ea typeface="Wingdings"/>
                <a:cs typeface="Wingdings"/>
                <a:sym typeface="Wingdings"/>
              </a:rPr>
              <a:t>However, at the same time, it is intuitively up to us how we decide to act. And it’s not entirely clear that the sense in which this is up to us is captured by the simple Hobbesian model, on which this is just a matter of the comparative strength of our desires</a:t>
            </a:r>
            <a:r>
              <a:rPr lang="en-US" dirty="0" smtClean="0">
                <a:ea typeface="Wingdings"/>
                <a:cs typeface="Wingdings"/>
                <a:sym typeface="Wingdings"/>
              </a:rPr>
              <a:t>.</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And that is precisely the issue that </a:t>
            </a:r>
            <a:r>
              <a:rPr lang="en-US" dirty="0" err="1" smtClean="0">
                <a:ea typeface="Wingdings"/>
                <a:cs typeface="Wingdings"/>
                <a:sym typeface="Wingdings"/>
              </a:rPr>
              <a:t>Bramhall</a:t>
            </a:r>
            <a:r>
              <a:rPr lang="en-US" dirty="0" smtClean="0">
                <a:ea typeface="Wingdings"/>
                <a:cs typeface="Wingdings"/>
                <a:sym typeface="Wingdings"/>
              </a:rPr>
              <a:t> presses in response to Hobbes.</a:t>
            </a:r>
            <a:endParaRPr lang="en-US" dirty="0">
              <a:ea typeface="Wingdings"/>
              <a:cs typeface="Wingdings"/>
              <a:sym typeface="Wingdings"/>
            </a:endParaRPr>
          </a:p>
          <a:p>
            <a:pPr marL="0" indent="0">
              <a:buNone/>
            </a:pPr>
            <a:endParaRPr lang="en-US" dirty="0">
              <a:ea typeface="Wingdings"/>
              <a:cs typeface="Wingdings"/>
              <a:sym typeface="Wingdings"/>
            </a:endParaRPr>
          </a:p>
        </p:txBody>
      </p:sp>
    </p:spTree>
    <p:extLst>
      <p:ext uri="{BB962C8B-B14F-4D97-AF65-F5344CB8AC3E}">
        <p14:creationId xmlns:p14="http://schemas.microsoft.com/office/powerpoint/2010/main" val="1674838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lnSpcReduction="10000"/>
          </a:bodyPr>
          <a:lstStyle/>
          <a:p>
            <a:pPr marL="571500" indent="-571500">
              <a:buAutoNum type="romanUcPeriod"/>
            </a:pPr>
            <a:r>
              <a:rPr lang="en-US" dirty="0" smtClean="0"/>
              <a:t>Sketch a puzzle that arises from interplay of freedom and determinism.</a:t>
            </a:r>
          </a:p>
          <a:p>
            <a:pPr marL="571500" indent="-571500">
              <a:buAutoNum type="romanUcPeriod"/>
            </a:pPr>
            <a:r>
              <a:rPr lang="en-US" dirty="0" smtClean="0"/>
              <a:t>Introduce an early modern discussion of aspects of the puzzle, between Thomas Hobbes and John </a:t>
            </a:r>
            <a:r>
              <a:rPr lang="en-US" dirty="0" err="1" smtClean="0"/>
              <a:t>Bramhall</a:t>
            </a:r>
            <a:r>
              <a:rPr lang="en-US" dirty="0" smtClean="0"/>
              <a:t>.</a:t>
            </a:r>
          </a:p>
          <a:p>
            <a:pPr marL="571500" indent="-571500">
              <a:buAutoNum type="romanUcPeriod"/>
            </a:pPr>
            <a:r>
              <a:rPr lang="en-US" dirty="0" smtClean="0"/>
              <a:t>Fill in some details about elements of puzzle, and some related puzzles.</a:t>
            </a:r>
          </a:p>
          <a:p>
            <a:pPr marL="571500" indent="-571500">
              <a:buAutoNum type="romanUcPeriod"/>
            </a:pPr>
            <a:r>
              <a:rPr lang="en-US" dirty="0" smtClean="0"/>
              <a:t>Consider some prominent responses to the puzzle.</a:t>
            </a:r>
            <a:endParaRPr lang="en-US" dirty="0"/>
          </a:p>
        </p:txBody>
      </p:sp>
    </p:spTree>
    <p:extLst>
      <p:ext uri="{BB962C8B-B14F-4D97-AF65-F5344CB8AC3E}">
        <p14:creationId xmlns:p14="http://schemas.microsoft.com/office/powerpoint/2010/main" val="17380780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Responses to Hobbes</a:t>
            </a:r>
          </a:p>
        </p:txBody>
      </p:sp>
      <p:sp>
        <p:nvSpPr>
          <p:cNvPr id="3" name="Content Placeholder 2"/>
          <p:cNvSpPr>
            <a:spLocks noGrp="1"/>
          </p:cNvSpPr>
          <p:nvPr>
            <p:ph idx="1"/>
          </p:nvPr>
        </p:nvSpPr>
        <p:spPr/>
        <p:txBody>
          <a:bodyPr>
            <a:normAutofit lnSpcReduction="10000"/>
          </a:bodyPr>
          <a:lstStyle/>
          <a:p>
            <a:pPr marL="0" indent="0">
              <a:buNone/>
            </a:pPr>
            <a:r>
              <a:rPr lang="en-US" dirty="0" smtClean="0">
                <a:ea typeface="Wingdings"/>
                <a:cs typeface="Wingdings"/>
                <a:sym typeface="Wingdings"/>
              </a:rPr>
              <a:t>“He [Hobbes] talks much of the ‘motives to do and the motives to forbear, how they work upon and determine a man’, as if a reasonable man were no more than a tennis-ball, to be tossed to and fro by the rackets of the second causes [desires]; as if the will had no power to move itself, but were merely passive, like an artificial popinjay removed hither and thither by the bolts of the archer who shoots on this side and that.” (</a:t>
            </a:r>
            <a:r>
              <a:rPr lang="en-US" dirty="0" err="1" smtClean="0">
                <a:ea typeface="Wingdings"/>
                <a:cs typeface="Wingdings"/>
                <a:sym typeface="Wingdings"/>
              </a:rPr>
              <a:t>Bramhall</a:t>
            </a:r>
            <a:r>
              <a:rPr lang="en-US" dirty="0">
                <a:ea typeface="Wingdings"/>
                <a:cs typeface="Wingdings"/>
                <a:sym typeface="Wingdings"/>
              </a:rPr>
              <a:t> </a:t>
            </a:r>
            <a:r>
              <a:rPr lang="en-US" dirty="0" smtClean="0">
                <a:ea typeface="Wingdings"/>
                <a:cs typeface="Wingdings"/>
                <a:sym typeface="Wingdings"/>
              </a:rPr>
              <a:t>‘A </a:t>
            </a:r>
            <a:r>
              <a:rPr lang="en-US" dirty="0" err="1" smtClean="0">
                <a:ea typeface="Wingdings"/>
                <a:cs typeface="Wingdings"/>
                <a:sym typeface="Wingdings"/>
              </a:rPr>
              <a:t>Defence</a:t>
            </a:r>
            <a:r>
              <a:rPr lang="en-US" dirty="0" smtClean="0">
                <a:ea typeface="Wingdings"/>
                <a:cs typeface="Wingdings"/>
                <a:sym typeface="Wingdings"/>
              </a:rPr>
              <a:t> of True Liberty’)</a:t>
            </a:r>
            <a:endParaRPr lang="en-US" dirty="0">
              <a:ea typeface="Wingdings"/>
              <a:cs typeface="Wingdings"/>
              <a:sym typeface="Wingdings"/>
            </a:endParaRPr>
          </a:p>
        </p:txBody>
      </p:sp>
    </p:spTree>
    <p:extLst>
      <p:ext uri="{BB962C8B-B14F-4D97-AF65-F5344CB8AC3E}">
        <p14:creationId xmlns:p14="http://schemas.microsoft.com/office/powerpoint/2010/main" val="196028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home questions</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ea typeface="Wingdings"/>
                <a:cs typeface="Wingdings"/>
                <a:sym typeface="Wingdings"/>
              </a:rPr>
              <a:t>Q1. Can we decide to decide?</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Q2. Is Hobbes right to hold that an action is free if it derives from a desire?</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Q3. Is Hobbes right to hold that a person is free if they are able to act on their desires?</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Q4. How should the defender of the scholastic position response to the two issues (explain why free action depends on decision; explain how decision can be free)?</a:t>
            </a:r>
            <a:endParaRPr lang="en-US" dirty="0">
              <a:ea typeface="Wingdings"/>
              <a:cs typeface="Wingdings"/>
              <a:sym typeface="Wingdings"/>
            </a:endParaRPr>
          </a:p>
        </p:txBody>
      </p:sp>
    </p:spTree>
    <p:extLst>
      <p:ext uri="{BB962C8B-B14F-4D97-AF65-F5344CB8AC3E}">
        <p14:creationId xmlns:p14="http://schemas.microsoft.com/office/powerpoint/2010/main" val="417837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Hobbes’s regress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ea typeface="Wingdings"/>
                <a:cs typeface="Wingdings"/>
                <a:sym typeface="Wingdings"/>
              </a:rPr>
              <a:t>Why does Hobbes think that freedom of the will makes no sense?</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One reason is that he thinks humans lack special powers, so his metaphysics makes no space for a power of free decision.</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But he also has what he takes to be a powerful argument against the scholastic picture, his </a:t>
            </a:r>
            <a:r>
              <a:rPr lang="en-US" b="1" dirty="0" smtClean="0">
                <a:ea typeface="Wingdings"/>
                <a:cs typeface="Wingdings"/>
                <a:sym typeface="Wingdings"/>
              </a:rPr>
              <a:t>regress argument</a:t>
            </a:r>
            <a:r>
              <a:rPr lang="en-US" dirty="0" smtClean="0">
                <a:ea typeface="Wingdings"/>
                <a:cs typeface="Wingdings"/>
                <a:sym typeface="Wingdings"/>
              </a:rPr>
              <a:t>.</a:t>
            </a:r>
          </a:p>
        </p:txBody>
      </p:sp>
    </p:spTree>
    <p:extLst>
      <p:ext uri="{BB962C8B-B14F-4D97-AF65-F5344CB8AC3E}">
        <p14:creationId xmlns:p14="http://schemas.microsoft.com/office/powerpoint/2010/main" val="2908810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ea typeface="Wingdings"/>
                <a:cs typeface="Wingdings"/>
                <a:sym typeface="Wingdings"/>
              </a:rPr>
              <a:t>Hobbes’s regress argument takes off from the scholastics’ reason for holding that freedom of action depends on freedom of will.</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They held that freedom of action depends on freedom of will, because they held that, in order to be free, action must be in our power: we must have had the power either to perform or not to perform the action.</a:t>
            </a:r>
          </a:p>
        </p:txBody>
      </p:sp>
    </p:spTree>
    <p:extLst>
      <p:ext uri="{BB962C8B-B14F-4D97-AF65-F5344CB8AC3E}">
        <p14:creationId xmlns:p14="http://schemas.microsoft.com/office/powerpoint/2010/main" val="63257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ea typeface="Wingdings"/>
                <a:cs typeface="Wingdings"/>
                <a:sym typeface="Wingdings"/>
              </a:rPr>
              <a:t>The scholastics therefore need to explain two components of their position:</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1. Why freedom of action is impossible except as derived from freedom of decision or will.</a:t>
            </a:r>
          </a:p>
          <a:p>
            <a:pPr marL="0" indent="0">
              <a:buNone/>
            </a:pPr>
            <a:r>
              <a:rPr lang="en-US" dirty="0" smtClean="0">
                <a:ea typeface="Wingdings"/>
                <a:cs typeface="Wingdings"/>
                <a:sym typeface="Wingdings"/>
              </a:rPr>
              <a:t>2. How freedom of decision or will is possible.</a:t>
            </a:r>
          </a:p>
        </p:txBody>
      </p:sp>
    </p:spTree>
    <p:extLst>
      <p:ext uri="{BB962C8B-B14F-4D97-AF65-F5344CB8AC3E}">
        <p14:creationId xmlns:p14="http://schemas.microsoft.com/office/powerpoint/2010/main" val="4147465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ea typeface="Wingdings"/>
                <a:cs typeface="Wingdings"/>
                <a:sym typeface="Wingdings"/>
              </a:rPr>
              <a:t>Hobbes’s regress argument seeks to connect these two issues for the scholastic position in order to generate what he takes to be an insurmountable objection.</a:t>
            </a:r>
          </a:p>
          <a:p>
            <a:pPr marL="0" indent="0">
              <a:buNone/>
            </a:pPr>
            <a:endParaRPr lang="en-US" dirty="0" smtClean="0">
              <a:ea typeface="Wingdings"/>
              <a:cs typeface="Wingdings"/>
              <a:sym typeface="Wingdings"/>
            </a:endParaRPr>
          </a:p>
          <a:p>
            <a:pPr marL="0" indent="0">
              <a:buNone/>
            </a:pPr>
            <a:r>
              <a:rPr lang="en-US" dirty="0" smtClean="0">
                <a:ea typeface="Wingdings"/>
                <a:cs typeface="Wingdings"/>
                <a:sym typeface="Wingdings"/>
              </a:rPr>
              <a:t>He argues as follows. If freedom of action depends on prior freedom of will, that must be because freedom per se depends on prior freedom. Otherwise, why couldn’t action be free in the absence of freedom of will?</a:t>
            </a:r>
            <a:endParaRPr lang="en-US" dirty="0">
              <a:ea typeface="Wingdings"/>
              <a:cs typeface="Wingdings"/>
              <a:sym typeface="Wingdings"/>
            </a:endParaRPr>
          </a:p>
        </p:txBody>
      </p:sp>
    </p:spTree>
    <p:extLst>
      <p:ext uri="{BB962C8B-B14F-4D97-AF65-F5344CB8AC3E}">
        <p14:creationId xmlns:p14="http://schemas.microsoft.com/office/powerpoint/2010/main" val="1234158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ea typeface="Wingdings"/>
                <a:cs typeface="Wingdings"/>
                <a:sym typeface="Wingdings"/>
              </a:rPr>
              <a:t>But now, if freedom in general depends on prior freedom, not only freedom of action, but also freedom of decision must depend on prior freedom.</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But if freedom of decision depends on prior freedom, it presumably depends on prior freedom of decision: the power to decide to decide.</a:t>
            </a:r>
            <a:endParaRPr lang="en-US" dirty="0">
              <a:ea typeface="Wingdings"/>
              <a:cs typeface="Wingdings"/>
              <a:sym typeface="Wingdings"/>
            </a:endParaRPr>
          </a:p>
        </p:txBody>
      </p:sp>
    </p:spTree>
    <p:extLst>
      <p:ext uri="{BB962C8B-B14F-4D97-AF65-F5344CB8AC3E}">
        <p14:creationId xmlns:p14="http://schemas.microsoft.com/office/powerpoint/2010/main" val="2608306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lnSpcReduction="10000"/>
          </a:bodyPr>
          <a:lstStyle/>
          <a:p>
            <a:pPr marL="514350" indent="-514350">
              <a:buAutoNum type="arabicPeriod"/>
            </a:pPr>
            <a:r>
              <a:rPr lang="en-US" dirty="0" smtClean="0">
                <a:ea typeface="Wingdings"/>
                <a:cs typeface="Wingdings"/>
                <a:sym typeface="Wingdings"/>
              </a:rPr>
              <a:t>We can’t in general decide to decide, at least not in the way that we can apparently decide to act.</a:t>
            </a:r>
          </a:p>
          <a:p>
            <a:pPr marL="0" indent="0">
              <a:buNone/>
            </a:pPr>
            <a:endParaRPr lang="en-US" dirty="0">
              <a:ea typeface="Wingdings"/>
              <a:cs typeface="Wingdings"/>
              <a:sym typeface="Wingdings"/>
            </a:endParaRPr>
          </a:p>
          <a:p>
            <a:pPr marL="0" indent="0">
              <a:buNone/>
            </a:pPr>
            <a:r>
              <a:rPr lang="en-US" dirty="0" smtClean="0">
                <a:ea typeface="Wingdings"/>
                <a:cs typeface="Wingdings"/>
                <a:sym typeface="Wingdings"/>
              </a:rPr>
              <a:t>We can decide to do something that will bring about a decision tomorrow—for example, we can decide to try to acquire new information, or take a decision pill. But we can’t simply decide to decide (e.g.) to raise our hands.</a:t>
            </a:r>
          </a:p>
          <a:p>
            <a:pPr marL="0" indent="0">
              <a:buNone/>
            </a:pPr>
            <a:endParaRPr lang="en-US" dirty="0" smtClean="0">
              <a:ea typeface="Wingdings"/>
              <a:cs typeface="Wingdings"/>
              <a:sym typeface="Wingdings"/>
            </a:endParaRPr>
          </a:p>
          <a:p>
            <a:pPr marL="0" indent="0">
              <a:buNone/>
            </a:pPr>
            <a:endParaRPr lang="en-US" dirty="0">
              <a:ea typeface="Wingdings"/>
              <a:cs typeface="Wingdings"/>
              <a:sym typeface="Wingdings"/>
            </a:endParaRPr>
          </a:p>
        </p:txBody>
      </p:sp>
    </p:spTree>
    <p:extLst>
      <p:ext uri="{BB962C8B-B14F-4D97-AF65-F5344CB8AC3E}">
        <p14:creationId xmlns:p14="http://schemas.microsoft.com/office/powerpoint/2010/main" val="3113075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Hobbes’ regress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ea typeface="Wingdings"/>
                <a:cs typeface="Wingdings"/>
                <a:sym typeface="Wingdings"/>
              </a:rPr>
              <a:t>For example, suppose that you were to offer me one million pounds to decide to decide to raise my hand, without thereby (yet) deciding to raise my hand. </a:t>
            </a:r>
          </a:p>
          <a:p>
            <a:pPr marL="0" indent="0">
              <a:buNone/>
            </a:pPr>
            <a:r>
              <a:rPr lang="en-US" dirty="0" smtClean="0">
                <a:ea typeface="Wingdings"/>
                <a:cs typeface="Wingdings"/>
                <a:sym typeface="Wingdings"/>
              </a:rPr>
              <a:t>In order to win the money, I would have to be rational in having decided to decide to raise my hand, while having no motivation to raise my hand. </a:t>
            </a:r>
            <a:endParaRPr lang="en-US" dirty="0">
              <a:ea typeface="Wingdings"/>
              <a:cs typeface="Wingdings"/>
              <a:sym typeface="Wingdings"/>
            </a:endParaRPr>
          </a:p>
        </p:txBody>
      </p:sp>
    </p:spTree>
    <p:extLst>
      <p:ext uri="{BB962C8B-B14F-4D97-AF65-F5344CB8AC3E}">
        <p14:creationId xmlns:p14="http://schemas.microsoft.com/office/powerpoint/2010/main" val="29107083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909</TotalTime>
  <Words>1339</Words>
  <Application>Microsoft Macintosh PowerPoint</Application>
  <PresentationFormat>On-screen Show (4:3)</PresentationFormat>
  <Paragraphs>93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Ideas of Freedom Freedom and Determinism</vt:lpstr>
      <vt:lpstr>Agenda</vt:lpstr>
      <vt:lpstr>Hobbes’s regress</vt:lpstr>
      <vt:lpstr>Hobbes’ regress</vt:lpstr>
      <vt:lpstr>Hobbes’ regress</vt:lpstr>
      <vt:lpstr>Hobbes’ regress</vt:lpstr>
      <vt:lpstr>Hobbes’ regress</vt:lpstr>
      <vt:lpstr>Hobbes’ regress</vt:lpstr>
      <vt:lpstr>Hobbes’ regress</vt:lpstr>
      <vt:lpstr>Hobbes’ regress</vt:lpstr>
      <vt:lpstr>Hobbes’ regress</vt:lpstr>
      <vt:lpstr>Hobbes’ regress</vt:lpstr>
      <vt:lpstr>Hobbes’ regress</vt:lpstr>
      <vt:lpstr>Hobbes’ regress</vt:lpstr>
      <vt:lpstr>Hobbes’ regress</vt:lpstr>
      <vt:lpstr>Hobbes’ regress</vt:lpstr>
      <vt:lpstr>Responses to Hobbes</vt:lpstr>
      <vt:lpstr>Responses to Hobbes</vt:lpstr>
      <vt:lpstr>Responses to Hobbes</vt:lpstr>
      <vt:lpstr>Responses to Hobbes</vt:lpstr>
      <vt:lpstr>Take home questions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of Freedom Freedom and Determinism</dc:title>
  <dc:creator>Guy Longworth</dc:creator>
  <cp:lastModifiedBy>Guy Longworth</cp:lastModifiedBy>
  <cp:revision>51</cp:revision>
  <dcterms:created xsi:type="dcterms:W3CDTF">2010-01-15T12:12:24Z</dcterms:created>
  <dcterms:modified xsi:type="dcterms:W3CDTF">2015-10-15T12:10:11Z</dcterms:modified>
</cp:coreProperties>
</file>