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27" r:id="rId3"/>
    <p:sldId id="390" r:id="rId4"/>
    <p:sldId id="392" r:id="rId5"/>
    <p:sldId id="391" r:id="rId6"/>
    <p:sldId id="393" r:id="rId7"/>
    <p:sldId id="394" r:id="rId8"/>
    <p:sldId id="395" r:id="rId9"/>
    <p:sldId id="396" r:id="rId10"/>
    <p:sldId id="397" r:id="rId11"/>
    <p:sldId id="328" r:id="rId12"/>
    <p:sldId id="398" r:id="rId13"/>
    <p:sldId id="330" r:id="rId14"/>
    <p:sldId id="386" r:id="rId15"/>
    <p:sldId id="331" r:id="rId16"/>
    <p:sldId id="332" r:id="rId17"/>
    <p:sldId id="333" r:id="rId18"/>
    <p:sldId id="334" r:id="rId19"/>
    <p:sldId id="335" r:id="rId20"/>
    <p:sldId id="336" r:id="rId21"/>
    <p:sldId id="399" r:id="rId22"/>
    <p:sldId id="337" r:id="rId23"/>
    <p:sldId id="338" r:id="rId24"/>
    <p:sldId id="339" r:id="rId25"/>
    <p:sldId id="400" r:id="rId26"/>
    <p:sldId id="340" r:id="rId27"/>
    <p:sldId id="341" r:id="rId28"/>
    <p:sldId id="342" r:id="rId29"/>
    <p:sldId id="343" r:id="rId30"/>
    <p:sldId id="344" r:id="rId31"/>
    <p:sldId id="345" r:id="rId32"/>
    <p:sldId id="347" r:id="rId33"/>
    <p:sldId id="348" r:id="rId34"/>
    <p:sldId id="351" r:id="rId35"/>
    <p:sldId id="387" r:id="rId36"/>
    <p:sldId id="352" r:id="rId37"/>
    <p:sldId id="353" r:id="rId38"/>
    <p:sldId id="350" r:id="rId39"/>
    <p:sldId id="389"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137" autoAdjust="0"/>
    <p:restoredTop sz="94633" autoAdjust="0"/>
  </p:normalViewPr>
  <p:slideViewPr>
    <p:cSldViewPr snapToGrid="0" snapToObjects="1">
      <p:cViewPr varScale="1">
        <p:scale>
          <a:sx n="57" d="100"/>
          <a:sy n="57" d="100"/>
        </p:scale>
        <p:origin x="-720" y="-96"/>
      </p:cViewPr>
      <p:guideLst>
        <p:guide orient="horz" pos="2160"/>
        <p:guide pos="2880"/>
      </p:guideLst>
    </p:cSldViewPr>
  </p:slideViewPr>
  <p:outlineViewPr>
    <p:cViewPr>
      <p:scale>
        <a:sx n="33" d="100"/>
        <a:sy n="33" d="100"/>
      </p:scale>
      <p:origin x="0" y="2985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22/10/15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22/10/15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22/10/15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22/10/15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9DC4958-7AA4-0B46-A686-B94030D84A57}" type="datetimeFigureOut">
              <a:rPr lang="en-US" smtClean="0"/>
              <a:pPr/>
              <a:t>22/10/15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9DC4958-7AA4-0B46-A686-B94030D84A57}" type="datetimeFigureOut">
              <a:rPr lang="en-US" smtClean="0"/>
              <a:pPr/>
              <a:t>22/10/15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9DC4958-7AA4-0B46-A686-B94030D84A57}" type="datetimeFigureOut">
              <a:rPr lang="en-US" smtClean="0"/>
              <a:pPr/>
              <a:t>22/10/15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9DC4958-7AA4-0B46-A686-B94030D84A57}" type="datetimeFigureOut">
              <a:rPr lang="en-US" smtClean="0"/>
              <a:pPr/>
              <a:t>22/10/15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C4958-7AA4-0B46-A686-B94030D84A57}" type="datetimeFigureOut">
              <a:rPr lang="en-US" smtClean="0"/>
              <a:pPr/>
              <a:t>22/10/15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9DC4958-7AA4-0B46-A686-B94030D84A57}" type="datetimeFigureOut">
              <a:rPr lang="en-US" smtClean="0"/>
              <a:pPr/>
              <a:t>22/10/15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9DC4958-7AA4-0B46-A686-B94030D84A57}" type="datetimeFigureOut">
              <a:rPr lang="en-US" smtClean="0"/>
              <a:pPr/>
              <a:t>22/10/15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C4958-7AA4-0B46-A686-B94030D84A57}" type="datetimeFigureOut">
              <a:rPr lang="en-US" smtClean="0"/>
              <a:pPr/>
              <a:t>22/10/15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F373A9-902D-984C-A665-6FD9C66D4A9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Ideas of Freedom</a:t>
            </a:r>
            <a:br>
              <a:rPr lang="en-US" dirty="0" smtClean="0"/>
            </a:br>
            <a:r>
              <a:rPr lang="en-US" dirty="0" smtClean="0"/>
              <a:t>Freedom and Determinism</a:t>
            </a:r>
            <a:endParaRPr lang="en-US" dirty="0"/>
          </a:p>
        </p:txBody>
      </p:sp>
      <p:sp>
        <p:nvSpPr>
          <p:cNvPr id="3" name="Subtitle 2"/>
          <p:cNvSpPr>
            <a:spLocks noGrp="1"/>
          </p:cNvSpPr>
          <p:nvPr>
            <p:ph type="subTitle" idx="1"/>
          </p:nvPr>
        </p:nvSpPr>
        <p:spPr/>
        <p:txBody>
          <a:bodyPr/>
          <a:lstStyle/>
          <a:p>
            <a:r>
              <a:rPr lang="en-US" dirty="0" smtClean="0"/>
              <a:t>Guy Longworth</a:t>
            </a:r>
          </a:p>
          <a:p>
            <a:r>
              <a:rPr lang="en-US" dirty="0" err="1" smtClean="0"/>
              <a:t>g.longworth@mac.com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 Determinism</a:t>
            </a:r>
            <a:endParaRPr lang="en-US" dirty="0"/>
          </a:p>
        </p:txBody>
      </p:sp>
      <p:sp>
        <p:nvSpPr>
          <p:cNvPr id="3" name="Content Placeholder 2"/>
          <p:cNvSpPr>
            <a:spLocks noGrp="1"/>
          </p:cNvSpPr>
          <p:nvPr>
            <p:ph idx="1"/>
          </p:nvPr>
        </p:nvSpPr>
        <p:spPr/>
        <p:txBody>
          <a:bodyPr>
            <a:normAutofit lnSpcReduction="10000"/>
          </a:bodyPr>
          <a:lstStyle/>
          <a:p>
            <a:pPr marL="571500" indent="-571500">
              <a:buNone/>
            </a:pPr>
            <a:r>
              <a:rPr lang="en-US" dirty="0" smtClean="0"/>
              <a:t>	For discussion of free will and QM, see Barry </a:t>
            </a:r>
            <a:r>
              <a:rPr lang="en-US" dirty="0" err="1" smtClean="0"/>
              <a:t>Loewer</a:t>
            </a:r>
            <a:r>
              <a:rPr lang="en-US" dirty="0" smtClean="0"/>
              <a:t> (1996) “Freedom from Physics: Quantum Mechanics and Free Will”.</a:t>
            </a:r>
          </a:p>
          <a:p>
            <a:pPr marL="571500" indent="-571500">
              <a:buNone/>
            </a:pPr>
            <a:endParaRPr lang="en-US" dirty="0" smtClean="0"/>
          </a:p>
          <a:p>
            <a:pPr marL="571500" indent="-571500">
              <a:buNone/>
            </a:pPr>
            <a:r>
              <a:rPr lang="en-US" dirty="0" smtClean="0"/>
              <a:t>	The upshot is that there is at least some reason for thinking that current physics claims that at least some crucial properties of the world are deterministic, at least in being beyond the control of mere humans.</a:t>
            </a:r>
            <a:endParaRPr lang="en-US" b="1" dirty="0"/>
          </a:p>
        </p:txBody>
      </p:sp>
    </p:spTree>
    <p:extLst>
      <p:ext uri="{BB962C8B-B14F-4D97-AF65-F5344CB8AC3E}">
        <p14:creationId xmlns:p14="http://schemas.microsoft.com/office/powerpoint/2010/main" val="1420480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a:bodyPr>
          <a:lstStyle/>
          <a:p>
            <a:pPr marL="571500" indent="-571500">
              <a:buAutoNum type="romanUcPeriod"/>
            </a:pPr>
            <a:r>
              <a:rPr lang="en-US" dirty="0" smtClean="0"/>
              <a:t>INCOMPATIBILISM: Human freedom is </a:t>
            </a:r>
            <a:r>
              <a:rPr lang="en-US" b="1" dirty="0" smtClean="0"/>
              <a:t>incompatible with</a:t>
            </a:r>
            <a:r>
              <a:rPr lang="en-US" dirty="0" smtClean="0"/>
              <a:t> determinism.</a:t>
            </a:r>
          </a:p>
          <a:p>
            <a:pPr marL="571500" indent="-571500">
              <a:buNone/>
            </a:pPr>
            <a:endParaRPr lang="en-US" dirty="0" smtClean="0"/>
          </a:p>
          <a:p>
            <a:pPr marL="571500" indent="-571500">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85000" lnSpcReduction="10000"/>
          </a:bodyPr>
          <a:lstStyle/>
          <a:p>
            <a:pPr marL="571500" indent="-571500">
              <a:buNone/>
            </a:pPr>
            <a:r>
              <a:rPr lang="en-US" u="sng" dirty="0" smtClean="0"/>
              <a:t>Inefficacy of Will Argument</a:t>
            </a:r>
          </a:p>
          <a:p>
            <a:pPr marL="571500" indent="-571500">
              <a:buNone/>
            </a:pPr>
            <a:r>
              <a:rPr lang="en-US" dirty="0" smtClean="0"/>
              <a:t>	“Man, when running over, frequently without his own knowledge, frequently in spite of himself, the route which nature has marked out for him, resembles a swimmer who is obliged to follow the current that carries him along; he believes himself a free agent because he sometimes consents, sometimes does not consent, to glide with the stream, which, notwithstanding, always hurries him forward.” (Baron </a:t>
            </a:r>
            <a:r>
              <a:rPr lang="en-US" dirty="0" err="1" smtClean="0"/>
              <a:t>Holbach</a:t>
            </a:r>
            <a:r>
              <a:rPr lang="en-US" dirty="0" smtClean="0"/>
              <a:t>, 1770, “The Illusion of Free Will” from </a:t>
            </a:r>
            <a:r>
              <a:rPr lang="en-US" i="1" dirty="0" smtClean="0"/>
              <a:t>The System of Nature</a:t>
            </a:r>
            <a:r>
              <a:rPr lang="en-US" dirty="0" smtClean="0"/>
              <a:t>)</a:t>
            </a:r>
          </a:p>
          <a:p>
            <a:pPr marL="571500" indent="-571500">
              <a:buNone/>
            </a:pPr>
            <a:endParaRPr lang="en-US" dirty="0"/>
          </a:p>
        </p:txBody>
      </p:sp>
    </p:spTree>
    <p:extLst>
      <p:ext uri="{BB962C8B-B14F-4D97-AF65-F5344CB8AC3E}">
        <p14:creationId xmlns:p14="http://schemas.microsoft.com/office/powerpoint/2010/main" val="634305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GB" i="1" dirty="0" smtClean="0"/>
              <a:t>	</a:t>
            </a:r>
            <a:r>
              <a:rPr lang="en-GB" dirty="0" smtClean="0"/>
              <a:t>That is not a good argument. </a:t>
            </a:r>
          </a:p>
          <a:p>
            <a:pPr>
              <a:buNone/>
            </a:pPr>
            <a:r>
              <a:rPr lang="en-GB" dirty="0" smtClean="0"/>
              <a:t>	</a:t>
            </a:r>
          </a:p>
          <a:p>
            <a:pPr>
              <a:buNone/>
            </a:pPr>
            <a:r>
              <a:rPr lang="en-GB" dirty="0" smtClean="0"/>
              <a:t>	Determinism doesn’t imply that we do things ‘in spite of ourselves’, that our willing or trying might go out of step with what our bodies do (though perhaps it leaves this open). </a:t>
            </a:r>
          </a:p>
          <a:p>
            <a:pPr>
              <a:buNone/>
            </a:pPr>
            <a:r>
              <a:rPr lang="en-GB" dirty="0" smtClean="0"/>
              <a:t>	</a:t>
            </a:r>
          </a:p>
          <a:p>
            <a:pPr>
              <a:buNone/>
            </a:pPr>
            <a:r>
              <a:rPr lang="en-GB" dirty="0" smtClean="0"/>
              <a:t>	Moreover, determinism doesn’t immediately imply that our willing is inefficacious, that what we will doesn’t determine what we do. </a:t>
            </a:r>
          </a:p>
          <a:p>
            <a:pPr>
              <a:buNone/>
            </a:pPr>
            <a:r>
              <a:rPr lang="en-GB" dirty="0" smtClean="0"/>
              <a:t>	</a:t>
            </a:r>
          </a:p>
          <a:p>
            <a:pPr>
              <a:buNone/>
            </a:pPr>
            <a:r>
              <a:rPr lang="en-GB" dirty="0" smtClean="0"/>
              <a:t>	</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GB" i="1" dirty="0" smtClean="0"/>
              <a:t>	</a:t>
            </a:r>
            <a:r>
              <a:rPr lang="en-GB" dirty="0" smtClean="0"/>
              <a:t>However, perhaps determinism raises a potential difficulty here. </a:t>
            </a:r>
          </a:p>
          <a:p>
            <a:pPr>
              <a:buNone/>
            </a:pPr>
            <a:endParaRPr lang="en-GB" dirty="0" smtClean="0"/>
          </a:p>
          <a:p>
            <a:pPr>
              <a:buNone/>
            </a:pPr>
            <a:r>
              <a:rPr lang="en-GB" dirty="0" smtClean="0"/>
              <a:t>	According to determinism, what we do in the physical world is determined by natural law. </a:t>
            </a:r>
          </a:p>
          <a:p>
            <a:pPr>
              <a:buNone/>
            </a:pPr>
            <a:r>
              <a:rPr lang="en-GB" dirty="0" smtClean="0"/>
              <a:t>	</a:t>
            </a:r>
          </a:p>
          <a:p>
            <a:pPr>
              <a:buNone/>
            </a:pPr>
            <a:r>
              <a:rPr lang="en-GB" dirty="0" smtClean="0"/>
              <a:t>	Hence, if our willing is itself independent of that natural law, our willing is at </a:t>
            </a:r>
            <a:r>
              <a:rPr lang="en-GB" b="1" dirty="0" smtClean="0"/>
              <a:t>risk </a:t>
            </a:r>
            <a:r>
              <a:rPr lang="en-GB" dirty="0" smtClean="0"/>
              <a:t>of going out of step with what we do. 	</a:t>
            </a:r>
          </a:p>
          <a:p>
            <a:pPr>
              <a:buNone/>
            </a:pPr>
            <a:r>
              <a:rPr lang="en-GB" dirty="0" smtClean="0"/>
              <a:t>	</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GB" i="1" dirty="0" smtClean="0"/>
              <a:t>	</a:t>
            </a:r>
            <a:r>
              <a:rPr lang="en-GB" dirty="0" smtClean="0"/>
              <a:t>In that case, the suggestion is that </a:t>
            </a:r>
            <a:r>
              <a:rPr lang="en-GB" b="1" dirty="0" smtClean="0"/>
              <a:t>either:</a:t>
            </a:r>
          </a:p>
          <a:p>
            <a:pPr>
              <a:buNone/>
            </a:pPr>
            <a:r>
              <a:rPr lang="en-GB" b="1" dirty="0" smtClean="0"/>
              <a:t>	</a:t>
            </a:r>
            <a:r>
              <a:rPr lang="en-GB" dirty="0" smtClean="0"/>
              <a:t>(</a:t>
            </a:r>
            <a:r>
              <a:rPr lang="en-GB" dirty="0" err="1" smtClean="0"/>
              <a:t>i</a:t>
            </a:r>
            <a:r>
              <a:rPr lang="en-GB" dirty="0" smtClean="0"/>
              <a:t>) the </a:t>
            </a:r>
            <a:r>
              <a:rPr lang="en-GB" dirty="0" err="1" smtClean="0"/>
              <a:t>Holbach</a:t>
            </a:r>
            <a:r>
              <a:rPr lang="en-GB" dirty="0" smtClean="0"/>
              <a:t> model obtains, and our willing can go out of step with what we do;</a:t>
            </a:r>
          </a:p>
          <a:p>
            <a:pPr>
              <a:buNone/>
            </a:pPr>
            <a:r>
              <a:rPr lang="en-GB" dirty="0" smtClean="0"/>
              <a:t>	</a:t>
            </a:r>
            <a:r>
              <a:rPr lang="en-GB" b="1" dirty="0" smtClean="0"/>
              <a:t>or:</a:t>
            </a:r>
          </a:p>
          <a:p>
            <a:pPr>
              <a:buNone/>
            </a:pPr>
            <a:r>
              <a:rPr lang="en-GB" dirty="0" smtClean="0"/>
              <a:t>	(ii) willing, trying, and acting are all determined by, or determined to be in line with, natural law. </a:t>
            </a:r>
          </a:p>
          <a:p>
            <a:pPr>
              <a:buNone/>
            </a:pPr>
            <a:r>
              <a:rPr lang="en-GB" dirty="0" smtClean="0"/>
              <a:t>	In that case, it will be the latter fact—that willing, trying, and acting are determined by natural law—that gives rise to a concern that we are not free.</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GB" i="1" dirty="0" smtClean="0"/>
              <a:t>	</a:t>
            </a:r>
            <a:r>
              <a:rPr lang="en-GB" dirty="0" smtClean="0"/>
              <a:t>Would the claim that our willing, trying, and acting are all determined to accord with natural law show that we are not free?</a:t>
            </a:r>
          </a:p>
          <a:p>
            <a:pPr>
              <a:buNone/>
            </a:pPr>
            <a:endParaRPr lang="en-GB" dirty="0" smtClean="0"/>
          </a:p>
          <a:p>
            <a:pPr>
              <a:buNone/>
            </a:pPr>
            <a:r>
              <a:rPr lang="en-GB" dirty="0" smtClean="0"/>
              <a:t>	According to David Hume, it would not.</a:t>
            </a:r>
          </a:p>
          <a:p>
            <a:pPr>
              <a:buNone/>
            </a:pPr>
            <a:endParaRPr lang="en-GB" dirty="0" smtClean="0"/>
          </a:p>
          <a:p>
            <a:pPr>
              <a:buNone/>
            </a:pPr>
            <a:r>
              <a:rPr lang="en-GB" dirty="0" smtClean="0"/>
              <a:t>	Hume distinguishes two sorts of freedom. And he claims that the only sort of freedom we really think we have, or should care about having, is not threatened by determinism.</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GB" i="1" dirty="0" smtClean="0"/>
              <a:t>	“</a:t>
            </a:r>
            <a:r>
              <a:rPr lang="en-GB" dirty="0" smtClean="0"/>
              <a:t>Few are capable of distinguishing betwixt the liberty of </a:t>
            </a:r>
            <a:r>
              <a:rPr lang="en-GB" i="1" dirty="0" smtClean="0"/>
              <a:t>spontaneity</a:t>
            </a:r>
            <a:r>
              <a:rPr lang="en-GB" dirty="0" smtClean="0"/>
              <a:t>, as it is </a:t>
            </a:r>
            <a:r>
              <a:rPr lang="en-GB" dirty="0" err="1" smtClean="0"/>
              <a:t>call'd</a:t>
            </a:r>
            <a:r>
              <a:rPr lang="en-GB" dirty="0" smtClean="0"/>
              <a:t> in the schools, and the liberty of </a:t>
            </a:r>
            <a:r>
              <a:rPr lang="en-GB" i="1" dirty="0" smtClean="0"/>
              <a:t>indifference</a:t>
            </a:r>
            <a:r>
              <a:rPr lang="en-GB" dirty="0" smtClean="0"/>
              <a:t>; betwixt that which is </a:t>
            </a:r>
            <a:r>
              <a:rPr lang="en-GB" dirty="0" err="1" smtClean="0"/>
              <a:t>oppos'd</a:t>
            </a:r>
            <a:r>
              <a:rPr lang="en-GB" dirty="0" smtClean="0"/>
              <a:t> to violence, and that which means a negation of necessity and causes. The first is even the most common sense of the word; and as ‘tis only that species of liberty, which it concerns us to preserve, our thoughts have been principally </a:t>
            </a:r>
            <a:r>
              <a:rPr lang="en-GB" dirty="0" err="1" smtClean="0"/>
              <a:t>turn'd</a:t>
            </a:r>
            <a:r>
              <a:rPr lang="en-GB" dirty="0" smtClean="0"/>
              <a:t> towards it, and have almost universally confounded it with the other.” (Hume, </a:t>
            </a:r>
            <a:r>
              <a:rPr lang="en-GB" i="1" dirty="0" smtClean="0"/>
              <a:t>A Treatise of Human Nature</a:t>
            </a:r>
            <a:r>
              <a:rPr lang="en-GB" dirty="0" smtClean="0"/>
              <a:t>, 2.3.2.1)</a:t>
            </a:r>
          </a:p>
          <a:p>
            <a:pPr>
              <a:buNone/>
            </a:pP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GB" i="1" dirty="0" smtClean="0"/>
              <a:t>	</a:t>
            </a:r>
            <a:r>
              <a:rPr lang="en-GB" dirty="0" smtClean="0"/>
              <a:t>(A) Liberty of </a:t>
            </a:r>
            <a:r>
              <a:rPr lang="en-GB" i="1" dirty="0" smtClean="0"/>
              <a:t>spontaneity</a:t>
            </a:r>
          </a:p>
          <a:p>
            <a:pPr>
              <a:buNone/>
            </a:pPr>
            <a:endParaRPr lang="en-GB" i="1" dirty="0" smtClean="0"/>
          </a:p>
          <a:p>
            <a:pPr>
              <a:buNone/>
            </a:pPr>
            <a:r>
              <a:rPr lang="en-GB" dirty="0" smtClean="0"/>
              <a:t>	This sort of freedom requires only that our actions issue from our wants.</a:t>
            </a:r>
          </a:p>
          <a:p>
            <a:pPr>
              <a:buNone/>
            </a:pPr>
            <a:r>
              <a:rPr lang="en-GB" dirty="0" smtClean="0"/>
              <a:t>	</a:t>
            </a:r>
          </a:p>
          <a:p>
            <a:pPr>
              <a:buNone/>
            </a:pPr>
            <a:r>
              <a:rPr lang="en-GB" dirty="0" smtClean="0"/>
              <a:t>	Our wants are not inhibited from expression by external constraint (as when, for example, you hold me down to prevent me from eating chocolate).</a:t>
            </a:r>
          </a:p>
          <a:p>
            <a:pPr>
              <a:buNone/>
            </a:pPr>
            <a:endParaRPr lang="en-GB" dirty="0" smtClean="0"/>
          </a:p>
          <a:p>
            <a:pPr>
              <a:buNone/>
            </a:pPr>
            <a:r>
              <a:rPr lang="en-GB" dirty="0" smtClean="0"/>
              <a:t>	And our actions are not the upshot of external pressure (as when, for example, you force me to eat chocolate).</a:t>
            </a:r>
          </a:p>
          <a:p>
            <a:pPr>
              <a:buNone/>
            </a:pP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GB" i="1" dirty="0" smtClean="0"/>
              <a:t>	</a:t>
            </a:r>
            <a:r>
              <a:rPr lang="en-GB" dirty="0" smtClean="0"/>
              <a:t>(B) Liberty of </a:t>
            </a:r>
            <a:r>
              <a:rPr lang="en-GB" i="1" dirty="0" smtClean="0"/>
              <a:t>indifference</a:t>
            </a:r>
          </a:p>
          <a:p>
            <a:pPr>
              <a:buNone/>
            </a:pPr>
            <a:endParaRPr lang="en-GB" i="1" dirty="0" smtClean="0"/>
          </a:p>
          <a:p>
            <a:pPr>
              <a:buNone/>
            </a:pPr>
            <a:r>
              <a:rPr lang="en-GB" i="1" dirty="0" smtClean="0"/>
              <a:t>	</a:t>
            </a:r>
            <a:r>
              <a:rPr lang="en-GB" dirty="0" smtClean="0"/>
              <a:t>This sort of freedom requires that nothing causes our decisions and nothing causes our actions. </a:t>
            </a:r>
          </a:p>
          <a:p>
            <a:pPr>
              <a:buNone/>
            </a:pPr>
            <a:endParaRPr lang="en-GB" dirty="0" smtClean="0"/>
          </a:p>
          <a:p>
            <a:pPr>
              <a:buNone/>
            </a:pPr>
            <a:r>
              <a:rPr lang="en-GB" dirty="0" smtClean="0"/>
              <a:t>	This would require that decision and action are entirely undetermined by prior happenings. From the perspective of what has gone before, they are arbitrary.</a:t>
            </a:r>
          </a:p>
          <a:p>
            <a:pPr>
              <a:buNone/>
            </a:pPr>
            <a:endParaRPr lang="en-GB" dirty="0" smtClean="0"/>
          </a:p>
          <a:p>
            <a:pPr>
              <a:buNone/>
            </a:pPr>
            <a:r>
              <a:rPr lang="en-GB" dirty="0" smtClean="0"/>
              <a:t>	</a:t>
            </a:r>
            <a:endParaRPr lang="en-GB" i="1"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a:t>
            </a:r>
            <a:endParaRPr lang="en-US" dirty="0"/>
          </a:p>
        </p:txBody>
      </p:sp>
      <p:sp>
        <p:nvSpPr>
          <p:cNvPr id="3" name="Content Placeholder 2"/>
          <p:cNvSpPr>
            <a:spLocks noGrp="1"/>
          </p:cNvSpPr>
          <p:nvPr>
            <p:ph idx="1"/>
          </p:nvPr>
        </p:nvSpPr>
        <p:spPr/>
        <p:txBody>
          <a:bodyPr>
            <a:normAutofit/>
          </a:bodyPr>
          <a:lstStyle/>
          <a:p>
            <a:pPr marL="571500" indent="-571500">
              <a:buAutoNum type="romanUcPeriod"/>
            </a:pPr>
            <a:r>
              <a:rPr lang="en-US" dirty="0" smtClean="0"/>
              <a:t>FREEDOM: There is human freedom (we are free to act, we have free will).</a:t>
            </a:r>
          </a:p>
          <a:p>
            <a:pPr marL="571500" indent="-571500">
              <a:buFont typeface="Arial"/>
              <a:buAutoNum type="romanUcPeriod"/>
            </a:pPr>
            <a:r>
              <a:rPr lang="en-US" dirty="0" smtClean="0"/>
              <a:t>DETERMINISM: Determinism is true (everything that happens in the universe is determined by the initial state of the universe together with the laws of nature).</a:t>
            </a:r>
          </a:p>
          <a:p>
            <a:pPr marL="571500" indent="-571500">
              <a:buAutoNum type="romanUcPeriod"/>
            </a:pPr>
            <a:r>
              <a:rPr lang="en-US" dirty="0" smtClean="0"/>
              <a:t>INCOMPATIBILISM: Human freedom is </a:t>
            </a:r>
            <a:r>
              <a:rPr lang="en-US" b="1" dirty="0" smtClean="0"/>
              <a:t>incompatible with</a:t>
            </a:r>
            <a:r>
              <a:rPr lang="en-US" dirty="0" smtClean="0"/>
              <a:t> determinism.</a:t>
            </a:r>
          </a:p>
          <a:p>
            <a:pPr marL="571500" indent="-571500">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GB" i="1" dirty="0" smtClean="0"/>
              <a:t>	</a:t>
            </a:r>
            <a:r>
              <a:rPr lang="en-GB" sz="3680" dirty="0" smtClean="0"/>
              <a:t>(B) Liberty of </a:t>
            </a:r>
            <a:r>
              <a:rPr lang="en-GB" sz="3680" i="1" dirty="0" smtClean="0"/>
              <a:t>indifference</a:t>
            </a:r>
          </a:p>
          <a:p>
            <a:pPr>
              <a:buNone/>
            </a:pPr>
            <a:endParaRPr lang="en-GB" sz="3680" i="1" dirty="0" smtClean="0"/>
          </a:p>
          <a:p>
            <a:pPr>
              <a:buNone/>
            </a:pPr>
            <a:r>
              <a:rPr lang="en-GB" sz="3680" i="1" dirty="0" smtClean="0"/>
              <a:t>	</a:t>
            </a:r>
            <a:r>
              <a:rPr lang="en-GB" sz="3680" dirty="0" smtClean="0"/>
              <a:t>Hume thinks that this apparent sort of freedom is chimerical, and wouldn’t really be any form of freedom. For arbitrariness of decision is just randomness, rather than freedom. (Compare deciding on the whole nut with using a coin toss to pick one’s chocolate.)</a:t>
            </a:r>
          </a:p>
          <a:p>
            <a:pPr>
              <a:buNone/>
            </a:pPr>
            <a:endParaRPr lang="en-GB" sz="3680" dirty="0" smtClean="0"/>
          </a:p>
          <a:p>
            <a:pPr>
              <a:buNone/>
            </a:pPr>
            <a:r>
              <a:rPr lang="en-GB" sz="3680" dirty="0" smtClean="0"/>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GB" i="1" dirty="0" smtClean="0"/>
              <a:t>	</a:t>
            </a:r>
            <a:r>
              <a:rPr lang="en-GB" sz="3680" dirty="0"/>
              <a:t>A</a:t>
            </a:r>
            <a:r>
              <a:rPr lang="en-GB" sz="3680" dirty="0" smtClean="0"/>
              <a:t>rbitrariness </a:t>
            </a:r>
            <a:r>
              <a:rPr lang="en-GB" sz="3680" dirty="0"/>
              <a:t>of action would mean that it is random matter whether or not our decisions are followed by appropriate action. (Suppose that one’s nervous system functioned like a fruit machine, so that all one could do by decision was pull the lever: the outcome in particular action or inaction is then up to the random operations of the fruit machine.)</a:t>
            </a:r>
          </a:p>
          <a:p>
            <a:pPr>
              <a:buNone/>
            </a:pPr>
            <a:endParaRPr lang="en-GB" sz="3680" dirty="0" smtClean="0"/>
          </a:p>
          <a:p>
            <a:pPr>
              <a:buNone/>
            </a:pPr>
            <a:r>
              <a:rPr lang="en-GB" sz="3680" dirty="0" smtClean="0"/>
              <a:t>	</a:t>
            </a:r>
          </a:p>
        </p:txBody>
      </p:sp>
    </p:spTree>
    <p:extLst>
      <p:ext uri="{BB962C8B-B14F-4D97-AF65-F5344CB8AC3E}">
        <p14:creationId xmlns:p14="http://schemas.microsoft.com/office/powerpoint/2010/main" val="31654345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a:bodyPr>
          <a:lstStyle/>
          <a:p>
            <a:pPr>
              <a:buNone/>
            </a:pPr>
            <a:r>
              <a:rPr lang="en-GB" i="1" dirty="0" smtClean="0"/>
              <a:t>	</a:t>
            </a:r>
            <a:r>
              <a:rPr lang="en-GB" sz="2595" dirty="0" smtClean="0"/>
              <a:t>Determinism appears to pose no immediate threat to </a:t>
            </a:r>
            <a:r>
              <a:rPr lang="en-GB" sz="2595" b="1" dirty="0" smtClean="0"/>
              <a:t>freedom of spontaneity</a:t>
            </a:r>
            <a:r>
              <a:rPr lang="en-GB" sz="2595" dirty="0" smtClean="0"/>
              <a:t>.</a:t>
            </a:r>
          </a:p>
          <a:p>
            <a:pPr>
              <a:buNone/>
            </a:pPr>
            <a:r>
              <a:rPr lang="en-GB" sz="2595" dirty="0" smtClean="0"/>
              <a:t>	</a:t>
            </a:r>
          </a:p>
          <a:p>
            <a:pPr>
              <a:buNone/>
            </a:pPr>
            <a:r>
              <a:rPr lang="en-GB" sz="2595" dirty="0" smtClean="0"/>
              <a:t>	It is consistent with determinism that prior happenings determine our decisions or desires, which then determine our actions. As long as our actions go via our decisions and desires, we have freedom of spontaneity.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a:bodyPr>
          <a:lstStyle/>
          <a:p>
            <a:pPr>
              <a:buNone/>
            </a:pPr>
            <a:r>
              <a:rPr lang="en-GB" i="1" dirty="0" smtClean="0"/>
              <a:t>	</a:t>
            </a:r>
            <a:r>
              <a:rPr lang="en-GB" dirty="0" smtClean="0"/>
              <a:t>Hume’s discussion has two upshots:</a:t>
            </a:r>
          </a:p>
          <a:p>
            <a:pPr>
              <a:buNone/>
            </a:pPr>
            <a:endParaRPr lang="en-GB" sz="2595" dirty="0" smtClean="0"/>
          </a:p>
          <a:p>
            <a:pPr>
              <a:buNone/>
            </a:pPr>
            <a:r>
              <a:rPr lang="en-GB" sz="2595" dirty="0" smtClean="0"/>
              <a:t>	(1) He provides a </a:t>
            </a:r>
            <a:r>
              <a:rPr lang="en-GB" sz="2595" b="1" dirty="0" err="1" smtClean="0"/>
              <a:t>Compatibilist</a:t>
            </a:r>
            <a:r>
              <a:rPr lang="en-GB" sz="2595" dirty="0" smtClean="0"/>
              <a:t> account of freedom, in terms of freedom of spontaneity.</a:t>
            </a:r>
          </a:p>
          <a:p>
            <a:pPr>
              <a:buNone/>
            </a:pPr>
            <a:endParaRPr lang="en-GB" sz="2595" dirty="0" smtClean="0"/>
          </a:p>
          <a:p>
            <a:pPr>
              <a:buNone/>
            </a:pPr>
            <a:r>
              <a:rPr lang="en-GB" sz="2595" dirty="0" smtClean="0"/>
              <a:t>	(2) He presents the Libertarian with a challenge: provide an </a:t>
            </a:r>
            <a:r>
              <a:rPr lang="en-GB" sz="2595" b="1" dirty="0" err="1" smtClean="0"/>
              <a:t>Incompatibilist</a:t>
            </a:r>
            <a:r>
              <a:rPr lang="en-GB" sz="2595" dirty="0" smtClean="0"/>
              <a:t> account of freedom that isn’t subject to his objections to freedom of indifference.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a:bodyPr>
          <a:lstStyle/>
          <a:p>
            <a:pPr>
              <a:buNone/>
            </a:pPr>
            <a:r>
              <a:rPr lang="en-GB" i="1" dirty="0" smtClean="0"/>
              <a:t>	</a:t>
            </a:r>
            <a:r>
              <a:rPr lang="en-GB" sz="3027" dirty="0" smtClean="0"/>
              <a:t>Is Hume’s </a:t>
            </a:r>
            <a:r>
              <a:rPr lang="en-GB" sz="3027" dirty="0" err="1" smtClean="0"/>
              <a:t>Compatibilist</a:t>
            </a:r>
            <a:r>
              <a:rPr lang="en-GB" sz="3027" dirty="0" smtClean="0"/>
              <a:t> account plausible?</a:t>
            </a:r>
          </a:p>
          <a:p>
            <a:pPr>
              <a:buNone/>
            </a:pPr>
            <a:endParaRPr lang="en-GB" sz="2595"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GB" i="1" dirty="0" smtClean="0"/>
              <a:t>	</a:t>
            </a:r>
            <a:r>
              <a:rPr lang="en-GB" sz="2595" dirty="0" smtClean="0"/>
              <a:t>Many have thought it isn’t plausible. Immanuel Kant called Hume’s account a </a:t>
            </a:r>
            <a:r>
              <a:rPr lang="en-GB" sz="2800" dirty="0" smtClean="0"/>
              <a:t>“wretched subterfuge..., a petty word-jugglery</a:t>
            </a:r>
            <a:r>
              <a:rPr lang="en-GB" sz="2595" dirty="0" smtClean="0"/>
              <a:t>”</a:t>
            </a:r>
            <a:r>
              <a:rPr lang="en-GB" sz="2800" dirty="0" smtClean="0"/>
              <a:t> (Kant, 1788, </a:t>
            </a:r>
            <a:r>
              <a:rPr lang="en-GB" sz="2800" i="1" dirty="0" smtClean="0"/>
              <a:t>Critique of Practical Reason</a:t>
            </a:r>
            <a:r>
              <a:rPr lang="en-GB" sz="2800" dirty="0" smtClean="0"/>
              <a:t>).</a:t>
            </a:r>
          </a:p>
          <a:p>
            <a:pPr>
              <a:buNone/>
            </a:pPr>
            <a:endParaRPr lang="en-GB" sz="2800" dirty="0" smtClean="0"/>
          </a:p>
          <a:p>
            <a:pPr>
              <a:buNone/>
            </a:pPr>
            <a:r>
              <a:rPr lang="en-GB" sz="2800" dirty="0" smtClean="0"/>
              <a:t>	According to opponents like Kant, Hume’s account allows us only the freedom of a clockwork mechanism. The inner workings of the mechanism intervene between prior happenings and future behaviour of the mechanism. It seems, then, that the mechanism has freedom of spontaneity. But it is surely implausible to claim that the mechanism is free.</a:t>
            </a:r>
            <a:endParaRPr lang="en-GB" sz="2595" dirty="0" smtClean="0"/>
          </a:p>
        </p:txBody>
      </p:sp>
    </p:spTree>
    <p:extLst>
      <p:ext uri="{BB962C8B-B14F-4D97-AF65-F5344CB8AC3E}">
        <p14:creationId xmlns:p14="http://schemas.microsoft.com/office/powerpoint/2010/main" val="15394281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GB" i="1" dirty="0" smtClean="0"/>
              <a:t>	</a:t>
            </a:r>
            <a:r>
              <a:rPr lang="en-GB" dirty="0" smtClean="0"/>
              <a:t>Hume himself provides materials from which that intuitive concern can be hardened into a seemingly powerful argument.</a:t>
            </a:r>
          </a:p>
          <a:p>
            <a:pPr>
              <a:buNone/>
            </a:pPr>
            <a:endParaRPr lang="en-GB" dirty="0" smtClean="0"/>
          </a:p>
          <a:p>
            <a:pPr>
              <a:buNone/>
            </a:pPr>
            <a:r>
              <a:rPr lang="en-GB" dirty="0" smtClean="0"/>
              <a:t>	“It may be said, for instance, that, if voluntary actions be subjected to the same laws of necessity with the operations of matter, there is a continued chain of necessary causes, pre-ordained and pre-determined, reaching from the original cause of all to every single volition of every human creature…”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GB" i="1" dirty="0" smtClean="0"/>
              <a:t>	</a:t>
            </a:r>
            <a:r>
              <a:rPr lang="en-GB" dirty="0" smtClean="0"/>
              <a:t>“…The ultimate Author of all our volitions is the Creator of the world, who first bestowed motion on this immense machine, and placed all beings in that particular position, whence every subsequent event, by an inevitable necessity, must result. Human action, therefore, either can have no moral turpitude at all, as proceeding from so good a cause; or if they have any turpitude, they must involve our Creator in the same guilt, while he is acknowledged to be their ultimate cause and author.” (Hume, </a:t>
            </a:r>
            <a:r>
              <a:rPr lang="en-GB" i="1" dirty="0" smtClean="0"/>
              <a:t>Enquiry concerning Human Understanding</a:t>
            </a:r>
            <a:r>
              <a:rPr lang="en-GB" dirty="0" smtClean="0"/>
              <a:t>,, 8.32/99–100)</a:t>
            </a:r>
            <a:endParaRPr lang="en-GB"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GB" i="1" dirty="0" smtClean="0"/>
              <a:t>	</a:t>
            </a:r>
            <a:r>
              <a:rPr lang="en-GB" dirty="0" smtClean="0"/>
              <a:t>Hume intends this argument to present a problem for religion.</a:t>
            </a:r>
          </a:p>
          <a:p>
            <a:pPr>
              <a:buNone/>
            </a:pPr>
            <a:endParaRPr lang="en-GB" dirty="0" smtClean="0"/>
          </a:p>
          <a:p>
            <a:pPr>
              <a:buNone/>
            </a:pPr>
            <a:r>
              <a:rPr lang="en-GB" dirty="0" smtClean="0"/>
              <a:t>	According to Hume, we can assume that if something, G, is (a) an agent—one whose actions have freedom of spontaneity—and (</a:t>
            </a:r>
            <a:r>
              <a:rPr lang="en-GB" dirty="0" err="1" smtClean="0"/>
              <a:t>b</a:t>
            </a:r>
            <a:r>
              <a:rPr lang="en-GB" dirty="0" smtClean="0"/>
              <a:t>) the “ultimate Author” or source of some happening X, then G is morally responsible for X.</a:t>
            </a:r>
          </a:p>
          <a:p>
            <a:pPr>
              <a:buNone/>
            </a:pPr>
            <a:endParaRPr lang="en-GB" dirty="0" smtClean="0"/>
          </a:p>
          <a:p>
            <a:pPr>
              <a:buNone/>
            </a:pPr>
            <a:r>
              <a:rPr lang="en-GB" dirty="0" smtClean="0"/>
              <a:t>	For example, if Jill is an agent and Jill deliberately made it the case that Jack fell down, then Jill is morally responsible for Jack’s fall.</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GB" i="1" dirty="0" smtClean="0"/>
              <a:t>	</a:t>
            </a:r>
            <a:r>
              <a:rPr lang="en-GB" dirty="0" smtClean="0"/>
              <a:t>Now assuming</a:t>
            </a:r>
          </a:p>
          <a:p>
            <a:pPr>
              <a:buNone/>
            </a:pPr>
            <a:r>
              <a:rPr lang="en-GB" dirty="0" smtClean="0"/>
              <a:t>	(</a:t>
            </a:r>
            <a:r>
              <a:rPr lang="en-GB" dirty="0" err="1" smtClean="0"/>
              <a:t>i</a:t>
            </a:r>
            <a:r>
              <a:rPr lang="en-GB" dirty="0" smtClean="0"/>
              <a:t>) determinism;</a:t>
            </a:r>
          </a:p>
          <a:p>
            <a:pPr>
              <a:buNone/>
            </a:pPr>
            <a:r>
              <a:rPr lang="en-GB" dirty="0" smtClean="0"/>
              <a:t>	(ii) that God is an agent;</a:t>
            </a:r>
          </a:p>
          <a:p>
            <a:pPr>
              <a:buNone/>
            </a:pPr>
            <a:r>
              <a:rPr lang="en-GB" dirty="0" smtClean="0"/>
              <a:t>	(iii) that God deliberately determined the initial state of the Universe (and also, perhaps, the laws of nature) we can derive the conclusion that:</a:t>
            </a:r>
          </a:p>
          <a:p>
            <a:pPr>
              <a:buNone/>
            </a:pPr>
            <a:endParaRPr lang="en-GB" dirty="0" smtClean="0"/>
          </a:p>
          <a:p>
            <a:pPr>
              <a:buNone/>
            </a:pPr>
            <a:r>
              <a:rPr lang="en-GB" dirty="0" smtClean="0"/>
              <a:t>	God is morally responsible for everything that follows from the initial state of the Universe, given the laws. Determinism implies that that is everything that happens.</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 Determinism</a:t>
            </a:r>
            <a:endParaRPr lang="en-US" dirty="0"/>
          </a:p>
        </p:txBody>
      </p:sp>
      <p:sp>
        <p:nvSpPr>
          <p:cNvPr id="3" name="Content Placeholder 2"/>
          <p:cNvSpPr>
            <a:spLocks noGrp="1"/>
          </p:cNvSpPr>
          <p:nvPr>
            <p:ph idx="1"/>
          </p:nvPr>
        </p:nvSpPr>
        <p:spPr/>
        <p:txBody>
          <a:bodyPr>
            <a:normAutofit/>
          </a:bodyPr>
          <a:lstStyle/>
          <a:p>
            <a:pPr>
              <a:buNone/>
            </a:pPr>
            <a:r>
              <a:rPr lang="en-GB" dirty="0" smtClean="0"/>
              <a:t>	</a:t>
            </a:r>
          </a:p>
          <a:p>
            <a:pPr>
              <a:buNone/>
            </a:pPr>
            <a:r>
              <a:rPr lang="en-GB" dirty="0" smtClean="0"/>
              <a:t>	</a:t>
            </a:r>
            <a:endParaRPr lang="en-US" dirty="0"/>
          </a:p>
        </p:txBody>
      </p:sp>
      <p:pic>
        <p:nvPicPr>
          <p:cNvPr id="4" name="Picture 3" descr="200235995-001.png"/>
          <p:cNvPicPr>
            <a:picLocks noChangeAspect="1"/>
          </p:cNvPicPr>
          <p:nvPr/>
        </p:nvPicPr>
        <p:blipFill>
          <a:blip r:embed="rId2"/>
          <a:stretch>
            <a:fillRect/>
          </a:stretch>
        </p:blipFill>
        <p:spPr>
          <a:xfrm>
            <a:off x="2198520" y="2088982"/>
            <a:ext cx="942223" cy="942223"/>
          </a:xfrm>
          <a:prstGeom prst="rect">
            <a:avLst/>
          </a:prstGeom>
        </p:spPr>
      </p:pic>
      <p:pic>
        <p:nvPicPr>
          <p:cNvPr id="5" name="Picture 4" descr="200235995-001.png"/>
          <p:cNvPicPr>
            <a:picLocks noChangeAspect="1"/>
          </p:cNvPicPr>
          <p:nvPr/>
        </p:nvPicPr>
        <p:blipFill>
          <a:blip r:embed="rId2"/>
          <a:stretch>
            <a:fillRect/>
          </a:stretch>
        </p:blipFill>
        <p:spPr>
          <a:xfrm>
            <a:off x="5803547" y="2088982"/>
            <a:ext cx="928568" cy="942223"/>
          </a:xfrm>
          <a:prstGeom prst="rect">
            <a:avLst/>
          </a:prstGeom>
        </p:spPr>
      </p:pic>
      <p:pic>
        <p:nvPicPr>
          <p:cNvPr id="6" name="Picture 5" descr="200235995-001.png"/>
          <p:cNvPicPr>
            <a:picLocks noChangeAspect="1"/>
          </p:cNvPicPr>
          <p:nvPr/>
        </p:nvPicPr>
        <p:blipFill>
          <a:blip r:embed="rId2"/>
          <a:stretch>
            <a:fillRect/>
          </a:stretch>
        </p:blipFill>
        <p:spPr>
          <a:xfrm>
            <a:off x="2198520" y="4082712"/>
            <a:ext cx="942223" cy="887546"/>
          </a:xfrm>
          <a:prstGeom prst="rect">
            <a:avLst/>
          </a:prstGeom>
        </p:spPr>
      </p:pic>
      <p:pic>
        <p:nvPicPr>
          <p:cNvPr id="7" name="Picture 6" descr="200235995-001.png"/>
          <p:cNvPicPr>
            <a:picLocks noChangeAspect="1"/>
          </p:cNvPicPr>
          <p:nvPr/>
        </p:nvPicPr>
        <p:blipFill>
          <a:blip r:embed="rId3"/>
          <a:stretch>
            <a:fillRect/>
          </a:stretch>
        </p:blipFill>
        <p:spPr>
          <a:xfrm>
            <a:off x="5803547" y="4082712"/>
            <a:ext cx="928568" cy="887546"/>
          </a:xfrm>
          <a:prstGeom prst="rect">
            <a:avLst/>
          </a:prstGeom>
        </p:spPr>
      </p:pic>
      <p:sp>
        <p:nvSpPr>
          <p:cNvPr id="8" name="TextBox 7"/>
          <p:cNvSpPr txBox="1"/>
          <p:nvPr/>
        </p:nvSpPr>
        <p:spPr>
          <a:xfrm>
            <a:off x="996845" y="2375892"/>
            <a:ext cx="751047" cy="369332"/>
          </a:xfrm>
          <a:prstGeom prst="rect">
            <a:avLst/>
          </a:prstGeom>
          <a:noFill/>
        </p:spPr>
        <p:txBody>
          <a:bodyPr wrap="square" rtlCol="0">
            <a:spAutoFit/>
          </a:bodyPr>
          <a:lstStyle/>
          <a:p>
            <a:r>
              <a:rPr lang="en-US" dirty="0" smtClean="0"/>
              <a:t>t</a:t>
            </a:r>
            <a:r>
              <a:rPr lang="en-US" baseline="-25000" dirty="0"/>
              <a:t>0</a:t>
            </a:r>
            <a:endParaRPr lang="en-US" dirty="0"/>
          </a:p>
        </p:txBody>
      </p:sp>
      <p:sp>
        <p:nvSpPr>
          <p:cNvPr id="10" name="TextBox 9"/>
          <p:cNvSpPr txBox="1"/>
          <p:nvPr/>
        </p:nvSpPr>
        <p:spPr>
          <a:xfrm>
            <a:off x="996845" y="4082712"/>
            <a:ext cx="751047" cy="369332"/>
          </a:xfrm>
          <a:prstGeom prst="rect">
            <a:avLst/>
          </a:prstGeom>
          <a:noFill/>
        </p:spPr>
        <p:txBody>
          <a:bodyPr wrap="square" rtlCol="0">
            <a:spAutoFit/>
          </a:bodyPr>
          <a:lstStyle/>
          <a:p>
            <a:r>
              <a:rPr lang="en-US" dirty="0"/>
              <a:t>t</a:t>
            </a:r>
            <a:r>
              <a:rPr lang="en-US" baseline="-25000" dirty="0" smtClean="0"/>
              <a:t>0+n</a:t>
            </a:r>
            <a:endParaRPr lang="en-US" dirty="0"/>
          </a:p>
        </p:txBody>
      </p:sp>
      <p:sp>
        <p:nvSpPr>
          <p:cNvPr id="12" name="TextBox 11"/>
          <p:cNvSpPr txBox="1"/>
          <p:nvPr/>
        </p:nvSpPr>
        <p:spPr>
          <a:xfrm>
            <a:off x="2198519" y="5530095"/>
            <a:ext cx="4738425" cy="369332"/>
          </a:xfrm>
          <a:prstGeom prst="rect">
            <a:avLst/>
          </a:prstGeom>
          <a:noFill/>
        </p:spPr>
        <p:txBody>
          <a:bodyPr wrap="square" rtlCol="0">
            <a:spAutoFit/>
          </a:bodyPr>
          <a:lstStyle/>
          <a:p>
            <a:r>
              <a:rPr lang="en-US" dirty="0" smtClean="0"/>
              <a:t>  W1								    W2</a:t>
            </a:r>
            <a:endParaRPr lang="en-US" dirty="0"/>
          </a:p>
        </p:txBody>
      </p:sp>
      <p:sp>
        <p:nvSpPr>
          <p:cNvPr id="13" name="Down Arrow 12"/>
          <p:cNvSpPr/>
          <p:nvPr/>
        </p:nvSpPr>
        <p:spPr>
          <a:xfrm>
            <a:off x="2376040" y="3195166"/>
            <a:ext cx="573527" cy="669073"/>
          </a:xfrm>
          <a:prstGeom prst="downArrow">
            <a:avLst>
              <a:gd name="adj1" fmla="val 50000"/>
              <a:gd name="adj2" fmla="val 4795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Down Arrow 13"/>
          <p:cNvSpPr/>
          <p:nvPr/>
        </p:nvSpPr>
        <p:spPr>
          <a:xfrm>
            <a:off x="6011859" y="3195166"/>
            <a:ext cx="484632" cy="66907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Equal 14"/>
          <p:cNvSpPr/>
          <p:nvPr/>
        </p:nvSpPr>
        <p:spPr>
          <a:xfrm>
            <a:off x="4137588" y="2375892"/>
            <a:ext cx="832980" cy="369332"/>
          </a:xfrm>
          <a:prstGeom prst="mathEqual">
            <a:avLst>
              <a:gd name="adj1" fmla="val 23520"/>
              <a:gd name="adj2" fmla="val 1176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Not Equal 15"/>
          <p:cNvSpPr/>
          <p:nvPr/>
        </p:nvSpPr>
        <p:spPr>
          <a:xfrm>
            <a:off x="4137589" y="4260221"/>
            <a:ext cx="832980" cy="477909"/>
          </a:xfrm>
          <a:prstGeom prst="mathNotEqual">
            <a:avLst>
              <a:gd name="adj1" fmla="val 23520"/>
              <a:gd name="adj2" fmla="val 6600000"/>
              <a:gd name="adj3" fmla="val 877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1939636" y="1600200"/>
            <a:ext cx="5253182" cy="369332"/>
          </a:xfrm>
          <a:prstGeom prst="rect">
            <a:avLst/>
          </a:prstGeom>
          <a:noFill/>
        </p:spPr>
        <p:txBody>
          <a:bodyPr wrap="square" rtlCol="0">
            <a:spAutoFit/>
          </a:bodyPr>
          <a:lstStyle/>
          <a:p>
            <a:r>
              <a:rPr lang="en-US" dirty="0" smtClean="0"/>
              <a:t>According to determinism, this is impossible:</a:t>
            </a:r>
            <a:endParaRPr lang="en-US" dirty="0"/>
          </a:p>
        </p:txBody>
      </p:sp>
    </p:spTree>
    <p:extLst>
      <p:ext uri="{BB962C8B-B14F-4D97-AF65-F5344CB8AC3E}">
        <p14:creationId xmlns:p14="http://schemas.microsoft.com/office/powerpoint/2010/main" val="236459772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GB" i="1" dirty="0" smtClean="0"/>
              <a:t>	</a:t>
            </a:r>
            <a:r>
              <a:rPr lang="en-GB" dirty="0" smtClean="0"/>
              <a:t>The conclusion that God is morally responsible for everything that happens following the start of the Universe now presents the religious person with a dilemma:</a:t>
            </a:r>
          </a:p>
          <a:p>
            <a:pPr>
              <a:buNone/>
            </a:pPr>
            <a:r>
              <a:rPr lang="en-GB" dirty="0" smtClean="0"/>
              <a:t>	</a:t>
            </a:r>
            <a:r>
              <a:rPr lang="en-GB" b="1" dirty="0" smtClean="0"/>
              <a:t>Either:</a:t>
            </a:r>
          </a:p>
          <a:p>
            <a:pPr>
              <a:buNone/>
            </a:pPr>
            <a:r>
              <a:rPr lang="en-GB" b="1" dirty="0" smtClean="0"/>
              <a:t>	</a:t>
            </a:r>
            <a:r>
              <a:rPr lang="en-GB" dirty="0" smtClean="0"/>
              <a:t>(A) Since God is perfectly good, everything God is morally responsible for is good, and no evil acts are done by people (contrary to apparent fact);</a:t>
            </a:r>
          </a:p>
          <a:p>
            <a:pPr>
              <a:buNone/>
            </a:pPr>
            <a:r>
              <a:rPr lang="en-GB" dirty="0" smtClean="0"/>
              <a:t>	</a:t>
            </a:r>
            <a:r>
              <a:rPr lang="en-GB" b="1" dirty="0" smtClean="0"/>
              <a:t>Or:</a:t>
            </a:r>
          </a:p>
          <a:p>
            <a:pPr>
              <a:buNone/>
            </a:pPr>
            <a:r>
              <a:rPr lang="en-GB" b="1" dirty="0" smtClean="0"/>
              <a:t>	</a:t>
            </a:r>
            <a:r>
              <a:rPr lang="en-GB" dirty="0" smtClean="0"/>
              <a:t>(B) Since evil acts are done by people, God is morally responsible for evil (contrary to religious doctrine).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92500"/>
          </a:bodyPr>
          <a:lstStyle/>
          <a:p>
            <a:pPr>
              <a:buNone/>
            </a:pPr>
            <a:r>
              <a:rPr lang="en-GB" i="1" dirty="0" smtClean="0"/>
              <a:t>	</a:t>
            </a:r>
            <a:r>
              <a:rPr lang="en-GB" dirty="0" smtClean="0"/>
              <a:t>Hume didn’t think that argument absolved humans of moral responsibility. </a:t>
            </a:r>
          </a:p>
          <a:p>
            <a:pPr>
              <a:buNone/>
            </a:pPr>
            <a:r>
              <a:rPr lang="en-GB" dirty="0" smtClean="0"/>
              <a:t>	Since freedom of spontaneity suffices, on his view, for moral responsibility, he held that </a:t>
            </a:r>
            <a:r>
              <a:rPr lang="en-GB" b="1" i="1" dirty="0" smtClean="0"/>
              <a:t>both</a:t>
            </a:r>
            <a:r>
              <a:rPr lang="en-GB" dirty="0" smtClean="0"/>
              <a:t> humans and God are responsible for human action and its results.</a:t>
            </a:r>
          </a:p>
          <a:p>
            <a:pPr>
              <a:buNone/>
            </a:pPr>
            <a:r>
              <a:rPr lang="en-GB" dirty="0" smtClean="0"/>
              <a:t>	However, closely related arguments have been presented to the conclusion that we are not free or responsible for our actions and their results.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GB" i="1" dirty="0" smtClean="0"/>
              <a:t>	</a:t>
            </a:r>
            <a:r>
              <a:rPr lang="en-GB" dirty="0" smtClean="0"/>
              <a:t>Let’s focus on the idea of being “ultimate Author”, or ultimately responsible, for some course of action.</a:t>
            </a:r>
          </a:p>
          <a:p>
            <a:pPr>
              <a:buNone/>
            </a:pPr>
            <a:endParaRPr lang="en-GB" dirty="0" smtClean="0"/>
          </a:p>
          <a:p>
            <a:pPr>
              <a:buNone/>
            </a:pPr>
            <a:r>
              <a:rPr lang="en-GB" dirty="0" smtClean="0"/>
              <a:t>	It seems plausible that, in order for someone to be ultimate author, or ultimately responsible, for some course of action they must have been solely responsible for its occurrence. As the analogy with clockwork suggests, that seems to require more than that the action is caused by their decisions or desires. Rather, it appears to require, at a minimum, that they are responsible for those decisions or desires, like a person who starts the clockwork operation.</a:t>
            </a:r>
          </a:p>
          <a:p>
            <a:pPr>
              <a:buNone/>
            </a:pPr>
            <a:endParaRPr lang="en-GB"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GB" i="1" dirty="0" smtClean="0"/>
              <a:t>	</a:t>
            </a:r>
            <a:r>
              <a:rPr lang="en-GB" sz="5474" dirty="0" smtClean="0"/>
              <a:t>Suppose, for example, that I hypnotise you so that you smoke a cigarette. Although your desire for a cigarette—implanted by me—causes you to smoke, it is plausible that you are not ultimately responsible. Rather, I am, since I am responsible for your having the desire to smoke.</a:t>
            </a:r>
          </a:p>
          <a:p>
            <a:pPr>
              <a:buNone/>
            </a:pPr>
            <a:endParaRPr lang="en-GB" sz="5474" dirty="0" smtClean="0"/>
          </a:p>
          <a:p>
            <a:pPr>
              <a:buNone/>
            </a:pPr>
            <a:r>
              <a:rPr lang="en-GB" sz="5474" dirty="0" smtClean="0"/>
              <a:t>	If that’s right, then the </a:t>
            </a:r>
            <a:r>
              <a:rPr lang="en-GB" sz="5474" b="1" dirty="0" err="1" smtClean="0"/>
              <a:t>Compatibilist</a:t>
            </a:r>
            <a:r>
              <a:rPr lang="en-GB" sz="5474" b="1" dirty="0" smtClean="0"/>
              <a:t> </a:t>
            </a:r>
            <a:r>
              <a:rPr lang="en-GB" sz="5474" dirty="0" smtClean="0"/>
              <a:t>has to give an account of the required sort of responsibility, that goes beyond mere </a:t>
            </a:r>
            <a:r>
              <a:rPr lang="en-GB" sz="5474" b="1" dirty="0" smtClean="0"/>
              <a:t>freedom of spontaneity</a:t>
            </a:r>
            <a:r>
              <a:rPr lang="en-GB" sz="5474" dirty="0" smtClean="0"/>
              <a:t>. The </a:t>
            </a:r>
            <a:r>
              <a:rPr lang="en-GB" sz="5474" b="1" dirty="0" err="1" smtClean="0"/>
              <a:t>Incompatibilist</a:t>
            </a:r>
            <a:r>
              <a:rPr lang="en-GB" sz="5474" dirty="0" smtClean="0"/>
              <a:t> will then argue that our meeting the additional condition on responsibility is incompatible with determinism.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GB" sz="5474" dirty="0" smtClean="0"/>
              <a:t>	</a:t>
            </a:r>
            <a:r>
              <a:rPr lang="en-GB" sz="6250" dirty="0" smtClean="0"/>
              <a:t>What is required is some way of explaining how we differ from a clockwork mechanism. Here’s one attempt:</a:t>
            </a:r>
          </a:p>
          <a:p>
            <a:pPr>
              <a:buNone/>
            </a:pPr>
            <a:endParaRPr lang="en-GB" sz="6250" dirty="0" smtClean="0"/>
          </a:p>
          <a:p>
            <a:pPr>
              <a:buNone/>
            </a:pPr>
            <a:r>
              <a:rPr lang="en-GB" sz="6250" dirty="0" smtClean="0"/>
              <a:t>	</a:t>
            </a:r>
            <a:r>
              <a:rPr lang="en-GB" sz="6250" u="sng" dirty="0" smtClean="0"/>
              <a:t>Sole-Cause Freedom:</a:t>
            </a:r>
            <a:r>
              <a:rPr lang="en-GB" sz="6250" dirty="0" smtClean="0"/>
              <a:t> We are responsible for an action, or act freely, only if we are the cause, or determine, not only of the action, but of everything that causes, or determines, the action. We must be </a:t>
            </a:r>
            <a:r>
              <a:rPr lang="en-GB" sz="6250" i="1" dirty="0" smtClean="0"/>
              <a:t>solely</a:t>
            </a:r>
            <a:r>
              <a:rPr lang="en-GB" sz="6250" dirty="0" smtClean="0"/>
              <a:t> responsible for our action.</a:t>
            </a:r>
          </a:p>
          <a:p>
            <a:pPr>
              <a:buNone/>
            </a:pPr>
            <a:endParaRPr lang="en-GB" sz="6250" dirty="0" smtClean="0"/>
          </a:p>
          <a:p>
            <a:pPr>
              <a:buNone/>
            </a:pPr>
            <a:r>
              <a:rPr lang="en-GB" sz="6250" dirty="0" smtClean="0"/>
              <a: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GB" sz="5474" dirty="0" smtClean="0"/>
              <a:t>	</a:t>
            </a:r>
            <a:r>
              <a:rPr lang="en-GB" sz="6250" dirty="0" smtClean="0"/>
              <a:t>On this view, we are like the </a:t>
            </a:r>
            <a:r>
              <a:rPr lang="en-GB" sz="6250" b="1" dirty="0" smtClean="0"/>
              <a:t>maker</a:t>
            </a:r>
            <a:r>
              <a:rPr lang="en-GB" sz="6250" dirty="0" smtClean="0"/>
              <a:t> of the mechanism, rather than the mechanism itself. Just as the maker is responsible for what the mechanism does, so we are responsible for what we (or our bodies) do.</a:t>
            </a:r>
          </a:p>
          <a:p>
            <a:pPr>
              <a:buNone/>
            </a:pPr>
            <a:endParaRPr lang="en-GB" sz="6250" dirty="0" smtClean="0"/>
          </a:p>
          <a:p>
            <a:pPr>
              <a:buNone/>
            </a:pPr>
            <a:r>
              <a:rPr lang="en-GB" sz="6250" dirty="0" smtClean="0"/>
              <a:t>	The view is challenged by the following argument:</a:t>
            </a:r>
          </a:p>
          <a:p>
            <a:pPr>
              <a:buNone/>
            </a:pPr>
            <a:r>
              <a:rPr lang="en-GB" sz="6250" dirty="0" smtClean="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GB" sz="6500" dirty="0" smtClean="0"/>
              <a:t>	</a:t>
            </a:r>
            <a:r>
              <a:rPr lang="en-GB" sz="6000" dirty="0" smtClean="0"/>
              <a:t>(1) According to determinism, some of the causes of our action took place before we were born.</a:t>
            </a:r>
          </a:p>
          <a:p>
            <a:pPr>
              <a:buNone/>
            </a:pPr>
            <a:r>
              <a:rPr lang="en-GB" sz="6000" dirty="0" smtClean="0"/>
              <a:t>	(2) We are responsible for an action, or act freely, only if we caused, or determined, things that happened before we were born.	</a:t>
            </a:r>
          </a:p>
          <a:p>
            <a:pPr>
              <a:buNone/>
            </a:pPr>
            <a:r>
              <a:rPr lang="en-GB" sz="6000" b="1" dirty="0" smtClean="0"/>
              <a:t>Hence:</a:t>
            </a:r>
          </a:p>
          <a:p>
            <a:pPr>
              <a:buNone/>
            </a:pPr>
            <a:r>
              <a:rPr lang="en-GB" sz="6000" b="1" dirty="0" smtClean="0"/>
              <a:t>	Either</a:t>
            </a:r>
            <a:r>
              <a:rPr lang="en-GB" sz="6000" dirty="0" smtClean="0"/>
              <a:t> (a) determinism is false</a:t>
            </a:r>
          </a:p>
          <a:p>
            <a:pPr>
              <a:buNone/>
            </a:pPr>
            <a:r>
              <a:rPr lang="en-GB" sz="6000" dirty="0" smtClean="0"/>
              <a:t>	</a:t>
            </a:r>
            <a:r>
              <a:rPr lang="en-GB" sz="6000" b="1" dirty="0" smtClean="0"/>
              <a:t>or</a:t>
            </a:r>
            <a:r>
              <a:rPr lang="en-GB" sz="6000" dirty="0" smtClean="0"/>
              <a:t> (</a:t>
            </a:r>
            <a:r>
              <a:rPr lang="en-GB" sz="6000" dirty="0" err="1" smtClean="0"/>
              <a:t>b</a:t>
            </a:r>
            <a:r>
              <a:rPr lang="en-GB" sz="6000" dirty="0" smtClean="0"/>
              <a:t>) we caused things that happened before we were born (which is impossible)</a:t>
            </a:r>
          </a:p>
          <a:p>
            <a:pPr>
              <a:buNone/>
            </a:pPr>
            <a:r>
              <a:rPr lang="en-GB" sz="6000" dirty="0" smtClean="0"/>
              <a:t>	</a:t>
            </a:r>
            <a:r>
              <a:rPr lang="en-GB" sz="6000" b="1" dirty="0" smtClean="0"/>
              <a:t>or</a:t>
            </a:r>
            <a:r>
              <a:rPr lang="en-GB" sz="6000" dirty="0" smtClean="0"/>
              <a:t> (</a:t>
            </a:r>
            <a:r>
              <a:rPr lang="en-GB" sz="6000" dirty="0" err="1" smtClean="0"/>
              <a:t>c</a:t>
            </a:r>
            <a:r>
              <a:rPr lang="en-GB" sz="6000" dirty="0" smtClean="0"/>
              <a:t>) we are not responsible for action; no action is free.</a:t>
            </a:r>
          </a:p>
          <a:p>
            <a:pPr>
              <a:buNone/>
            </a:pPr>
            <a:endParaRPr lang="en-GB" sz="3600"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lnSpcReduction="10000"/>
          </a:bodyPr>
          <a:lstStyle/>
          <a:p>
            <a:pPr>
              <a:buNone/>
            </a:pPr>
            <a:r>
              <a:rPr lang="en-GB" sz="2400" dirty="0" smtClean="0"/>
              <a:t>	</a:t>
            </a:r>
            <a:r>
              <a:rPr lang="en-GB" sz="2800" dirty="0" smtClean="0"/>
              <a:t>The attempt to account for our freedom in terms of our being the </a:t>
            </a:r>
            <a:r>
              <a:rPr lang="en-GB" sz="2800" b="1" dirty="0" smtClean="0"/>
              <a:t>sole cause or determinant</a:t>
            </a:r>
            <a:r>
              <a:rPr lang="en-GB" sz="2800" dirty="0" smtClean="0"/>
              <a:t> or our actions looks to be incompatible either with determinism or with the impossibility of changing the past.</a:t>
            </a:r>
          </a:p>
          <a:p>
            <a:pPr>
              <a:buNone/>
            </a:pPr>
            <a:endParaRPr lang="en-GB" sz="2800" dirty="0" smtClean="0"/>
          </a:p>
          <a:p>
            <a:pPr>
              <a:buNone/>
            </a:pPr>
            <a:r>
              <a:rPr lang="en-GB" sz="2800" dirty="0" smtClean="0"/>
              <a:t>	According to some philosophers, it involves a mistaken attempt to model our freedom on that of a self-causing agent, a </a:t>
            </a:r>
            <a:r>
              <a:rPr lang="en-GB" sz="2800" b="1" dirty="0" err="1" smtClean="0"/>
              <a:t>causa</a:t>
            </a:r>
            <a:r>
              <a:rPr lang="en-GB" sz="2800" b="1" dirty="0" smtClean="0"/>
              <a:t> sui</a:t>
            </a:r>
            <a:r>
              <a:rPr lang="en-GB" sz="2800" dirty="0" smtClean="0"/>
              <a:t>, like God. Thus, Nietzsche: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GB" i="1" dirty="0" smtClean="0"/>
              <a:t>	</a:t>
            </a:r>
            <a:r>
              <a:rPr lang="en-GB" sz="4000" dirty="0" smtClean="0"/>
              <a:t>“</a:t>
            </a:r>
            <a:r>
              <a:rPr lang="en-GB" sz="4000" i="1" dirty="0" smtClean="0"/>
              <a:t>…</a:t>
            </a:r>
            <a:r>
              <a:rPr lang="en-GB" sz="4000" dirty="0" smtClean="0"/>
              <a:t>is a sort of rape and perversion of logic. But the extravagant pride of man has managed to entangle itself profoundly and frightfully with just this nonsense. The desire for 'freedom of the will' in the superlative metaphysical sense, which still holds sway, unfortunately, in the minds of the half-educated; the desire to bear the entire and ultimate responsibility for one's actions oneself, and to absolve God, the world, ancestors, chance, and society involves nothing less than to be precisely this </a:t>
            </a:r>
            <a:r>
              <a:rPr lang="en-GB" sz="4000" i="1" dirty="0" err="1" smtClean="0"/>
              <a:t>causa</a:t>
            </a:r>
            <a:r>
              <a:rPr lang="en-GB" sz="4000" i="1" dirty="0" smtClean="0"/>
              <a:t> sui</a:t>
            </a:r>
            <a:r>
              <a:rPr lang="en-GB" sz="4000" dirty="0" smtClean="0"/>
              <a:t> and, with more than Baron </a:t>
            </a:r>
            <a:r>
              <a:rPr lang="en-GB" sz="4000" dirty="0" err="1" smtClean="0"/>
              <a:t>Münchhausen's</a:t>
            </a:r>
            <a:r>
              <a:rPr lang="en-GB" sz="4000" dirty="0" smtClean="0"/>
              <a:t> audacity, to pull oneself up into existence by the hair, out of the swamps of nothingness.” (Nietzsche (1886) </a:t>
            </a:r>
            <a:r>
              <a:rPr lang="en-GB" sz="4000" i="1" dirty="0" smtClean="0"/>
              <a:t>Beyond Good and Evil</a:t>
            </a:r>
            <a:r>
              <a:rPr lang="en-GB" sz="4000" dirty="0" smtClean="0"/>
              <a:t>1886: §21) </a:t>
            </a:r>
            <a:endParaRPr lang="en-GB" sz="4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III. </a:t>
            </a:r>
            <a:r>
              <a:rPr lang="en-US" dirty="0" err="1" smtClean="0"/>
              <a:t>Incompatiblism</a:t>
            </a:r>
            <a:endParaRPr lang="en-US" dirty="0"/>
          </a:p>
        </p:txBody>
      </p:sp>
      <p:sp>
        <p:nvSpPr>
          <p:cNvPr id="3" name="Content Placeholder 2"/>
          <p:cNvSpPr>
            <a:spLocks noGrp="1"/>
          </p:cNvSpPr>
          <p:nvPr>
            <p:ph idx="1"/>
          </p:nvPr>
        </p:nvSpPr>
        <p:spPr/>
        <p:txBody>
          <a:bodyPr>
            <a:normAutofit/>
          </a:bodyPr>
          <a:lstStyle/>
          <a:p>
            <a:pPr>
              <a:buNone/>
            </a:pPr>
            <a:r>
              <a:rPr lang="en-GB" i="1" dirty="0" smtClean="0"/>
              <a:t>	</a:t>
            </a:r>
            <a:r>
              <a:rPr lang="en-GB" sz="2800" dirty="0" smtClean="0"/>
              <a:t>Q1. Is Nietzsche right that </a:t>
            </a:r>
            <a:r>
              <a:rPr lang="en-GB" sz="2800" b="1" dirty="0" smtClean="0"/>
              <a:t>sole-cause freedom</a:t>
            </a:r>
            <a:r>
              <a:rPr lang="en-GB" sz="2800" dirty="0" smtClean="0"/>
              <a:t> is incompatible with determinism?</a:t>
            </a:r>
          </a:p>
          <a:p>
            <a:pPr>
              <a:buNone/>
            </a:pPr>
            <a:endParaRPr lang="en-GB" sz="2800" dirty="0" smtClean="0"/>
          </a:p>
          <a:p>
            <a:pPr>
              <a:buNone/>
            </a:pPr>
            <a:r>
              <a:rPr lang="en-GB" sz="2800" dirty="0" smtClean="0"/>
              <a:t>	Q2. Are there other problems with sole-cause freedom (</a:t>
            </a:r>
            <a:r>
              <a:rPr lang="en-GB" sz="2800" dirty="0" err="1" smtClean="0"/>
              <a:t>Nietzche</a:t>
            </a:r>
            <a:r>
              <a:rPr lang="en-GB" sz="2800" dirty="0" smtClean="0"/>
              <a:t> appears to suggest that there are)?</a:t>
            </a:r>
            <a:endParaRPr lang="en-GB"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 Determinism</a:t>
            </a:r>
            <a:endParaRPr lang="en-US" dirty="0"/>
          </a:p>
        </p:txBody>
      </p:sp>
      <p:pic>
        <p:nvPicPr>
          <p:cNvPr id="4" name="Content Placeholder 3" descr="dome_with_eqn.gif"/>
          <p:cNvPicPr>
            <a:picLocks noGrp="1" noChangeAspect="1"/>
          </p:cNvPicPr>
          <p:nvPr>
            <p:ph idx="1"/>
          </p:nvPr>
        </p:nvPicPr>
        <p:blipFill>
          <a:blip r:embed="rId2"/>
          <a:srcRect t="-11046" b="-11046"/>
          <a:stretch>
            <a:fillRect/>
          </a:stretch>
        </p:blipFill>
        <p:spPr/>
      </p:pic>
    </p:spTree>
    <p:extLst>
      <p:ext uri="{BB962C8B-B14F-4D97-AF65-F5344CB8AC3E}">
        <p14:creationId xmlns:p14="http://schemas.microsoft.com/office/powerpoint/2010/main" val="5176350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 Determinism</a:t>
            </a:r>
            <a:endParaRPr lang="en-US" dirty="0"/>
          </a:p>
        </p:txBody>
      </p:sp>
      <p:sp>
        <p:nvSpPr>
          <p:cNvPr id="3" name="Content Placeholder 2"/>
          <p:cNvSpPr>
            <a:spLocks noGrp="1"/>
          </p:cNvSpPr>
          <p:nvPr>
            <p:ph idx="1"/>
          </p:nvPr>
        </p:nvSpPr>
        <p:spPr/>
        <p:txBody>
          <a:bodyPr>
            <a:normAutofit fontScale="92500" lnSpcReduction="20000"/>
          </a:bodyPr>
          <a:lstStyle/>
          <a:p>
            <a:pPr marL="571500" indent="-571500">
              <a:buNone/>
            </a:pPr>
            <a:r>
              <a:rPr lang="en-US" dirty="0" smtClean="0"/>
              <a:t>	According to Norton, it’s possible to have situations within classical mechanics where it’s left open whether </a:t>
            </a:r>
            <a:r>
              <a:rPr lang="en-US" dirty="0"/>
              <a:t>a</a:t>
            </a:r>
            <a:r>
              <a:rPr lang="en-US" dirty="0" smtClean="0"/>
              <a:t> sphere will remain at the apex forever, or will at some arbitrary point in time roll down, and if it does roll down, it is left open which radial path it will follow.</a:t>
            </a:r>
          </a:p>
          <a:p>
            <a:pPr marL="571500" indent="-571500">
              <a:buNone/>
            </a:pPr>
            <a:endParaRPr lang="en-US" dirty="0" smtClean="0"/>
          </a:p>
          <a:p>
            <a:pPr marL="571500" indent="-571500">
              <a:buNone/>
            </a:pPr>
            <a:r>
              <a:rPr lang="en-US" dirty="0" smtClean="0"/>
              <a:t>	</a:t>
            </a:r>
          </a:p>
          <a:p>
            <a:pPr marL="571500" indent="-571500">
              <a:buNone/>
            </a:pPr>
            <a:endParaRPr lang="en-US" dirty="0" smtClean="0"/>
          </a:p>
          <a:p>
            <a:pPr marL="571500" indent="-571500">
              <a:buNone/>
            </a:pPr>
            <a:r>
              <a:rPr lang="en-US" dirty="0" smtClean="0"/>
              <a:t>	</a:t>
            </a:r>
            <a:endParaRPr lang="en-US" dirty="0"/>
          </a:p>
        </p:txBody>
      </p:sp>
    </p:spTree>
    <p:extLst>
      <p:ext uri="{BB962C8B-B14F-4D97-AF65-F5344CB8AC3E}">
        <p14:creationId xmlns:p14="http://schemas.microsoft.com/office/powerpoint/2010/main" val="148981235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 Determinism</a:t>
            </a:r>
            <a:endParaRPr lang="en-US" dirty="0"/>
          </a:p>
        </p:txBody>
      </p:sp>
      <p:sp>
        <p:nvSpPr>
          <p:cNvPr id="3" name="Content Placeholder 2"/>
          <p:cNvSpPr>
            <a:spLocks noGrp="1"/>
          </p:cNvSpPr>
          <p:nvPr>
            <p:ph idx="1"/>
          </p:nvPr>
        </p:nvSpPr>
        <p:spPr/>
        <p:txBody>
          <a:bodyPr>
            <a:normAutofit fontScale="92500" lnSpcReduction="20000"/>
          </a:bodyPr>
          <a:lstStyle/>
          <a:p>
            <a:pPr marL="571500" indent="-571500">
              <a:buNone/>
            </a:pPr>
            <a:r>
              <a:rPr lang="en-US" dirty="0" smtClean="0"/>
              <a:t>	However, even if classical mechanics is somewhat </a:t>
            </a:r>
            <a:r>
              <a:rPr lang="en-US" dirty="0" err="1" smtClean="0"/>
              <a:t>indetermistic</a:t>
            </a:r>
            <a:r>
              <a:rPr lang="en-US" dirty="0" smtClean="0"/>
              <a:t>, it’s not clear that the sorts of indeterminism it allows for provide space for human freedom.</a:t>
            </a:r>
          </a:p>
          <a:p>
            <a:pPr marL="571500" indent="-571500">
              <a:buNone/>
            </a:pPr>
            <a:endParaRPr lang="en-US" dirty="0" smtClean="0"/>
          </a:p>
          <a:p>
            <a:pPr marL="571500" indent="-571500">
              <a:buNone/>
            </a:pPr>
            <a:r>
              <a:rPr lang="en-US" dirty="0" smtClean="0"/>
              <a:t>	Anyway, classical mechanics has been superseded by theories that leave less room for failures of determinism, for instance Quantum Mechanics.</a:t>
            </a:r>
          </a:p>
          <a:p>
            <a:pPr marL="571500" indent="-571500">
              <a:buNone/>
            </a:pPr>
            <a:endParaRPr lang="en-US" dirty="0" smtClean="0"/>
          </a:p>
          <a:p>
            <a:pPr marL="571500" indent="-571500">
              <a:buNone/>
            </a:pPr>
            <a:r>
              <a:rPr lang="en-US" dirty="0" smtClean="0"/>
              <a:t>	</a:t>
            </a:r>
            <a:endParaRPr lang="en-US" dirty="0"/>
          </a:p>
        </p:txBody>
      </p:sp>
    </p:spTree>
    <p:extLst>
      <p:ext uri="{BB962C8B-B14F-4D97-AF65-F5344CB8AC3E}">
        <p14:creationId xmlns:p14="http://schemas.microsoft.com/office/powerpoint/2010/main" val="978429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 Determinism</a:t>
            </a:r>
            <a:endParaRPr lang="en-US" dirty="0"/>
          </a:p>
        </p:txBody>
      </p:sp>
      <p:sp>
        <p:nvSpPr>
          <p:cNvPr id="3" name="Content Placeholder 2"/>
          <p:cNvSpPr>
            <a:spLocks noGrp="1"/>
          </p:cNvSpPr>
          <p:nvPr>
            <p:ph idx="1"/>
          </p:nvPr>
        </p:nvSpPr>
        <p:spPr/>
        <p:txBody>
          <a:bodyPr>
            <a:normAutofit fontScale="92500" lnSpcReduction="20000"/>
          </a:bodyPr>
          <a:lstStyle/>
          <a:p>
            <a:pPr marL="571500" indent="-571500">
              <a:buNone/>
            </a:pPr>
            <a:r>
              <a:rPr lang="en-US" dirty="0"/>
              <a:t>	</a:t>
            </a:r>
            <a:r>
              <a:rPr lang="en-US" dirty="0" smtClean="0"/>
              <a:t>Some theorists think that the actual distribution of energy is shown to be </a:t>
            </a:r>
            <a:r>
              <a:rPr lang="en-US" dirty="0" err="1" smtClean="0"/>
              <a:t>indeterministic</a:t>
            </a:r>
            <a:r>
              <a:rPr lang="en-US" dirty="0" smtClean="0"/>
              <a:t> by Quantum Mechanics. </a:t>
            </a:r>
          </a:p>
          <a:p>
            <a:pPr marL="571500" indent="-571500">
              <a:buNone/>
            </a:pPr>
            <a:endParaRPr lang="en-US" dirty="0" smtClean="0"/>
          </a:p>
          <a:p>
            <a:pPr marL="571500" indent="-571500">
              <a:buNone/>
            </a:pPr>
            <a:r>
              <a:rPr lang="en-US" dirty="0" smtClean="0"/>
              <a:t>	This is because, on some views, QM appears to make fundamental appeal to probability distributions, rather than dictating the actual distribution of energy given initial conditions.</a:t>
            </a:r>
          </a:p>
          <a:p>
            <a:pPr marL="571500" indent="-571500">
              <a:buNone/>
            </a:pPr>
            <a:endParaRPr lang="en-US" dirty="0" smtClean="0"/>
          </a:p>
          <a:p>
            <a:pPr marL="571500" indent="-571500">
              <a:buNone/>
            </a:pPr>
            <a:r>
              <a:rPr lang="en-US" dirty="0" smtClean="0"/>
              <a:t>	</a:t>
            </a:r>
          </a:p>
          <a:p>
            <a:pPr marL="571500" indent="-571500">
              <a:buNone/>
            </a:pPr>
            <a:endParaRPr lang="en-US" b="1" dirty="0" smtClean="0"/>
          </a:p>
        </p:txBody>
      </p:sp>
    </p:spTree>
    <p:extLst>
      <p:ext uri="{BB962C8B-B14F-4D97-AF65-F5344CB8AC3E}">
        <p14:creationId xmlns:p14="http://schemas.microsoft.com/office/powerpoint/2010/main" val="3342288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 Determinism</a:t>
            </a:r>
            <a:endParaRPr lang="en-US" dirty="0"/>
          </a:p>
        </p:txBody>
      </p:sp>
      <p:sp>
        <p:nvSpPr>
          <p:cNvPr id="3" name="Content Placeholder 2"/>
          <p:cNvSpPr>
            <a:spLocks noGrp="1"/>
          </p:cNvSpPr>
          <p:nvPr>
            <p:ph idx="1"/>
          </p:nvPr>
        </p:nvSpPr>
        <p:spPr/>
        <p:txBody>
          <a:bodyPr>
            <a:normAutofit fontScale="25000" lnSpcReduction="20000"/>
          </a:bodyPr>
          <a:lstStyle/>
          <a:p>
            <a:pPr marL="571500" indent="-571500">
              <a:buNone/>
            </a:pPr>
            <a:r>
              <a:rPr lang="en-US" sz="12000" dirty="0" smtClean="0"/>
              <a:t>	</a:t>
            </a:r>
          </a:p>
          <a:p>
            <a:pPr marL="571500" indent="-571500">
              <a:buNone/>
            </a:pPr>
            <a:r>
              <a:rPr lang="en-US" sz="12000" dirty="0" smtClean="0"/>
              <a:t>	However, there are interpretations of QM according to which it does not involve probabilities. </a:t>
            </a:r>
          </a:p>
          <a:p>
            <a:pPr marL="571500" indent="-571500">
              <a:buNone/>
            </a:pPr>
            <a:endParaRPr lang="en-US" sz="12000" dirty="0" smtClean="0"/>
          </a:p>
          <a:p>
            <a:pPr marL="571500" indent="-571500">
              <a:buNone/>
            </a:pPr>
            <a:r>
              <a:rPr lang="en-US" sz="12000" dirty="0" smtClean="0"/>
              <a:t>	And even on probabilistic interpretations, we can view QM as deterministic with respect to the probability distributions themselves. </a:t>
            </a:r>
          </a:p>
          <a:p>
            <a:pPr marL="571500" indent="-571500">
              <a:buNone/>
            </a:pPr>
            <a:endParaRPr lang="en-US" sz="9600" dirty="0" smtClean="0"/>
          </a:p>
          <a:p>
            <a:pPr marL="571500" indent="-571500">
              <a:buNone/>
            </a:pPr>
            <a:endParaRPr lang="en-US" sz="9600" dirty="0" smtClean="0"/>
          </a:p>
          <a:p>
            <a:pPr marL="571500" indent="-571500">
              <a:buNone/>
            </a:pPr>
            <a:r>
              <a:rPr lang="en-US" sz="9600" dirty="0" smtClean="0"/>
              <a:t>	</a:t>
            </a:r>
          </a:p>
          <a:p>
            <a:pPr marL="571500" indent="-571500">
              <a:buNone/>
            </a:pPr>
            <a:r>
              <a:rPr lang="en-US" sz="9600" dirty="0" smtClean="0"/>
              <a:t>	</a:t>
            </a:r>
          </a:p>
          <a:p>
            <a:pPr marL="571500" indent="-571500">
              <a:buNone/>
            </a:pPr>
            <a:endParaRPr lang="en-US" dirty="0" smtClean="0"/>
          </a:p>
          <a:p>
            <a:pPr marL="571500" indent="-571500">
              <a:buNone/>
            </a:pPr>
            <a:r>
              <a:rPr lang="en-US" dirty="0" smtClean="0"/>
              <a:t>	</a:t>
            </a:r>
            <a:endParaRPr lang="en-US" b="1" dirty="0" smtClean="0"/>
          </a:p>
          <a:p>
            <a:pPr marL="571500" indent="-571500">
              <a:buNone/>
            </a:pPr>
            <a:r>
              <a:rPr lang="en-US" b="1" dirty="0" smtClean="0"/>
              <a:t>	</a:t>
            </a:r>
          </a:p>
        </p:txBody>
      </p:sp>
    </p:spTree>
    <p:extLst>
      <p:ext uri="{BB962C8B-B14F-4D97-AF65-F5344CB8AC3E}">
        <p14:creationId xmlns:p14="http://schemas.microsoft.com/office/powerpoint/2010/main" val="3454862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II. Determinism</a:t>
            </a:r>
            <a:endParaRPr lang="en-US" dirty="0"/>
          </a:p>
        </p:txBody>
      </p:sp>
      <p:sp>
        <p:nvSpPr>
          <p:cNvPr id="3" name="Content Placeholder 2"/>
          <p:cNvSpPr>
            <a:spLocks noGrp="1"/>
          </p:cNvSpPr>
          <p:nvPr>
            <p:ph idx="1"/>
          </p:nvPr>
        </p:nvSpPr>
        <p:spPr/>
        <p:txBody>
          <a:bodyPr>
            <a:normAutofit fontScale="25000" lnSpcReduction="20000"/>
          </a:bodyPr>
          <a:lstStyle/>
          <a:p>
            <a:pPr marL="571500" indent="-571500">
              <a:buNone/>
            </a:pPr>
            <a:r>
              <a:rPr lang="en-US" dirty="0" smtClean="0"/>
              <a:t>	</a:t>
            </a:r>
          </a:p>
          <a:p>
            <a:pPr marL="571500" indent="-571500">
              <a:buNone/>
            </a:pPr>
            <a:r>
              <a:rPr lang="en-US" sz="9600" dirty="0" smtClean="0"/>
              <a:t>	</a:t>
            </a:r>
          </a:p>
          <a:p>
            <a:pPr marL="571500" indent="-571500">
              <a:buNone/>
            </a:pPr>
            <a:r>
              <a:rPr lang="en-US" sz="9600" dirty="0"/>
              <a:t>	</a:t>
            </a:r>
            <a:r>
              <a:rPr lang="en-US" sz="12000" dirty="0" smtClean="0"/>
              <a:t>Insofar as freedom is incompatible with determinism, it is plausible that it will be incompatible with determinism about probability distributions: both the distributions, and the actual outcomes, would be fixed independently of our decisions and desires</a:t>
            </a:r>
            <a:r>
              <a:rPr lang="en-US" sz="9600" dirty="0" smtClean="0"/>
              <a:t>.</a:t>
            </a:r>
          </a:p>
          <a:p>
            <a:pPr marL="571500" indent="-571500">
              <a:buNone/>
            </a:pPr>
            <a:endParaRPr lang="en-US" sz="9600" dirty="0" smtClean="0"/>
          </a:p>
          <a:p>
            <a:pPr marL="571500" indent="-571500">
              <a:buNone/>
            </a:pPr>
            <a:endParaRPr lang="en-US" sz="9600" dirty="0" smtClean="0"/>
          </a:p>
          <a:p>
            <a:pPr marL="571500" indent="-571500">
              <a:buNone/>
            </a:pPr>
            <a:r>
              <a:rPr lang="en-US" sz="9600" dirty="0" smtClean="0"/>
              <a:t>	</a:t>
            </a:r>
          </a:p>
          <a:p>
            <a:pPr marL="571500" indent="-571500">
              <a:buNone/>
            </a:pPr>
            <a:r>
              <a:rPr lang="en-US" sz="9600" dirty="0" smtClean="0"/>
              <a:t>	</a:t>
            </a:r>
          </a:p>
          <a:p>
            <a:pPr marL="571500" indent="-571500">
              <a:buNone/>
            </a:pPr>
            <a:endParaRPr lang="en-US" dirty="0" smtClean="0"/>
          </a:p>
          <a:p>
            <a:pPr marL="571500" indent="-571500">
              <a:buNone/>
            </a:pPr>
            <a:r>
              <a:rPr lang="en-US" dirty="0" smtClean="0"/>
              <a:t>	</a:t>
            </a:r>
            <a:endParaRPr lang="en-US" b="1" dirty="0" smtClean="0"/>
          </a:p>
          <a:p>
            <a:pPr marL="571500" indent="-571500">
              <a:buNone/>
            </a:pPr>
            <a:r>
              <a:rPr lang="en-US" b="1" dirty="0" smtClean="0"/>
              <a:t>	</a:t>
            </a:r>
          </a:p>
        </p:txBody>
      </p:sp>
    </p:spTree>
    <p:extLst>
      <p:ext uri="{BB962C8B-B14F-4D97-AF65-F5344CB8AC3E}">
        <p14:creationId xmlns:p14="http://schemas.microsoft.com/office/powerpoint/2010/main" val="39202813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926</TotalTime>
  <Words>242</Words>
  <Application>Microsoft Macintosh PowerPoint</Application>
  <PresentationFormat>On-screen Show (4:3)</PresentationFormat>
  <Paragraphs>201</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Ideas of Freedom Freedom and Determinism</vt:lpstr>
      <vt:lpstr>Puzzle Sketch</vt:lpstr>
      <vt:lpstr>Puzzle II. Determinism</vt:lpstr>
      <vt:lpstr>Puzzle II. Determinism</vt:lpstr>
      <vt:lpstr>Puzzle II. Determinism</vt:lpstr>
      <vt:lpstr>Puzzle II. Determinism</vt:lpstr>
      <vt:lpstr>Puzzle II. Determinism</vt:lpstr>
      <vt:lpstr>Puzzle II. Determinism</vt:lpstr>
      <vt:lpstr>Puzzle II. Determinism</vt:lpstr>
      <vt:lpstr>Puzzle II. Determinism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lpstr>Puzzle III. Incompatiblism</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of Freedom Freedom and Determinism</dc:title>
  <dc:creator>Guy Longworth</dc:creator>
  <cp:lastModifiedBy>Guy Longworth</cp:lastModifiedBy>
  <cp:revision>59</cp:revision>
  <dcterms:created xsi:type="dcterms:W3CDTF">2010-01-22T07:22:51Z</dcterms:created>
  <dcterms:modified xsi:type="dcterms:W3CDTF">2015-10-22T15:26:38Z</dcterms:modified>
</cp:coreProperties>
</file>