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D5F21-4FEB-45A6-8814-88FE5E1DA6A0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3FB2-AE6B-4072-ADA4-7911BE7E5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027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D5F21-4FEB-45A6-8814-88FE5E1DA6A0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3FB2-AE6B-4072-ADA4-7911BE7E5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341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D5F21-4FEB-45A6-8814-88FE5E1DA6A0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3FB2-AE6B-4072-ADA4-7911BE7E5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7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D5F21-4FEB-45A6-8814-88FE5E1DA6A0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3FB2-AE6B-4072-ADA4-7911BE7E5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69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D5F21-4FEB-45A6-8814-88FE5E1DA6A0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3FB2-AE6B-4072-ADA4-7911BE7E5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12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D5F21-4FEB-45A6-8814-88FE5E1DA6A0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3FB2-AE6B-4072-ADA4-7911BE7E5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550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D5F21-4FEB-45A6-8814-88FE5E1DA6A0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3FB2-AE6B-4072-ADA4-7911BE7E5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166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D5F21-4FEB-45A6-8814-88FE5E1DA6A0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3FB2-AE6B-4072-ADA4-7911BE7E5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028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D5F21-4FEB-45A6-8814-88FE5E1DA6A0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3FB2-AE6B-4072-ADA4-7911BE7E5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12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D5F21-4FEB-45A6-8814-88FE5E1DA6A0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3FB2-AE6B-4072-ADA4-7911BE7E5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968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D5F21-4FEB-45A6-8814-88FE5E1DA6A0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F3FB2-AE6B-4072-ADA4-7911BE7E5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641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D5F21-4FEB-45A6-8814-88FE5E1DA6A0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F3FB2-AE6B-4072-ADA4-7911BE7E50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983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Hobbes on freedom as absence of external impediments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608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5616" y="1582341"/>
            <a:ext cx="691276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What determines what he or she in fact does is the final passion (appetite or aversion) </a:t>
            </a:r>
            <a:r>
              <a:rPr lang="en-GB" sz="2000" dirty="0" smtClean="0"/>
              <a:t>resulting from </a:t>
            </a:r>
            <a:r>
              <a:rPr lang="en-GB" sz="2000" dirty="0"/>
              <a:t>the process of deliberation:</a:t>
            </a:r>
          </a:p>
          <a:p>
            <a:endParaRPr lang="en-GB" sz="2000" dirty="0" smtClean="0"/>
          </a:p>
          <a:p>
            <a:pPr marL="457200"/>
            <a:r>
              <a:rPr lang="en-GB" sz="2000" dirty="0" smtClean="0"/>
              <a:t>In </a:t>
            </a:r>
            <a:r>
              <a:rPr lang="en-GB" sz="2000" i="1" dirty="0"/>
              <a:t>Deliberation</a:t>
            </a:r>
            <a:r>
              <a:rPr lang="en-GB" sz="2000" dirty="0"/>
              <a:t>, the last Appetite, or Aversion, immediately </a:t>
            </a:r>
            <a:r>
              <a:rPr lang="en-GB" sz="2000" dirty="0" err="1"/>
              <a:t>adhaering</a:t>
            </a:r>
            <a:r>
              <a:rPr lang="en-GB" sz="2000" dirty="0"/>
              <a:t> to the action, or to the omission thereof, is that wee call the WILL; the Act, (not the faculty,) of </a:t>
            </a:r>
            <a:r>
              <a:rPr lang="en-GB" sz="2000" i="1" dirty="0"/>
              <a:t>Willing</a:t>
            </a:r>
            <a:r>
              <a:rPr lang="en-GB" sz="2000" dirty="0"/>
              <a:t>. And Beasts that have Deliberation, must necessarily also have </a:t>
            </a:r>
            <a:r>
              <a:rPr lang="en-GB" sz="2000" i="1" dirty="0"/>
              <a:t>Will</a:t>
            </a:r>
            <a:r>
              <a:rPr lang="en-GB" sz="2000" dirty="0"/>
              <a:t>. (L XI, 44)</a:t>
            </a:r>
          </a:p>
          <a:p>
            <a:pPr marL="457200"/>
            <a:endParaRPr lang="en-GB" sz="2000" i="1" dirty="0" smtClean="0"/>
          </a:p>
          <a:p>
            <a:pPr marL="457200"/>
            <a:r>
              <a:rPr lang="en-GB" sz="2000" i="1" dirty="0" smtClean="0"/>
              <a:t>Will</a:t>
            </a:r>
            <a:r>
              <a:rPr lang="en-GB" sz="2000" dirty="0" smtClean="0"/>
              <a:t> </a:t>
            </a:r>
            <a:r>
              <a:rPr lang="en-GB" sz="2000" dirty="0"/>
              <a:t>therefore </a:t>
            </a:r>
            <a:r>
              <a:rPr lang="en-GB" sz="2000" i="1" dirty="0"/>
              <a:t>is the last Appetite in Deliberating</a:t>
            </a:r>
            <a:r>
              <a:rPr lang="en-GB" sz="2000" dirty="0"/>
              <a:t>. (L XI, 45)</a:t>
            </a:r>
          </a:p>
          <a:p>
            <a:endParaRPr lang="en-GB" sz="2000" dirty="0" smtClean="0"/>
          </a:p>
          <a:p>
            <a:r>
              <a:rPr lang="en-GB" sz="2000" dirty="0" smtClean="0"/>
              <a:t>Thus </a:t>
            </a:r>
            <a:r>
              <a:rPr lang="en-GB" sz="2000" dirty="0"/>
              <a:t>the </a:t>
            </a:r>
            <a:r>
              <a:rPr lang="en-GB" sz="2000" u="sng" dirty="0"/>
              <a:t>strongest</a:t>
            </a:r>
            <a:r>
              <a:rPr lang="en-GB" sz="2000" dirty="0"/>
              <a:t> passion causally determines human </a:t>
            </a:r>
            <a:r>
              <a:rPr lang="en-GB" sz="2000" dirty="0" smtClean="0"/>
              <a:t>action in the end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8414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1600" y="836712"/>
            <a:ext cx="727280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Example:</a:t>
            </a:r>
          </a:p>
          <a:p>
            <a:endParaRPr lang="en-GB" sz="2000" dirty="0" smtClean="0"/>
          </a:p>
          <a:p>
            <a:r>
              <a:rPr lang="en-GB" sz="2000" dirty="0" smtClean="0"/>
              <a:t>Take </a:t>
            </a:r>
            <a:r>
              <a:rPr lang="en-GB" sz="2000" dirty="0"/>
              <a:t>two passions: greed and the desire for self-preservation (fear of death)</a:t>
            </a:r>
          </a:p>
          <a:p>
            <a:endParaRPr lang="en-GB" sz="2000" dirty="0" smtClean="0"/>
          </a:p>
          <a:p>
            <a:r>
              <a:rPr lang="en-GB" sz="2000" dirty="0" smtClean="0"/>
              <a:t>A </a:t>
            </a:r>
            <a:r>
              <a:rPr lang="en-GB" sz="2000" dirty="0"/>
              <a:t>person driven by greed considers stealing another person’s goods</a:t>
            </a:r>
          </a:p>
          <a:p>
            <a:endParaRPr lang="en-GB" sz="2000" dirty="0" smtClean="0"/>
          </a:p>
          <a:p>
            <a:r>
              <a:rPr lang="en-GB" sz="2000" dirty="0" smtClean="0"/>
              <a:t>Deliberation</a:t>
            </a:r>
            <a:r>
              <a:rPr lang="en-GB" sz="2000" dirty="0"/>
              <a:t>, however, makes clear the possible evil consequences of doing so (death by hanging)</a:t>
            </a:r>
          </a:p>
          <a:p>
            <a:endParaRPr lang="en-GB" sz="2000" dirty="0" smtClean="0"/>
          </a:p>
          <a:p>
            <a:r>
              <a:rPr lang="en-GB" sz="2000" dirty="0" smtClean="0"/>
              <a:t>In </a:t>
            </a:r>
            <a:r>
              <a:rPr lang="en-GB" sz="2000" dirty="0"/>
              <a:t>the end, fear of death (cause) proves to be the stronger desire </a:t>
            </a:r>
          </a:p>
          <a:p>
            <a:endParaRPr lang="en-GB" sz="2000" dirty="0" smtClean="0"/>
          </a:p>
          <a:p>
            <a:r>
              <a:rPr lang="en-GB" sz="2000" dirty="0" smtClean="0"/>
              <a:t>Therefore</a:t>
            </a:r>
            <a:r>
              <a:rPr lang="en-GB" sz="2000" dirty="0"/>
              <a:t>, this person does not </a:t>
            </a:r>
            <a:r>
              <a:rPr lang="en-GB" sz="2000" dirty="0" smtClean="0"/>
              <a:t>attempt to steal </a:t>
            </a:r>
            <a:r>
              <a:rPr lang="en-GB" sz="2000" dirty="0"/>
              <a:t>another person’s </a:t>
            </a:r>
            <a:r>
              <a:rPr lang="en-GB" sz="2000" dirty="0" smtClean="0"/>
              <a:t>goods </a:t>
            </a:r>
            <a:r>
              <a:rPr lang="en-GB" sz="2000" dirty="0"/>
              <a:t>(effect</a:t>
            </a:r>
            <a:r>
              <a:rPr lang="en-GB" sz="2000" dirty="0" smtClean="0"/>
              <a:t>)</a:t>
            </a:r>
          </a:p>
          <a:p>
            <a:endParaRPr lang="en-GB" sz="2000" dirty="0"/>
          </a:p>
          <a:p>
            <a:pPr marL="457200"/>
            <a:r>
              <a:rPr lang="en-GB" sz="2000" dirty="0"/>
              <a:t>Now deliberation is simply weighing up the advantages and disadvantages of the action we are addressing (as on a pair of scales), where the weightier consideration necessarily goes into effect by its own natural inclination. (OC, 152</a:t>
            </a:r>
            <a:r>
              <a:rPr lang="en-GB" sz="2000" dirty="0" smtClean="0"/>
              <a:t>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702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9632" y="1166843"/>
            <a:ext cx="68407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Thus, </a:t>
            </a:r>
            <a:r>
              <a:rPr lang="en-GB" sz="2000" dirty="0"/>
              <a:t>the person who decides to throw his or her goods overboard through fear that the ship will </a:t>
            </a:r>
            <a:r>
              <a:rPr lang="en-GB" sz="2000" dirty="0" smtClean="0"/>
              <a:t>sink </a:t>
            </a:r>
            <a:r>
              <a:rPr lang="en-GB" sz="2000" dirty="0"/>
              <a:t>was free to perform or not to perform this act </a:t>
            </a:r>
            <a:r>
              <a:rPr lang="en-GB" sz="2000" u="sng" dirty="0"/>
              <a:t>only</a:t>
            </a:r>
            <a:r>
              <a:rPr lang="en-GB" sz="2000" dirty="0"/>
              <a:t> </a:t>
            </a:r>
            <a:r>
              <a:rPr lang="en-GB" sz="2000" dirty="0" smtClean="0"/>
              <a:t>until the strongest </a:t>
            </a:r>
            <a:r>
              <a:rPr lang="en-GB" sz="2000" dirty="0"/>
              <a:t>passion determined what he or she in fact did</a:t>
            </a:r>
          </a:p>
          <a:p>
            <a:endParaRPr lang="en-GB" sz="2000" dirty="0" smtClean="0"/>
          </a:p>
          <a:p>
            <a:r>
              <a:rPr lang="en-GB" sz="2000" dirty="0" smtClean="0"/>
              <a:t>He </a:t>
            </a:r>
            <a:r>
              <a:rPr lang="en-GB" sz="2000" dirty="0"/>
              <a:t>or she was free </a:t>
            </a:r>
            <a:r>
              <a:rPr lang="en-GB" sz="2000" dirty="0" smtClean="0"/>
              <a:t>while deliberating during </a:t>
            </a:r>
            <a:r>
              <a:rPr lang="en-GB" sz="2000" dirty="0"/>
              <a:t>the process of deliberation only in so far as he or she had not been caused to act in one way rather than another (at this </a:t>
            </a:r>
            <a:r>
              <a:rPr lang="en-GB" sz="2000" dirty="0" smtClean="0"/>
              <a:t>point, </a:t>
            </a:r>
            <a:r>
              <a:rPr lang="en-GB" sz="2000" dirty="0"/>
              <a:t>it was still possible that he or she </a:t>
            </a:r>
            <a:r>
              <a:rPr lang="en-GB" sz="2000" dirty="0" smtClean="0"/>
              <a:t>would </a:t>
            </a:r>
            <a:r>
              <a:rPr lang="en-GB" sz="2000" dirty="0" smtClean="0"/>
              <a:t>either </a:t>
            </a:r>
            <a:r>
              <a:rPr lang="en-GB" sz="2000" dirty="0"/>
              <a:t>throw or not throw the goods overboard)</a:t>
            </a:r>
          </a:p>
          <a:p>
            <a:endParaRPr lang="en-GB" sz="2000" dirty="0" smtClean="0"/>
          </a:p>
          <a:p>
            <a:r>
              <a:rPr lang="en-GB" sz="2000" dirty="0" smtClean="0"/>
              <a:t>Even </a:t>
            </a:r>
            <a:r>
              <a:rPr lang="en-GB" sz="2000" dirty="0"/>
              <a:t>a man who hands over his wallet to a mugger holding a gun to his head would be doing so voluntarily, because he desires to avoid being </a:t>
            </a:r>
            <a:r>
              <a:rPr lang="en-GB" sz="2000" dirty="0" smtClean="0"/>
              <a:t>shot</a:t>
            </a:r>
          </a:p>
          <a:p>
            <a:endParaRPr lang="en-GB" sz="2000" dirty="0"/>
          </a:p>
          <a:p>
            <a:r>
              <a:rPr lang="en-GB" sz="2000" dirty="0" smtClean="0"/>
              <a:t>Thus, </a:t>
            </a:r>
            <a:r>
              <a:rPr lang="en-GB" sz="2000" dirty="0"/>
              <a:t>acting voluntarily for Hobbes means acting on the basis of a desire that one has (as opposed to being determined to act purely by </a:t>
            </a:r>
            <a:r>
              <a:rPr lang="en-GB" sz="2000" dirty="0" smtClean="0"/>
              <a:t>external force or pressure</a:t>
            </a:r>
            <a:r>
              <a:rPr lang="en-GB" sz="2000" dirty="0" smtClean="0"/>
              <a:t>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6653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1640" y="1124744"/>
            <a:ext cx="66247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/>
              <a:t>4. Hobbes’s </a:t>
            </a:r>
            <a:r>
              <a:rPr lang="en-GB" sz="2000" b="1" dirty="0" err="1"/>
              <a:t>compatibilism</a:t>
            </a:r>
            <a:endParaRPr lang="en-GB" sz="2000" dirty="0"/>
          </a:p>
          <a:p>
            <a:endParaRPr lang="en-GB" sz="2000" i="1" dirty="0" smtClean="0"/>
          </a:p>
          <a:p>
            <a:pPr marL="457200"/>
            <a:r>
              <a:rPr lang="en-GB" sz="2000" i="1" dirty="0" smtClean="0"/>
              <a:t>Liberty</a:t>
            </a:r>
            <a:r>
              <a:rPr lang="en-GB" sz="2000" dirty="0"/>
              <a:t>, and </a:t>
            </a:r>
            <a:r>
              <a:rPr lang="en-GB" sz="2000" i="1" dirty="0"/>
              <a:t>Necessity</a:t>
            </a:r>
            <a:r>
              <a:rPr lang="en-GB" sz="2000" dirty="0"/>
              <a:t> are consistent; as in the water, that hath not only </a:t>
            </a:r>
            <a:r>
              <a:rPr lang="en-GB" sz="2000" i="1" dirty="0"/>
              <a:t>liberty</a:t>
            </a:r>
            <a:r>
              <a:rPr lang="en-GB" sz="2000" dirty="0"/>
              <a:t>, but a </a:t>
            </a:r>
            <a:r>
              <a:rPr lang="en-GB" sz="2000" i="1" dirty="0"/>
              <a:t>necessity</a:t>
            </a:r>
            <a:r>
              <a:rPr lang="en-GB" sz="2000" dirty="0"/>
              <a:t> of descending by the Channel; so likewise in the Actions which men voluntarily doe: which, because they proceed from their will, proceed from </a:t>
            </a:r>
            <a:r>
              <a:rPr lang="en-GB" sz="2000" i="1" dirty="0"/>
              <a:t>liberty</a:t>
            </a:r>
            <a:r>
              <a:rPr lang="en-GB" sz="2000" dirty="0"/>
              <a:t>; and yet, because every act of mans will, and every desire, and inclination </a:t>
            </a:r>
            <a:r>
              <a:rPr lang="en-GB" sz="2000" dirty="0" err="1"/>
              <a:t>proceedeth</a:t>
            </a:r>
            <a:r>
              <a:rPr lang="en-GB" sz="2000" dirty="0"/>
              <a:t> from some cause, and that from another cause, in a </a:t>
            </a:r>
            <a:r>
              <a:rPr lang="en-GB" sz="2000" dirty="0" err="1"/>
              <a:t>continuall</a:t>
            </a:r>
            <a:r>
              <a:rPr lang="en-GB" sz="2000" dirty="0"/>
              <a:t> </a:t>
            </a:r>
            <a:r>
              <a:rPr lang="en-GB" sz="2000" dirty="0" err="1"/>
              <a:t>chaine</a:t>
            </a:r>
            <a:r>
              <a:rPr lang="en-GB" sz="2000" dirty="0"/>
              <a:t>, (whose first link is in the hand of God the first of all causes,), they proceed from </a:t>
            </a:r>
            <a:r>
              <a:rPr lang="en-GB" sz="2000" i="1" dirty="0"/>
              <a:t>necessity</a:t>
            </a:r>
            <a:r>
              <a:rPr lang="en-GB" sz="2000" dirty="0"/>
              <a:t>. (L XXI, 146-7)</a:t>
            </a:r>
          </a:p>
        </p:txBody>
      </p:sp>
    </p:spTree>
    <p:extLst>
      <p:ext uri="{BB962C8B-B14F-4D97-AF65-F5344CB8AC3E}">
        <p14:creationId xmlns:p14="http://schemas.microsoft.com/office/powerpoint/2010/main" val="19687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7624" y="1582341"/>
            <a:ext cx="66247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(1a) Water is free in so far as it may follow its natural course within the bounds set by the banks of the river</a:t>
            </a:r>
          </a:p>
          <a:p>
            <a:endParaRPr lang="en-GB" sz="2000" dirty="0" smtClean="0"/>
          </a:p>
          <a:p>
            <a:r>
              <a:rPr lang="en-GB" sz="2000" dirty="0" smtClean="0"/>
              <a:t>(</a:t>
            </a:r>
            <a:r>
              <a:rPr lang="en-GB" sz="2000" dirty="0"/>
              <a:t>1b) Water is </a:t>
            </a:r>
            <a:r>
              <a:rPr lang="en-GB" sz="2000" dirty="0" smtClean="0"/>
              <a:t>causally </a:t>
            </a:r>
            <a:r>
              <a:rPr lang="en-GB" sz="2000" dirty="0"/>
              <a:t>determined in that it cannot do anything other than flow in a particular direction given its own nature and certain other conditions </a:t>
            </a:r>
          </a:p>
          <a:p>
            <a:endParaRPr lang="en-GB" sz="2000" dirty="0" smtClean="0"/>
          </a:p>
          <a:p>
            <a:r>
              <a:rPr lang="en-GB" sz="2000" dirty="0" smtClean="0"/>
              <a:t>(</a:t>
            </a:r>
            <a:r>
              <a:rPr lang="en-GB" sz="2000" dirty="0"/>
              <a:t>2a) Human beings are free in so far as they are not impeded from doing what they desire to do</a:t>
            </a:r>
          </a:p>
          <a:p>
            <a:endParaRPr lang="en-GB" sz="2000" dirty="0" smtClean="0"/>
          </a:p>
          <a:p>
            <a:r>
              <a:rPr lang="en-GB" sz="2000" dirty="0" smtClean="0"/>
              <a:t>(</a:t>
            </a:r>
            <a:r>
              <a:rPr lang="en-GB" sz="2000" dirty="0"/>
              <a:t>2b) Human beings are </a:t>
            </a:r>
            <a:r>
              <a:rPr lang="en-GB" sz="2000" dirty="0" smtClean="0"/>
              <a:t>causally </a:t>
            </a:r>
            <a:r>
              <a:rPr lang="en-GB" sz="2000" dirty="0"/>
              <a:t>determined by the strongest desire (which is not itself chosen) in any given situation </a:t>
            </a:r>
          </a:p>
        </p:txBody>
      </p:sp>
    </p:spTree>
    <p:extLst>
      <p:ext uri="{BB962C8B-B14F-4D97-AF65-F5344CB8AC3E}">
        <p14:creationId xmlns:p14="http://schemas.microsoft.com/office/powerpoint/2010/main" val="386481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9632" y="1443841"/>
            <a:ext cx="67687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/>
              <a:t>5. Political implications – ‘the </a:t>
            </a:r>
            <a:r>
              <a:rPr lang="en-GB" sz="2000" b="1" i="1" dirty="0"/>
              <a:t>Liberty of Subjects</a:t>
            </a:r>
            <a:r>
              <a:rPr lang="en-GB" sz="2000" b="1" dirty="0"/>
              <a:t>’</a:t>
            </a:r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If </a:t>
            </a:r>
            <a:r>
              <a:rPr lang="en-GB" sz="2000" dirty="0"/>
              <a:t>everyone does what he or she </a:t>
            </a:r>
            <a:r>
              <a:rPr lang="en-GB" sz="2000" dirty="0" smtClean="0"/>
              <a:t>desires to do, </a:t>
            </a:r>
            <a:r>
              <a:rPr lang="en-GB" sz="2000" dirty="0"/>
              <a:t>the result will be deadly conflict between human beings </a:t>
            </a:r>
          </a:p>
          <a:p>
            <a:endParaRPr lang="en-GB" sz="2000" dirty="0" smtClean="0"/>
          </a:p>
          <a:p>
            <a:r>
              <a:rPr lang="en-GB" sz="2000" dirty="0" smtClean="0"/>
              <a:t>The </a:t>
            </a:r>
            <a:r>
              <a:rPr lang="en-GB" sz="2000" dirty="0"/>
              <a:t>desire for self-preservation will therefore lead people </a:t>
            </a:r>
            <a:r>
              <a:rPr lang="en-GB" sz="2000" dirty="0" smtClean="0"/>
              <a:t>to </a:t>
            </a:r>
            <a:r>
              <a:rPr lang="en-GB" sz="2000" dirty="0"/>
              <a:t>subject themselves to a sovereign power and the laws issued by such a power, which are </a:t>
            </a:r>
            <a:r>
              <a:rPr lang="en-GB" sz="2000" dirty="0" smtClean="0"/>
              <a:t>conditions </a:t>
            </a:r>
            <a:r>
              <a:rPr lang="en-GB" sz="2000" dirty="0"/>
              <a:t>of peaceable coexistence</a:t>
            </a:r>
          </a:p>
          <a:p>
            <a:endParaRPr lang="en-GB" sz="2000" dirty="0" smtClean="0"/>
          </a:p>
          <a:p>
            <a:r>
              <a:rPr lang="en-GB" sz="2000" dirty="0" smtClean="0"/>
              <a:t>The </a:t>
            </a:r>
            <a:r>
              <a:rPr lang="en-GB" sz="2000" dirty="0"/>
              <a:t>liberty of subjects consists in freedom </a:t>
            </a:r>
            <a:r>
              <a:rPr lang="en-GB" sz="2000" i="1" dirty="0"/>
              <a:t>from</a:t>
            </a:r>
            <a:r>
              <a:rPr lang="en-GB" sz="2000" dirty="0"/>
              <a:t> law – one is free to do whatever one desires to do </a:t>
            </a:r>
            <a:r>
              <a:rPr lang="en-GB" sz="2000" u="sng" dirty="0"/>
              <a:t>so long as the laws do not forbid it</a:t>
            </a:r>
            <a:r>
              <a:rPr lang="en-GB" sz="20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48205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1640" y="1166843"/>
            <a:ext cx="62646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/>
            <a:r>
              <a:rPr lang="en-GB" sz="2000" dirty="0"/>
              <a:t>The Liberty of a Subject, </a:t>
            </a:r>
            <a:r>
              <a:rPr lang="en-GB" sz="2000" dirty="0" err="1"/>
              <a:t>lyeth</a:t>
            </a:r>
            <a:r>
              <a:rPr lang="en-GB" sz="2000" dirty="0"/>
              <a:t> therefore only in those things, which in regulating their actions, the </a:t>
            </a:r>
            <a:r>
              <a:rPr lang="en-GB" sz="2000" dirty="0" err="1"/>
              <a:t>Soveraign</a:t>
            </a:r>
            <a:r>
              <a:rPr lang="en-GB" sz="2000" dirty="0"/>
              <a:t> hath </a:t>
            </a:r>
            <a:r>
              <a:rPr lang="en-GB" sz="2000" dirty="0" err="1"/>
              <a:t>praetermitted</a:t>
            </a:r>
            <a:r>
              <a:rPr lang="en-GB" sz="2000" dirty="0"/>
              <a:t> [</a:t>
            </a:r>
            <a:r>
              <a:rPr lang="en-GB" sz="2000" dirty="0" smtClean="0"/>
              <a:t>omitted </a:t>
            </a:r>
            <a:r>
              <a:rPr lang="en-GB" sz="2000" dirty="0"/>
              <a:t>to do or to mention, DJ]: such as is the Liberty to buy, and sell, and otherwise contract with one another; to choose their own </a:t>
            </a:r>
            <a:r>
              <a:rPr lang="en-GB" sz="2000" dirty="0" err="1"/>
              <a:t>aboad</a:t>
            </a:r>
            <a:r>
              <a:rPr lang="en-GB" sz="2000" dirty="0"/>
              <a:t>, their own diet, their own trade of life, and institute their children as they themselves think fit; &amp; the like. (L XXI, 148)</a:t>
            </a:r>
          </a:p>
          <a:p>
            <a:pPr marL="457200"/>
            <a:r>
              <a:rPr lang="en-GB" sz="2000" dirty="0"/>
              <a:t> </a:t>
            </a:r>
          </a:p>
          <a:p>
            <a:pPr marL="457200"/>
            <a:r>
              <a:rPr lang="en-GB" sz="2000" dirty="0"/>
              <a:t> </a:t>
            </a:r>
          </a:p>
          <a:p>
            <a:pPr marL="457200"/>
            <a:r>
              <a:rPr lang="en-GB" sz="2000" dirty="0"/>
              <a:t>As for other </a:t>
            </a:r>
            <a:r>
              <a:rPr lang="en-GB" sz="2000" dirty="0" err="1"/>
              <a:t>Lyberties</a:t>
            </a:r>
            <a:r>
              <a:rPr lang="en-GB" sz="2000" dirty="0"/>
              <a:t>, they depend on the Silence of the Law. In cases where the Sovereign has prescribed no rule, there the Subject hath the Liberty to do, or </a:t>
            </a:r>
            <a:r>
              <a:rPr lang="en-GB" sz="2000" dirty="0" err="1"/>
              <a:t>forbeare</a:t>
            </a:r>
            <a:r>
              <a:rPr lang="en-GB" sz="2000" dirty="0"/>
              <a:t>, according to his own discretion. (L XXI, 152)</a:t>
            </a:r>
          </a:p>
        </p:txBody>
      </p:sp>
    </p:spTree>
    <p:extLst>
      <p:ext uri="{BB962C8B-B14F-4D97-AF65-F5344CB8AC3E}">
        <p14:creationId xmlns:p14="http://schemas.microsoft.com/office/powerpoint/2010/main" val="92165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1640" y="1166842"/>
            <a:ext cx="64087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Laws conceived as analogous to external impediments to motion – ‘</a:t>
            </a:r>
            <a:r>
              <a:rPr lang="en-GB" sz="2000" dirty="0" err="1"/>
              <a:t>Artificiall</a:t>
            </a:r>
            <a:r>
              <a:rPr lang="en-GB" sz="2000" dirty="0"/>
              <a:t> Chains’ (L XXI, 147)</a:t>
            </a:r>
          </a:p>
          <a:p>
            <a:endParaRPr lang="en-GB" sz="2000" dirty="0" smtClean="0"/>
          </a:p>
          <a:p>
            <a:r>
              <a:rPr lang="en-GB" sz="2000" dirty="0" smtClean="0"/>
              <a:t>How </a:t>
            </a:r>
            <a:r>
              <a:rPr lang="en-GB" sz="2000" dirty="0"/>
              <a:t>convincing is this analogy?</a:t>
            </a:r>
          </a:p>
          <a:p>
            <a:endParaRPr lang="en-GB" sz="2000" dirty="0" smtClean="0"/>
          </a:p>
          <a:p>
            <a:r>
              <a:rPr lang="en-GB" sz="2000" dirty="0" smtClean="0"/>
              <a:t>Legal </a:t>
            </a:r>
            <a:r>
              <a:rPr lang="en-GB" sz="2000" dirty="0"/>
              <a:t>constraints do not make it physically impossible to do something: </a:t>
            </a:r>
          </a:p>
          <a:p>
            <a:endParaRPr lang="en-GB" sz="2000" dirty="0" smtClean="0"/>
          </a:p>
          <a:p>
            <a:pPr marL="457200"/>
            <a:r>
              <a:rPr lang="en-GB" sz="2000" dirty="0" smtClean="0"/>
              <a:t>These </a:t>
            </a:r>
            <a:r>
              <a:rPr lang="en-GB" sz="2000" dirty="0"/>
              <a:t>Bonds in their own nature but weak, may </a:t>
            </a:r>
            <a:r>
              <a:rPr lang="en-GB" sz="2000" dirty="0" err="1"/>
              <a:t>neverthelesse</a:t>
            </a:r>
            <a:r>
              <a:rPr lang="en-GB" sz="2000" dirty="0"/>
              <a:t> be made to hold, by the danger, though not by the difficulty of breaking them. (L XXI, 147)</a:t>
            </a:r>
          </a:p>
          <a:p>
            <a:endParaRPr lang="en-GB" sz="2000" dirty="0" smtClean="0"/>
          </a:p>
          <a:p>
            <a:r>
              <a:rPr lang="en-GB" sz="2000" dirty="0" smtClean="0"/>
              <a:t>Hobbes </a:t>
            </a:r>
            <a:r>
              <a:rPr lang="en-GB" sz="2000" dirty="0"/>
              <a:t>denies that there is anything more to freedom </a:t>
            </a:r>
            <a:r>
              <a:rPr lang="en-GB" sz="2000" dirty="0" smtClean="0"/>
              <a:t>within </a:t>
            </a:r>
            <a:r>
              <a:rPr lang="en-GB" sz="2000" dirty="0"/>
              <a:t>a state than </a:t>
            </a:r>
            <a:r>
              <a:rPr lang="en-GB" sz="2000" dirty="0" smtClean="0"/>
              <a:t>this absence of legal constraints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8932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5616" y="1166843"/>
            <a:ext cx="698477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He thereby rejects </a:t>
            </a:r>
            <a:r>
              <a:rPr lang="en-GB" sz="2000" dirty="0" smtClean="0"/>
              <a:t>the idea such </a:t>
            </a:r>
            <a:r>
              <a:rPr lang="en-GB" sz="2000" dirty="0"/>
              <a:t>political freedoms as determining the laws to which one is subject </a:t>
            </a:r>
            <a:r>
              <a:rPr lang="en-GB" sz="2000" dirty="0" smtClean="0"/>
              <a:t>(self-government) </a:t>
            </a:r>
            <a:r>
              <a:rPr lang="en-GB" sz="2000" dirty="0"/>
              <a:t>are conditions of being </a:t>
            </a:r>
            <a:r>
              <a:rPr lang="en-GB" sz="2000" dirty="0" smtClean="0"/>
              <a:t>genuinely free</a:t>
            </a:r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Rather</a:t>
            </a:r>
            <a:r>
              <a:rPr lang="en-GB" sz="2000" dirty="0"/>
              <a:t>, he emphasizes the duty to obey the laws issued by the sovereign (whatever they happen to be)</a:t>
            </a:r>
          </a:p>
          <a:p>
            <a:endParaRPr lang="en-GB" sz="2000" dirty="0" smtClean="0"/>
          </a:p>
          <a:p>
            <a:r>
              <a:rPr lang="en-GB" sz="2000" dirty="0" smtClean="0"/>
              <a:t>In </a:t>
            </a:r>
            <a:r>
              <a:rPr lang="en-GB" sz="2000" dirty="0"/>
              <a:t>consenting to renounce one’s natural freedom, one becomes the ‘author’ of whatsoever the sovereign </a:t>
            </a:r>
            <a:r>
              <a:rPr lang="en-GB" sz="2000" dirty="0" smtClean="0"/>
              <a:t>commands, </a:t>
            </a:r>
            <a:r>
              <a:rPr lang="en-GB" sz="2000" dirty="0"/>
              <a:t>and one is therefore obliged </a:t>
            </a:r>
            <a:r>
              <a:rPr lang="en-GB" sz="2000" dirty="0" smtClean="0"/>
              <a:t>simply to obey</a:t>
            </a:r>
            <a:endParaRPr lang="en-GB" sz="2000" dirty="0" smtClean="0"/>
          </a:p>
          <a:p>
            <a:pPr marL="457200"/>
            <a:endParaRPr lang="en-GB" sz="2000" dirty="0" smtClean="0"/>
          </a:p>
          <a:p>
            <a:pPr marL="457200"/>
            <a:r>
              <a:rPr lang="en-GB" sz="2000" dirty="0" smtClean="0"/>
              <a:t>For </a:t>
            </a:r>
            <a:r>
              <a:rPr lang="en-GB" sz="2000" dirty="0"/>
              <a:t>if wee take Liberty in the proper sense, for </a:t>
            </a:r>
            <a:r>
              <a:rPr lang="en-GB" sz="2000" dirty="0" err="1"/>
              <a:t>corporall</a:t>
            </a:r>
            <a:r>
              <a:rPr lang="en-GB" sz="2000" dirty="0"/>
              <a:t> Liberty; that is to say, </a:t>
            </a:r>
            <a:r>
              <a:rPr lang="en-GB" sz="2000" dirty="0" err="1"/>
              <a:t>freedome</a:t>
            </a:r>
            <a:r>
              <a:rPr lang="en-GB" sz="2000" dirty="0"/>
              <a:t> from chains, and prison, it were very absurd for men to </a:t>
            </a:r>
            <a:r>
              <a:rPr lang="en-GB" sz="2000" dirty="0" err="1"/>
              <a:t>clamor</a:t>
            </a:r>
            <a:r>
              <a:rPr lang="en-GB" sz="2000" dirty="0"/>
              <a:t> as they doe, for the Liberty they so manifestly enjoy. (L XXI, 147)</a:t>
            </a:r>
          </a:p>
        </p:txBody>
      </p:sp>
    </p:spTree>
    <p:extLst>
      <p:ext uri="{BB962C8B-B14F-4D97-AF65-F5344CB8AC3E}">
        <p14:creationId xmlns:p14="http://schemas.microsoft.com/office/powerpoint/2010/main" val="207155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36154" y="1196752"/>
            <a:ext cx="66967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Couldn’t even a slave be free in this sense?</a:t>
            </a:r>
          </a:p>
          <a:p>
            <a:endParaRPr lang="en-GB" sz="2000" dirty="0" smtClean="0"/>
          </a:p>
          <a:p>
            <a:r>
              <a:rPr lang="en-GB" sz="2000" dirty="0" smtClean="0"/>
              <a:t>If </a:t>
            </a:r>
            <a:r>
              <a:rPr lang="en-GB" sz="2000" dirty="0"/>
              <a:t>freedom just is the absence of external impediments to motion, a slave whose movements are not completely restricted would </a:t>
            </a:r>
            <a:r>
              <a:rPr lang="en-GB" sz="2000" dirty="0" smtClean="0"/>
              <a:t>to some extent be </a:t>
            </a:r>
            <a:r>
              <a:rPr lang="en-GB" sz="2000" dirty="0"/>
              <a:t>free:</a:t>
            </a:r>
          </a:p>
          <a:p>
            <a:endParaRPr lang="en-GB" sz="2000" dirty="0" smtClean="0"/>
          </a:p>
          <a:p>
            <a:pPr marL="457200"/>
            <a:r>
              <a:rPr lang="en-GB" sz="2000" dirty="0" smtClean="0"/>
              <a:t>[</a:t>
            </a:r>
            <a:r>
              <a:rPr lang="en-GB" sz="2000" dirty="0"/>
              <a:t>A]</a:t>
            </a:r>
            <a:r>
              <a:rPr lang="en-GB" sz="2000" dirty="0" err="1"/>
              <a:t>ll</a:t>
            </a:r>
            <a:r>
              <a:rPr lang="en-GB" sz="2000" dirty="0"/>
              <a:t> </a:t>
            </a:r>
            <a:r>
              <a:rPr lang="en-GB" sz="2000" i="1" dirty="0"/>
              <a:t>slaves</a:t>
            </a:r>
            <a:r>
              <a:rPr lang="en-GB" sz="2000" dirty="0"/>
              <a:t> and </a:t>
            </a:r>
            <a:r>
              <a:rPr lang="en-GB" sz="2000" i="1" dirty="0"/>
              <a:t>subjects</a:t>
            </a:r>
            <a:r>
              <a:rPr lang="en-GB" sz="2000" dirty="0"/>
              <a:t> are </a:t>
            </a:r>
            <a:r>
              <a:rPr lang="en-GB" sz="2000" i="1" dirty="0"/>
              <a:t>free</a:t>
            </a:r>
            <a:r>
              <a:rPr lang="en-GB" sz="2000" dirty="0"/>
              <a:t> who are not in bonds or in prison. (OC, 111)</a:t>
            </a:r>
          </a:p>
          <a:p>
            <a:pPr marL="457200"/>
            <a:endParaRPr lang="en-GB" sz="2000" dirty="0" smtClean="0"/>
          </a:p>
          <a:p>
            <a:r>
              <a:rPr lang="en-GB" sz="2000" dirty="0" smtClean="0"/>
              <a:t>Hobbes’s </a:t>
            </a:r>
            <a:r>
              <a:rPr lang="en-GB" sz="2000" dirty="0"/>
              <a:t>citizens </a:t>
            </a:r>
            <a:r>
              <a:rPr lang="en-GB" sz="2000" dirty="0" smtClean="0"/>
              <a:t>enjoy more </a:t>
            </a:r>
            <a:r>
              <a:rPr lang="en-GB" sz="2000" dirty="0"/>
              <a:t>honour and </a:t>
            </a:r>
            <a:r>
              <a:rPr lang="en-GB" sz="2000" dirty="0" smtClean="0"/>
              <a:t>more </a:t>
            </a:r>
            <a:r>
              <a:rPr lang="en-GB" sz="2000" dirty="0"/>
              <a:t>luxuries than do slaves, but they do not necessarily </a:t>
            </a:r>
            <a:r>
              <a:rPr lang="en-GB" sz="2000" dirty="0" smtClean="0"/>
              <a:t>possess </a:t>
            </a:r>
            <a:r>
              <a:rPr lang="en-GB" sz="2000" dirty="0"/>
              <a:t>more freedom</a:t>
            </a:r>
          </a:p>
          <a:p>
            <a:endParaRPr lang="en-GB" sz="2000" dirty="0" smtClean="0"/>
          </a:p>
          <a:p>
            <a:r>
              <a:rPr lang="en-GB" sz="2000" dirty="0" smtClean="0"/>
              <a:t>But </a:t>
            </a:r>
            <a:r>
              <a:rPr lang="en-GB" sz="2000" dirty="0"/>
              <a:t>wouldn’t the citizen’s possession of more rights (e.g. rights to property) mean having more freedom? </a:t>
            </a:r>
          </a:p>
        </p:txBody>
      </p:sp>
    </p:spTree>
    <p:extLst>
      <p:ext uri="{BB962C8B-B14F-4D97-AF65-F5344CB8AC3E}">
        <p14:creationId xmlns:p14="http://schemas.microsoft.com/office/powerpoint/2010/main" val="102054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5616" y="1472204"/>
            <a:ext cx="698477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/>
              <a:t>1. Hobbes’s definition of freedom</a:t>
            </a:r>
            <a:endParaRPr lang="en-GB" sz="2000" dirty="0"/>
          </a:p>
          <a:p>
            <a:endParaRPr lang="en-GB" sz="2000" dirty="0" smtClean="0"/>
          </a:p>
          <a:p>
            <a:pPr marL="457200"/>
            <a:r>
              <a:rPr lang="en-GB" sz="2000" dirty="0" smtClean="0"/>
              <a:t>LIBERTY, or FREEDOME, </a:t>
            </a:r>
            <a:r>
              <a:rPr lang="en-GB" sz="2000" dirty="0" err="1" smtClean="0"/>
              <a:t>signifieth</a:t>
            </a:r>
            <a:r>
              <a:rPr lang="en-GB" sz="2000" dirty="0" smtClean="0"/>
              <a:t> (properly) the absence of Opposition; (by Opposition, I mean </a:t>
            </a:r>
            <a:r>
              <a:rPr lang="en-GB" sz="2000" dirty="0" err="1" smtClean="0"/>
              <a:t>externall</a:t>
            </a:r>
            <a:r>
              <a:rPr lang="en-GB" sz="2000" dirty="0" smtClean="0"/>
              <a:t> Impediments of motion;) and may be </a:t>
            </a:r>
            <a:r>
              <a:rPr lang="en-GB" sz="2000" dirty="0" err="1" smtClean="0"/>
              <a:t>applyed</a:t>
            </a:r>
            <a:r>
              <a:rPr lang="en-GB" sz="2000" dirty="0" smtClean="0"/>
              <a:t> no </a:t>
            </a:r>
            <a:r>
              <a:rPr lang="en-GB" sz="2000" dirty="0" err="1" smtClean="0"/>
              <a:t>lesse</a:t>
            </a:r>
            <a:r>
              <a:rPr lang="en-GB" sz="2000" dirty="0" smtClean="0"/>
              <a:t> to </a:t>
            </a:r>
            <a:r>
              <a:rPr lang="en-GB" sz="2000" dirty="0" err="1" smtClean="0"/>
              <a:t>Irrationall</a:t>
            </a:r>
            <a:r>
              <a:rPr lang="en-GB" sz="2000" dirty="0" smtClean="0"/>
              <a:t>, and Inanimate creatures, than to </a:t>
            </a:r>
            <a:r>
              <a:rPr lang="en-GB" sz="2000" dirty="0" err="1" smtClean="0"/>
              <a:t>Rationall</a:t>
            </a:r>
            <a:r>
              <a:rPr lang="en-GB" sz="2000" dirty="0" smtClean="0"/>
              <a:t>. For whatsoever is so </a:t>
            </a:r>
            <a:r>
              <a:rPr lang="en-GB" sz="2000" dirty="0" err="1" smtClean="0"/>
              <a:t>tyed</a:t>
            </a:r>
            <a:r>
              <a:rPr lang="en-GB" sz="2000" dirty="0" smtClean="0"/>
              <a:t>, or environed, as it cannot move, but within a certain space, which space is determined by the opposition of some </a:t>
            </a:r>
            <a:r>
              <a:rPr lang="en-GB" sz="2000" dirty="0" err="1" smtClean="0"/>
              <a:t>externall</a:t>
            </a:r>
            <a:r>
              <a:rPr lang="en-GB" sz="2000" dirty="0" smtClean="0"/>
              <a:t> body, we say it hath </a:t>
            </a:r>
            <a:r>
              <a:rPr lang="en-GB" sz="2000" dirty="0"/>
              <a:t>not Liberty to go further. (L XXI, 145</a:t>
            </a:r>
            <a:r>
              <a:rPr lang="en-GB" sz="2000" dirty="0" smtClean="0"/>
              <a:t>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7465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9632" y="1305342"/>
            <a:ext cx="68407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L</a:t>
            </a:r>
            <a:r>
              <a:rPr lang="en-GB" sz="2000" dirty="0" smtClean="0"/>
              <a:t>iberty </a:t>
            </a:r>
            <a:r>
              <a:rPr lang="en-GB" sz="2000" dirty="0"/>
              <a:t>– freedom from legal constraint - contrasted with </a:t>
            </a:r>
            <a:r>
              <a:rPr lang="en-GB" sz="2000" dirty="0" smtClean="0"/>
              <a:t>obligations that act as constraints</a:t>
            </a:r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Limits </a:t>
            </a:r>
            <a:r>
              <a:rPr lang="en-GB" sz="2000" dirty="0"/>
              <a:t>to obligation to obey the sovereign - freedom from obligation entails right to do (or not to do) something</a:t>
            </a:r>
          </a:p>
          <a:p>
            <a:endParaRPr lang="en-GB" sz="2000" dirty="0" smtClean="0"/>
          </a:p>
          <a:p>
            <a:r>
              <a:rPr lang="en-GB" sz="2000" dirty="0" smtClean="0"/>
              <a:t>Although </a:t>
            </a:r>
            <a:r>
              <a:rPr lang="en-GB" sz="2000" dirty="0"/>
              <a:t>the sovereign does not commit an injustice in condemning a subject to death for whatever reason, the </a:t>
            </a:r>
            <a:r>
              <a:rPr lang="en-GB" sz="2000" dirty="0" smtClean="0"/>
              <a:t>condemned subject is </a:t>
            </a:r>
            <a:r>
              <a:rPr lang="en-GB" sz="2000" dirty="0"/>
              <a:t>not obliged to </a:t>
            </a:r>
            <a:r>
              <a:rPr lang="en-GB" sz="2000" dirty="0" smtClean="0"/>
              <a:t>obey, </a:t>
            </a:r>
            <a:r>
              <a:rPr lang="en-GB" sz="2000" dirty="0"/>
              <a:t>but may instead resist attempt to execute him or her</a:t>
            </a:r>
          </a:p>
          <a:p>
            <a:endParaRPr lang="en-GB" sz="2000" dirty="0" smtClean="0"/>
          </a:p>
          <a:p>
            <a:r>
              <a:rPr lang="en-GB" sz="2000" dirty="0" smtClean="0"/>
              <a:t>Desire </a:t>
            </a:r>
            <a:r>
              <a:rPr lang="en-GB" sz="2000" dirty="0"/>
              <a:t>for self-preservation is the reason for consenting to renounce one’s natural freedom in the first place</a:t>
            </a:r>
          </a:p>
          <a:p>
            <a:endParaRPr lang="en-GB" sz="2000" dirty="0" smtClean="0"/>
          </a:p>
          <a:p>
            <a:r>
              <a:rPr lang="en-GB" sz="2000" dirty="0" smtClean="0"/>
              <a:t>If </a:t>
            </a:r>
            <a:r>
              <a:rPr lang="en-GB" sz="2000" dirty="0"/>
              <a:t>this desire is not satisfied, the grounds of obligation fall away</a:t>
            </a:r>
          </a:p>
        </p:txBody>
      </p:sp>
    </p:spTree>
    <p:extLst>
      <p:ext uri="{BB962C8B-B14F-4D97-AF65-F5344CB8AC3E}">
        <p14:creationId xmlns:p14="http://schemas.microsoft.com/office/powerpoint/2010/main" val="412933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5616" y="1196752"/>
            <a:ext cx="69127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By the same reasoning, people who are free to resist the sovereign also include:</a:t>
            </a:r>
          </a:p>
          <a:p>
            <a:pPr lvl="0"/>
            <a:endParaRPr lang="en-GB" sz="20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Someone </a:t>
            </a:r>
            <a:r>
              <a:rPr lang="en-GB" sz="2000" dirty="0"/>
              <a:t>whom the sovereign has commanded to kill or maim himself, not resist those attacking him, not to eat, drink, take medicine etc. (L XXI, 151)</a:t>
            </a:r>
          </a:p>
          <a:p>
            <a:pPr lvl="0"/>
            <a:endParaRPr lang="en-GB" sz="20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Someone </a:t>
            </a:r>
            <a:r>
              <a:rPr lang="en-GB" sz="2000" dirty="0"/>
              <a:t>who has committed a crime is not obliged to confess to it (L XXI, 151)</a:t>
            </a:r>
          </a:p>
          <a:p>
            <a:pPr lvl="0"/>
            <a:endParaRPr lang="en-GB" sz="20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A </a:t>
            </a:r>
            <a:r>
              <a:rPr lang="en-GB" sz="2000" dirty="0"/>
              <a:t>group of people who have (unjustly) resisted the sovereign and risk being executed if they are caught, unless they are offered a pardon (L XXI, 152)</a:t>
            </a:r>
          </a:p>
          <a:p>
            <a:endParaRPr lang="en-GB" sz="2000" dirty="0" smtClean="0"/>
          </a:p>
          <a:p>
            <a:r>
              <a:rPr lang="en-GB" sz="2000" dirty="0" smtClean="0"/>
              <a:t>More </a:t>
            </a:r>
            <a:r>
              <a:rPr lang="en-GB" sz="2000" dirty="0"/>
              <a:t>generally, no one is obliged to obey the sovereign once the latter is no longer able to protect him or her (L XXI, 153) </a:t>
            </a:r>
          </a:p>
        </p:txBody>
      </p:sp>
    </p:spTree>
    <p:extLst>
      <p:ext uri="{BB962C8B-B14F-4D97-AF65-F5344CB8AC3E}">
        <p14:creationId xmlns:p14="http://schemas.microsoft.com/office/powerpoint/2010/main" val="8805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03648" y="1628800"/>
            <a:ext cx="67687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Note that all these rights are negative in kind – unlike right to vote, right to work, etc.</a:t>
            </a:r>
          </a:p>
          <a:p>
            <a:endParaRPr lang="en-GB" sz="2000" dirty="0" smtClean="0"/>
          </a:p>
          <a:p>
            <a:r>
              <a:rPr lang="en-GB" sz="2000" dirty="0" smtClean="0"/>
              <a:t>Aren’t </a:t>
            </a:r>
            <a:r>
              <a:rPr lang="en-GB" sz="2000" dirty="0"/>
              <a:t>certain </a:t>
            </a:r>
            <a:r>
              <a:rPr lang="en-GB" sz="2000" dirty="0" smtClean="0"/>
              <a:t>positive </a:t>
            </a:r>
            <a:r>
              <a:rPr lang="en-GB" sz="2000" dirty="0"/>
              <a:t>rights associated with citizenship also important conditions of human freedom?</a:t>
            </a:r>
          </a:p>
        </p:txBody>
      </p:sp>
    </p:spTree>
    <p:extLst>
      <p:ext uri="{BB962C8B-B14F-4D97-AF65-F5344CB8AC3E}">
        <p14:creationId xmlns:p14="http://schemas.microsoft.com/office/powerpoint/2010/main" val="159686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5616" y="1305342"/>
            <a:ext cx="669674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(1) Freedom = absence of external impediments </a:t>
            </a:r>
          </a:p>
          <a:p>
            <a:endParaRPr lang="en-GB" sz="2000" dirty="0" smtClean="0"/>
          </a:p>
          <a:p>
            <a:r>
              <a:rPr lang="en-GB" sz="2000" dirty="0" smtClean="0"/>
              <a:t>Any </a:t>
            </a:r>
            <a:r>
              <a:rPr lang="en-GB" sz="2000" dirty="0"/>
              <a:t>constraint that prevents something/someone from physically doing something</a:t>
            </a:r>
          </a:p>
          <a:p>
            <a:endParaRPr lang="en-GB" sz="2000" dirty="0" smtClean="0"/>
          </a:p>
          <a:p>
            <a:r>
              <a:rPr lang="en-GB" sz="2000" dirty="0" smtClean="0"/>
              <a:t>(</a:t>
            </a:r>
            <a:r>
              <a:rPr lang="en-GB" sz="2000" dirty="0"/>
              <a:t>2) Absence of external impediments to </a:t>
            </a:r>
            <a:r>
              <a:rPr lang="en-GB" sz="2000" u="sng" dirty="0"/>
              <a:t>motion</a:t>
            </a:r>
            <a:r>
              <a:rPr lang="en-GB" sz="2000" dirty="0"/>
              <a:t> </a:t>
            </a:r>
          </a:p>
          <a:p>
            <a:endParaRPr lang="en-GB" sz="2000" dirty="0" smtClean="0"/>
          </a:p>
          <a:p>
            <a:r>
              <a:rPr lang="en-GB" sz="2000" dirty="0" smtClean="0"/>
              <a:t>Freedom </a:t>
            </a:r>
            <a:r>
              <a:rPr lang="en-GB" sz="2000" dirty="0"/>
              <a:t>of movement (e.g. to flow, move parts of one’s body)</a:t>
            </a:r>
          </a:p>
          <a:p>
            <a:endParaRPr lang="en-GB" sz="2000" dirty="0" smtClean="0"/>
          </a:p>
          <a:p>
            <a:r>
              <a:rPr lang="en-GB" sz="2000" dirty="0" smtClean="0"/>
              <a:t>Things </a:t>
            </a:r>
            <a:r>
              <a:rPr lang="en-GB" sz="2000" dirty="0"/>
              <a:t>that by their very nature lack motion (e.g. a stone </a:t>
            </a:r>
            <a:r>
              <a:rPr lang="en-GB" sz="2000" dirty="0" smtClean="0"/>
              <a:t>not </a:t>
            </a:r>
            <a:r>
              <a:rPr lang="en-GB" sz="2000" dirty="0"/>
              <a:t>subjected to </a:t>
            </a:r>
            <a:r>
              <a:rPr lang="en-GB" sz="2000" dirty="0" smtClean="0"/>
              <a:t>sufficient external force/pressure</a:t>
            </a:r>
            <a:r>
              <a:rPr lang="en-GB" sz="2000" dirty="0"/>
              <a:t>) would lack the </a:t>
            </a:r>
            <a:r>
              <a:rPr lang="en-GB" sz="2000" u="sng" dirty="0"/>
              <a:t>power</a:t>
            </a:r>
            <a:r>
              <a:rPr lang="en-GB" sz="2000" dirty="0"/>
              <a:t> rather than the </a:t>
            </a:r>
            <a:r>
              <a:rPr lang="en-GB" sz="2000" u="sng" dirty="0"/>
              <a:t>freedom</a:t>
            </a:r>
            <a:r>
              <a:rPr lang="en-GB" sz="2000" dirty="0"/>
              <a:t> to move</a:t>
            </a:r>
          </a:p>
          <a:p>
            <a:endParaRPr lang="en-GB" sz="2000" dirty="0" smtClean="0"/>
          </a:p>
          <a:p>
            <a:r>
              <a:rPr lang="en-GB" sz="2000" dirty="0" smtClean="0"/>
              <a:t>(</a:t>
            </a:r>
            <a:r>
              <a:rPr lang="en-GB" sz="2000" dirty="0"/>
              <a:t>3) Given (1) and (2) freedom can be </a:t>
            </a:r>
            <a:r>
              <a:rPr lang="en-GB" sz="2000" dirty="0" smtClean="0"/>
              <a:t>enjoyed by things or by beings other </a:t>
            </a:r>
            <a:r>
              <a:rPr lang="en-GB" sz="2000" dirty="0"/>
              <a:t>than human beings </a:t>
            </a:r>
          </a:p>
        </p:txBody>
      </p:sp>
    </p:spTree>
    <p:extLst>
      <p:ext uri="{BB962C8B-B14F-4D97-AF65-F5344CB8AC3E}">
        <p14:creationId xmlns:p14="http://schemas.microsoft.com/office/powerpoint/2010/main" val="342760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5616" y="1305342"/>
            <a:ext cx="676875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Water flowing within the banks of a river is:</a:t>
            </a:r>
          </a:p>
          <a:p>
            <a:endParaRPr lang="en-GB" sz="2000" dirty="0" smtClean="0"/>
          </a:p>
          <a:p>
            <a:r>
              <a:rPr lang="en-GB" sz="2000" dirty="0" smtClean="0"/>
              <a:t>(</a:t>
            </a:r>
            <a:r>
              <a:rPr lang="en-GB" sz="2000" dirty="0"/>
              <a:t>1) Free to the extent that it can pursue its natural course within the bounds set by the banks of the </a:t>
            </a:r>
            <a:r>
              <a:rPr lang="en-GB" sz="2000" dirty="0" smtClean="0"/>
              <a:t>river</a:t>
            </a:r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If </a:t>
            </a:r>
            <a:r>
              <a:rPr lang="en-GB" sz="2000" dirty="0"/>
              <a:t>a dam were built, </a:t>
            </a:r>
            <a:r>
              <a:rPr lang="en-GB" sz="2000" dirty="0" smtClean="0"/>
              <a:t>however, the </a:t>
            </a:r>
            <a:r>
              <a:rPr lang="en-GB" sz="2000" dirty="0"/>
              <a:t>water would be less free than before</a:t>
            </a:r>
          </a:p>
          <a:p>
            <a:endParaRPr lang="en-GB" sz="2000" dirty="0" smtClean="0"/>
          </a:p>
          <a:p>
            <a:r>
              <a:rPr lang="en-GB" sz="2000" dirty="0" smtClean="0"/>
              <a:t>(</a:t>
            </a:r>
            <a:r>
              <a:rPr lang="en-GB" sz="2000" dirty="0"/>
              <a:t>2) Not free to the extent that the banks of the river impede its motion</a:t>
            </a:r>
          </a:p>
          <a:p>
            <a:endParaRPr lang="en-GB" sz="2000" dirty="0" smtClean="0"/>
          </a:p>
          <a:p>
            <a:r>
              <a:rPr lang="en-GB" sz="2000" dirty="0" smtClean="0"/>
              <a:t>If </a:t>
            </a:r>
            <a:r>
              <a:rPr lang="en-GB" sz="2000" dirty="0"/>
              <a:t>torrential rains swelled the river so that it broke it banks, the water would be freer than before </a:t>
            </a:r>
          </a:p>
          <a:p>
            <a:endParaRPr lang="en-GB" sz="2000" dirty="0" smtClean="0"/>
          </a:p>
          <a:p>
            <a:r>
              <a:rPr lang="en-GB" sz="2000" dirty="0" smtClean="0"/>
              <a:t>Problem: Someone </a:t>
            </a:r>
            <a:r>
              <a:rPr lang="en-GB" sz="2000" dirty="0"/>
              <a:t>falling from a cliff would be free under this description of freedom, even if he or she had slipped or been pushed and had not, therefore, chosen to fall</a:t>
            </a:r>
          </a:p>
        </p:txBody>
      </p:sp>
    </p:spTree>
    <p:extLst>
      <p:ext uri="{BB962C8B-B14F-4D97-AF65-F5344CB8AC3E}">
        <p14:creationId xmlns:p14="http://schemas.microsoft.com/office/powerpoint/2010/main" val="273650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5616" y="1412776"/>
            <a:ext cx="69127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/>
              <a:t>2. Hobbes on human freedom</a:t>
            </a:r>
            <a:endParaRPr lang="en-GB" sz="2000" dirty="0"/>
          </a:p>
          <a:p>
            <a:endParaRPr lang="en-GB" sz="2000" i="1" dirty="0" smtClean="0"/>
          </a:p>
          <a:p>
            <a:pPr marL="457200"/>
            <a:r>
              <a:rPr lang="en-GB" sz="2000" i="1" dirty="0" smtClean="0"/>
              <a:t>A</a:t>
            </a:r>
            <a:r>
              <a:rPr lang="en-GB" sz="2000" dirty="0" smtClean="0"/>
              <a:t> </a:t>
            </a:r>
            <a:r>
              <a:rPr lang="en-GB" sz="2000" dirty="0"/>
              <a:t>FREE-MAN, </a:t>
            </a:r>
            <a:r>
              <a:rPr lang="en-GB" sz="2000" i="1" dirty="0"/>
              <a:t>is he, that in those things, which by his strength and wit he is able to do, is not hindered to doe what he has a will to</a:t>
            </a:r>
            <a:r>
              <a:rPr lang="en-GB" sz="2000" dirty="0"/>
              <a:t>. (L </a:t>
            </a:r>
            <a:r>
              <a:rPr lang="en-GB" sz="2000" dirty="0" smtClean="0"/>
              <a:t>XXI</a:t>
            </a:r>
            <a:r>
              <a:rPr lang="en-GB" sz="2000" dirty="0"/>
              <a:t>, 146)</a:t>
            </a:r>
          </a:p>
          <a:p>
            <a:endParaRPr lang="en-GB" sz="2000" dirty="0" smtClean="0"/>
          </a:p>
          <a:p>
            <a:r>
              <a:rPr lang="en-GB" sz="2000" dirty="0" smtClean="0"/>
              <a:t>A </a:t>
            </a:r>
            <a:r>
              <a:rPr lang="en-GB" sz="2000" dirty="0"/>
              <a:t>human being is free if:</a:t>
            </a:r>
          </a:p>
          <a:p>
            <a:endParaRPr lang="en-GB" sz="2000" dirty="0" smtClean="0"/>
          </a:p>
          <a:p>
            <a:r>
              <a:rPr lang="en-GB" sz="2000" dirty="0" smtClean="0"/>
              <a:t>(</a:t>
            </a:r>
            <a:r>
              <a:rPr lang="en-GB" sz="2000" dirty="0"/>
              <a:t>1) He or she has the power to do something</a:t>
            </a:r>
          </a:p>
          <a:p>
            <a:endParaRPr lang="en-GB" sz="2000" dirty="0" smtClean="0"/>
          </a:p>
          <a:p>
            <a:r>
              <a:rPr lang="en-GB" sz="2000" dirty="0" smtClean="0"/>
              <a:t>(</a:t>
            </a:r>
            <a:r>
              <a:rPr lang="en-GB" sz="2000" dirty="0"/>
              <a:t>2) He or she is not hindered from acting on the basis of a desire that he or she has </a:t>
            </a:r>
          </a:p>
        </p:txBody>
      </p:sp>
    </p:spTree>
    <p:extLst>
      <p:ext uri="{BB962C8B-B14F-4D97-AF65-F5344CB8AC3E}">
        <p14:creationId xmlns:p14="http://schemas.microsoft.com/office/powerpoint/2010/main" val="345407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5616" y="1412776"/>
            <a:ext cx="691276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Example: </a:t>
            </a:r>
          </a:p>
          <a:p>
            <a:endParaRPr lang="en-GB" sz="2000" dirty="0" smtClean="0"/>
          </a:p>
          <a:p>
            <a:r>
              <a:rPr lang="en-GB" sz="2000" dirty="0" smtClean="0"/>
              <a:t>Person </a:t>
            </a:r>
            <a:r>
              <a:rPr lang="en-GB" sz="2000" dirty="0"/>
              <a:t>A is physically able to get up and walk – </a:t>
            </a:r>
            <a:r>
              <a:rPr lang="en-GB" sz="2000" dirty="0" smtClean="0"/>
              <a:t>satisfies  </a:t>
            </a:r>
            <a:r>
              <a:rPr lang="en-GB" sz="2000" dirty="0"/>
              <a:t>requirement (1)</a:t>
            </a:r>
          </a:p>
          <a:p>
            <a:endParaRPr lang="en-GB" sz="2000" dirty="0" smtClean="0"/>
          </a:p>
          <a:p>
            <a:r>
              <a:rPr lang="en-GB" sz="2000" dirty="0" smtClean="0"/>
              <a:t>Person </a:t>
            </a:r>
            <a:r>
              <a:rPr lang="en-GB" sz="2000" dirty="0"/>
              <a:t>A has the desire to leave the room in which he or she happens to be </a:t>
            </a:r>
          </a:p>
          <a:p>
            <a:endParaRPr lang="en-GB" sz="2000" u="sng" dirty="0" smtClean="0"/>
          </a:p>
          <a:p>
            <a:r>
              <a:rPr lang="en-GB" sz="2000" u="sng" dirty="0" smtClean="0"/>
              <a:t>and</a:t>
            </a:r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The </a:t>
            </a:r>
            <a:r>
              <a:rPr lang="en-GB" sz="2000" dirty="0"/>
              <a:t>door to the room is not locked, the way to </a:t>
            </a:r>
            <a:r>
              <a:rPr lang="en-GB" sz="2000" dirty="0" smtClean="0"/>
              <a:t>it is </a:t>
            </a:r>
            <a:r>
              <a:rPr lang="en-GB" sz="2000" dirty="0"/>
              <a:t>not blocked, </a:t>
            </a:r>
            <a:r>
              <a:rPr lang="en-GB" sz="2000" dirty="0" smtClean="0"/>
              <a:t>no </a:t>
            </a:r>
            <a:r>
              <a:rPr lang="en-GB" sz="2000" dirty="0"/>
              <a:t>one prevents him or her from leaving the room – </a:t>
            </a:r>
            <a:r>
              <a:rPr lang="en-GB" sz="2000" dirty="0" smtClean="0"/>
              <a:t>satisfies requirement </a:t>
            </a:r>
            <a:r>
              <a:rPr lang="en-GB" sz="2000" dirty="0"/>
              <a:t>(2)</a:t>
            </a:r>
          </a:p>
        </p:txBody>
      </p:sp>
    </p:spTree>
    <p:extLst>
      <p:ext uri="{BB962C8B-B14F-4D97-AF65-F5344CB8AC3E}">
        <p14:creationId xmlns:p14="http://schemas.microsoft.com/office/powerpoint/2010/main" val="348548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3608" y="1028343"/>
            <a:ext cx="72008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Thus, </a:t>
            </a:r>
            <a:r>
              <a:rPr lang="en-GB" sz="2000" dirty="0"/>
              <a:t>even a person who throws his or her goods into the sea for fear that the ship he or she is on may sink is free if:</a:t>
            </a:r>
          </a:p>
          <a:p>
            <a:endParaRPr lang="en-GB" sz="2000" dirty="0" smtClean="0"/>
          </a:p>
          <a:p>
            <a:r>
              <a:rPr lang="en-GB" sz="2000" dirty="0" smtClean="0"/>
              <a:t>(</a:t>
            </a:r>
            <a:r>
              <a:rPr lang="en-GB" sz="2000" dirty="0"/>
              <a:t>1) This person has the power to throw his or </a:t>
            </a:r>
            <a:r>
              <a:rPr lang="en-GB" sz="2000" dirty="0" smtClean="0"/>
              <a:t>her </a:t>
            </a:r>
            <a:r>
              <a:rPr lang="en-GB" sz="2000" dirty="0"/>
              <a:t>goods into the sea</a:t>
            </a:r>
          </a:p>
          <a:p>
            <a:endParaRPr lang="en-GB" sz="2000" dirty="0" smtClean="0"/>
          </a:p>
          <a:p>
            <a:r>
              <a:rPr lang="en-GB" sz="2000" dirty="0" smtClean="0"/>
              <a:t>(</a:t>
            </a:r>
            <a:r>
              <a:rPr lang="en-GB" sz="2000" dirty="0"/>
              <a:t>2) He or she has the desire to throw them into the sea</a:t>
            </a:r>
          </a:p>
          <a:p>
            <a:endParaRPr lang="en-GB" sz="2000" dirty="0" smtClean="0"/>
          </a:p>
          <a:p>
            <a:r>
              <a:rPr lang="en-GB" sz="2000" dirty="0" smtClean="0"/>
              <a:t>(</a:t>
            </a:r>
            <a:r>
              <a:rPr lang="en-GB" sz="2000" dirty="0"/>
              <a:t>3) He or she is not hindered from acting on the basis of this desire </a:t>
            </a:r>
          </a:p>
          <a:p>
            <a:endParaRPr lang="en-GB" sz="2000" u="sng" dirty="0" smtClean="0"/>
          </a:p>
          <a:p>
            <a:r>
              <a:rPr lang="en-GB" sz="2000" u="sng" dirty="0" smtClean="0"/>
              <a:t>and</a:t>
            </a:r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(</a:t>
            </a:r>
            <a:r>
              <a:rPr lang="en-GB" sz="2000" dirty="0"/>
              <a:t>4) </a:t>
            </a:r>
            <a:r>
              <a:rPr lang="en-GB" sz="2000" dirty="0" smtClean="0"/>
              <a:t>He or she could </a:t>
            </a:r>
            <a:r>
              <a:rPr lang="en-GB" sz="2000" dirty="0"/>
              <a:t>choose not to throw his or her goods overboard – ‘he doth it </a:t>
            </a:r>
            <a:r>
              <a:rPr lang="en-GB" sz="2000" dirty="0" err="1"/>
              <a:t>neverthelesse</a:t>
            </a:r>
            <a:r>
              <a:rPr lang="en-GB" sz="2000" dirty="0"/>
              <a:t> very willingly, and may refuse to doe it if he will’ (L XXI, 146)</a:t>
            </a:r>
          </a:p>
          <a:p>
            <a:endParaRPr lang="en-GB" sz="2000" dirty="0" smtClean="0"/>
          </a:p>
          <a:p>
            <a:r>
              <a:rPr lang="en-GB" sz="2000" dirty="0" smtClean="0"/>
              <a:t>Claim </a:t>
            </a:r>
            <a:r>
              <a:rPr lang="en-GB" sz="2000" dirty="0"/>
              <a:t>(4) </a:t>
            </a:r>
            <a:r>
              <a:rPr lang="en-GB" sz="2000" dirty="0" smtClean="0"/>
              <a:t>looks </a:t>
            </a:r>
            <a:r>
              <a:rPr lang="en-GB" sz="2000" dirty="0" smtClean="0"/>
              <a:t>problematic, </a:t>
            </a:r>
            <a:r>
              <a:rPr lang="en-GB" sz="2000" dirty="0"/>
              <a:t>given Hobbes’s </a:t>
            </a:r>
            <a:r>
              <a:rPr lang="en-GB" sz="2000" u="sng" dirty="0"/>
              <a:t>determinism</a:t>
            </a:r>
            <a:r>
              <a:rPr lang="en-GB" sz="2000" dirty="0"/>
              <a:t> – a cause determines its effect, and every event is determined by its cause</a:t>
            </a:r>
          </a:p>
        </p:txBody>
      </p:sp>
    </p:spTree>
    <p:extLst>
      <p:ext uri="{BB962C8B-B14F-4D97-AF65-F5344CB8AC3E}">
        <p14:creationId xmlns:p14="http://schemas.microsoft.com/office/powerpoint/2010/main" val="74185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7624" y="889844"/>
            <a:ext cx="69127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/>
              <a:t>3. Hobbes’s deterministic view of human agency</a:t>
            </a:r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Two </a:t>
            </a:r>
            <a:r>
              <a:rPr lang="en-GB" sz="2000" dirty="0"/>
              <a:t>sorts of motion:</a:t>
            </a:r>
          </a:p>
          <a:p>
            <a:endParaRPr lang="en-GB" sz="2000" dirty="0" smtClean="0"/>
          </a:p>
          <a:p>
            <a:r>
              <a:rPr lang="en-GB" sz="2000" dirty="0" smtClean="0"/>
              <a:t>(</a:t>
            </a:r>
            <a:r>
              <a:rPr lang="en-GB" sz="2000" dirty="0"/>
              <a:t>1) Physiological processes (e.g. circulation of the blood, beating of the pulse, breathing)</a:t>
            </a:r>
          </a:p>
          <a:p>
            <a:endParaRPr lang="en-GB" sz="2000" dirty="0" smtClean="0"/>
          </a:p>
          <a:p>
            <a:r>
              <a:rPr lang="en-GB" sz="2000" dirty="0" smtClean="0"/>
              <a:t>(</a:t>
            </a:r>
            <a:r>
              <a:rPr lang="en-GB" sz="2000" dirty="0"/>
              <a:t>2) ‘Voluntary motion’ (e.g. speaking, moving one’s limbs)</a:t>
            </a:r>
          </a:p>
          <a:p>
            <a:endParaRPr lang="en-GB" sz="2000" dirty="0" smtClean="0"/>
          </a:p>
          <a:p>
            <a:r>
              <a:rPr lang="en-GB" sz="2000" dirty="0" smtClean="0"/>
              <a:t>Obviously, </a:t>
            </a:r>
            <a:r>
              <a:rPr lang="en-GB" sz="2000" dirty="0"/>
              <a:t>we have no control over (1), but how about (2)?</a:t>
            </a:r>
          </a:p>
          <a:p>
            <a:endParaRPr lang="en-GB" sz="2000" dirty="0" smtClean="0"/>
          </a:p>
          <a:p>
            <a:r>
              <a:rPr lang="en-GB" sz="2000" dirty="0" smtClean="0"/>
              <a:t>For </a:t>
            </a:r>
            <a:r>
              <a:rPr lang="en-GB" sz="2000" dirty="0"/>
              <a:t>Hobbes, (2) can result from </a:t>
            </a:r>
            <a:r>
              <a:rPr lang="en-GB" sz="2000" u="sng" dirty="0"/>
              <a:t>deliberation</a:t>
            </a:r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Deliberation </a:t>
            </a:r>
            <a:r>
              <a:rPr lang="en-GB" sz="2000" dirty="0"/>
              <a:t>leads to consideration of the possible consequences of doing something and </a:t>
            </a:r>
            <a:r>
              <a:rPr lang="en-GB" sz="2000" dirty="0" smtClean="0"/>
              <a:t>can thereby modify </a:t>
            </a:r>
            <a:r>
              <a:rPr lang="en-GB" sz="2000" dirty="0"/>
              <a:t>our desires (cf. L XI, 44</a:t>
            </a:r>
            <a:r>
              <a:rPr lang="en-GB" sz="2000" dirty="0" smtClean="0"/>
              <a:t>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9017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1600" y="1166843"/>
            <a:ext cx="705678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Good consequences associated with desire for something or to do something (appetite) </a:t>
            </a:r>
          </a:p>
          <a:p>
            <a:endParaRPr lang="en-GB" sz="2000" dirty="0" smtClean="0"/>
          </a:p>
          <a:p>
            <a:r>
              <a:rPr lang="en-GB" sz="2000" dirty="0" smtClean="0"/>
              <a:t>Bad </a:t>
            </a:r>
            <a:r>
              <a:rPr lang="en-GB" sz="2000" dirty="0"/>
              <a:t>consequences associated with desire to avoid something or not to do something (aversion)</a:t>
            </a:r>
          </a:p>
          <a:p>
            <a:endParaRPr lang="en-GB" sz="2000" dirty="0" smtClean="0"/>
          </a:p>
          <a:p>
            <a:r>
              <a:rPr lang="en-GB" sz="2000" dirty="0" smtClean="0"/>
              <a:t>Appetite </a:t>
            </a:r>
            <a:r>
              <a:rPr lang="en-GB" sz="2000" dirty="0"/>
              <a:t>= motion towards something</a:t>
            </a:r>
          </a:p>
          <a:p>
            <a:endParaRPr lang="en-GB" sz="2000" dirty="0" smtClean="0"/>
          </a:p>
          <a:p>
            <a:r>
              <a:rPr lang="en-GB" sz="2000" dirty="0" smtClean="0"/>
              <a:t>Aversion </a:t>
            </a:r>
            <a:r>
              <a:rPr lang="en-GB" sz="2000" dirty="0"/>
              <a:t>= motion away from something</a:t>
            </a:r>
          </a:p>
          <a:p>
            <a:endParaRPr lang="en-GB" sz="2000" dirty="0" smtClean="0"/>
          </a:p>
          <a:p>
            <a:r>
              <a:rPr lang="en-GB" sz="2000" dirty="0" smtClean="0"/>
              <a:t>During </a:t>
            </a:r>
            <a:r>
              <a:rPr lang="en-GB" sz="2000" dirty="0"/>
              <a:t>the </a:t>
            </a:r>
            <a:r>
              <a:rPr lang="en-GB" sz="2000" dirty="0" smtClean="0"/>
              <a:t>act </a:t>
            </a:r>
            <a:r>
              <a:rPr lang="en-GB" sz="2000" dirty="0"/>
              <a:t>of </a:t>
            </a:r>
            <a:r>
              <a:rPr lang="en-GB" sz="2000" dirty="0" smtClean="0"/>
              <a:t>deliberating </a:t>
            </a:r>
            <a:r>
              <a:rPr lang="en-GB" sz="2000" dirty="0"/>
              <a:t>‘wee retain the liberty of doing, or omitting, according to our own Appetite, or Aversion’ (L XI, 44)</a:t>
            </a:r>
          </a:p>
          <a:p>
            <a:endParaRPr lang="en-GB" sz="2000" dirty="0" smtClean="0"/>
          </a:p>
          <a:p>
            <a:r>
              <a:rPr lang="en-GB" sz="2000" dirty="0" smtClean="0"/>
              <a:t>Thus, </a:t>
            </a:r>
            <a:r>
              <a:rPr lang="en-GB" sz="2000" dirty="0"/>
              <a:t>the </a:t>
            </a:r>
            <a:r>
              <a:rPr lang="en-GB" sz="2000" dirty="0" smtClean="0"/>
              <a:t>person, </a:t>
            </a:r>
            <a:r>
              <a:rPr lang="en-GB" sz="2000" dirty="0"/>
              <a:t>who decides to throw his or her goods overboard through fear that the ship will otherwise </a:t>
            </a:r>
            <a:r>
              <a:rPr lang="en-GB" sz="2000" dirty="0" smtClean="0"/>
              <a:t>sink, </a:t>
            </a:r>
            <a:r>
              <a:rPr lang="en-GB" sz="2000" dirty="0"/>
              <a:t>is free to perform or not to perform this act </a:t>
            </a:r>
            <a:r>
              <a:rPr lang="en-GB" sz="2000" i="1" dirty="0"/>
              <a:t>only </a:t>
            </a:r>
            <a:r>
              <a:rPr lang="en-GB" sz="2000" i="1" dirty="0" smtClean="0"/>
              <a:t>while deliberating whether to do one thing opposed </a:t>
            </a:r>
            <a:r>
              <a:rPr lang="en-GB" sz="2000" i="1" dirty="0"/>
              <a:t>to another thing</a:t>
            </a:r>
          </a:p>
        </p:txBody>
      </p:sp>
    </p:spTree>
    <p:extLst>
      <p:ext uri="{BB962C8B-B14F-4D97-AF65-F5344CB8AC3E}">
        <p14:creationId xmlns:p14="http://schemas.microsoft.com/office/powerpoint/2010/main" val="227910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2205</Words>
  <Application>Microsoft Office PowerPoint</Application>
  <PresentationFormat>On-screen Show (4:3)</PresentationFormat>
  <Paragraphs>175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Hobbes on freedom as absence of external impediments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Hobbes on freedom as absence of external impediments</dc:title>
  <dc:creator>David</dc:creator>
  <cp:lastModifiedBy>David</cp:lastModifiedBy>
  <cp:revision>11</cp:revision>
  <dcterms:created xsi:type="dcterms:W3CDTF">2014-09-16T13:08:18Z</dcterms:created>
  <dcterms:modified xsi:type="dcterms:W3CDTF">2016-01-19T12:01:17Z</dcterms:modified>
</cp:coreProperties>
</file>