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EFCB0D4-C416-4E59-915D-5C89B0D204FB}" type="datetimeFigureOut">
              <a:rPr lang="en-GB" smtClean="0"/>
              <a:t>31/01/2016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325826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FCB0D4-C416-4E59-915D-5C89B0D204FB}" type="datetimeFigureOut">
              <a:rPr lang="en-GB" smtClean="0"/>
              <a:t>31/01/2016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154051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FCB0D4-C416-4E59-915D-5C89B0D204FB}" type="datetimeFigureOut">
              <a:rPr lang="en-GB" smtClean="0"/>
              <a:t>31/01/2016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1469630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FCB0D4-C416-4E59-915D-5C89B0D204FB}" type="datetimeFigureOut">
              <a:rPr lang="en-GB" smtClean="0"/>
              <a:t>31/01/2016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186641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FCB0D4-C416-4E59-915D-5C89B0D204FB}" type="datetimeFigureOut">
              <a:rPr lang="en-GB" smtClean="0"/>
              <a:t>31/01/2016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1376134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EFCB0D4-C416-4E59-915D-5C89B0D204FB}" type="datetimeFigureOut">
              <a:rPr lang="en-GB" smtClean="0"/>
              <a:t>31/01/2016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446700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EFCB0D4-C416-4E59-915D-5C89B0D204FB}" type="datetimeFigureOut">
              <a:rPr lang="en-GB" smtClean="0"/>
              <a:t>31/01/2016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2272568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EFCB0D4-C416-4E59-915D-5C89B0D204FB}" type="datetimeFigureOut">
              <a:rPr lang="en-GB" smtClean="0"/>
              <a:t>31/01/2016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4227702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FCB0D4-C416-4E59-915D-5C89B0D204FB}" type="datetimeFigureOut">
              <a:rPr lang="en-GB" smtClean="0"/>
              <a:t>31/01/2016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1302748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FCB0D4-C416-4E59-915D-5C89B0D204FB}" type="datetimeFigureOut">
              <a:rPr lang="en-GB" smtClean="0"/>
              <a:t>31/01/2016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3757213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FCB0D4-C416-4E59-915D-5C89B0D204FB}" type="datetimeFigureOut">
              <a:rPr lang="en-GB" smtClean="0"/>
              <a:t>31/01/2016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483FC29-9AD7-4712-BD1D-C0DCEB27BA10}" type="slidenum">
              <a:rPr lang="en-GB" smtClean="0"/>
              <a:t>‹#›</a:t>
            </a:fld>
            <a:endParaRPr lang="en-GB"/>
          </a:p>
        </p:txBody>
      </p:sp>
    </p:spTree>
    <p:extLst>
      <p:ext uri="{BB962C8B-B14F-4D97-AF65-F5344CB8AC3E}">
        <p14:creationId xmlns:p14="http://schemas.microsoft.com/office/powerpoint/2010/main" val="271779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FCB0D4-C416-4E59-915D-5C89B0D204FB}" type="datetimeFigureOut">
              <a:rPr lang="en-GB" smtClean="0"/>
              <a:t>31/01/2016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3FC29-9AD7-4712-BD1D-C0DCEB27BA10}" type="slidenum">
              <a:rPr lang="en-GB" smtClean="0"/>
              <a:t>‹#›</a:t>
            </a:fld>
            <a:endParaRPr lang="en-GB"/>
          </a:p>
        </p:txBody>
      </p:sp>
    </p:spTree>
    <p:extLst>
      <p:ext uri="{BB962C8B-B14F-4D97-AF65-F5344CB8AC3E}">
        <p14:creationId xmlns:p14="http://schemas.microsoft.com/office/powerpoint/2010/main" val="1517922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Rousseau on political freedom</a:t>
            </a:r>
            <a:endParaRPr lang="en-GB" dirty="0"/>
          </a:p>
        </p:txBody>
      </p:sp>
    </p:spTree>
    <p:extLst>
      <p:ext uri="{BB962C8B-B14F-4D97-AF65-F5344CB8AC3E}">
        <p14:creationId xmlns:p14="http://schemas.microsoft.com/office/powerpoint/2010/main" val="2896236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166843"/>
            <a:ext cx="6624736" cy="5016758"/>
          </a:xfrm>
          <a:prstGeom prst="rect">
            <a:avLst/>
          </a:prstGeom>
        </p:spPr>
        <p:txBody>
          <a:bodyPr wrap="square">
            <a:spAutoFit/>
          </a:bodyPr>
          <a:lstStyle/>
          <a:p>
            <a:r>
              <a:rPr lang="en-US" sz="2000" b="1" dirty="0"/>
              <a:t>3. The social contract (or pact)</a:t>
            </a:r>
            <a:endParaRPr lang="en-GB" sz="2000" dirty="0"/>
          </a:p>
          <a:p>
            <a:r>
              <a:rPr lang="en-US" sz="2000" dirty="0"/>
              <a:t> </a:t>
            </a:r>
            <a:endParaRPr lang="en-GB" sz="2000" dirty="0"/>
          </a:p>
          <a:p>
            <a:r>
              <a:rPr lang="en-US" sz="2000" dirty="0"/>
              <a:t>Pact of </a:t>
            </a:r>
            <a:r>
              <a:rPr lang="en-US" sz="2000" dirty="0" smtClean="0"/>
              <a:t>association </a:t>
            </a:r>
          </a:p>
          <a:p>
            <a:endParaRPr lang="en-US" sz="2000" dirty="0"/>
          </a:p>
          <a:p>
            <a:r>
              <a:rPr lang="en-US" sz="2000" dirty="0" smtClean="0"/>
              <a:t>A </a:t>
            </a:r>
            <a:r>
              <a:rPr lang="en-US" sz="2000" dirty="0"/>
              <a:t>people is first constituted as a people - that is, as a single, unified collective body (the sovereign) – by means of the social contract</a:t>
            </a:r>
            <a:endParaRPr lang="en-GB" sz="2000" dirty="0"/>
          </a:p>
          <a:p>
            <a:r>
              <a:rPr lang="en-US" sz="2000" dirty="0"/>
              <a:t> </a:t>
            </a:r>
            <a:endParaRPr lang="en-GB" sz="2000" dirty="0"/>
          </a:p>
          <a:p>
            <a:r>
              <a:rPr lang="en-US" sz="2000" dirty="0"/>
              <a:t>This act must be based on unanimity </a:t>
            </a:r>
            <a:r>
              <a:rPr lang="en-US" sz="2000" dirty="0" smtClean="0"/>
              <a:t>(</a:t>
            </a:r>
            <a:r>
              <a:rPr lang="en-US" sz="2000" u="sng" dirty="0" smtClean="0"/>
              <a:t>everyone</a:t>
            </a:r>
            <a:r>
              <a:rPr lang="en-US" sz="2000" dirty="0" smtClean="0"/>
              <a:t> </a:t>
            </a:r>
            <a:r>
              <a:rPr lang="en-US" sz="2000" dirty="0"/>
              <a:t>must agree to the terms of the social contract)</a:t>
            </a:r>
            <a:endParaRPr lang="en-GB" sz="2000" dirty="0"/>
          </a:p>
          <a:p>
            <a:r>
              <a:rPr lang="en-US" sz="2000" dirty="0"/>
              <a:t> </a:t>
            </a:r>
            <a:endParaRPr lang="en-GB" sz="2000" dirty="0"/>
          </a:p>
          <a:p>
            <a:r>
              <a:rPr lang="en-US" sz="2000" dirty="0"/>
              <a:t>Majority decisions may, however, then be </a:t>
            </a:r>
            <a:r>
              <a:rPr lang="en-US" sz="2000" dirty="0" smtClean="0"/>
              <a:t>valid, provided </a:t>
            </a:r>
            <a:r>
              <a:rPr lang="en-US" sz="2000" dirty="0"/>
              <a:t>the </a:t>
            </a:r>
            <a:endParaRPr lang="en-US" sz="2000" dirty="0" smtClean="0"/>
          </a:p>
          <a:p>
            <a:endParaRPr lang="en-US" sz="2000" dirty="0"/>
          </a:p>
          <a:p>
            <a:pPr marL="457200"/>
            <a:r>
              <a:rPr lang="en-US" sz="2000" dirty="0" smtClean="0"/>
              <a:t>[L]aw </a:t>
            </a:r>
            <a:r>
              <a:rPr lang="en-US" sz="2000" dirty="0"/>
              <a:t>of majority rule is itself something established by convention, and presupposes unanimity at least </a:t>
            </a:r>
            <a:r>
              <a:rPr lang="en-US" sz="2000" dirty="0" smtClean="0"/>
              <a:t>once. </a:t>
            </a:r>
            <a:r>
              <a:rPr lang="en-US" sz="2000" dirty="0"/>
              <a:t>(SC, 49)</a:t>
            </a:r>
            <a:endParaRPr lang="en-GB" sz="2000" dirty="0"/>
          </a:p>
        </p:txBody>
      </p:sp>
    </p:spTree>
    <p:extLst>
      <p:ext uri="{BB962C8B-B14F-4D97-AF65-F5344CB8AC3E}">
        <p14:creationId xmlns:p14="http://schemas.microsoft.com/office/powerpoint/2010/main" val="1393931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980728"/>
            <a:ext cx="7056784" cy="5632311"/>
          </a:xfrm>
          <a:prstGeom prst="rect">
            <a:avLst/>
          </a:prstGeom>
        </p:spPr>
        <p:txBody>
          <a:bodyPr wrap="square">
            <a:spAutoFit/>
          </a:bodyPr>
          <a:lstStyle/>
          <a:p>
            <a:r>
              <a:rPr lang="en-US" sz="2000" dirty="0"/>
              <a:t>Importance of equality:</a:t>
            </a:r>
            <a:endParaRPr lang="en-GB" sz="2000" dirty="0"/>
          </a:p>
          <a:p>
            <a:r>
              <a:rPr lang="en-US" sz="2000" dirty="0"/>
              <a:t> </a:t>
            </a:r>
            <a:endParaRPr lang="en-GB" sz="2000" dirty="0"/>
          </a:p>
          <a:p>
            <a:pPr marL="457200" indent="-457200">
              <a:buAutoNum type="arabicParenBoth"/>
            </a:pPr>
            <a:r>
              <a:rPr lang="en-US" sz="2000" dirty="0" smtClean="0"/>
              <a:t>Negative </a:t>
            </a:r>
            <a:r>
              <a:rPr lang="en-US" sz="2000" dirty="0"/>
              <a:t>- Each and every individual must renounce </a:t>
            </a:r>
            <a:r>
              <a:rPr lang="en-US" sz="2000" u="sng" dirty="0"/>
              <a:t>all</a:t>
            </a:r>
            <a:r>
              <a:rPr lang="en-US" sz="2000" dirty="0"/>
              <a:t> of his </a:t>
            </a:r>
            <a:r>
              <a:rPr lang="en-US" sz="2000" dirty="0" smtClean="0"/>
              <a:t>rights  or privileges - </a:t>
            </a:r>
            <a:r>
              <a:rPr lang="en-US" sz="2000" dirty="0"/>
              <a:t>everyone is thereby placed in an equal position</a:t>
            </a:r>
            <a:r>
              <a:rPr lang="en-US" sz="2000" dirty="0"/>
              <a:t> </a:t>
            </a:r>
            <a:endParaRPr lang="en-GB" sz="2000" dirty="0"/>
          </a:p>
          <a:p>
            <a:endParaRPr lang="en-GB" sz="2000" dirty="0"/>
          </a:p>
          <a:p>
            <a:r>
              <a:rPr lang="en-GB" sz="2000" dirty="0" smtClean="0"/>
              <a:t>This ensures that no one would want to disadvantage him- or herself by proposing laws or obligations that might come disproportionately to burden him or her</a:t>
            </a:r>
            <a:endParaRPr lang="en-US" sz="2000" dirty="0" smtClean="0"/>
          </a:p>
          <a:p>
            <a:pPr marL="457200"/>
            <a:endParaRPr lang="en-US" sz="2000" dirty="0"/>
          </a:p>
          <a:p>
            <a:pPr marL="457200"/>
            <a:r>
              <a:rPr lang="en-US" sz="2000" dirty="0" smtClean="0"/>
              <a:t>For</a:t>
            </a:r>
            <a:r>
              <a:rPr lang="en-US" sz="2000" dirty="0"/>
              <a:t>, in the first place, since each gives himself entirely, the condition is equal for all, and since the condition is equal for all, no one has any interest in making it burdensome to the rest. (SC, 50)</a:t>
            </a:r>
            <a:endParaRPr lang="en-GB" sz="2000" dirty="0"/>
          </a:p>
          <a:p>
            <a:r>
              <a:rPr lang="en-US" sz="2000" dirty="0"/>
              <a:t> </a:t>
            </a:r>
            <a:endParaRPr lang="en-GB" sz="2000" dirty="0"/>
          </a:p>
          <a:p>
            <a:r>
              <a:rPr lang="en-US" sz="2000" dirty="0"/>
              <a:t>Imagine what would happen if person A renounced his </a:t>
            </a:r>
            <a:r>
              <a:rPr lang="en-US" sz="2000" dirty="0" smtClean="0"/>
              <a:t>or her natural right </a:t>
            </a:r>
            <a:r>
              <a:rPr lang="en-US" sz="2000" dirty="0"/>
              <a:t>to judge what needs to be done to preserve him- or herself but person B did </a:t>
            </a:r>
            <a:r>
              <a:rPr lang="en-US" sz="2000" dirty="0" smtClean="0"/>
              <a:t>not</a:t>
            </a:r>
            <a:endParaRPr lang="en-GB" sz="2000" dirty="0"/>
          </a:p>
        </p:txBody>
      </p:sp>
    </p:spTree>
    <p:extLst>
      <p:ext uri="{BB962C8B-B14F-4D97-AF65-F5344CB8AC3E}">
        <p14:creationId xmlns:p14="http://schemas.microsoft.com/office/powerpoint/2010/main" val="21957261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166843"/>
            <a:ext cx="7056784" cy="5016758"/>
          </a:xfrm>
          <a:prstGeom prst="rect">
            <a:avLst/>
          </a:prstGeom>
        </p:spPr>
        <p:txBody>
          <a:bodyPr wrap="square">
            <a:spAutoFit/>
          </a:bodyPr>
          <a:lstStyle/>
          <a:p>
            <a:r>
              <a:rPr lang="en-US" sz="2000" dirty="0"/>
              <a:t>Person A would then become dependent on the arbitrary will of person B – that is, on what B happens to judge to be the case</a:t>
            </a:r>
            <a:endParaRPr lang="en-GB" sz="2000" dirty="0"/>
          </a:p>
          <a:p>
            <a:endParaRPr lang="en-US" sz="2000" dirty="0" smtClean="0"/>
          </a:p>
          <a:p>
            <a:r>
              <a:rPr lang="en-US" sz="2000" dirty="0" smtClean="0"/>
              <a:t>Social </a:t>
            </a:r>
            <a:r>
              <a:rPr lang="en-US" sz="2000" dirty="0"/>
              <a:t>contract </a:t>
            </a:r>
            <a:r>
              <a:rPr lang="en-US" sz="2000" dirty="0" smtClean="0"/>
              <a:t>generates </a:t>
            </a:r>
            <a:r>
              <a:rPr lang="en-US" sz="2000" dirty="0"/>
              <a:t>equal, as opposed to unequal, relations of dependence – all members of the state are </a:t>
            </a:r>
            <a:r>
              <a:rPr lang="en-US" sz="2000" dirty="0" smtClean="0"/>
              <a:t>subject </a:t>
            </a:r>
            <a:r>
              <a:rPr lang="en-US" sz="2000" dirty="0"/>
              <a:t>to the same laws and subject to them to the same degree</a:t>
            </a:r>
            <a:endParaRPr lang="en-GB" sz="2000" dirty="0"/>
          </a:p>
          <a:p>
            <a:r>
              <a:rPr lang="en-US" sz="2000" dirty="0"/>
              <a:t> </a:t>
            </a:r>
            <a:endParaRPr lang="en-GB" sz="2000" dirty="0"/>
          </a:p>
          <a:p>
            <a:r>
              <a:rPr lang="en-US" sz="2000" dirty="0"/>
              <a:t>(2) Positive – Each and every person acquires the same rights </a:t>
            </a:r>
            <a:r>
              <a:rPr lang="en-US" sz="2000" dirty="0" smtClean="0"/>
              <a:t>and benefits as </a:t>
            </a:r>
            <a:r>
              <a:rPr lang="en-US" sz="2000" dirty="0"/>
              <a:t>others – moral and political equality replaces natural inequality:</a:t>
            </a:r>
            <a:endParaRPr lang="en-GB" sz="2000" dirty="0"/>
          </a:p>
          <a:p>
            <a:r>
              <a:rPr lang="en-US" sz="2000" dirty="0"/>
              <a:t> </a:t>
            </a:r>
            <a:endParaRPr lang="en-GB" sz="2000" dirty="0"/>
          </a:p>
          <a:p>
            <a:pPr marL="457200"/>
            <a:r>
              <a:rPr lang="en-US" sz="2000" dirty="0"/>
              <a:t>[E]ach, by giving himself to all, gives himself to no one, and since there is no associate over whom one does not acquire the same right as one grants him over oneself, one gains the equivalent of all one loses, and more force to preserve what one has. (SC, 50)</a:t>
            </a:r>
            <a:endParaRPr lang="en-GB" sz="2000" dirty="0"/>
          </a:p>
        </p:txBody>
      </p:sp>
    </p:spTree>
    <p:extLst>
      <p:ext uri="{BB962C8B-B14F-4D97-AF65-F5344CB8AC3E}">
        <p14:creationId xmlns:p14="http://schemas.microsoft.com/office/powerpoint/2010/main" val="35787810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124744"/>
            <a:ext cx="6696744" cy="5324535"/>
          </a:xfrm>
          <a:prstGeom prst="rect">
            <a:avLst/>
          </a:prstGeom>
        </p:spPr>
        <p:txBody>
          <a:bodyPr wrap="square">
            <a:spAutoFit/>
          </a:bodyPr>
          <a:lstStyle/>
          <a:p>
            <a:r>
              <a:rPr lang="en-US" sz="2000" dirty="0"/>
              <a:t>Social contract produces </a:t>
            </a:r>
            <a:r>
              <a:rPr lang="en-US" sz="2000" dirty="0" smtClean="0"/>
              <a:t>a collective </a:t>
            </a:r>
            <a:r>
              <a:rPr lang="en-US" sz="2000" dirty="0"/>
              <a:t>body of which each person is a member with both rights and duties:</a:t>
            </a:r>
            <a:endParaRPr lang="en-GB" sz="2000" dirty="0"/>
          </a:p>
          <a:p>
            <a:r>
              <a:rPr lang="en-US" sz="2000" dirty="0"/>
              <a:t> </a:t>
            </a:r>
            <a:endParaRPr lang="en-GB" sz="2000" dirty="0"/>
          </a:p>
          <a:p>
            <a:pPr marL="457200"/>
            <a:r>
              <a:rPr lang="en-US" sz="2000" dirty="0"/>
              <a:t>[T]his act of association produces a moral and collective body made up of as many members as the assembly has voices, and which receives by this same act its unity, its common </a:t>
            </a:r>
            <a:r>
              <a:rPr lang="en-US" sz="2000" i="1" dirty="0"/>
              <a:t>self</a:t>
            </a:r>
            <a:r>
              <a:rPr lang="en-US" sz="2000" dirty="0"/>
              <a:t>, its life and its will. (SC, 50</a:t>
            </a:r>
            <a:r>
              <a:rPr lang="en-US" sz="2000" dirty="0" smtClean="0"/>
              <a:t>)</a:t>
            </a:r>
          </a:p>
          <a:p>
            <a:pPr marL="457200"/>
            <a:endParaRPr lang="en-US" sz="2000" dirty="0"/>
          </a:p>
          <a:p>
            <a:r>
              <a:rPr lang="en-US" sz="2000" dirty="0" smtClean="0"/>
              <a:t>Individual freedom is bound up with collective freedom</a:t>
            </a:r>
            <a:endParaRPr lang="en-US" sz="2000" dirty="0" smtClean="0"/>
          </a:p>
          <a:p>
            <a:pPr marL="457200"/>
            <a:endParaRPr lang="en-US" sz="2000" dirty="0"/>
          </a:p>
          <a:p>
            <a:r>
              <a:rPr lang="en-US" sz="2000" b="1" dirty="0"/>
              <a:t>4. Popular Sovereignty</a:t>
            </a:r>
            <a:endParaRPr lang="en-GB" sz="2000" dirty="0"/>
          </a:p>
          <a:p>
            <a:r>
              <a:rPr lang="en-US" sz="2000" dirty="0"/>
              <a:t> </a:t>
            </a:r>
            <a:endParaRPr lang="en-GB" sz="2000" dirty="0"/>
          </a:p>
          <a:p>
            <a:r>
              <a:rPr lang="en-US" sz="2000" dirty="0"/>
              <a:t>People are </a:t>
            </a:r>
            <a:r>
              <a:rPr lang="en-US" sz="2000" u="sng" dirty="0"/>
              <a:t>citizens</a:t>
            </a:r>
            <a:r>
              <a:rPr lang="en-US" sz="2000" dirty="0"/>
              <a:t> in so far as they are active members of the sovereign body (e.g. when they debate laws and vote on them) </a:t>
            </a:r>
            <a:endParaRPr lang="en-GB" sz="2000" dirty="0"/>
          </a:p>
          <a:p>
            <a:r>
              <a:rPr lang="en-US" sz="2000" dirty="0"/>
              <a:t> </a:t>
            </a:r>
            <a:endParaRPr lang="en-GB" sz="2000" dirty="0"/>
          </a:p>
          <a:p>
            <a:r>
              <a:rPr lang="en-US" sz="2000" dirty="0"/>
              <a:t>They are </a:t>
            </a:r>
            <a:r>
              <a:rPr lang="en-US" sz="2000" u="sng" dirty="0"/>
              <a:t>subjects</a:t>
            </a:r>
            <a:r>
              <a:rPr lang="en-US" sz="2000" dirty="0"/>
              <a:t> in so far as they are subject to the laws </a:t>
            </a:r>
            <a:r>
              <a:rPr lang="en-US" sz="2000" dirty="0" smtClean="0"/>
              <a:t>of </a:t>
            </a:r>
            <a:r>
              <a:rPr lang="en-US" sz="2000" dirty="0"/>
              <a:t>the state </a:t>
            </a:r>
            <a:endParaRPr lang="en-GB" sz="2000" dirty="0"/>
          </a:p>
        </p:txBody>
      </p:sp>
    </p:spTree>
    <p:extLst>
      <p:ext uri="{BB962C8B-B14F-4D97-AF65-F5344CB8AC3E}">
        <p14:creationId xmlns:p14="http://schemas.microsoft.com/office/powerpoint/2010/main" val="11316534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764704"/>
            <a:ext cx="6552728" cy="5940088"/>
          </a:xfrm>
          <a:prstGeom prst="rect">
            <a:avLst/>
          </a:prstGeom>
        </p:spPr>
        <p:txBody>
          <a:bodyPr wrap="square">
            <a:spAutoFit/>
          </a:bodyPr>
          <a:lstStyle/>
          <a:p>
            <a:r>
              <a:rPr lang="en-US" sz="2000" dirty="0" smtClean="0"/>
              <a:t>Collective </a:t>
            </a:r>
            <a:r>
              <a:rPr lang="en-US" sz="2000" dirty="0"/>
              <a:t>level - Sovereign people legislates the laws to which it is subject</a:t>
            </a:r>
            <a:endParaRPr lang="en-GB" sz="2000" dirty="0"/>
          </a:p>
          <a:p>
            <a:r>
              <a:rPr lang="en-US" sz="2000" dirty="0"/>
              <a:t> </a:t>
            </a:r>
            <a:endParaRPr lang="en-GB" sz="2000" dirty="0"/>
          </a:p>
          <a:p>
            <a:r>
              <a:rPr lang="en-US" sz="2000" dirty="0"/>
              <a:t>Individual level - sovereign individuals legislate the laws to which they are subject in virtue of being (active) citizens </a:t>
            </a:r>
            <a:endParaRPr lang="en-US" sz="2000" dirty="0" smtClean="0"/>
          </a:p>
          <a:p>
            <a:endParaRPr lang="en-US" sz="2000" dirty="0"/>
          </a:p>
          <a:p>
            <a:r>
              <a:rPr lang="en-US" sz="2000" dirty="0"/>
              <a:t>Political equality (as member of sovereign) and civil equality (being subject to the same laws as others and having the same rights as them) matched with civic responsibility (as individual subject to laws and other obligations)</a:t>
            </a:r>
            <a:endParaRPr lang="en-GB" sz="2000" dirty="0"/>
          </a:p>
          <a:p>
            <a:endParaRPr lang="en-US" sz="2000" dirty="0" smtClean="0"/>
          </a:p>
          <a:p>
            <a:r>
              <a:rPr lang="en-US" sz="2000" dirty="0" smtClean="0"/>
              <a:t>One </a:t>
            </a:r>
            <a:r>
              <a:rPr lang="en-US" sz="2000" dirty="0"/>
              <a:t>can </a:t>
            </a:r>
            <a:r>
              <a:rPr lang="en-US" sz="2000" dirty="0" smtClean="0"/>
              <a:t>identify </a:t>
            </a:r>
            <a:r>
              <a:rPr lang="en-US" sz="2000" dirty="0"/>
              <a:t>oneself with the laws of the state even though these laws limit one’s own (natural) </a:t>
            </a:r>
            <a:r>
              <a:rPr lang="en-US" sz="2000" dirty="0" smtClean="0"/>
              <a:t>freedom</a:t>
            </a:r>
          </a:p>
          <a:p>
            <a:endParaRPr lang="en-US" sz="2000" dirty="0" smtClean="0"/>
          </a:p>
          <a:p>
            <a:r>
              <a:rPr lang="en-US" sz="2000" dirty="0" smtClean="0"/>
              <a:t>Thus, </a:t>
            </a:r>
            <a:r>
              <a:rPr lang="en-US" sz="2000" dirty="0" smtClean="0"/>
              <a:t>freedom </a:t>
            </a:r>
            <a:r>
              <a:rPr lang="en-US" sz="2000" dirty="0"/>
              <a:t>and constraint </a:t>
            </a:r>
            <a:r>
              <a:rPr lang="en-US" sz="2000" dirty="0" smtClean="0"/>
              <a:t>become compatible</a:t>
            </a:r>
            <a:endParaRPr lang="en-GB" sz="2000" dirty="0"/>
          </a:p>
          <a:p>
            <a:r>
              <a:rPr lang="en-US" sz="2000" dirty="0"/>
              <a:t> </a:t>
            </a:r>
            <a:endParaRPr lang="en-GB" sz="2000" dirty="0"/>
          </a:p>
          <a:p>
            <a:r>
              <a:rPr lang="en-US" sz="2000" dirty="0"/>
              <a:t>Freedom is something that is achieved within the republic/state rather than something that must be defined in opposition to the </a:t>
            </a:r>
            <a:r>
              <a:rPr lang="en-US" sz="2000" dirty="0" smtClean="0"/>
              <a:t>state</a:t>
            </a:r>
            <a:endParaRPr lang="en-US" sz="2000" dirty="0"/>
          </a:p>
        </p:txBody>
      </p:sp>
    </p:spTree>
    <p:extLst>
      <p:ext uri="{BB962C8B-B14F-4D97-AF65-F5344CB8AC3E}">
        <p14:creationId xmlns:p14="http://schemas.microsoft.com/office/powerpoint/2010/main" val="2535103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08003"/>
            <a:ext cx="7128791" cy="5940088"/>
          </a:xfrm>
          <a:prstGeom prst="rect">
            <a:avLst/>
          </a:prstGeom>
        </p:spPr>
        <p:txBody>
          <a:bodyPr wrap="square">
            <a:spAutoFit/>
          </a:bodyPr>
          <a:lstStyle/>
          <a:p>
            <a:r>
              <a:rPr lang="en-US" sz="2000" b="1" dirty="0" smtClean="0"/>
              <a:t>5</a:t>
            </a:r>
            <a:r>
              <a:rPr lang="en-US" sz="2000" b="1" dirty="0"/>
              <a:t>. </a:t>
            </a:r>
            <a:r>
              <a:rPr lang="en-US" sz="2000" b="1" dirty="0" smtClean="0"/>
              <a:t>The paradox </a:t>
            </a:r>
            <a:r>
              <a:rPr lang="en-US" sz="2000" b="1" dirty="0"/>
              <a:t>of political freedom </a:t>
            </a:r>
            <a:endParaRPr lang="en-GB" sz="2000" dirty="0"/>
          </a:p>
          <a:p>
            <a:r>
              <a:rPr lang="en-US" sz="2000" dirty="0"/>
              <a:t> </a:t>
            </a:r>
            <a:endParaRPr lang="en-GB" sz="2000" dirty="0"/>
          </a:p>
          <a:p>
            <a:r>
              <a:rPr lang="en-US" sz="2000" dirty="0"/>
              <a:t>Law identified with the general will = </a:t>
            </a:r>
            <a:r>
              <a:rPr lang="en-US" sz="2000" dirty="0" smtClean="0"/>
              <a:t> collective </a:t>
            </a:r>
            <a:r>
              <a:rPr lang="en-US" sz="2000" dirty="0"/>
              <a:t>will of the people </a:t>
            </a:r>
            <a:r>
              <a:rPr lang="en-US" sz="2000" dirty="0" smtClean="0"/>
              <a:t>(factual or </a:t>
            </a:r>
            <a:r>
              <a:rPr lang="en-US" sz="2000" dirty="0"/>
              <a:t>some principle that ought to guide public </a:t>
            </a:r>
            <a:r>
              <a:rPr lang="en-US" sz="2000" dirty="0" smtClean="0"/>
              <a:t>deliberation?)</a:t>
            </a:r>
            <a:endParaRPr lang="en-GB" sz="2000" dirty="0"/>
          </a:p>
          <a:p>
            <a:r>
              <a:rPr lang="en-US" sz="2000" dirty="0"/>
              <a:t> </a:t>
            </a:r>
            <a:endParaRPr lang="en-GB" sz="2000" dirty="0"/>
          </a:p>
          <a:p>
            <a:r>
              <a:rPr lang="en-US" sz="2000" dirty="0" smtClean="0"/>
              <a:t>Object </a:t>
            </a:r>
            <a:r>
              <a:rPr lang="en-US" sz="2000" dirty="0"/>
              <a:t>of general will = the common good </a:t>
            </a:r>
            <a:r>
              <a:rPr lang="en-US" sz="2000" dirty="0" smtClean="0"/>
              <a:t>(as </a:t>
            </a:r>
            <a:r>
              <a:rPr lang="en-US" sz="2000" dirty="0"/>
              <a:t>opposed to the private interests of any single person or group within </a:t>
            </a:r>
            <a:r>
              <a:rPr lang="en-US" sz="2000" dirty="0" smtClean="0"/>
              <a:t>society)</a:t>
            </a:r>
          </a:p>
          <a:p>
            <a:endParaRPr lang="en-US" sz="2000" dirty="0"/>
          </a:p>
          <a:p>
            <a:r>
              <a:rPr lang="en-US" sz="2000" dirty="0" smtClean="0"/>
              <a:t>Aggregation of particular, separate interests (will of all) v. abstracting from all such interests and focusing only on the (fundamental) interests that everyone has and their social conditions (common good) </a:t>
            </a:r>
            <a:endParaRPr lang="en-GB" sz="2000" dirty="0"/>
          </a:p>
          <a:p>
            <a:r>
              <a:rPr lang="en-US" sz="2000" dirty="0"/>
              <a:t> </a:t>
            </a:r>
            <a:endParaRPr lang="en-GB" sz="2000" dirty="0"/>
          </a:p>
          <a:p>
            <a:r>
              <a:rPr lang="en-US" sz="2000" dirty="0"/>
              <a:t>A law authentically expresses the general will if and only if each and every associate has good reasons for assenting to the law (norm v. actual agreement</a:t>
            </a:r>
            <a:r>
              <a:rPr lang="en-US" sz="2000" dirty="0" smtClean="0"/>
              <a:t>) because: </a:t>
            </a:r>
          </a:p>
          <a:p>
            <a:endParaRPr lang="en-US" sz="2000" dirty="0"/>
          </a:p>
          <a:p>
            <a:r>
              <a:rPr lang="en-US" sz="2000" dirty="0" smtClean="0"/>
              <a:t>(</a:t>
            </a:r>
            <a:r>
              <a:rPr lang="en-US" sz="2000" dirty="0" err="1" smtClean="0"/>
              <a:t>i</a:t>
            </a:r>
            <a:r>
              <a:rPr lang="en-US" sz="2000" dirty="0" smtClean="0"/>
              <a:t>) I</a:t>
            </a:r>
            <a:r>
              <a:rPr lang="en-US" sz="2000" dirty="0" smtClean="0"/>
              <a:t>t accords with a fundamental</a:t>
            </a:r>
            <a:r>
              <a:rPr lang="en-US" sz="2000" dirty="0" smtClean="0"/>
              <a:t> human interest </a:t>
            </a:r>
          </a:p>
          <a:p>
            <a:r>
              <a:rPr lang="en-US" sz="2000" dirty="0" smtClean="0"/>
              <a:t>(ii) It is a necessary means of protecting or furthering this interest </a:t>
            </a:r>
            <a:endParaRPr lang="en-GB" sz="2000" dirty="0"/>
          </a:p>
        </p:txBody>
      </p:sp>
    </p:spTree>
    <p:extLst>
      <p:ext uri="{BB962C8B-B14F-4D97-AF65-F5344CB8AC3E}">
        <p14:creationId xmlns:p14="http://schemas.microsoft.com/office/powerpoint/2010/main" val="35492429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889844"/>
            <a:ext cx="6552728" cy="4708981"/>
          </a:xfrm>
          <a:prstGeom prst="rect">
            <a:avLst/>
          </a:prstGeom>
        </p:spPr>
        <p:txBody>
          <a:bodyPr wrap="square">
            <a:spAutoFit/>
          </a:bodyPr>
          <a:lstStyle/>
          <a:p>
            <a:r>
              <a:rPr lang="en-US" sz="2000" dirty="0"/>
              <a:t>The </a:t>
            </a:r>
            <a:r>
              <a:rPr lang="en-US" sz="2000" dirty="0" smtClean="0"/>
              <a:t>demand to alienate </a:t>
            </a:r>
            <a:r>
              <a:rPr lang="en-US" sz="2000" dirty="0"/>
              <a:t>all of one’s rights means that </a:t>
            </a:r>
            <a:endParaRPr lang="en-GB" sz="2000" dirty="0"/>
          </a:p>
          <a:p>
            <a:r>
              <a:rPr lang="en-US" sz="2000" dirty="0"/>
              <a:t> </a:t>
            </a:r>
            <a:endParaRPr lang="en-GB" sz="2000" dirty="0"/>
          </a:p>
          <a:p>
            <a:pPr marL="457200"/>
            <a:r>
              <a:rPr lang="en-US" sz="2000" i="1" dirty="0"/>
              <a:t>Each of us puts his person and his full power in common under the supreme direction of the general will; and in a body we receive each member as an indivisible part of the whole</a:t>
            </a:r>
            <a:r>
              <a:rPr lang="en-US" sz="2000" dirty="0"/>
              <a:t>. (SC, 50) </a:t>
            </a:r>
            <a:endParaRPr lang="en-GB" sz="2000" dirty="0"/>
          </a:p>
          <a:p>
            <a:r>
              <a:rPr lang="en-US" sz="2000" dirty="0"/>
              <a:t> </a:t>
            </a:r>
            <a:endParaRPr lang="en-GB" sz="2000" dirty="0"/>
          </a:p>
          <a:p>
            <a:r>
              <a:rPr lang="en-US" sz="2000" dirty="0"/>
              <a:t>Difference between political freedom and moral </a:t>
            </a:r>
            <a:r>
              <a:rPr lang="en-US" sz="2000" dirty="0" smtClean="0"/>
              <a:t>freedom</a:t>
            </a:r>
            <a:endParaRPr lang="en-GB" sz="2000" dirty="0"/>
          </a:p>
          <a:p>
            <a:r>
              <a:rPr lang="en-US" sz="2000" dirty="0"/>
              <a:t> </a:t>
            </a:r>
            <a:endParaRPr lang="en-GB" sz="2000" dirty="0"/>
          </a:p>
          <a:p>
            <a:r>
              <a:rPr lang="en-US" sz="2000" dirty="0"/>
              <a:t>MF – imposing an obligation upon oneself – obligation is not strictly </a:t>
            </a:r>
            <a:r>
              <a:rPr lang="en-US" sz="2000" dirty="0" smtClean="0"/>
              <a:t>enforceable </a:t>
            </a:r>
            <a:endParaRPr lang="en-GB" sz="2000" dirty="0"/>
          </a:p>
          <a:p>
            <a:r>
              <a:rPr lang="en-US" sz="2000" dirty="0"/>
              <a:t> </a:t>
            </a:r>
            <a:endParaRPr lang="en-GB" sz="2000" dirty="0"/>
          </a:p>
          <a:p>
            <a:r>
              <a:rPr lang="en-US" sz="2000" dirty="0"/>
              <a:t>PF – obligation towards the whole of which one is a member - obligation can be enforced by other members of collective body </a:t>
            </a:r>
            <a:r>
              <a:rPr lang="en-US" sz="2000" dirty="0" smtClean="0"/>
              <a:t>acting in </a:t>
            </a:r>
            <a:r>
              <a:rPr lang="en-US" sz="2000" dirty="0"/>
              <a:t>the name of the people</a:t>
            </a:r>
            <a:endParaRPr lang="en-GB" sz="2000" dirty="0"/>
          </a:p>
        </p:txBody>
      </p:sp>
    </p:spTree>
    <p:extLst>
      <p:ext uri="{BB962C8B-B14F-4D97-AF65-F5344CB8AC3E}">
        <p14:creationId xmlns:p14="http://schemas.microsoft.com/office/powerpoint/2010/main" val="7544715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443841"/>
            <a:ext cx="6408712" cy="3785652"/>
          </a:xfrm>
          <a:prstGeom prst="rect">
            <a:avLst/>
          </a:prstGeom>
        </p:spPr>
        <p:txBody>
          <a:bodyPr wrap="square">
            <a:spAutoFit/>
          </a:bodyPr>
          <a:lstStyle/>
          <a:p>
            <a:r>
              <a:rPr lang="en-US" sz="2000" dirty="0"/>
              <a:t>An individual may have a particular will that does not accord </a:t>
            </a:r>
            <a:r>
              <a:rPr lang="en-US" sz="2000" dirty="0" smtClean="0"/>
              <a:t>with, </a:t>
            </a:r>
            <a:r>
              <a:rPr lang="en-US" sz="2000" dirty="0"/>
              <a:t>and </a:t>
            </a:r>
            <a:r>
              <a:rPr lang="en-US" sz="2000" dirty="0" smtClean="0"/>
              <a:t>actively, opposes </a:t>
            </a:r>
            <a:r>
              <a:rPr lang="en-US" sz="2000" dirty="0"/>
              <a:t>the general will that he or she ought to have as citizen:</a:t>
            </a:r>
            <a:endParaRPr lang="en-GB" sz="2000" dirty="0"/>
          </a:p>
          <a:p>
            <a:r>
              <a:rPr lang="en-US" sz="2000" dirty="0"/>
              <a:t> </a:t>
            </a:r>
            <a:endParaRPr lang="en-GB" sz="2000" dirty="0"/>
          </a:p>
          <a:p>
            <a:pPr marL="457200"/>
            <a:r>
              <a:rPr lang="en-US" sz="2000" dirty="0"/>
              <a:t>Indeed each individual may, as a man, have a particular will contrary to or different from the general will he has as a Citizen. His particular interest may speak to him quite differently from the common interest; his absolute and naturally independent existence may lead him to look upon what he owes to the common cause as a gratuitous contribution, the loss of which will harm others less than its payment burdens him. (SC, 52)</a:t>
            </a:r>
            <a:endParaRPr lang="en-GB" sz="2000" dirty="0"/>
          </a:p>
        </p:txBody>
      </p:sp>
    </p:spTree>
    <p:extLst>
      <p:ext uri="{BB962C8B-B14F-4D97-AF65-F5344CB8AC3E}">
        <p14:creationId xmlns:p14="http://schemas.microsoft.com/office/powerpoint/2010/main" val="5261608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751344"/>
            <a:ext cx="6912768" cy="5940088"/>
          </a:xfrm>
          <a:prstGeom prst="rect">
            <a:avLst/>
          </a:prstGeom>
        </p:spPr>
        <p:txBody>
          <a:bodyPr wrap="square">
            <a:spAutoFit/>
          </a:bodyPr>
          <a:lstStyle/>
          <a:p>
            <a:r>
              <a:rPr lang="en-US" sz="2000" dirty="0"/>
              <a:t>Example of tax avoidance:</a:t>
            </a:r>
            <a:endParaRPr lang="en-GB" sz="2000" dirty="0"/>
          </a:p>
          <a:p>
            <a:r>
              <a:rPr lang="en-US" sz="2000" dirty="0"/>
              <a:t> </a:t>
            </a:r>
            <a:endParaRPr lang="en-GB" sz="2000" dirty="0"/>
          </a:p>
          <a:p>
            <a:r>
              <a:rPr lang="en-US" sz="2000" dirty="0" smtClean="0"/>
              <a:t>Private interest  - individual has </a:t>
            </a:r>
            <a:r>
              <a:rPr lang="en-US" sz="2000" dirty="0"/>
              <a:t>reasons for not paying tax </a:t>
            </a:r>
            <a:endParaRPr lang="en-GB" sz="2000" dirty="0"/>
          </a:p>
          <a:p>
            <a:r>
              <a:rPr lang="en-US" sz="2000" dirty="0"/>
              <a:t> </a:t>
            </a:r>
            <a:endParaRPr lang="en-GB" sz="2000" dirty="0"/>
          </a:p>
          <a:p>
            <a:r>
              <a:rPr lang="en-US" sz="2000" dirty="0" smtClean="0"/>
              <a:t>Common good -  individual </a:t>
            </a:r>
            <a:r>
              <a:rPr lang="en-US" sz="2000" dirty="0"/>
              <a:t>has no right to act in accordance with such reasons, because </a:t>
            </a:r>
            <a:r>
              <a:rPr lang="en-US" sz="2000" dirty="0" smtClean="0"/>
              <a:t>the general </a:t>
            </a:r>
            <a:r>
              <a:rPr lang="en-US" sz="2000" dirty="0"/>
              <a:t>will demands subordinating private interest to the common interest </a:t>
            </a:r>
            <a:r>
              <a:rPr lang="en-US" sz="2000" dirty="0" smtClean="0"/>
              <a:t>whenever they </a:t>
            </a:r>
            <a:r>
              <a:rPr lang="en-US" sz="2000" dirty="0"/>
              <a:t>conflict</a:t>
            </a:r>
            <a:endParaRPr lang="en-GB" sz="2000" dirty="0"/>
          </a:p>
          <a:p>
            <a:r>
              <a:rPr lang="en-US" sz="2000" dirty="0"/>
              <a:t> </a:t>
            </a:r>
            <a:endParaRPr lang="en-GB" sz="2000" dirty="0"/>
          </a:p>
          <a:p>
            <a:r>
              <a:rPr lang="en-US" sz="2000" dirty="0"/>
              <a:t>Individual assumes the right to judge whether or not he or she should pay </a:t>
            </a:r>
            <a:r>
              <a:rPr lang="en-US" sz="2000" dirty="0" smtClean="0"/>
              <a:t>tax</a:t>
            </a:r>
            <a:endParaRPr lang="en-GB" sz="2000" dirty="0"/>
          </a:p>
          <a:p>
            <a:r>
              <a:rPr lang="en-US" sz="2000" dirty="0"/>
              <a:t> </a:t>
            </a:r>
            <a:endParaRPr lang="en-GB" sz="2000" dirty="0"/>
          </a:p>
          <a:p>
            <a:r>
              <a:rPr lang="en-US" sz="2000" dirty="0"/>
              <a:t>But </a:t>
            </a:r>
            <a:r>
              <a:rPr lang="en-US" sz="2000" dirty="0" smtClean="0"/>
              <a:t>individuals renounce </a:t>
            </a:r>
            <a:r>
              <a:rPr lang="en-US" sz="2000" dirty="0"/>
              <a:t>this right on entering into the social </a:t>
            </a:r>
            <a:r>
              <a:rPr lang="en-US" sz="2000" dirty="0" smtClean="0"/>
              <a:t>contract</a:t>
            </a:r>
          </a:p>
          <a:p>
            <a:endParaRPr lang="en-US" sz="2000" dirty="0"/>
          </a:p>
          <a:p>
            <a:r>
              <a:rPr lang="en-US" sz="2000" dirty="0" smtClean="0"/>
              <a:t>The individual is thereby no longer entitled to judge (as a private individual) whether he or she should pay tax</a:t>
            </a:r>
            <a:endParaRPr lang="en-GB" sz="2000" dirty="0"/>
          </a:p>
          <a:p>
            <a:r>
              <a:rPr lang="en-US" sz="2000" dirty="0"/>
              <a:t> </a:t>
            </a:r>
            <a:endParaRPr lang="en-GB" sz="2000" dirty="0"/>
          </a:p>
          <a:p>
            <a:r>
              <a:rPr lang="en-US" sz="2000" dirty="0" smtClean="0"/>
              <a:t>This individual </a:t>
            </a:r>
            <a:r>
              <a:rPr lang="en-US" sz="2000" dirty="0"/>
              <a:t>can therefore legitimately be punished in accordance with the general will </a:t>
            </a:r>
            <a:r>
              <a:rPr lang="en-US" sz="2000" dirty="0" smtClean="0"/>
              <a:t>if he or she does not pay tax</a:t>
            </a:r>
            <a:endParaRPr lang="en-GB" sz="2000" dirty="0"/>
          </a:p>
        </p:txBody>
      </p:sp>
    </p:spTree>
    <p:extLst>
      <p:ext uri="{BB962C8B-B14F-4D97-AF65-F5344CB8AC3E}">
        <p14:creationId xmlns:p14="http://schemas.microsoft.com/office/powerpoint/2010/main" val="15502476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700808"/>
            <a:ext cx="6840760" cy="3477875"/>
          </a:xfrm>
          <a:prstGeom prst="rect">
            <a:avLst/>
          </a:prstGeom>
        </p:spPr>
        <p:txBody>
          <a:bodyPr wrap="square">
            <a:spAutoFit/>
          </a:bodyPr>
          <a:lstStyle/>
          <a:p>
            <a:pPr marL="457200"/>
            <a:r>
              <a:rPr lang="en-US" sz="2000" dirty="0"/>
              <a:t>[W]</a:t>
            </a:r>
            <a:r>
              <a:rPr lang="en-US" sz="2000" dirty="0" err="1"/>
              <a:t>hoever</a:t>
            </a:r>
            <a:r>
              <a:rPr lang="en-US" sz="2000" dirty="0"/>
              <a:t> refuses to obey the general will shall be constrained to do so by the entire body: which means nothing other than that he shall be forced to be free; for this is the condition which, by giving each Citizen to the Fatherland, guarantees him against all personal dependence. (SC, 53)</a:t>
            </a:r>
            <a:endParaRPr lang="en-GB" sz="2000" dirty="0"/>
          </a:p>
          <a:p>
            <a:r>
              <a:rPr lang="en-US" sz="2000" dirty="0"/>
              <a:t> </a:t>
            </a:r>
            <a:endParaRPr lang="en-GB" sz="2000" dirty="0"/>
          </a:p>
          <a:p>
            <a:r>
              <a:rPr lang="en-US" sz="2000" dirty="0"/>
              <a:t>Isn’t the claim that one can be forced to be free paradoxical?</a:t>
            </a:r>
            <a:endParaRPr lang="en-GB" sz="2000" dirty="0"/>
          </a:p>
          <a:p>
            <a:r>
              <a:rPr lang="en-US" sz="2000" dirty="0"/>
              <a:t> </a:t>
            </a:r>
            <a:endParaRPr lang="en-GB" sz="2000" dirty="0"/>
          </a:p>
          <a:p>
            <a:r>
              <a:rPr lang="en-US" sz="2000" dirty="0"/>
              <a:t>Being constrained by its very nature means </a:t>
            </a:r>
            <a:r>
              <a:rPr lang="en-US" sz="2000" dirty="0" smtClean="0"/>
              <a:t>being in a state of </a:t>
            </a:r>
            <a:r>
              <a:rPr lang="en-US" sz="2000" dirty="0" err="1" smtClean="0"/>
              <a:t>unfreedom</a:t>
            </a:r>
            <a:endParaRPr lang="en-GB" sz="2000" dirty="0"/>
          </a:p>
        </p:txBody>
      </p:sp>
    </p:spTree>
    <p:extLst>
      <p:ext uri="{BB962C8B-B14F-4D97-AF65-F5344CB8AC3E}">
        <p14:creationId xmlns:p14="http://schemas.microsoft.com/office/powerpoint/2010/main" val="24287592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92695"/>
            <a:ext cx="7128792" cy="5016758"/>
          </a:xfrm>
          <a:prstGeom prst="rect">
            <a:avLst/>
          </a:prstGeom>
        </p:spPr>
        <p:txBody>
          <a:bodyPr wrap="square">
            <a:spAutoFit/>
          </a:bodyPr>
          <a:lstStyle/>
          <a:p>
            <a:r>
              <a:rPr lang="en-US" sz="2000" b="1" dirty="0" smtClean="0"/>
              <a:t>1. </a:t>
            </a:r>
            <a:r>
              <a:rPr lang="en-US" sz="2000" b="1" dirty="0" smtClean="0"/>
              <a:t>Four </a:t>
            </a:r>
            <a:r>
              <a:rPr lang="en-US" sz="2000" b="1" dirty="0" smtClean="0"/>
              <a:t>t</a:t>
            </a:r>
            <a:r>
              <a:rPr lang="en-US" sz="2000" b="1" dirty="0" smtClean="0"/>
              <a:t>ypes </a:t>
            </a:r>
            <a:r>
              <a:rPr lang="en-US" sz="2000" b="1" dirty="0" smtClean="0"/>
              <a:t>of freedom</a:t>
            </a:r>
          </a:p>
          <a:p>
            <a:endParaRPr lang="en-US" sz="2000" dirty="0"/>
          </a:p>
          <a:p>
            <a:pPr marL="457200" indent="-457200">
              <a:buAutoNum type="arabicParenBoth"/>
            </a:pPr>
            <a:r>
              <a:rPr lang="en-US" sz="2000" dirty="0" smtClean="0"/>
              <a:t>Natural freedom</a:t>
            </a:r>
          </a:p>
          <a:p>
            <a:endParaRPr lang="en-US" sz="2000" dirty="0" smtClean="0"/>
          </a:p>
          <a:p>
            <a:r>
              <a:rPr lang="en-US" sz="2000" dirty="0" smtClean="0"/>
              <a:t>I</a:t>
            </a:r>
            <a:r>
              <a:rPr lang="en-US" sz="2000" dirty="0" smtClean="0"/>
              <a:t>ndependence </a:t>
            </a:r>
            <a:r>
              <a:rPr lang="en-US" sz="2000" dirty="0"/>
              <a:t>enjoyed by human beings </a:t>
            </a:r>
            <a:r>
              <a:rPr lang="en-US" sz="2000" dirty="0" smtClean="0"/>
              <a:t>in the ‘pure’ </a:t>
            </a:r>
            <a:r>
              <a:rPr lang="en-US" sz="2000" dirty="0"/>
              <a:t>state of </a:t>
            </a:r>
            <a:r>
              <a:rPr lang="en-US" sz="2000" dirty="0"/>
              <a:t>nature - has no other bounds than the individual’s forces.’ (SC, 54)</a:t>
            </a:r>
            <a:endParaRPr lang="en-GB" sz="2000" dirty="0"/>
          </a:p>
          <a:p>
            <a:endParaRPr lang="en-GB" sz="2000" dirty="0"/>
          </a:p>
          <a:p>
            <a:r>
              <a:rPr lang="en-US" sz="2000" dirty="0"/>
              <a:t> </a:t>
            </a:r>
            <a:r>
              <a:rPr lang="en-US" sz="2000" dirty="0" smtClean="0"/>
              <a:t>Absence </a:t>
            </a:r>
            <a:r>
              <a:rPr lang="en-US" sz="2000" dirty="0"/>
              <a:t>of any moral obligation to limit one’s freedom to do what one desires to do and judges to be </a:t>
            </a:r>
            <a:r>
              <a:rPr lang="en-US" sz="2000" dirty="0" smtClean="0"/>
              <a:t>the best thing to do</a:t>
            </a:r>
          </a:p>
          <a:p>
            <a:endParaRPr lang="en-US" sz="2000" dirty="0"/>
          </a:p>
          <a:p>
            <a:r>
              <a:rPr lang="en-US" sz="2000" dirty="0"/>
              <a:t>Absence of </a:t>
            </a:r>
            <a:r>
              <a:rPr lang="en-US" sz="2000" dirty="0" smtClean="0"/>
              <a:t>constraints </a:t>
            </a:r>
            <a:r>
              <a:rPr lang="en-US" sz="2000" dirty="0"/>
              <a:t>generated by relations of interdependence </a:t>
            </a:r>
            <a:endParaRPr lang="en-GB" sz="2000" dirty="0"/>
          </a:p>
          <a:p>
            <a:endParaRPr lang="en-US" sz="2000" dirty="0" smtClean="0"/>
          </a:p>
          <a:p>
            <a:r>
              <a:rPr lang="en-US" sz="2000" dirty="0" smtClean="0"/>
              <a:t>(</a:t>
            </a:r>
            <a:r>
              <a:rPr lang="en-US" sz="2000" dirty="0"/>
              <a:t>2) Civil freedom </a:t>
            </a:r>
            <a:endParaRPr lang="en-US" sz="2000" dirty="0" smtClean="0"/>
          </a:p>
          <a:p>
            <a:endParaRPr lang="en-US" sz="2000" dirty="0"/>
          </a:p>
          <a:p>
            <a:r>
              <a:rPr lang="en-US" sz="2000" dirty="0" smtClean="0"/>
              <a:t>Law-governed </a:t>
            </a:r>
            <a:r>
              <a:rPr lang="en-US" sz="2000" dirty="0"/>
              <a:t>freedom (presupposes the state) – laws protect individuals from arbitrary interference by </a:t>
            </a:r>
            <a:r>
              <a:rPr lang="en-US" sz="2000" dirty="0" smtClean="0"/>
              <a:t>others</a:t>
            </a:r>
            <a:endParaRPr lang="en-US" sz="2000" dirty="0"/>
          </a:p>
        </p:txBody>
      </p:sp>
    </p:spTree>
    <p:extLst>
      <p:ext uri="{BB962C8B-B14F-4D97-AF65-F5344CB8AC3E}">
        <p14:creationId xmlns:p14="http://schemas.microsoft.com/office/powerpoint/2010/main" val="31941520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412776"/>
            <a:ext cx="6840760" cy="3785652"/>
          </a:xfrm>
          <a:prstGeom prst="rect">
            <a:avLst/>
          </a:prstGeom>
        </p:spPr>
        <p:txBody>
          <a:bodyPr wrap="square">
            <a:spAutoFit/>
          </a:bodyPr>
          <a:lstStyle/>
          <a:p>
            <a:r>
              <a:rPr lang="en-US" sz="2000" dirty="0"/>
              <a:t>Removing the paradox:</a:t>
            </a:r>
            <a:endParaRPr lang="en-GB" sz="2000" dirty="0"/>
          </a:p>
          <a:p>
            <a:r>
              <a:rPr lang="en-US" sz="2000" dirty="0"/>
              <a:t> </a:t>
            </a:r>
            <a:endParaRPr lang="en-GB" sz="2000" dirty="0"/>
          </a:p>
          <a:p>
            <a:r>
              <a:rPr lang="en-US" sz="2000" dirty="0"/>
              <a:t>P1: By agreeing to the terms of the social contract an individual renounces his or her natural freedom while remaining </a:t>
            </a:r>
            <a:r>
              <a:rPr lang="en-US" sz="2000" dirty="0" smtClean="0"/>
              <a:t>free (</a:t>
            </a:r>
            <a:r>
              <a:rPr lang="en-US" sz="2000" dirty="0"/>
              <a:t>though free in a </a:t>
            </a:r>
            <a:r>
              <a:rPr lang="en-US" sz="2000" u="sng" dirty="0"/>
              <a:t>different</a:t>
            </a:r>
            <a:r>
              <a:rPr lang="en-US" sz="2000" dirty="0"/>
              <a:t> sense)</a:t>
            </a:r>
            <a:endParaRPr lang="en-GB" sz="2000" dirty="0"/>
          </a:p>
          <a:p>
            <a:r>
              <a:rPr lang="en-US" sz="2000" dirty="0"/>
              <a:t> </a:t>
            </a:r>
            <a:endParaRPr lang="en-GB" sz="2000" dirty="0"/>
          </a:p>
          <a:p>
            <a:r>
              <a:rPr lang="en-US" sz="2000" dirty="0"/>
              <a:t>P2: Obeying the terms of this contract are conditions of remaining free in the relevant sense</a:t>
            </a:r>
            <a:endParaRPr lang="en-GB" sz="2000" dirty="0"/>
          </a:p>
          <a:p>
            <a:r>
              <a:rPr lang="en-US" sz="2000" dirty="0"/>
              <a:t> </a:t>
            </a:r>
            <a:endParaRPr lang="en-GB" sz="2000" dirty="0"/>
          </a:p>
          <a:p>
            <a:r>
              <a:rPr lang="en-US" sz="2000" dirty="0"/>
              <a:t>C: Therefore, in violating the terms of social contract an individual becomes unfree, </a:t>
            </a:r>
            <a:r>
              <a:rPr lang="en-US" sz="2000" dirty="0" smtClean="0"/>
              <a:t>whereas by </a:t>
            </a:r>
            <a:r>
              <a:rPr lang="en-US" sz="2000" dirty="0"/>
              <a:t>being made to obey </a:t>
            </a:r>
            <a:r>
              <a:rPr lang="en-US" sz="2000" dirty="0" smtClean="0"/>
              <a:t>them, </a:t>
            </a:r>
            <a:r>
              <a:rPr lang="en-US" sz="2000" dirty="0"/>
              <a:t>he or she remains </a:t>
            </a:r>
            <a:r>
              <a:rPr lang="en-US" sz="2000" dirty="0" smtClean="0"/>
              <a:t>free</a:t>
            </a:r>
            <a:r>
              <a:rPr lang="en-US" sz="2000" dirty="0"/>
              <a:t> </a:t>
            </a:r>
            <a:endParaRPr lang="en-GB" sz="2000" dirty="0"/>
          </a:p>
        </p:txBody>
      </p:sp>
    </p:spTree>
    <p:extLst>
      <p:ext uri="{BB962C8B-B14F-4D97-AF65-F5344CB8AC3E}">
        <p14:creationId xmlns:p14="http://schemas.microsoft.com/office/powerpoint/2010/main" val="15166377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582341"/>
            <a:ext cx="6840760" cy="4401205"/>
          </a:xfrm>
          <a:prstGeom prst="rect">
            <a:avLst/>
          </a:prstGeom>
        </p:spPr>
        <p:txBody>
          <a:bodyPr wrap="square">
            <a:spAutoFit/>
          </a:bodyPr>
          <a:lstStyle/>
          <a:p>
            <a:r>
              <a:rPr lang="en-US" sz="2000" dirty="0"/>
              <a:t>Although subject to constraint, </a:t>
            </a:r>
            <a:r>
              <a:rPr lang="en-US" sz="2000" dirty="0" smtClean="0"/>
              <a:t>an </a:t>
            </a:r>
            <a:r>
              <a:rPr lang="en-US" sz="2000" dirty="0"/>
              <a:t>individual is made to do what he or she would have done if she had properly understood what the conditions of freedom </a:t>
            </a:r>
            <a:r>
              <a:rPr lang="en-US" sz="2000" dirty="0" smtClean="0"/>
              <a:t>really are </a:t>
            </a:r>
            <a:endParaRPr lang="en-GB" sz="2000" dirty="0"/>
          </a:p>
          <a:p>
            <a:r>
              <a:rPr lang="en-US" sz="2000" dirty="0"/>
              <a:t> </a:t>
            </a:r>
            <a:endParaRPr lang="en-GB" sz="2000" dirty="0"/>
          </a:p>
          <a:p>
            <a:r>
              <a:rPr lang="en-US" sz="2000" dirty="0" smtClean="0"/>
              <a:t>Remaining problem:</a:t>
            </a:r>
          </a:p>
          <a:p>
            <a:endParaRPr lang="en-US" sz="2000" dirty="0"/>
          </a:p>
          <a:p>
            <a:r>
              <a:rPr lang="en-US" sz="2000" dirty="0" smtClean="0"/>
              <a:t>How to determine </a:t>
            </a:r>
            <a:r>
              <a:rPr lang="en-US" sz="2000" dirty="0"/>
              <a:t>what the general will demands </a:t>
            </a:r>
            <a:endParaRPr lang="en-US" sz="2000" dirty="0" smtClean="0"/>
          </a:p>
          <a:p>
            <a:endParaRPr lang="en-US" sz="2000" dirty="0"/>
          </a:p>
          <a:p>
            <a:r>
              <a:rPr lang="en-US" sz="2000" dirty="0" smtClean="0"/>
              <a:t>Rousseau </a:t>
            </a:r>
            <a:r>
              <a:rPr lang="en-US" sz="2000" dirty="0"/>
              <a:t>assumes that a majority decision is usually enough to determine what the general will is (so long as the people have not been morally corrupted)</a:t>
            </a:r>
            <a:endParaRPr lang="en-GB" sz="2000" dirty="0"/>
          </a:p>
          <a:p>
            <a:r>
              <a:rPr lang="en-US" sz="2000" dirty="0"/>
              <a:t> </a:t>
            </a:r>
            <a:endParaRPr lang="en-GB" sz="2000" dirty="0"/>
          </a:p>
          <a:p>
            <a:r>
              <a:rPr lang="en-US" sz="2000" dirty="0"/>
              <a:t>Those in the minority will either have to accept this decision or be ‘forced to be free’</a:t>
            </a:r>
            <a:endParaRPr lang="en-GB" sz="2000" dirty="0"/>
          </a:p>
        </p:txBody>
      </p:sp>
    </p:spTree>
    <p:extLst>
      <p:ext uri="{BB962C8B-B14F-4D97-AF65-F5344CB8AC3E}">
        <p14:creationId xmlns:p14="http://schemas.microsoft.com/office/powerpoint/2010/main" val="2347751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6154" y="692696"/>
            <a:ext cx="6696744" cy="5940088"/>
          </a:xfrm>
          <a:prstGeom prst="rect">
            <a:avLst/>
          </a:prstGeom>
        </p:spPr>
        <p:txBody>
          <a:bodyPr wrap="square">
            <a:spAutoFit/>
          </a:bodyPr>
          <a:lstStyle/>
          <a:p>
            <a:r>
              <a:rPr lang="en-US" sz="2000" dirty="0"/>
              <a:t>(3) Democratic freedom </a:t>
            </a:r>
            <a:endParaRPr lang="en-US" sz="2000" dirty="0" smtClean="0"/>
          </a:p>
          <a:p>
            <a:endParaRPr lang="en-US" sz="2000" dirty="0"/>
          </a:p>
          <a:p>
            <a:r>
              <a:rPr lang="en-US" sz="2000" dirty="0" smtClean="0"/>
              <a:t>Freedom </a:t>
            </a:r>
            <a:r>
              <a:rPr lang="en-US" sz="2000" dirty="0"/>
              <a:t>enjoyed as member of the collective body (sovereign) that determines the laws to which its members are subject – consists in right and power to determine the laws to which one is subject</a:t>
            </a:r>
            <a:endParaRPr lang="en-GB" sz="2000" dirty="0"/>
          </a:p>
          <a:p>
            <a:endParaRPr lang="en-US" sz="2000" dirty="0" smtClean="0"/>
          </a:p>
          <a:p>
            <a:r>
              <a:rPr lang="en-US" sz="2000" dirty="0" smtClean="0"/>
              <a:t>Freedom </a:t>
            </a:r>
            <a:r>
              <a:rPr lang="en-US" sz="2000" dirty="0"/>
              <a:t>in sense (2) depends on freedom in sense (3): ‘civil freedom … is limited by the general will.’ (SC, 54)  </a:t>
            </a:r>
            <a:endParaRPr lang="en-GB" sz="2000" dirty="0"/>
          </a:p>
          <a:p>
            <a:endParaRPr lang="en-US" sz="2000" dirty="0"/>
          </a:p>
          <a:p>
            <a:r>
              <a:rPr lang="en-US" sz="2000" dirty="0" smtClean="0"/>
              <a:t>(</a:t>
            </a:r>
            <a:r>
              <a:rPr lang="en-US" sz="2000" dirty="0"/>
              <a:t>4) Moral freedom </a:t>
            </a:r>
            <a:endParaRPr lang="en-US" sz="2000" dirty="0" smtClean="0"/>
          </a:p>
          <a:p>
            <a:endParaRPr lang="en-US" sz="2000" dirty="0"/>
          </a:p>
          <a:p>
            <a:r>
              <a:rPr lang="en-US" sz="2000" dirty="0" smtClean="0"/>
              <a:t>Obedience </a:t>
            </a:r>
            <a:r>
              <a:rPr lang="en-US" sz="2000" dirty="0"/>
              <a:t>to a law that one has prescribed to oneself in accordance with some rational principle (broader than (3)):</a:t>
            </a:r>
            <a:endParaRPr lang="en-GB" sz="2000" dirty="0"/>
          </a:p>
          <a:p>
            <a:r>
              <a:rPr lang="en-US" sz="2000" dirty="0"/>
              <a:t> </a:t>
            </a:r>
            <a:endParaRPr lang="en-GB" sz="2000" dirty="0"/>
          </a:p>
          <a:p>
            <a:pPr marL="457200"/>
            <a:r>
              <a:rPr lang="en-US" sz="2000" dirty="0"/>
              <a:t>[M]oral freedom … alone makes man truly the master of himself; for the impulsion of mere appetite is slavery, and obedience to the law one has prescribed to oneself is freedom. (SC, 54</a:t>
            </a:r>
            <a:r>
              <a:rPr lang="en-US" sz="2000" dirty="0" smtClean="0"/>
              <a:t>)</a:t>
            </a:r>
            <a:r>
              <a:rPr lang="en-US" sz="2000" dirty="0"/>
              <a:t> </a:t>
            </a:r>
            <a:endParaRPr lang="en-GB" sz="2000" dirty="0"/>
          </a:p>
        </p:txBody>
      </p:sp>
    </p:spTree>
    <p:extLst>
      <p:ext uri="{BB962C8B-B14F-4D97-AF65-F5344CB8AC3E}">
        <p14:creationId xmlns:p14="http://schemas.microsoft.com/office/powerpoint/2010/main" val="217130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340768"/>
            <a:ext cx="6768752" cy="4708981"/>
          </a:xfrm>
          <a:prstGeom prst="rect">
            <a:avLst/>
          </a:prstGeom>
        </p:spPr>
        <p:txBody>
          <a:bodyPr wrap="square">
            <a:spAutoFit/>
          </a:bodyPr>
          <a:lstStyle/>
          <a:p>
            <a:r>
              <a:rPr lang="en-US" sz="2000" dirty="0" smtClean="0"/>
              <a:t>Problem</a:t>
            </a:r>
            <a:r>
              <a:rPr lang="en-US" sz="2000" dirty="0"/>
              <a:t>: </a:t>
            </a:r>
          </a:p>
          <a:p>
            <a:endParaRPr lang="en-US" sz="2000" dirty="0"/>
          </a:p>
          <a:p>
            <a:r>
              <a:rPr lang="en-US" sz="2000" dirty="0"/>
              <a:t>The current condition of humankind is such that human beings have lost their natural freedom without becoming free in </a:t>
            </a:r>
            <a:r>
              <a:rPr lang="en-US" sz="2000" dirty="0" smtClean="0"/>
              <a:t>all of the </a:t>
            </a:r>
            <a:r>
              <a:rPr lang="en-US" sz="2000" dirty="0"/>
              <a:t>other senses mentioned above (cf. </a:t>
            </a:r>
            <a:r>
              <a:rPr lang="en-US" sz="2000" i="1" dirty="0"/>
              <a:t>Second Discourse</a:t>
            </a:r>
            <a:r>
              <a:rPr lang="en-US" sz="2000" dirty="0"/>
              <a:t>)</a:t>
            </a:r>
          </a:p>
          <a:p>
            <a:pPr marL="457200"/>
            <a:endParaRPr lang="en-US" sz="2000" dirty="0"/>
          </a:p>
          <a:p>
            <a:pPr marL="457200"/>
            <a:r>
              <a:rPr lang="en-US" sz="2000" dirty="0" smtClean="0"/>
              <a:t>Man </a:t>
            </a:r>
            <a:r>
              <a:rPr lang="en-US" sz="2000" dirty="0" smtClean="0"/>
              <a:t>is born free, and everywhere he is in chains. One believes himself the others’ master, and yet is more a slave than they. (SC, 41)</a:t>
            </a:r>
            <a:endParaRPr lang="en-GB" sz="2000" dirty="0" smtClean="0"/>
          </a:p>
          <a:p>
            <a:endParaRPr lang="en-US" sz="2000" dirty="0"/>
          </a:p>
          <a:p>
            <a:r>
              <a:rPr lang="en-US" sz="2000" dirty="0" smtClean="0"/>
              <a:t>In </a:t>
            </a:r>
            <a:r>
              <a:rPr lang="en-US" sz="2000" dirty="0"/>
              <a:t>order to solve this problem, Rousseau attempts to explain the grounds of legitimacy of a just civil and political order</a:t>
            </a:r>
            <a:endParaRPr lang="en-GB" sz="2000" dirty="0"/>
          </a:p>
          <a:p>
            <a:r>
              <a:rPr lang="en-US" sz="2000" dirty="0"/>
              <a:t> </a:t>
            </a:r>
            <a:endParaRPr lang="en-GB" sz="2000" dirty="0"/>
          </a:p>
          <a:p>
            <a:r>
              <a:rPr lang="en-US" sz="2000" dirty="0"/>
              <a:t>If this order is </a:t>
            </a:r>
            <a:r>
              <a:rPr lang="en-US" sz="2000" dirty="0" smtClean="0"/>
              <a:t>a legitimate one, </a:t>
            </a:r>
            <a:r>
              <a:rPr lang="en-US" sz="2000" dirty="0"/>
              <a:t>we would be morally obliged to obey what it commands us to do or forbids us to do</a:t>
            </a:r>
            <a:endParaRPr lang="en-GB" sz="2000" dirty="0"/>
          </a:p>
        </p:txBody>
      </p:sp>
    </p:spTree>
    <p:extLst>
      <p:ext uri="{BB962C8B-B14F-4D97-AF65-F5344CB8AC3E}">
        <p14:creationId xmlns:p14="http://schemas.microsoft.com/office/powerpoint/2010/main" val="36231673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692696"/>
            <a:ext cx="6408712" cy="5940088"/>
          </a:xfrm>
          <a:prstGeom prst="rect">
            <a:avLst/>
          </a:prstGeom>
        </p:spPr>
        <p:txBody>
          <a:bodyPr wrap="square">
            <a:spAutoFit/>
          </a:bodyPr>
          <a:lstStyle/>
          <a:p>
            <a:r>
              <a:rPr lang="en-US" sz="2000" b="1" dirty="0"/>
              <a:t>2. Question of legitimacy</a:t>
            </a:r>
            <a:endParaRPr lang="en-GB" sz="2000" dirty="0"/>
          </a:p>
          <a:p>
            <a:r>
              <a:rPr lang="en-US" sz="2000" dirty="0"/>
              <a:t> </a:t>
            </a:r>
            <a:endParaRPr lang="en-GB" sz="2000" dirty="0"/>
          </a:p>
          <a:p>
            <a:r>
              <a:rPr lang="en-US" sz="2000" dirty="0"/>
              <a:t>One is </a:t>
            </a:r>
            <a:r>
              <a:rPr lang="en-US" sz="2000" dirty="0" smtClean="0"/>
              <a:t>obliged </a:t>
            </a:r>
            <a:r>
              <a:rPr lang="en-US" sz="2000" dirty="0"/>
              <a:t>to obey </a:t>
            </a:r>
            <a:r>
              <a:rPr lang="en-US" sz="2000" dirty="0" smtClean="0"/>
              <a:t>only an </a:t>
            </a:r>
            <a:r>
              <a:rPr lang="en-US" sz="2000" dirty="0"/>
              <a:t>authority whose power is legitimate </a:t>
            </a:r>
            <a:endParaRPr lang="en-GB" sz="2000" dirty="0"/>
          </a:p>
          <a:p>
            <a:r>
              <a:rPr lang="en-US" sz="2000" dirty="0"/>
              <a:t> </a:t>
            </a:r>
            <a:endParaRPr lang="en-GB" sz="2000" dirty="0"/>
          </a:p>
          <a:p>
            <a:r>
              <a:rPr lang="en-US" sz="2000" dirty="0"/>
              <a:t>Rejection of right of the stronger and voluntary </a:t>
            </a:r>
            <a:r>
              <a:rPr lang="en-US" sz="2000" dirty="0" smtClean="0"/>
              <a:t>servitude</a:t>
            </a:r>
            <a:endParaRPr lang="en-GB" sz="2000" dirty="0"/>
          </a:p>
          <a:p>
            <a:r>
              <a:rPr lang="en-US" sz="2000" dirty="0"/>
              <a:t> </a:t>
            </a:r>
            <a:endParaRPr lang="en-GB" sz="2000" dirty="0"/>
          </a:p>
          <a:p>
            <a:r>
              <a:rPr lang="en-US" sz="2000" dirty="0"/>
              <a:t>In social contract tradition before Rousseau (e.g. Grotius and Hobbes), </a:t>
            </a:r>
            <a:r>
              <a:rPr lang="en-US" sz="2000" dirty="0" smtClean="0"/>
              <a:t>there was held to be no real difference between sovereignty established by institution and sovereignty established by </a:t>
            </a:r>
            <a:r>
              <a:rPr lang="en-US" sz="2000" dirty="0"/>
              <a:t>acquisition/conquest </a:t>
            </a:r>
            <a:r>
              <a:rPr lang="en-US" sz="2000" dirty="0" smtClean="0"/>
              <a:t>- </a:t>
            </a:r>
            <a:r>
              <a:rPr lang="en-US" sz="2000" dirty="0"/>
              <a:t>both were held to involve ‘voluntary’ subjection to the will of another</a:t>
            </a:r>
            <a:endParaRPr lang="en-GB" sz="2000" dirty="0"/>
          </a:p>
          <a:p>
            <a:r>
              <a:rPr lang="en-US" sz="2000" dirty="0"/>
              <a:t> </a:t>
            </a:r>
            <a:endParaRPr lang="en-GB" sz="2000" dirty="0"/>
          </a:p>
          <a:p>
            <a:r>
              <a:rPr lang="en-US" sz="2000" dirty="0"/>
              <a:t>For Hobbes, the act of subjection would be ‘voluntary’ </a:t>
            </a:r>
            <a:r>
              <a:rPr lang="en-US" sz="2000" dirty="0" smtClean="0"/>
              <a:t>only in the sense that it </a:t>
            </a:r>
            <a:r>
              <a:rPr lang="en-US" sz="2000" dirty="0"/>
              <a:t>would be caused by the </a:t>
            </a:r>
            <a:r>
              <a:rPr lang="en-US" sz="2000" u="sng" dirty="0"/>
              <a:t>desire</a:t>
            </a:r>
            <a:r>
              <a:rPr lang="en-US" sz="2000" dirty="0"/>
              <a:t> to preserve one’s own life </a:t>
            </a:r>
            <a:endParaRPr lang="en-US" sz="2000" dirty="0" smtClean="0"/>
          </a:p>
          <a:p>
            <a:endParaRPr lang="en-US" sz="2000" dirty="0"/>
          </a:p>
          <a:p>
            <a:r>
              <a:rPr lang="en-US" sz="2000" dirty="0"/>
              <a:t>Since it is </a:t>
            </a:r>
            <a:r>
              <a:rPr lang="en-US" sz="2000" i="1" dirty="0"/>
              <a:t>my</a:t>
            </a:r>
            <a:r>
              <a:rPr lang="en-US" sz="2000" dirty="0"/>
              <a:t> desire, I act according to my own will, not that of another person (wrong type of desire</a:t>
            </a:r>
            <a:r>
              <a:rPr lang="en-US" sz="2000" dirty="0" smtClean="0"/>
              <a:t>?)</a:t>
            </a:r>
            <a:endParaRPr lang="en-GB" sz="2000" dirty="0"/>
          </a:p>
        </p:txBody>
      </p:sp>
    </p:spTree>
    <p:extLst>
      <p:ext uri="{BB962C8B-B14F-4D97-AF65-F5344CB8AC3E}">
        <p14:creationId xmlns:p14="http://schemas.microsoft.com/office/powerpoint/2010/main" val="15835992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028343"/>
            <a:ext cx="6624736" cy="4708981"/>
          </a:xfrm>
          <a:prstGeom prst="rect">
            <a:avLst/>
          </a:prstGeom>
        </p:spPr>
        <p:txBody>
          <a:bodyPr wrap="square">
            <a:spAutoFit/>
          </a:bodyPr>
          <a:lstStyle/>
          <a:p>
            <a:r>
              <a:rPr lang="en-US" sz="2000" dirty="0"/>
              <a:t>Force produces no genuine right (obligation)</a:t>
            </a:r>
            <a:endParaRPr lang="en-GB" sz="2000" dirty="0"/>
          </a:p>
          <a:p>
            <a:r>
              <a:rPr lang="en-US" sz="2000" dirty="0"/>
              <a:t> </a:t>
            </a:r>
            <a:endParaRPr lang="en-GB" sz="2000" dirty="0"/>
          </a:p>
          <a:p>
            <a:r>
              <a:rPr lang="en-US" sz="2000" dirty="0"/>
              <a:t>It obliges a person (or people) to obey someone else </a:t>
            </a:r>
            <a:r>
              <a:rPr lang="en-US" sz="2000" u="sng" dirty="0"/>
              <a:t>only so long as</a:t>
            </a:r>
            <a:r>
              <a:rPr lang="en-US" sz="2000" dirty="0"/>
              <a:t> it is necessary or prudent for </a:t>
            </a:r>
            <a:r>
              <a:rPr lang="en-US" sz="2000" dirty="0" smtClean="0"/>
              <a:t>him or her to </a:t>
            </a:r>
            <a:r>
              <a:rPr lang="en-US" sz="2000" dirty="0"/>
              <a:t>obey:</a:t>
            </a:r>
            <a:endParaRPr lang="en-GB" sz="2000" dirty="0"/>
          </a:p>
          <a:p>
            <a:r>
              <a:rPr lang="en-US" sz="2000" dirty="0"/>
              <a:t> </a:t>
            </a:r>
            <a:endParaRPr lang="en-GB" sz="2000" dirty="0"/>
          </a:p>
          <a:p>
            <a:pPr marL="457200"/>
            <a:r>
              <a:rPr lang="en-US" sz="2000" dirty="0"/>
              <a:t>Force is a physical power; I fail to see what morality can result from its effects. To yield to force is an act of necessity, not of will; at most it is an act of prudence. In what sense can it become a duty? (SC, 44)</a:t>
            </a:r>
            <a:endParaRPr lang="en-GB" sz="2000" dirty="0"/>
          </a:p>
          <a:p>
            <a:r>
              <a:rPr lang="en-US" sz="2000" dirty="0"/>
              <a:t> </a:t>
            </a:r>
            <a:endParaRPr lang="en-GB" sz="2000" dirty="0"/>
          </a:p>
          <a:p>
            <a:r>
              <a:rPr lang="en-US" sz="2000" dirty="0" smtClean="0"/>
              <a:t>A legitimate </a:t>
            </a:r>
            <a:r>
              <a:rPr lang="en-US" sz="2000" dirty="0"/>
              <a:t>social order cannot, therefore, be based on a right of the stronger </a:t>
            </a:r>
            <a:endParaRPr lang="en-GB" sz="2000" dirty="0"/>
          </a:p>
          <a:p>
            <a:r>
              <a:rPr lang="en-US" sz="2000" dirty="0"/>
              <a:t> </a:t>
            </a:r>
            <a:endParaRPr lang="en-GB" sz="2000" dirty="0"/>
          </a:p>
          <a:p>
            <a:r>
              <a:rPr lang="en-US" sz="2000" dirty="0"/>
              <a:t>It must instead be based on convention </a:t>
            </a:r>
            <a:r>
              <a:rPr lang="en-US" sz="2000" dirty="0" smtClean="0"/>
              <a:t>– more precisely, on </a:t>
            </a:r>
            <a:r>
              <a:rPr lang="en-US" sz="2000" u="sng" dirty="0" smtClean="0"/>
              <a:t>genuine</a:t>
            </a:r>
            <a:r>
              <a:rPr lang="en-US" sz="2000" dirty="0" smtClean="0"/>
              <a:t> </a:t>
            </a:r>
            <a:r>
              <a:rPr lang="en-US" sz="2000" dirty="0"/>
              <a:t>consent </a:t>
            </a:r>
            <a:endParaRPr lang="en-GB" sz="2000" dirty="0"/>
          </a:p>
        </p:txBody>
      </p:sp>
    </p:spTree>
    <p:extLst>
      <p:ext uri="{BB962C8B-B14F-4D97-AF65-F5344CB8AC3E}">
        <p14:creationId xmlns:p14="http://schemas.microsoft.com/office/powerpoint/2010/main" val="39764692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751344"/>
            <a:ext cx="6768752" cy="5016758"/>
          </a:xfrm>
          <a:prstGeom prst="rect">
            <a:avLst/>
          </a:prstGeom>
        </p:spPr>
        <p:txBody>
          <a:bodyPr wrap="square">
            <a:spAutoFit/>
          </a:bodyPr>
          <a:lstStyle/>
          <a:p>
            <a:r>
              <a:rPr lang="en-US" sz="2000" dirty="0"/>
              <a:t>Freedom is an essential part of the human being’s nature:</a:t>
            </a:r>
            <a:endParaRPr lang="en-GB" sz="2000" dirty="0"/>
          </a:p>
          <a:p>
            <a:r>
              <a:rPr lang="en-US" sz="2000" dirty="0"/>
              <a:t> </a:t>
            </a:r>
            <a:endParaRPr lang="en-GB" sz="2000" dirty="0"/>
          </a:p>
          <a:p>
            <a:pPr marL="457200"/>
            <a:r>
              <a:rPr lang="en-US" sz="2000" dirty="0"/>
              <a:t>This common freedom is a consequence of man’s nature. His first law is to attend to his own preservation, his first cares are those he owes himself, and since, as soon as he has reached the age of reason, he is the sole judge of the means proper to preserve himself, he becomes his own master. (SC, 42)</a:t>
            </a:r>
            <a:endParaRPr lang="en-GB" sz="2000" dirty="0"/>
          </a:p>
          <a:p>
            <a:r>
              <a:rPr lang="en-US" sz="2000" dirty="0"/>
              <a:t> </a:t>
            </a:r>
            <a:endParaRPr lang="en-GB" sz="2000" dirty="0"/>
          </a:p>
          <a:p>
            <a:pPr marL="457200"/>
            <a:r>
              <a:rPr lang="en-US" sz="2000" dirty="0"/>
              <a:t>There can be no possible compensation for someone who renounces everything. Such a renunciation is incompatible with the nature of man, and to deprive one’s will of all freedom is to deprive one’s actions of all morality. Finally, a convention that stipulates absolute authority on one side, and unlimited obedience on the other, is vain and contradictory. (SC, 45-6)</a:t>
            </a:r>
            <a:endParaRPr lang="en-GB" sz="2000" dirty="0"/>
          </a:p>
        </p:txBody>
      </p:sp>
    </p:spTree>
    <p:extLst>
      <p:ext uri="{BB962C8B-B14F-4D97-AF65-F5344CB8AC3E}">
        <p14:creationId xmlns:p14="http://schemas.microsoft.com/office/powerpoint/2010/main" val="17579811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0628" y="836712"/>
            <a:ext cx="7063779" cy="5632311"/>
          </a:xfrm>
          <a:prstGeom prst="rect">
            <a:avLst/>
          </a:prstGeom>
        </p:spPr>
        <p:txBody>
          <a:bodyPr wrap="square">
            <a:spAutoFit/>
          </a:bodyPr>
          <a:lstStyle/>
          <a:p>
            <a:r>
              <a:rPr lang="en-US" sz="2000" dirty="0"/>
              <a:t>Therefore, a legitimate civil and political order must be compatible with:</a:t>
            </a:r>
            <a:endParaRPr lang="en-GB" sz="2000" dirty="0"/>
          </a:p>
          <a:p>
            <a:r>
              <a:rPr lang="en-US" sz="2000" dirty="0"/>
              <a:t> </a:t>
            </a:r>
            <a:endParaRPr lang="en-GB" sz="2000" dirty="0"/>
          </a:p>
          <a:p>
            <a:r>
              <a:rPr lang="en-US" sz="2000" dirty="0"/>
              <a:t>(1) The individual’s </a:t>
            </a:r>
            <a:r>
              <a:rPr lang="en-US" sz="2000" dirty="0"/>
              <a:t>interests – ‘His first law is to attend to his own preservation, his first cares are those he owes </a:t>
            </a:r>
            <a:r>
              <a:rPr lang="en-US" sz="2000" dirty="0" smtClean="0"/>
              <a:t>himself’.</a:t>
            </a:r>
            <a:endParaRPr lang="en-GB" sz="2000" dirty="0"/>
          </a:p>
          <a:p>
            <a:endParaRPr lang="en-US" sz="2000" dirty="0" smtClean="0"/>
          </a:p>
          <a:p>
            <a:r>
              <a:rPr lang="en-US" sz="2000" dirty="0" smtClean="0"/>
              <a:t>(</a:t>
            </a:r>
            <a:r>
              <a:rPr lang="en-US" sz="2000" dirty="0"/>
              <a:t>2) The individual’s freedom to determine how he or she secures these </a:t>
            </a:r>
            <a:r>
              <a:rPr lang="en-US" sz="2000" dirty="0" smtClean="0"/>
              <a:t>interests </a:t>
            </a:r>
            <a:r>
              <a:rPr lang="en-US" sz="2000" dirty="0" smtClean="0"/>
              <a:t>– ‘he </a:t>
            </a:r>
            <a:r>
              <a:rPr lang="en-US" sz="2000" dirty="0"/>
              <a:t>is the sole judge of the means proper to preserve himself, he becomes his own </a:t>
            </a:r>
            <a:r>
              <a:rPr lang="en-US" sz="2000" dirty="0" smtClean="0"/>
              <a:t>master’, </a:t>
            </a:r>
            <a:endParaRPr lang="en-GB" sz="2000" dirty="0"/>
          </a:p>
          <a:p>
            <a:endParaRPr lang="en-US" sz="2000" dirty="0" smtClean="0"/>
          </a:p>
          <a:p>
            <a:r>
              <a:rPr lang="en-US" sz="2000" dirty="0" smtClean="0"/>
              <a:t>(</a:t>
            </a:r>
            <a:r>
              <a:rPr lang="en-US" sz="2000" dirty="0"/>
              <a:t>3) The individual’s moral freedom (the right to judge for oneself what is the right or wrong thing to do, what one ought </a:t>
            </a:r>
            <a:r>
              <a:rPr lang="en-US" sz="2000" dirty="0" smtClean="0"/>
              <a:t>or ought not to be</a:t>
            </a:r>
            <a:r>
              <a:rPr lang="en-US" sz="2000" dirty="0"/>
              <a:t>) </a:t>
            </a:r>
            <a:r>
              <a:rPr lang="en-US" sz="2000" dirty="0" smtClean="0"/>
              <a:t>– ‘to </a:t>
            </a:r>
            <a:r>
              <a:rPr lang="en-US" sz="2000" dirty="0"/>
              <a:t>deprive one’s will of all freedom is to deprive one’s actions of all </a:t>
            </a:r>
            <a:r>
              <a:rPr lang="en-US" sz="2000" dirty="0" smtClean="0"/>
              <a:t>morality’</a:t>
            </a:r>
            <a:endParaRPr lang="en-GB" sz="2000" dirty="0"/>
          </a:p>
          <a:p>
            <a:endParaRPr lang="en-US" sz="2000" dirty="0" smtClean="0"/>
          </a:p>
          <a:p>
            <a:r>
              <a:rPr lang="en-US" sz="2000" dirty="0"/>
              <a:t>(4) Absence of domination – ‘a convention that stipulates absolute authority on one side, and unlimited obedience on the other, is vain and contradictory</a:t>
            </a:r>
            <a:r>
              <a:rPr lang="en-US" sz="2000" dirty="0" smtClean="0"/>
              <a:t>’</a:t>
            </a:r>
            <a:endParaRPr lang="en-GB" sz="2000" dirty="0"/>
          </a:p>
        </p:txBody>
      </p:sp>
    </p:spTree>
    <p:extLst>
      <p:ext uri="{BB962C8B-B14F-4D97-AF65-F5344CB8AC3E}">
        <p14:creationId xmlns:p14="http://schemas.microsoft.com/office/powerpoint/2010/main" val="19238912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166843"/>
            <a:ext cx="6768752" cy="5016758"/>
          </a:xfrm>
          <a:prstGeom prst="rect">
            <a:avLst/>
          </a:prstGeom>
        </p:spPr>
        <p:txBody>
          <a:bodyPr wrap="square">
            <a:spAutoFit/>
          </a:bodyPr>
          <a:lstStyle/>
          <a:p>
            <a:r>
              <a:rPr lang="en-US" sz="2000" dirty="0"/>
              <a:t>If all of these conditions were met, an individual would have good </a:t>
            </a:r>
            <a:r>
              <a:rPr lang="en-US" sz="2000" u="sng" dirty="0"/>
              <a:t>reasons</a:t>
            </a:r>
            <a:r>
              <a:rPr lang="en-US" sz="2000" dirty="0"/>
              <a:t> for giving up his or her natural freedom</a:t>
            </a:r>
            <a:endParaRPr lang="en-GB" sz="2000" dirty="0"/>
          </a:p>
          <a:p>
            <a:r>
              <a:rPr lang="en-US" sz="2000" dirty="0"/>
              <a:t> </a:t>
            </a:r>
            <a:endParaRPr lang="en-GB" sz="2000" dirty="0"/>
          </a:p>
          <a:p>
            <a:r>
              <a:rPr lang="en-US" sz="2000" dirty="0"/>
              <a:t>Reasons and not desires are what count</a:t>
            </a:r>
            <a:endParaRPr lang="en-GB" sz="2000" dirty="0"/>
          </a:p>
          <a:p>
            <a:endParaRPr lang="en-US" sz="2000" dirty="0" smtClean="0"/>
          </a:p>
          <a:p>
            <a:r>
              <a:rPr lang="en-US" sz="2000" dirty="0" smtClean="0"/>
              <a:t>Idea of </a:t>
            </a:r>
            <a:r>
              <a:rPr lang="en-US" sz="2000" dirty="0" smtClean="0"/>
              <a:t>social </a:t>
            </a:r>
            <a:r>
              <a:rPr lang="en-US" sz="2000" dirty="0"/>
              <a:t>contract </a:t>
            </a:r>
            <a:r>
              <a:rPr lang="en-US" sz="2000" dirty="0" smtClean="0"/>
              <a:t>explains </a:t>
            </a:r>
            <a:r>
              <a:rPr lang="en-US" sz="2000" dirty="0"/>
              <a:t>how individuals </a:t>
            </a:r>
            <a:r>
              <a:rPr lang="en-US" sz="2000" dirty="0" smtClean="0"/>
              <a:t>can voluntarily </a:t>
            </a:r>
            <a:r>
              <a:rPr lang="en-US" sz="2000" dirty="0"/>
              <a:t>renounce their natural freedom </a:t>
            </a:r>
            <a:r>
              <a:rPr lang="en-US" sz="2000" dirty="0" smtClean="0"/>
              <a:t>while </a:t>
            </a:r>
            <a:r>
              <a:rPr lang="en-US" sz="2000" dirty="0"/>
              <a:t>remaining </a:t>
            </a:r>
            <a:r>
              <a:rPr lang="en-US" sz="2000" dirty="0" smtClean="0"/>
              <a:t>free</a:t>
            </a:r>
            <a:endParaRPr lang="en-GB" sz="2000" dirty="0"/>
          </a:p>
          <a:p>
            <a:r>
              <a:rPr lang="en-US" sz="2000" dirty="0"/>
              <a:t> </a:t>
            </a:r>
            <a:endParaRPr lang="en-GB" sz="2000" dirty="0"/>
          </a:p>
          <a:p>
            <a:r>
              <a:rPr lang="en-US" sz="2000" dirty="0" smtClean="0"/>
              <a:t>The problem </a:t>
            </a:r>
            <a:r>
              <a:rPr lang="en-US" sz="2000" dirty="0"/>
              <a:t>to which social contract provides the solution is </a:t>
            </a:r>
            <a:r>
              <a:rPr lang="en-US" sz="2000" dirty="0" smtClean="0"/>
              <a:t>can therefore be stated as </a:t>
            </a:r>
            <a:r>
              <a:rPr lang="en-US" sz="2000" dirty="0"/>
              <a:t>follows: </a:t>
            </a:r>
            <a:endParaRPr lang="en-GB" sz="2000" dirty="0"/>
          </a:p>
          <a:p>
            <a:r>
              <a:rPr lang="en-US" sz="2000" dirty="0"/>
              <a:t> </a:t>
            </a:r>
            <a:endParaRPr lang="en-GB" sz="2000" dirty="0"/>
          </a:p>
          <a:p>
            <a:pPr marL="457200"/>
            <a:r>
              <a:rPr lang="en-US" sz="2000" dirty="0"/>
              <a:t>To find a form of association that will defend and protect the person and goods of each associate with the full common force, and by means of which each, uniting with all, nevertheless obey only himself and remain as free as before. (SC, 49-50)</a:t>
            </a:r>
            <a:endParaRPr lang="en-GB" sz="2000" dirty="0"/>
          </a:p>
        </p:txBody>
      </p:sp>
    </p:spTree>
    <p:extLst>
      <p:ext uri="{BB962C8B-B14F-4D97-AF65-F5344CB8AC3E}">
        <p14:creationId xmlns:p14="http://schemas.microsoft.com/office/powerpoint/2010/main" val="2932495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538</Words>
  <Application>Microsoft Office PowerPoint</Application>
  <PresentationFormat>On-screen Show (4:3)</PresentationFormat>
  <Paragraphs>184</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Rousseau on political freedom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Rousseau on political freedom</dc:title>
  <dc:creator>David</dc:creator>
  <cp:lastModifiedBy>David</cp:lastModifiedBy>
  <cp:revision>17</cp:revision>
  <dcterms:created xsi:type="dcterms:W3CDTF">2014-09-28T14:28:22Z</dcterms:created>
  <dcterms:modified xsi:type="dcterms:W3CDTF">2016-01-31T16:44:01Z</dcterms:modified>
</cp:coreProperties>
</file>