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B66A4CA-28E0-43BE-906D-3012C1FE544C}" type="datetimeFigureOut">
              <a:rPr lang="en-GB" smtClean="0"/>
              <a:t>08/02/2016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3760051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66A4CA-28E0-43BE-906D-3012C1FE544C}" type="datetimeFigureOut">
              <a:rPr lang="en-GB" smtClean="0"/>
              <a:t>08/02/2016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232449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66A4CA-28E0-43BE-906D-3012C1FE544C}" type="datetimeFigureOut">
              <a:rPr lang="en-GB" smtClean="0"/>
              <a:t>08/02/2016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137621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66A4CA-28E0-43BE-906D-3012C1FE544C}" type="datetimeFigureOut">
              <a:rPr lang="en-GB" smtClean="0"/>
              <a:t>08/02/2016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2476700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66A4CA-28E0-43BE-906D-3012C1FE544C}" type="datetimeFigureOut">
              <a:rPr lang="en-GB" smtClean="0"/>
              <a:t>08/02/2016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292749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B66A4CA-28E0-43BE-906D-3012C1FE544C}" type="datetimeFigureOut">
              <a:rPr lang="en-GB" smtClean="0"/>
              <a:t>08/02/2016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1112325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B66A4CA-28E0-43BE-906D-3012C1FE544C}" type="datetimeFigureOut">
              <a:rPr lang="en-GB" smtClean="0"/>
              <a:t>08/02/2016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1558671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B66A4CA-28E0-43BE-906D-3012C1FE544C}" type="datetimeFigureOut">
              <a:rPr lang="en-GB" smtClean="0"/>
              <a:t>08/02/2016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362305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66A4CA-28E0-43BE-906D-3012C1FE544C}" type="datetimeFigureOut">
              <a:rPr lang="en-GB" smtClean="0"/>
              <a:t>08/02/2016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3124328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66A4CA-28E0-43BE-906D-3012C1FE544C}" type="datetimeFigureOut">
              <a:rPr lang="en-GB" smtClean="0"/>
              <a:t>08/02/2016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2355846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66A4CA-28E0-43BE-906D-3012C1FE544C}" type="datetimeFigureOut">
              <a:rPr lang="en-GB" smtClean="0"/>
              <a:t>08/02/2016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636379-3C93-4333-BAC7-5EA840D6F374}" type="slidenum">
              <a:rPr lang="en-GB" smtClean="0"/>
              <a:t>‹#›</a:t>
            </a:fld>
            <a:endParaRPr lang="en-GB"/>
          </a:p>
        </p:txBody>
      </p:sp>
    </p:spTree>
    <p:extLst>
      <p:ext uri="{BB962C8B-B14F-4D97-AF65-F5344CB8AC3E}">
        <p14:creationId xmlns:p14="http://schemas.microsoft.com/office/powerpoint/2010/main" val="2387585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66A4CA-28E0-43BE-906D-3012C1FE544C}" type="datetimeFigureOut">
              <a:rPr lang="en-GB" smtClean="0"/>
              <a:t>08/02/2016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636379-3C93-4333-BAC7-5EA840D6F374}" type="slidenum">
              <a:rPr lang="en-GB" smtClean="0"/>
              <a:t>‹#›</a:t>
            </a:fld>
            <a:endParaRPr lang="en-GB"/>
          </a:p>
        </p:txBody>
      </p:sp>
    </p:spTree>
    <p:extLst>
      <p:ext uri="{BB962C8B-B14F-4D97-AF65-F5344CB8AC3E}">
        <p14:creationId xmlns:p14="http://schemas.microsoft.com/office/powerpoint/2010/main" val="33679959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Kant on moral autonomy</a:t>
            </a:r>
            <a:endParaRPr lang="en-GB" dirty="0"/>
          </a:p>
        </p:txBody>
      </p:sp>
    </p:spTree>
    <p:extLst>
      <p:ext uri="{BB962C8B-B14F-4D97-AF65-F5344CB8AC3E}">
        <p14:creationId xmlns:p14="http://schemas.microsoft.com/office/powerpoint/2010/main" val="24145766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166843"/>
            <a:ext cx="6408712" cy="5632311"/>
          </a:xfrm>
          <a:prstGeom prst="rect">
            <a:avLst/>
          </a:prstGeom>
        </p:spPr>
        <p:txBody>
          <a:bodyPr wrap="square">
            <a:spAutoFit/>
          </a:bodyPr>
          <a:lstStyle/>
          <a:p>
            <a:r>
              <a:rPr lang="en-ZA" sz="2000" dirty="0"/>
              <a:t>Example of making lying promise: </a:t>
            </a:r>
            <a:endParaRPr lang="en-GB" sz="2000" dirty="0"/>
          </a:p>
          <a:p>
            <a:endParaRPr lang="en-ZA" sz="2000" dirty="0" smtClean="0"/>
          </a:p>
          <a:p>
            <a:r>
              <a:rPr lang="en-ZA" sz="2000" dirty="0" smtClean="0"/>
              <a:t>Maxim </a:t>
            </a:r>
            <a:r>
              <a:rPr lang="en-ZA" sz="2000" dirty="0"/>
              <a:t>(subjective principle) = ‘when I am in need of money I shall borrow some and promise to repay it, even though I know I will not be able to do so</a:t>
            </a:r>
            <a:r>
              <a:rPr lang="en-ZA" sz="2000" dirty="0" smtClean="0"/>
              <a:t>’</a:t>
            </a:r>
            <a:endParaRPr lang="en-GB" sz="2000" dirty="0"/>
          </a:p>
          <a:p>
            <a:endParaRPr lang="en-ZA" sz="2000" dirty="0" smtClean="0"/>
          </a:p>
          <a:p>
            <a:r>
              <a:rPr lang="en-ZA" sz="2000" dirty="0" smtClean="0"/>
              <a:t>CI </a:t>
            </a:r>
            <a:r>
              <a:rPr lang="en-ZA" sz="2000" dirty="0"/>
              <a:t>(objective principle) demands that I ‘universalize’ this maxim: what would happen if </a:t>
            </a:r>
            <a:r>
              <a:rPr lang="en-ZA" sz="2000" u="sng" dirty="0"/>
              <a:t>everyone</a:t>
            </a:r>
            <a:r>
              <a:rPr lang="en-ZA" sz="2000" dirty="0"/>
              <a:t> acted on the basis of such a maxim?</a:t>
            </a:r>
            <a:endParaRPr lang="en-GB" sz="2000" dirty="0"/>
          </a:p>
          <a:p>
            <a:endParaRPr lang="en-ZA" sz="2000" dirty="0" smtClean="0"/>
          </a:p>
          <a:p>
            <a:r>
              <a:rPr lang="en-ZA" sz="2000" dirty="0" smtClean="0"/>
              <a:t>Result</a:t>
            </a:r>
            <a:r>
              <a:rPr lang="en-ZA" sz="2000" dirty="0"/>
              <a:t>: a (practical) contradiction </a:t>
            </a:r>
            <a:r>
              <a:rPr lang="en-ZA" sz="2000" dirty="0" smtClean="0"/>
              <a:t>arises which </a:t>
            </a:r>
            <a:r>
              <a:rPr lang="en-ZA" sz="2000" dirty="0"/>
              <a:t>demonstrates the maxim’s irrationality</a:t>
            </a:r>
            <a:endParaRPr lang="en-GB" sz="2000" dirty="0"/>
          </a:p>
          <a:p>
            <a:endParaRPr lang="en-ZA" sz="2000" dirty="0" smtClean="0"/>
          </a:p>
          <a:p>
            <a:r>
              <a:rPr lang="en-ZA" sz="2000" dirty="0" smtClean="0"/>
              <a:t>Since </a:t>
            </a:r>
            <a:r>
              <a:rPr lang="en-ZA" sz="2000" dirty="0"/>
              <a:t>the principle of non-contradiction governs reason as such, no rational being can consistently violate it</a:t>
            </a:r>
            <a:endParaRPr lang="en-GB" sz="2000" dirty="0"/>
          </a:p>
          <a:p>
            <a:endParaRPr lang="en-ZA" sz="2000" dirty="0" smtClean="0"/>
          </a:p>
          <a:p>
            <a:r>
              <a:rPr lang="en-ZA" sz="2000" dirty="0" smtClean="0"/>
              <a:t>In obeying this moral principle, </a:t>
            </a:r>
            <a:r>
              <a:rPr lang="en-ZA" sz="2000" dirty="0"/>
              <a:t> </a:t>
            </a:r>
            <a:r>
              <a:rPr lang="en-ZA" sz="2000" dirty="0" smtClean="0"/>
              <a:t>each mo</a:t>
            </a:r>
            <a:r>
              <a:rPr lang="en-ZA" sz="2000" dirty="0" smtClean="0"/>
              <a:t>ral agent, </a:t>
            </a:r>
            <a:r>
              <a:rPr lang="en-ZA" sz="2000" dirty="0"/>
              <a:t>as rational </a:t>
            </a:r>
            <a:r>
              <a:rPr lang="en-ZA" sz="2000" dirty="0" smtClean="0"/>
              <a:t>being, legislates </a:t>
            </a:r>
            <a:r>
              <a:rPr lang="en-ZA" sz="2000" dirty="0"/>
              <a:t>the law to which it is subject</a:t>
            </a:r>
            <a:endParaRPr lang="en-GB" sz="2000" dirty="0"/>
          </a:p>
        </p:txBody>
      </p:sp>
    </p:spTree>
    <p:extLst>
      <p:ext uri="{BB962C8B-B14F-4D97-AF65-F5344CB8AC3E}">
        <p14:creationId xmlns:p14="http://schemas.microsoft.com/office/powerpoint/2010/main" val="23018419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412776"/>
            <a:ext cx="6552728" cy="3785652"/>
          </a:xfrm>
          <a:prstGeom prst="rect">
            <a:avLst/>
          </a:prstGeom>
        </p:spPr>
        <p:txBody>
          <a:bodyPr wrap="square">
            <a:spAutoFit/>
          </a:bodyPr>
          <a:lstStyle/>
          <a:p>
            <a:r>
              <a:rPr lang="en-ZA" sz="2000" b="1" dirty="0" smtClean="0"/>
              <a:t>5. </a:t>
            </a:r>
            <a:r>
              <a:rPr lang="en-ZA" sz="2000" b="1" dirty="0"/>
              <a:t>Moral autonomy</a:t>
            </a:r>
            <a:endParaRPr lang="en-GB" sz="2000" dirty="0"/>
          </a:p>
          <a:p>
            <a:endParaRPr lang="en-ZA" sz="2000" dirty="0" smtClean="0"/>
          </a:p>
          <a:p>
            <a:pPr marL="457200"/>
            <a:r>
              <a:rPr lang="en-ZA" sz="2000" dirty="0" smtClean="0"/>
              <a:t>Autonomy </a:t>
            </a:r>
            <a:r>
              <a:rPr lang="en-ZA" sz="2000" dirty="0"/>
              <a:t>of the will is the property of the will by which it is a law to itself (independently of any property of the objects of volition). The principle of autonomy is, therefore: to choose only in such a way that the maxims of your choice are also included as universal law in the same volition. (GMM, 47)</a:t>
            </a:r>
            <a:endParaRPr lang="en-GB" sz="2000" dirty="0"/>
          </a:p>
          <a:p>
            <a:endParaRPr lang="en-ZA" sz="2000" dirty="0" smtClean="0"/>
          </a:p>
          <a:p>
            <a:r>
              <a:rPr lang="en-ZA" sz="2000" dirty="0" smtClean="0"/>
              <a:t>Autonomy </a:t>
            </a:r>
            <a:r>
              <a:rPr lang="en-ZA" sz="2000" dirty="0"/>
              <a:t>of the will </a:t>
            </a:r>
            <a:r>
              <a:rPr lang="en-ZA" sz="2000" dirty="0" smtClean="0"/>
              <a:t>=  giving </a:t>
            </a:r>
            <a:r>
              <a:rPr lang="en-ZA" sz="2000" dirty="0"/>
              <a:t>oneself, as a rational being, the law to which one is subject by applying the categorical </a:t>
            </a:r>
            <a:r>
              <a:rPr lang="en-ZA" sz="2000" dirty="0" smtClean="0"/>
              <a:t>imperative to one’s maxims</a:t>
            </a:r>
            <a:endParaRPr lang="en-GB" sz="2000" dirty="0"/>
          </a:p>
        </p:txBody>
      </p:sp>
    </p:spTree>
    <p:extLst>
      <p:ext uri="{BB962C8B-B14F-4D97-AF65-F5344CB8AC3E}">
        <p14:creationId xmlns:p14="http://schemas.microsoft.com/office/powerpoint/2010/main" val="138656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305342"/>
            <a:ext cx="6552728" cy="4708981"/>
          </a:xfrm>
          <a:prstGeom prst="rect">
            <a:avLst/>
          </a:prstGeom>
        </p:spPr>
        <p:txBody>
          <a:bodyPr wrap="square">
            <a:spAutoFit/>
          </a:bodyPr>
          <a:lstStyle/>
          <a:p>
            <a:r>
              <a:rPr lang="en-ZA" sz="2000" dirty="0" smtClean="0"/>
              <a:t>Form of self-government</a:t>
            </a:r>
            <a:endParaRPr lang="en-GB" sz="2000" dirty="0"/>
          </a:p>
          <a:p>
            <a:endParaRPr lang="en-ZA" sz="2000" dirty="0" smtClean="0"/>
          </a:p>
          <a:p>
            <a:r>
              <a:rPr lang="en-ZA" sz="2000" dirty="0" smtClean="0"/>
              <a:t>(</a:t>
            </a:r>
            <a:r>
              <a:rPr lang="en-ZA" sz="2000" dirty="0" err="1"/>
              <a:t>i</a:t>
            </a:r>
            <a:r>
              <a:rPr lang="en-ZA" sz="2000" dirty="0"/>
              <a:t>) No authority external to ourselves is needed to determine the demands of morality and to tell us what they are</a:t>
            </a:r>
            <a:endParaRPr lang="en-GB" sz="2000" dirty="0"/>
          </a:p>
          <a:p>
            <a:endParaRPr lang="en-ZA" sz="2000" dirty="0" smtClean="0"/>
          </a:p>
          <a:p>
            <a:r>
              <a:rPr lang="en-ZA" sz="2000" dirty="0" smtClean="0"/>
              <a:t>(</a:t>
            </a:r>
            <a:r>
              <a:rPr lang="en-ZA" sz="2000" dirty="0"/>
              <a:t>ii) We can exercise effective control over ourselves (we are not at the mercy of each and every passing desire)</a:t>
            </a:r>
            <a:endParaRPr lang="en-GB" sz="2000" dirty="0"/>
          </a:p>
          <a:p>
            <a:endParaRPr lang="en-ZA" sz="2000" dirty="0" smtClean="0"/>
          </a:p>
          <a:p>
            <a:r>
              <a:rPr lang="en-ZA" sz="2000" dirty="0" smtClean="0"/>
              <a:t>Heteronomy </a:t>
            </a:r>
            <a:r>
              <a:rPr lang="en-ZA" sz="2000" dirty="0"/>
              <a:t>of the will = whenever the rational will is determined by an ‘object’ external to it (for example, a given desire, end):</a:t>
            </a:r>
            <a:endParaRPr lang="en-GB" sz="2000" dirty="0"/>
          </a:p>
          <a:p>
            <a:endParaRPr lang="en-ZA" sz="2000" dirty="0" smtClean="0"/>
          </a:p>
          <a:p>
            <a:pPr marL="457200"/>
            <a:r>
              <a:rPr lang="en-ZA" sz="2000" dirty="0" smtClean="0"/>
              <a:t>The </a:t>
            </a:r>
            <a:r>
              <a:rPr lang="en-ZA" sz="2000" dirty="0"/>
              <a:t>will in that case does not give itself the law; instead the object, by means of its relation to the will, gives the law to it. (GMM, 47)</a:t>
            </a:r>
            <a:endParaRPr lang="en-GB" sz="2000" dirty="0"/>
          </a:p>
        </p:txBody>
      </p:sp>
    </p:spTree>
    <p:extLst>
      <p:ext uri="{BB962C8B-B14F-4D97-AF65-F5344CB8AC3E}">
        <p14:creationId xmlns:p14="http://schemas.microsoft.com/office/powerpoint/2010/main" val="3631979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980728"/>
            <a:ext cx="6552728" cy="5632311"/>
          </a:xfrm>
          <a:prstGeom prst="rect">
            <a:avLst/>
          </a:prstGeom>
        </p:spPr>
        <p:txBody>
          <a:bodyPr wrap="square">
            <a:spAutoFit/>
          </a:bodyPr>
          <a:lstStyle/>
          <a:p>
            <a:r>
              <a:rPr lang="en-ZA" sz="2000" b="1" dirty="0" smtClean="0"/>
              <a:t>6. The problem </a:t>
            </a:r>
            <a:r>
              <a:rPr lang="en-ZA" sz="2000" b="1" dirty="0"/>
              <a:t>of </a:t>
            </a:r>
            <a:r>
              <a:rPr lang="en-ZA" sz="2000" b="1" dirty="0" smtClean="0"/>
              <a:t>freedom of the will</a:t>
            </a:r>
            <a:endParaRPr lang="en-GB" sz="2000" dirty="0"/>
          </a:p>
          <a:p>
            <a:endParaRPr lang="en-ZA" sz="2000" dirty="0" smtClean="0"/>
          </a:p>
          <a:p>
            <a:r>
              <a:rPr lang="en-ZA" sz="2000" dirty="0" smtClean="0"/>
              <a:t>Two </a:t>
            </a:r>
            <a:r>
              <a:rPr lang="en-ZA" sz="2000" dirty="0"/>
              <a:t>conceptions of freedom</a:t>
            </a:r>
            <a:endParaRPr lang="en-GB" sz="2000" dirty="0"/>
          </a:p>
          <a:p>
            <a:endParaRPr lang="en-ZA" sz="2000" dirty="0" smtClean="0"/>
          </a:p>
          <a:p>
            <a:r>
              <a:rPr lang="en-ZA" sz="2000" dirty="0" smtClean="0"/>
              <a:t>(</a:t>
            </a:r>
            <a:r>
              <a:rPr lang="en-ZA" sz="2000" dirty="0"/>
              <a:t>1) Negative conception </a:t>
            </a:r>
            <a:endParaRPr lang="en-GB" sz="2000" dirty="0"/>
          </a:p>
          <a:p>
            <a:endParaRPr lang="en-ZA" sz="2000" dirty="0" smtClean="0"/>
          </a:p>
          <a:p>
            <a:r>
              <a:rPr lang="en-ZA" sz="2000" dirty="0" smtClean="0"/>
              <a:t>Moral </a:t>
            </a:r>
            <a:r>
              <a:rPr lang="en-ZA" sz="2000" dirty="0"/>
              <a:t>freedom requires being able to act independently of any (external) cause whatsoever (e.g. </a:t>
            </a:r>
            <a:r>
              <a:rPr lang="en-ZA" sz="2000" dirty="0" smtClean="0"/>
              <a:t>a given desire</a:t>
            </a:r>
            <a:r>
              <a:rPr lang="en-ZA" sz="2000" dirty="0"/>
              <a:t>):</a:t>
            </a:r>
            <a:endParaRPr lang="en-GB" sz="2000" dirty="0"/>
          </a:p>
          <a:p>
            <a:endParaRPr lang="en-ZA" sz="2000" i="1" dirty="0" smtClean="0"/>
          </a:p>
          <a:p>
            <a:pPr marL="457200"/>
            <a:r>
              <a:rPr lang="en-ZA" sz="2000" i="1" dirty="0" smtClean="0"/>
              <a:t>Will</a:t>
            </a:r>
            <a:r>
              <a:rPr lang="en-ZA" sz="2000" dirty="0" smtClean="0"/>
              <a:t> </a:t>
            </a:r>
            <a:r>
              <a:rPr lang="en-ZA" sz="2000" dirty="0"/>
              <a:t>is a kind of causality of living beings insofar as they are rational, and </a:t>
            </a:r>
            <a:r>
              <a:rPr lang="en-ZA" sz="2000" i="1" dirty="0"/>
              <a:t>freedom</a:t>
            </a:r>
            <a:r>
              <a:rPr lang="en-ZA" sz="2000" dirty="0"/>
              <a:t> would be that property of such causality that it can be efficient independently of alien causes </a:t>
            </a:r>
            <a:r>
              <a:rPr lang="en-ZA" sz="2000" i="1" dirty="0"/>
              <a:t>determining</a:t>
            </a:r>
            <a:r>
              <a:rPr lang="en-ZA" sz="2000" dirty="0"/>
              <a:t> it, just as </a:t>
            </a:r>
            <a:r>
              <a:rPr lang="en-ZA" sz="2000" i="1" dirty="0"/>
              <a:t>natural necessity</a:t>
            </a:r>
            <a:r>
              <a:rPr lang="en-ZA" sz="2000" dirty="0"/>
              <a:t> is the property of the causality of all </a:t>
            </a:r>
            <a:r>
              <a:rPr lang="en-ZA" sz="2000" dirty="0" err="1"/>
              <a:t>nonrational</a:t>
            </a:r>
            <a:r>
              <a:rPr lang="en-ZA" sz="2000" dirty="0"/>
              <a:t> beings to be determined to activity by the influence of alien causes. (GMM, 52)</a:t>
            </a:r>
            <a:endParaRPr lang="en-GB" sz="2000" dirty="0"/>
          </a:p>
          <a:p>
            <a:endParaRPr lang="en-ZA" sz="2000" dirty="0" smtClean="0"/>
          </a:p>
          <a:p>
            <a:r>
              <a:rPr lang="en-ZA" sz="2000" dirty="0" smtClean="0"/>
              <a:t>Special </a:t>
            </a:r>
            <a:r>
              <a:rPr lang="en-ZA" sz="2000" dirty="0"/>
              <a:t>kind of causality </a:t>
            </a:r>
            <a:endParaRPr lang="en-GB" sz="2000" dirty="0"/>
          </a:p>
        </p:txBody>
      </p:sp>
    </p:spTree>
    <p:extLst>
      <p:ext uri="{BB962C8B-B14F-4D97-AF65-F5344CB8AC3E}">
        <p14:creationId xmlns:p14="http://schemas.microsoft.com/office/powerpoint/2010/main" val="2067919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5103" y="1124744"/>
            <a:ext cx="6912768" cy="4708981"/>
          </a:xfrm>
          <a:prstGeom prst="rect">
            <a:avLst/>
          </a:prstGeom>
        </p:spPr>
        <p:txBody>
          <a:bodyPr wrap="square">
            <a:spAutoFit/>
          </a:bodyPr>
          <a:lstStyle/>
          <a:p>
            <a:r>
              <a:rPr lang="en-ZA" dirty="0"/>
              <a:t>(</a:t>
            </a:r>
            <a:r>
              <a:rPr lang="en-ZA" sz="2000" dirty="0"/>
              <a:t>2) Positive conception</a:t>
            </a:r>
            <a:endParaRPr lang="en-GB" sz="2000" dirty="0"/>
          </a:p>
          <a:p>
            <a:endParaRPr lang="en-ZA" sz="2000" dirty="0" smtClean="0"/>
          </a:p>
          <a:p>
            <a:r>
              <a:rPr lang="en-ZA" sz="2000" dirty="0" smtClean="0"/>
              <a:t>Causality </a:t>
            </a:r>
            <a:r>
              <a:rPr lang="en-ZA" sz="2000" dirty="0"/>
              <a:t>in accordance with laws: ‘the will’s property of being a law to itself’ (autonomy) (GMM, 52)</a:t>
            </a:r>
            <a:endParaRPr lang="en-GB" sz="2000" dirty="0"/>
          </a:p>
          <a:p>
            <a:endParaRPr lang="en-ZA" sz="2000" dirty="0" smtClean="0"/>
          </a:p>
          <a:p>
            <a:r>
              <a:rPr lang="en-ZA" sz="2000" dirty="0" smtClean="0"/>
              <a:t>The </a:t>
            </a:r>
            <a:r>
              <a:rPr lang="en-ZA" sz="2000" dirty="0"/>
              <a:t>will </a:t>
            </a:r>
            <a:r>
              <a:rPr lang="en-ZA" sz="2000" dirty="0" smtClean="0"/>
              <a:t>when </a:t>
            </a:r>
            <a:r>
              <a:rPr lang="en-ZA" sz="2000" dirty="0"/>
              <a:t>determined in accordance with the categorical imperative: ‘a free will and a will under moral laws are one and the same’ (GMM, 53)</a:t>
            </a:r>
            <a:endParaRPr lang="en-GB" sz="2000" dirty="0"/>
          </a:p>
          <a:p>
            <a:pPr lvl="0"/>
            <a:endParaRPr lang="en-ZA" sz="2000" dirty="0" smtClean="0"/>
          </a:p>
          <a:p>
            <a:pPr marL="285750" lvl="0" indent="-285750">
              <a:buFont typeface="Arial" panose="020B0604020202020204" pitchFamily="34" charset="0"/>
              <a:buChar char="•"/>
            </a:pPr>
            <a:r>
              <a:rPr lang="en-ZA" sz="2000" dirty="0" smtClean="0"/>
              <a:t>Is </a:t>
            </a:r>
            <a:r>
              <a:rPr lang="en-ZA" sz="2000" dirty="0"/>
              <a:t>it possible to be free in sense (1) without also being free in sense (2) (e.g. when one chooses not to act in accordance with duty</a:t>
            </a:r>
            <a:r>
              <a:rPr lang="en-ZA" sz="2000" dirty="0" smtClean="0"/>
              <a:t>)?</a:t>
            </a:r>
            <a:endParaRPr lang="en-GB" sz="2000" dirty="0"/>
          </a:p>
          <a:p>
            <a:endParaRPr lang="en-ZA" sz="2000" dirty="0" smtClean="0"/>
          </a:p>
          <a:p>
            <a:pPr marL="285750" indent="-285750">
              <a:buFont typeface="Arial" panose="020B0604020202020204" pitchFamily="34" charset="0"/>
              <a:buChar char="•"/>
            </a:pPr>
            <a:r>
              <a:rPr lang="en-ZA" sz="2000" dirty="0" smtClean="0"/>
              <a:t>Freedom </a:t>
            </a:r>
            <a:r>
              <a:rPr lang="en-ZA" sz="2000" dirty="0"/>
              <a:t>in sense (1) must be presupposed if freedom in sense (2) is to be </a:t>
            </a:r>
            <a:r>
              <a:rPr lang="en-ZA" sz="2000" dirty="0" smtClean="0"/>
              <a:t>possible at all</a:t>
            </a:r>
            <a:endParaRPr lang="en-GB" sz="2000" dirty="0"/>
          </a:p>
        </p:txBody>
      </p:sp>
    </p:spTree>
    <p:extLst>
      <p:ext uri="{BB962C8B-B14F-4D97-AF65-F5344CB8AC3E}">
        <p14:creationId xmlns:p14="http://schemas.microsoft.com/office/powerpoint/2010/main" val="20336372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0380" y="1556792"/>
            <a:ext cx="6840760" cy="3477875"/>
          </a:xfrm>
          <a:prstGeom prst="rect">
            <a:avLst/>
          </a:prstGeom>
        </p:spPr>
        <p:txBody>
          <a:bodyPr wrap="square">
            <a:spAutoFit/>
          </a:bodyPr>
          <a:lstStyle/>
          <a:p>
            <a:r>
              <a:rPr lang="en-ZA" sz="2000" dirty="0"/>
              <a:t>Human beings, in virtue of </a:t>
            </a:r>
            <a:r>
              <a:rPr lang="en-ZA" sz="2000" dirty="0" smtClean="0"/>
              <a:t>their capacity of free choice</a:t>
            </a:r>
            <a:r>
              <a:rPr lang="en-ZA" sz="2000" dirty="0"/>
              <a:t>, can choose to obey or not to obey moral laws </a:t>
            </a:r>
            <a:endParaRPr lang="en-GB" sz="2000" dirty="0"/>
          </a:p>
          <a:p>
            <a:endParaRPr lang="en-ZA" sz="2000" dirty="0" smtClean="0"/>
          </a:p>
          <a:p>
            <a:r>
              <a:rPr lang="en-ZA" sz="2000" dirty="0" smtClean="0"/>
              <a:t>Idea </a:t>
            </a:r>
            <a:r>
              <a:rPr lang="en-ZA" sz="2000" dirty="0"/>
              <a:t>of morality depends on </a:t>
            </a:r>
            <a:r>
              <a:rPr lang="en-ZA" sz="2000" dirty="0" smtClean="0"/>
              <a:t>being able to conceive of </a:t>
            </a:r>
            <a:r>
              <a:rPr lang="en-ZA" sz="2000" dirty="0"/>
              <a:t>agents </a:t>
            </a:r>
            <a:r>
              <a:rPr lang="en-ZA" sz="2000" dirty="0" smtClean="0"/>
              <a:t>as responsible </a:t>
            </a:r>
            <a:r>
              <a:rPr lang="en-ZA" sz="2000" dirty="0"/>
              <a:t>for their actions (imputation)</a:t>
            </a:r>
            <a:endParaRPr lang="en-GB" sz="2000" dirty="0"/>
          </a:p>
          <a:p>
            <a:endParaRPr lang="en-ZA" sz="2000" dirty="0" smtClean="0"/>
          </a:p>
          <a:p>
            <a:r>
              <a:rPr lang="en-ZA" sz="2000" dirty="0" smtClean="0"/>
              <a:t>Therefore</a:t>
            </a:r>
            <a:r>
              <a:rPr lang="en-ZA" sz="2000" dirty="0"/>
              <a:t>, the capacity of freedom of choice </a:t>
            </a:r>
            <a:r>
              <a:rPr lang="en-ZA" sz="2000" dirty="0" smtClean="0"/>
              <a:t>must be held to be  </a:t>
            </a:r>
            <a:r>
              <a:rPr lang="en-ZA" sz="2000" dirty="0"/>
              <a:t>a condition of moral autonomy</a:t>
            </a:r>
            <a:endParaRPr lang="en-GB" sz="2000" dirty="0"/>
          </a:p>
          <a:p>
            <a:endParaRPr lang="en-ZA" sz="2000" dirty="0" smtClean="0"/>
          </a:p>
          <a:p>
            <a:r>
              <a:rPr lang="en-ZA" sz="2000" dirty="0" smtClean="0"/>
              <a:t>I </a:t>
            </a:r>
            <a:r>
              <a:rPr lang="en-ZA" sz="2000" dirty="0"/>
              <a:t>cannot give myself the law to which I am subject if I have no choice but to obey this </a:t>
            </a:r>
            <a:r>
              <a:rPr lang="en-ZA" sz="2000" dirty="0" smtClean="0"/>
              <a:t>law</a:t>
            </a:r>
            <a:endParaRPr lang="en-ZA" sz="2000" dirty="0" smtClean="0"/>
          </a:p>
        </p:txBody>
      </p:sp>
    </p:spTree>
    <p:extLst>
      <p:ext uri="{BB962C8B-B14F-4D97-AF65-F5344CB8AC3E}">
        <p14:creationId xmlns:p14="http://schemas.microsoft.com/office/powerpoint/2010/main" val="36357014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268760"/>
            <a:ext cx="6552728" cy="5016758"/>
          </a:xfrm>
          <a:prstGeom prst="rect">
            <a:avLst/>
          </a:prstGeom>
        </p:spPr>
        <p:txBody>
          <a:bodyPr wrap="square">
            <a:spAutoFit/>
          </a:bodyPr>
          <a:lstStyle/>
          <a:p>
            <a:r>
              <a:rPr lang="en-ZA" sz="2000" dirty="0"/>
              <a:t>Determinism v. freedom of the will</a:t>
            </a:r>
            <a:endParaRPr lang="en-GB" sz="2000" dirty="0"/>
          </a:p>
          <a:p>
            <a:endParaRPr lang="en-ZA" sz="2000" dirty="0" smtClean="0"/>
          </a:p>
          <a:p>
            <a:r>
              <a:rPr lang="en-ZA" sz="2000" dirty="0" smtClean="0"/>
              <a:t>In </a:t>
            </a:r>
            <a:r>
              <a:rPr lang="en-ZA" sz="2000" dirty="0"/>
              <a:t>so far as they belong to the natural world, </a:t>
            </a:r>
            <a:r>
              <a:rPr lang="en-ZA" sz="2000" dirty="0" smtClean="0"/>
              <a:t>the actions of human beings are causally determined</a:t>
            </a:r>
            <a:endParaRPr lang="en-ZA" sz="2000" dirty="0" smtClean="0"/>
          </a:p>
          <a:p>
            <a:endParaRPr lang="en-ZA" sz="2000" dirty="0" smtClean="0"/>
          </a:p>
          <a:p>
            <a:r>
              <a:rPr lang="en-ZA" sz="2000" dirty="0" smtClean="0"/>
              <a:t>Every </a:t>
            </a:r>
            <a:r>
              <a:rPr lang="en-ZA" sz="2000" dirty="0"/>
              <a:t>event is necessarily determined by a sufficient cause  </a:t>
            </a:r>
            <a:endParaRPr lang="en-GB" sz="2000" dirty="0"/>
          </a:p>
          <a:p>
            <a:endParaRPr lang="en-ZA" sz="2000" dirty="0" smtClean="0"/>
          </a:p>
          <a:p>
            <a:r>
              <a:rPr lang="en-ZA" sz="2000" dirty="0" smtClean="0"/>
              <a:t>Freedom</a:t>
            </a:r>
            <a:r>
              <a:rPr lang="en-ZA" sz="2000" dirty="0"/>
              <a:t>, in contrast, consists in rationality and membership of a purely intellectual world </a:t>
            </a:r>
            <a:endParaRPr lang="en-GB" sz="2000" dirty="0"/>
          </a:p>
          <a:p>
            <a:endParaRPr lang="en-ZA" sz="2000" dirty="0" smtClean="0"/>
          </a:p>
          <a:p>
            <a:r>
              <a:rPr lang="en-ZA" sz="2000" dirty="0" smtClean="0"/>
              <a:t>Human </a:t>
            </a:r>
            <a:r>
              <a:rPr lang="en-ZA" sz="2000" dirty="0"/>
              <a:t>beings are not, therefore, merely part of nature</a:t>
            </a:r>
            <a:endParaRPr lang="en-GB" sz="2000" dirty="0"/>
          </a:p>
          <a:p>
            <a:endParaRPr lang="en-ZA" sz="2000" dirty="0" smtClean="0"/>
          </a:p>
          <a:p>
            <a:r>
              <a:rPr lang="en-ZA" sz="2000" dirty="0" smtClean="0"/>
              <a:t>First </a:t>
            </a:r>
            <a:r>
              <a:rPr lang="en-ZA" sz="2000" dirty="0"/>
              <a:t>approach: Kant’s two-world view </a:t>
            </a:r>
            <a:endParaRPr lang="en-GB" sz="2000" dirty="0"/>
          </a:p>
          <a:p>
            <a:endParaRPr lang="en-ZA" sz="2000" dirty="0" smtClean="0"/>
          </a:p>
          <a:p>
            <a:r>
              <a:rPr lang="en-ZA" sz="2000" dirty="0" smtClean="0"/>
              <a:t>Division </a:t>
            </a:r>
            <a:r>
              <a:rPr lang="en-ZA" sz="2000" dirty="0"/>
              <a:t>between world of appearances (phenomenal) world and world as it is in itself </a:t>
            </a:r>
            <a:endParaRPr lang="en-GB" sz="2000" dirty="0"/>
          </a:p>
        </p:txBody>
      </p:sp>
    </p:spTree>
    <p:extLst>
      <p:ext uri="{BB962C8B-B14F-4D97-AF65-F5344CB8AC3E}">
        <p14:creationId xmlns:p14="http://schemas.microsoft.com/office/powerpoint/2010/main" val="37030881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4371" y="1196752"/>
            <a:ext cx="6696744" cy="5016758"/>
          </a:xfrm>
          <a:prstGeom prst="rect">
            <a:avLst/>
          </a:prstGeom>
        </p:spPr>
        <p:txBody>
          <a:bodyPr wrap="square">
            <a:spAutoFit/>
          </a:bodyPr>
          <a:lstStyle/>
          <a:p>
            <a:r>
              <a:rPr lang="en-ZA" sz="2000" dirty="0"/>
              <a:t>Phenomenal world of appearances </a:t>
            </a:r>
            <a:r>
              <a:rPr lang="en-ZA" sz="2000" dirty="0" smtClean="0"/>
              <a:t>determined by </a:t>
            </a:r>
            <a:r>
              <a:rPr lang="en-ZA" sz="2000" dirty="0"/>
              <a:t>(1) pure forms of intuition (space and time) and (2) categories (pure concepts) of the understanding</a:t>
            </a:r>
            <a:endParaRPr lang="en-GB" sz="2000" dirty="0"/>
          </a:p>
          <a:p>
            <a:endParaRPr lang="en-ZA" sz="2000" dirty="0" smtClean="0"/>
          </a:p>
          <a:p>
            <a:r>
              <a:rPr lang="en-ZA" sz="2000" dirty="0" smtClean="0"/>
              <a:t>(</a:t>
            </a:r>
            <a:r>
              <a:rPr lang="en-ZA" sz="2000" dirty="0"/>
              <a:t>1) and (2) are features of the human mind that </a:t>
            </a:r>
            <a:r>
              <a:rPr lang="en-ZA" sz="2000" dirty="0" smtClean="0"/>
              <a:t>organise </a:t>
            </a:r>
            <a:r>
              <a:rPr lang="en-ZA" sz="2000" dirty="0"/>
              <a:t>the raw data of sensory experience into a single unified experience</a:t>
            </a:r>
            <a:endParaRPr lang="en-GB" sz="2000" dirty="0"/>
          </a:p>
          <a:p>
            <a:endParaRPr lang="en-ZA" sz="2000" dirty="0" smtClean="0"/>
          </a:p>
          <a:p>
            <a:r>
              <a:rPr lang="en-ZA" sz="2000" dirty="0" smtClean="0"/>
              <a:t>Among </a:t>
            </a:r>
            <a:r>
              <a:rPr lang="en-ZA" sz="2000" dirty="0"/>
              <a:t>(2</a:t>
            </a:r>
            <a:r>
              <a:rPr lang="en-ZA" sz="2000" dirty="0" smtClean="0"/>
              <a:t>), </a:t>
            </a:r>
            <a:r>
              <a:rPr lang="en-ZA" sz="2000" dirty="0"/>
              <a:t>when applied to conditions of </a:t>
            </a:r>
            <a:r>
              <a:rPr lang="en-ZA" sz="2000" dirty="0" smtClean="0"/>
              <a:t>time, </a:t>
            </a:r>
            <a:r>
              <a:rPr lang="en-ZA" sz="2000" dirty="0"/>
              <a:t>belongs </a:t>
            </a:r>
            <a:r>
              <a:rPr lang="en-ZA" sz="2000" dirty="0" smtClean="0"/>
              <a:t>the law </a:t>
            </a:r>
            <a:r>
              <a:rPr lang="en-ZA" sz="2000" dirty="0"/>
              <a:t>of causality (unites causes and effects)</a:t>
            </a:r>
            <a:endParaRPr lang="en-GB" sz="2000" dirty="0"/>
          </a:p>
          <a:p>
            <a:endParaRPr lang="en-ZA" sz="2000" dirty="0" smtClean="0"/>
          </a:p>
          <a:p>
            <a:r>
              <a:rPr lang="en-ZA" sz="2000" dirty="0" smtClean="0"/>
              <a:t>World </a:t>
            </a:r>
            <a:r>
              <a:rPr lang="en-ZA" sz="2000" dirty="0"/>
              <a:t>as it is in itself </a:t>
            </a:r>
            <a:r>
              <a:rPr lang="en-ZA" sz="2000" dirty="0" smtClean="0"/>
              <a:t>(a mind-independent world) is </a:t>
            </a:r>
            <a:r>
              <a:rPr lang="en-ZA" sz="2000" dirty="0"/>
              <a:t>not (or is conceivably not) determined by (1) and (2)</a:t>
            </a:r>
            <a:endParaRPr lang="en-GB" sz="2000" dirty="0"/>
          </a:p>
          <a:p>
            <a:endParaRPr lang="en-ZA" sz="2000" dirty="0" smtClean="0"/>
          </a:p>
          <a:p>
            <a:r>
              <a:rPr lang="en-ZA" sz="2000" dirty="0" smtClean="0"/>
              <a:t>Therefore</a:t>
            </a:r>
            <a:r>
              <a:rPr lang="en-ZA" sz="2000" dirty="0"/>
              <a:t>, in so far as they are members of this world, </a:t>
            </a:r>
            <a:r>
              <a:rPr lang="en-ZA" sz="2000" dirty="0" smtClean="0"/>
              <a:t>agents </a:t>
            </a:r>
            <a:r>
              <a:rPr lang="en-ZA" sz="2000" dirty="0"/>
              <a:t>can be </a:t>
            </a:r>
            <a:r>
              <a:rPr lang="en-ZA" sz="2000" dirty="0" smtClean="0"/>
              <a:t>thought not </a:t>
            </a:r>
            <a:r>
              <a:rPr lang="en-ZA" sz="2000" dirty="0"/>
              <a:t>to be subject to the law of causality (indeterminism)</a:t>
            </a:r>
            <a:endParaRPr lang="en-GB" sz="2000" dirty="0"/>
          </a:p>
        </p:txBody>
      </p:sp>
    </p:spTree>
    <p:extLst>
      <p:ext uri="{BB962C8B-B14F-4D97-AF65-F5344CB8AC3E}">
        <p14:creationId xmlns:p14="http://schemas.microsoft.com/office/powerpoint/2010/main" val="8188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340768"/>
            <a:ext cx="6480720" cy="4401205"/>
          </a:xfrm>
          <a:prstGeom prst="rect">
            <a:avLst/>
          </a:prstGeom>
        </p:spPr>
        <p:txBody>
          <a:bodyPr wrap="square">
            <a:spAutoFit/>
          </a:bodyPr>
          <a:lstStyle/>
          <a:p>
            <a:r>
              <a:rPr lang="en-ZA" sz="2000" dirty="0"/>
              <a:t>Agent is </a:t>
            </a:r>
            <a:r>
              <a:rPr lang="en-ZA" sz="2000" dirty="0" smtClean="0"/>
              <a:t>an ‘uncaused </a:t>
            </a:r>
            <a:r>
              <a:rPr lang="en-ZA" sz="2000" dirty="0" smtClean="0"/>
              <a:t>cause’ </a:t>
            </a:r>
            <a:r>
              <a:rPr lang="en-ZA" sz="2000" dirty="0"/>
              <a:t>– the originator of a causal series through an act of </a:t>
            </a:r>
            <a:r>
              <a:rPr lang="en-ZA" sz="2000" dirty="0" smtClean="0"/>
              <a:t>free choice </a:t>
            </a:r>
            <a:r>
              <a:rPr lang="en-ZA" sz="2000" dirty="0"/>
              <a:t>(transcendental freedom)</a:t>
            </a:r>
            <a:endParaRPr lang="en-GB" sz="2000" dirty="0"/>
          </a:p>
          <a:p>
            <a:endParaRPr lang="en-ZA" sz="2000" dirty="0" smtClean="0"/>
          </a:p>
          <a:p>
            <a:r>
              <a:rPr lang="en-ZA" sz="2000" dirty="0" smtClean="0"/>
              <a:t>Actions </a:t>
            </a:r>
            <a:r>
              <a:rPr lang="en-ZA" sz="2000" dirty="0"/>
              <a:t>do not belong to a causal series, each member of which is determined by an antecedent condition, including such psychological facts as beliefs or desires</a:t>
            </a:r>
            <a:endParaRPr lang="en-GB" sz="2000" dirty="0"/>
          </a:p>
          <a:p>
            <a:endParaRPr lang="en-ZA" sz="2000" dirty="0" smtClean="0"/>
          </a:p>
          <a:p>
            <a:r>
              <a:rPr lang="en-ZA" sz="2000" dirty="0" smtClean="0"/>
              <a:t>If </a:t>
            </a:r>
            <a:r>
              <a:rPr lang="en-ZA" sz="2000" dirty="0"/>
              <a:t>an action were determined by an antecedent condition, I would not </a:t>
            </a:r>
            <a:r>
              <a:rPr lang="en-ZA" sz="2000" dirty="0" smtClean="0"/>
              <a:t>have chosen it and I would not therefore be </a:t>
            </a:r>
            <a:r>
              <a:rPr lang="en-ZA" sz="2000" dirty="0"/>
              <a:t>responsible for it </a:t>
            </a:r>
            <a:endParaRPr lang="en-ZA" sz="2000" dirty="0" smtClean="0"/>
          </a:p>
          <a:p>
            <a:endParaRPr lang="en-ZA" sz="2000" dirty="0" smtClean="0"/>
          </a:p>
          <a:p>
            <a:r>
              <a:rPr lang="en-ZA" sz="2000" dirty="0" smtClean="0"/>
              <a:t>Form </a:t>
            </a:r>
            <a:r>
              <a:rPr lang="en-ZA" sz="2000" dirty="0"/>
              <a:t>of </a:t>
            </a:r>
            <a:r>
              <a:rPr lang="en-ZA" sz="2000" dirty="0" err="1"/>
              <a:t>incompatibilism</a:t>
            </a:r>
            <a:r>
              <a:rPr lang="en-ZA" sz="2000" dirty="0"/>
              <a:t> – freedom and determinism are not </a:t>
            </a:r>
            <a:r>
              <a:rPr lang="en-ZA" sz="2000" dirty="0" smtClean="0"/>
              <a:t>compatible/are </a:t>
            </a:r>
            <a:r>
              <a:rPr lang="en-ZA" sz="2000" dirty="0"/>
              <a:t>mutually </a:t>
            </a:r>
            <a:r>
              <a:rPr lang="en-ZA" sz="2000" dirty="0" smtClean="0"/>
              <a:t>exclusive</a:t>
            </a:r>
            <a:endParaRPr lang="en-GB" sz="2000" dirty="0"/>
          </a:p>
        </p:txBody>
      </p:sp>
    </p:spTree>
    <p:extLst>
      <p:ext uri="{BB962C8B-B14F-4D97-AF65-F5344CB8AC3E}">
        <p14:creationId xmlns:p14="http://schemas.microsoft.com/office/powerpoint/2010/main" val="29693603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166843"/>
            <a:ext cx="6840760" cy="3785652"/>
          </a:xfrm>
          <a:prstGeom prst="rect">
            <a:avLst/>
          </a:prstGeom>
        </p:spPr>
        <p:txBody>
          <a:bodyPr wrap="square">
            <a:spAutoFit/>
          </a:bodyPr>
          <a:lstStyle/>
          <a:p>
            <a:r>
              <a:rPr lang="en-ZA" sz="2000" dirty="0"/>
              <a:t>Demonstrates </a:t>
            </a:r>
            <a:r>
              <a:rPr lang="en-ZA" sz="2000" u="sng" dirty="0"/>
              <a:t>possibility</a:t>
            </a:r>
            <a:r>
              <a:rPr lang="en-ZA" sz="2000" dirty="0"/>
              <a:t> of freedom only</a:t>
            </a:r>
            <a:endParaRPr lang="en-GB" sz="2000" dirty="0"/>
          </a:p>
          <a:p>
            <a:endParaRPr lang="en-ZA" sz="2000" dirty="0" smtClean="0"/>
          </a:p>
          <a:p>
            <a:r>
              <a:rPr lang="en-ZA" sz="2000" dirty="0" smtClean="0"/>
              <a:t>Consciousness </a:t>
            </a:r>
            <a:r>
              <a:rPr lang="en-ZA" sz="2000" dirty="0"/>
              <a:t>of oneself as autonomous agent subject to moral law </a:t>
            </a:r>
            <a:r>
              <a:rPr lang="en-ZA" sz="2000" dirty="0" smtClean="0"/>
              <a:t>provides evidence </a:t>
            </a:r>
            <a:r>
              <a:rPr lang="en-ZA" sz="2000" dirty="0"/>
              <a:t>of membership of a world in which one is an uncaused cause: </a:t>
            </a:r>
            <a:endParaRPr lang="en-GB" sz="2000" dirty="0"/>
          </a:p>
          <a:p>
            <a:endParaRPr lang="en-ZA" sz="2000" dirty="0" smtClean="0"/>
          </a:p>
          <a:p>
            <a:pPr marL="457200"/>
            <a:r>
              <a:rPr lang="en-ZA" sz="2000" dirty="0" smtClean="0"/>
              <a:t>[</a:t>
            </a:r>
            <a:r>
              <a:rPr lang="en-ZA" sz="2000" dirty="0"/>
              <a:t>T]he idea of freedom makes me a member of an intelligible world and consequently, if I were only this, all my actions </a:t>
            </a:r>
            <a:r>
              <a:rPr lang="en-ZA" sz="2000" i="1" dirty="0"/>
              <a:t>would</a:t>
            </a:r>
            <a:r>
              <a:rPr lang="en-ZA" sz="2000" dirty="0"/>
              <a:t> always be in conformity with the autonomy of the will; but since at the same time I intuit myself as a member of the world of sense, they </a:t>
            </a:r>
            <a:r>
              <a:rPr lang="en-ZA" sz="2000" i="1" dirty="0"/>
              <a:t>ought</a:t>
            </a:r>
            <a:r>
              <a:rPr lang="en-ZA" sz="2000" dirty="0"/>
              <a:t> to be in conformity with it. (GMM, 58</a:t>
            </a:r>
            <a:r>
              <a:rPr lang="en-ZA" sz="2000" dirty="0" smtClean="0"/>
              <a:t>)</a:t>
            </a:r>
            <a:endParaRPr lang="en-GB" sz="2000" dirty="0"/>
          </a:p>
        </p:txBody>
      </p:sp>
    </p:spTree>
    <p:extLst>
      <p:ext uri="{BB962C8B-B14F-4D97-AF65-F5344CB8AC3E}">
        <p14:creationId xmlns:p14="http://schemas.microsoft.com/office/powerpoint/2010/main" val="1986304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980728"/>
            <a:ext cx="7128792" cy="5632311"/>
          </a:xfrm>
          <a:prstGeom prst="rect">
            <a:avLst/>
          </a:prstGeom>
        </p:spPr>
        <p:txBody>
          <a:bodyPr wrap="square">
            <a:spAutoFit/>
          </a:bodyPr>
          <a:lstStyle/>
          <a:p>
            <a:r>
              <a:rPr lang="en-ZA" sz="2000" b="1" dirty="0"/>
              <a:t>1. Kant and Rousseau</a:t>
            </a:r>
            <a:endParaRPr lang="en-GB" sz="2000" dirty="0"/>
          </a:p>
          <a:p>
            <a:r>
              <a:rPr lang="en-US" sz="2000" dirty="0"/>
              <a:t> </a:t>
            </a:r>
            <a:endParaRPr lang="en-GB" sz="2000" dirty="0"/>
          </a:p>
          <a:p>
            <a:pPr marL="457200"/>
            <a:r>
              <a:rPr lang="en-US" sz="2000" dirty="0"/>
              <a:t>[M]oral freedom … alone makes man truly the master of himself; for the impulsion of mere appetite is slavery, and obedience to the law one has prescribed to oneself is freedom. (SC, 54)</a:t>
            </a:r>
            <a:endParaRPr lang="en-GB" sz="2000" dirty="0"/>
          </a:p>
          <a:p>
            <a:pPr marL="457200"/>
            <a:r>
              <a:rPr lang="en-GB" sz="2000" dirty="0"/>
              <a:t> </a:t>
            </a:r>
          </a:p>
          <a:p>
            <a:pPr marL="457200"/>
            <a:r>
              <a:rPr lang="en-GB" sz="2000" dirty="0"/>
              <a:t>I myself am a researcher by inclination. I feel the entire thirst for cognition and the eager restlessness to proceed further in it, as well as the satisfaction at every acquisition. There was a time when I believed this alone could constitute the </a:t>
            </a:r>
            <a:r>
              <a:rPr lang="en-GB" sz="2000" dirty="0" err="1"/>
              <a:t>honor</a:t>
            </a:r>
            <a:r>
              <a:rPr lang="en-GB" sz="2000" dirty="0"/>
              <a:t> of humankind, and I despised the rabble </a:t>
            </a:r>
            <a:r>
              <a:rPr lang="en-GB" sz="2000" dirty="0" smtClean="0"/>
              <a:t>who </a:t>
            </a:r>
            <a:r>
              <a:rPr lang="en-GB" sz="2000" dirty="0"/>
              <a:t>knows nothing. </a:t>
            </a:r>
            <a:r>
              <a:rPr lang="en-GB" sz="2000" i="1" dirty="0"/>
              <a:t>Rousseau</a:t>
            </a:r>
            <a:r>
              <a:rPr lang="en-GB" sz="2000" dirty="0"/>
              <a:t> has set me right. This binding prejudice vanishes, I learn to </a:t>
            </a:r>
            <a:r>
              <a:rPr lang="en-GB" sz="2000" dirty="0" err="1"/>
              <a:t>honor</a:t>
            </a:r>
            <a:r>
              <a:rPr lang="en-GB" sz="2000" dirty="0"/>
              <a:t> human beings, and I would feel by far less useful than the common </a:t>
            </a:r>
            <a:r>
              <a:rPr lang="en-GB" sz="2000" dirty="0" err="1"/>
              <a:t>laborer</a:t>
            </a:r>
            <a:r>
              <a:rPr lang="en-GB" sz="2000" dirty="0"/>
              <a:t> if I did not believe that this consideration could impart a value to all others in order to establish the rights of </a:t>
            </a:r>
            <a:r>
              <a:rPr lang="en-GB" sz="2000" dirty="0" smtClean="0"/>
              <a:t>humanity. </a:t>
            </a:r>
            <a:r>
              <a:rPr lang="en-GB" sz="2000" dirty="0"/>
              <a:t>(Immanuel Kant, </a:t>
            </a:r>
            <a:r>
              <a:rPr lang="en-GB" sz="2000" i="1" dirty="0"/>
              <a:t>Observations on the Feeling of the Beautiful and Sublime</a:t>
            </a:r>
            <a:r>
              <a:rPr lang="en-GB" sz="2000" dirty="0"/>
              <a:t>, 1764</a:t>
            </a:r>
            <a:r>
              <a:rPr lang="en-GB" sz="2000" dirty="0" smtClean="0"/>
              <a:t>)</a:t>
            </a:r>
            <a:endParaRPr lang="en-GB" sz="2000" dirty="0"/>
          </a:p>
        </p:txBody>
      </p:sp>
    </p:spTree>
    <p:extLst>
      <p:ext uri="{BB962C8B-B14F-4D97-AF65-F5344CB8AC3E}">
        <p14:creationId xmlns:p14="http://schemas.microsoft.com/office/powerpoint/2010/main" val="16634251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889844"/>
            <a:ext cx="6840760" cy="5324535"/>
          </a:xfrm>
          <a:prstGeom prst="rect">
            <a:avLst/>
          </a:prstGeom>
        </p:spPr>
        <p:txBody>
          <a:bodyPr wrap="square">
            <a:spAutoFit/>
          </a:bodyPr>
          <a:lstStyle/>
          <a:p>
            <a:r>
              <a:rPr lang="en-ZA" sz="2000" dirty="0"/>
              <a:t>Only in so far as one belongs to </a:t>
            </a:r>
            <a:r>
              <a:rPr lang="en-ZA" sz="2000" dirty="0" smtClean="0"/>
              <a:t>the phenomenal </a:t>
            </a:r>
            <a:r>
              <a:rPr lang="en-ZA" sz="2000" dirty="0"/>
              <a:t>world is one susceptible to influences that cause one to act contrary to what the moral law demands</a:t>
            </a:r>
            <a:endParaRPr lang="en-GB" sz="2000" dirty="0"/>
          </a:p>
          <a:p>
            <a:endParaRPr lang="en-ZA" sz="2000" dirty="0" smtClean="0"/>
          </a:p>
          <a:p>
            <a:r>
              <a:rPr lang="en-ZA" sz="2000" dirty="0" smtClean="0"/>
              <a:t>If </a:t>
            </a:r>
            <a:r>
              <a:rPr lang="en-ZA" sz="2000" dirty="0"/>
              <a:t>one were </a:t>
            </a:r>
            <a:r>
              <a:rPr lang="en-ZA" sz="2000" dirty="0" smtClean="0"/>
              <a:t>a </a:t>
            </a:r>
            <a:r>
              <a:rPr lang="en-ZA" sz="2000" dirty="0"/>
              <a:t>member of an intelligible world </a:t>
            </a:r>
            <a:r>
              <a:rPr lang="en-ZA" sz="2000" dirty="0" smtClean="0"/>
              <a:t>alone - </a:t>
            </a:r>
            <a:r>
              <a:rPr lang="en-ZA" sz="2000" dirty="0"/>
              <a:t>a world in which one was not susceptible to such influences and not subject to the law of causality - one would always will in accordance with the moral law (moral necessity)</a:t>
            </a:r>
            <a:endParaRPr lang="en-GB" sz="2000" dirty="0"/>
          </a:p>
          <a:p>
            <a:endParaRPr lang="en-ZA" sz="2000" dirty="0" smtClean="0"/>
          </a:p>
          <a:p>
            <a:r>
              <a:rPr lang="en-ZA" sz="2000" dirty="0" smtClean="0"/>
              <a:t>Difficulties </a:t>
            </a:r>
            <a:r>
              <a:rPr lang="en-ZA" sz="2000" dirty="0"/>
              <a:t>involved in explaining the relationship between two worlds and nature of individual moral agent as </a:t>
            </a:r>
            <a:r>
              <a:rPr lang="en-ZA" sz="2000" dirty="0" smtClean="0"/>
              <a:t>the member </a:t>
            </a:r>
            <a:r>
              <a:rPr lang="en-ZA" sz="2000" dirty="0"/>
              <a:t>of both </a:t>
            </a:r>
            <a:r>
              <a:rPr lang="en-ZA" sz="2000" dirty="0" smtClean="0"/>
              <a:t>of these worlds </a:t>
            </a:r>
            <a:r>
              <a:rPr lang="en-ZA" sz="2000" i="1" dirty="0"/>
              <a:t>at the same time</a:t>
            </a:r>
            <a:endParaRPr lang="en-GB" sz="2000" i="1" dirty="0"/>
          </a:p>
          <a:p>
            <a:endParaRPr lang="en-ZA" sz="2000" dirty="0" smtClean="0"/>
          </a:p>
          <a:p>
            <a:r>
              <a:rPr lang="en-ZA" sz="2000" dirty="0" smtClean="0"/>
              <a:t>Second </a:t>
            </a:r>
            <a:r>
              <a:rPr lang="en-ZA" sz="2000" dirty="0"/>
              <a:t>approach</a:t>
            </a:r>
            <a:endParaRPr lang="en-GB" sz="2000" dirty="0"/>
          </a:p>
          <a:p>
            <a:endParaRPr lang="en-ZA" sz="2000" dirty="0" smtClean="0"/>
          </a:p>
          <a:p>
            <a:r>
              <a:rPr lang="en-ZA" sz="2000" dirty="0" smtClean="0"/>
              <a:t>Consciousness </a:t>
            </a:r>
            <a:r>
              <a:rPr lang="en-ZA" sz="2000" dirty="0"/>
              <a:t>of ourselves as autonomous beings subject to the moral law is by itself sufficient evidence that we are free</a:t>
            </a:r>
            <a:endParaRPr lang="en-GB" sz="2000" dirty="0"/>
          </a:p>
        </p:txBody>
      </p:sp>
    </p:spTree>
    <p:extLst>
      <p:ext uri="{BB962C8B-B14F-4D97-AF65-F5344CB8AC3E}">
        <p14:creationId xmlns:p14="http://schemas.microsoft.com/office/powerpoint/2010/main" val="20862664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764704"/>
            <a:ext cx="6840760" cy="5632311"/>
          </a:xfrm>
          <a:prstGeom prst="rect">
            <a:avLst/>
          </a:prstGeom>
        </p:spPr>
        <p:txBody>
          <a:bodyPr wrap="square">
            <a:spAutoFit/>
          </a:bodyPr>
          <a:lstStyle/>
          <a:p>
            <a:r>
              <a:rPr lang="en-ZA" sz="2000" dirty="0"/>
              <a:t>Ought implies can</a:t>
            </a:r>
            <a:endParaRPr lang="en-GB" sz="2000" dirty="0"/>
          </a:p>
          <a:p>
            <a:endParaRPr lang="en-ZA" sz="2000" dirty="0" smtClean="0"/>
          </a:p>
          <a:p>
            <a:r>
              <a:rPr lang="en-ZA" sz="2000" dirty="0" smtClean="0"/>
              <a:t>We </a:t>
            </a:r>
            <a:r>
              <a:rPr lang="en-ZA" sz="2000" dirty="0"/>
              <a:t>must presuppose that we are free:</a:t>
            </a:r>
            <a:endParaRPr lang="en-GB" sz="2000" dirty="0"/>
          </a:p>
          <a:p>
            <a:endParaRPr lang="en-ZA" sz="2000" dirty="0" smtClean="0"/>
          </a:p>
          <a:p>
            <a:pPr marL="457200"/>
            <a:r>
              <a:rPr lang="en-ZA" sz="2000" dirty="0" smtClean="0"/>
              <a:t>[</a:t>
            </a:r>
            <a:r>
              <a:rPr lang="en-ZA" sz="2000" dirty="0"/>
              <a:t>E]very being that cannot act otherwise than </a:t>
            </a:r>
            <a:r>
              <a:rPr lang="en-ZA" sz="2000" i="1" dirty="0"/>
              <a:t>under the idea of freedom</a:t>
            </a:r>
            <a:r>
              <a:rPr lang="en-ZA" sz="2000" dirty="0"/>
              <a:t> is just because of that really free in a practical respect, that is, all laws that are inseparably bound up with freedom hold for him just as if his will had been validly pronounced free also in itself and in theoretical philosophy. (GMM, 53)</a:t>
            </a:r>
            <a:endParaRPr lang="en-GB" sz="2000" dirty="0"/>
          </a:p>
          <a:p>
            <a:pPr marL="457200"/>
            <a:endParaRPr lang="en-ZA" sz="2000" dirty="0" smtClean="0"/>
          </a:p>
          <a:p>
            <a:pPr marL="457200"/>
            <a:r>
              <a:rPr lang="en-ZA" sz="2000" dirty="0" smtClean="0"/>
              <a:t>Thus </a:t>
            </a:r>
            <a:r>
              <a:rPr lang="en-ZA" sz="2000" dirty="0"/>
              <a:t>freedom and unconditional practical law reciprocally imply each other. (</a:t>
            </a:r>
            <a:r>
              <a:rPr lang="en-ZA" sz="2000" dirty="0" err="1"/>
              <a:t>CPrR</a:t>
            </a:r>
            <a:r>
              <a:rPr lang="en-ZA" sz="2000" dirty="0"/>
              <a:t>, 162)</a:t>
            </a:r>
            <a:endParaRPr lang="en-GB" sz="2000" dirty="0"/>
          </a:p>
          <a:p>
            <a:pPr marL="457200"/>
            <a:endParaRPr lang="en-ZA" sz="2000" dirty="0" smtClean="0"/>
          </a:p>
          <a:p>
            <a:r>
              <a:rPr lang="en-ZA" sz="2000" dirty="0" smtClean="0"/>
              <a:t>We </a:t>
            </a:r>
            <a:r>
              <a:rPr lang="en-ZA" sz="2000" dirty="0" smtClean="0"/>
              <a:t>do not</a:t>
            </a:r>
            <a:r>
              <a:rPr lang="en-ZA" sz="2000" dirty="0"/>
              <a:t>, therefore, begin with knowledge of ourselves as free</a:t>
            </a:r>
            <a:endParaRPr lang="en-GB" sz="2000" dirty="0"/>
          </a:p>
          <a:p>
            <a:endParaRPr lang="en-ZA" sz="2000" dirty="0" smtClean="0"/>
          </a:p>
          <a:p>
            <a:r>
              <a:rPr lang="en-ZA" sz="2000" dirty="0" smtClean="0"/>
              <a:t>This </a:t>
            </a:r>
            <a:r>
              <a:rPr lang="en-ZA" sz="2000" dirty="0"/>
              <a:t>knowledge is instead conditioned by our consciousness of the moral law</a:t>
            </a:r>
            <a:endParaRPr lang="en-GB" sz="2000" dirty="0"/>
          </a:p>
        </p:txBody>
      </p:sp>
    </p:spTree>
    <p:extLst>
      <p:ext uri="{BB962C8B-B14F-4D97-AF65-F5344CB8AC3E}">
        <p14:creationId xmlns:p14="http://schemas.microsoft.com/office/powerpoint/2010/main" val="1753692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124744"/>
            <a:ext cx="6408712" cy="4401205"/>
          </a:xfrm>
          <a:prstGeom prst="rect">
            <a:avLst/>
          </a:prstGeom>
        </p:spPr>
        <p:txBody>
          <a:bodyPr wrap="square">
            <a:spAutoFit/>
          </a:bodyPr>
          <a:lstStyle/>
          <a:p>
            <a:r>
              <a:rPr lang="en-ZA" sz="2000" b="1" dirty="0" smtClean="0"/>
              <a:t>2. </a:t>
            </a:r>
            <a:r>
              <a:rPr lang="en-ZA" sz="2000" b="1" dirty="0"/>
              <a:t>Morality and </a:t>
            </a:r>
            <a:r>
              <a:rPr lang="en-ZA" sz="2000" b="1" dirty="0" smtClean="0"/>
              <a:t>reason</a:t>
            </a:r>
            <a:endParaRPr lang="en-GB" sz="2000" dirty="0"/>
          </a:p>
          <a:p>
            <a:endParaRPr lang="en-ZA" sz="2000" dirty="0" smtClean="0"/>
          </a:p>
          <a:p>
            <a:r>
              <a:rPr lang="en-ZA" sz="2000" dirty="0" smtClean="0"/>
              <a:t>A </a:t>
            </a:r>
            <a:r>
              <a:rPr lang="en-ZA" sz="2000" dirty="0"/>
              <a:t>good will is absolutely or unconditionally good</a:t>
            </a:r>
            <a:endParaRPr lang="en-GB" sz="2000" dirty="0"/>
          </a:p>
          <a:p>
            <a:endParaRPr lang="en-ZA" sz="2000" dirty="0" smtClean="0"/>
          </a:p>
          <a:p>
            <a:r>
              <a:rPr lang="en-ZA" sz="2000" dirty="0" smtClean="0"/>
              <a:t>Some </a:t>
            </a:r>
            <a:r>
              <a:rPr lang="en-ZA" sz="2000" dirty="0"/>
              <a:t>things (e.g. intelligence, courage) are good in certain respects but bad in others (think of a criminal who </a:t>
            </a:r>
            <a:r>
              <a:rPr lang="en-ZA" sz="2000" dirty="0" smtClean="0"/>
              <a:t>is </a:t>
            </a:r>
            <a:r>
              <a:rPr lang="en-ZA" sz="2000" dirty="0"/>
              <a:t>both intelligent and courageous</a:t>
            </a:r>
            <a:r>
              <a:rPr lang="en-ZA" sz="2000" dirty="0" smtClean="0"/>
              <a:t>)</a:t>
            </a:r>
            <a:endParaRPr lang="en-ZA" sz="2000" dirty="0" smtClean="0"/>
          </a:p>
          <a:p>
            <a:endParaRPr lang="en-ZA" sz="2000" dirty="0" smtClean="0"/>
          </a:p>
          <a:p>
            <a:r>
              <a:rPr lang="en-ZA" sz="2000" dirty="0" smtClean="0"/>
              <a:t>A </a:t>
            </a:r>
            <a:r>
              <a:rPr lang="en-ZA" sz="2000" dirty="0"/>
              <a:t>good will is not good simply in relation to some end (instrumental value), or good only under certain conditions (contingently good)</a:t>
            </a:r>
            <a:endParaRPr lang="en-GB" sz="2000" dirty="0"/>
          </a:p>
          <a:p>
            <a:endParaRPr lang="en-ZA" sz="2000" dirty="0" smtClean="0"/>
          </a:p>
          <a:p>
            <a:r>
              <a:rPr lang="en-ZA" sz="2000" dirty="0" smtClean="0"/>
              <a:t>A </a:t>
            </a:r>
            <a:r>
              <a:rPr lang="en-ZA" sz="2000" dirty="0"/>
              <a:t>good will is good irrespective of its </a:t>
            </a:r>
            <a:r>
              <a:rPr lang="en-ZA" sz="2000" dirty="0" smtClean="0"/>
              <a:t>consequences and any contingent conditions</a:t>
            </a:r>
          </a:p>
        </p:txBody>
      </p:sp>
    </p:spTree>
    <p:extLst>
      <p:ext uri="{BB962C8B-B14F-4D97-AF65-F5344CB8AC3E}">
        <p14:creationId xmlns:p14="http://schemas.microsoft.com/office/powerpoint/2010/main" val="1211649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7" y="1556792"/>
            <a:ext cx="6408713" cy="4401205"/>
          </a:xfrm>
          <a:prstGeom prst="rect">
            <a:avLst/>
          </a:prstGeom>
        </p:spPr>
        <p:txBody>
          <a:bodyPr wrap="square">
            <a:spAutoFit/>
          </a:bodyPr>
          <a:lstStyle/>
          <a:p>
            <a:r>
              <a:rPr lang="en-ZA" sz="2000" dirty="0"/>
              <a:t>The word ‘ought’ implies </a:t>
            </a:r>
            <a:r>
              <a:rPr lang="en-ZA" sz="2000" dirty="0" smtClean="0"/>
              <a:t>an obligation </a:t>
            </a:r>
            <a:r>
              <a:rPr lang="en-ZA" sz="2000" dirty="0"/>
              <a:t>and hence the notion of duty – if you have a duty to do something, you are obliged to do it</a:t>
            </a:r>
            <a:endParaRPr lang="en-GB" sz="2000" dirty="0"/>
          </a:p>
          <a:p>
            <a:endParaRPr lang="en-ZA" sz="2000" dirty="0" smtClean="0"/>
          </a:p>
          <a:p>
            <a:r>
              <a:rPr lang="en-ZA" sz="2000" dirty="0" smtClean="0"/>
              <a:t>A </a:t>
            </a:r>
            <a:r>
              <a:rPr lang="en-ZA" sz="2000" dirty="0"/>
              <a:t>person’s will </a:t>
            </a:r>
            <a:r>
              <a:rPr lang="en-ZA" sz="2000" dirty="0" smtClean="0"/>
              <a:t>can, however, </a:t>
            </a:r>
            <a:r>
              <a:rPr lang="en-ZA" sz="2000" dirty="0"/>
              <a:t>be subject to forces (e.g. desires, inclinations, fears) that prevent him or her from doing what he or she recognizes to be the morally right thing to </a:t>
            </a:r>
            <a:r>
              <a:rPr lang="en-ZA" sz="2000" dirty="0" smtClean="0"/>
              <a:t>do</a:t>
            </a:r>
            <a:endParaRPr lang="en-GB" sz="2000" dirty="0" smtClean="0"/>
          </a:p>
          <a:p>
            <a:endParaRPr lang="en-GB" sz="2000" dirty="0"/>
          </a:p>
          <a:p>
            <a:r>
              <a:rPr lang="en-ZA" sz="2000" dirty="0"/>
              <a:t>Question of motivation</a:t>
            </a:r>
            <a:endParaRPr lang="en-GB" sz="2000" dirty="0"/>
          </a:p>
          <a:p>
            <a:endParaRPr lang="en-ZA" sz="2000" dirty="0" smtClean="0"/>
          </a:p>
          <a:p>
            <a:r>
              <a:rPr lang="en-ZA" sz="2000" dirty="0" smtClean="0"/>
              <a:t>For </a:t>
            </a:r>
            <a:r>
              <a:rPr lang="en-ZA" sz="2000" dirty="0"/>
              <a:t>Kant, doing one’s duty requires acting </a:t>
            </a:r>
            <a:r>
              <a:rPr lang="en-ZA" sz="2000" i="1" dirty="0"/>
              <a:t>from duty</a:t>
            </a:r>
            <a:r>
              <a:rPr lang="en-ZA" sz="2000" dirty="0"/>
              <a:t> alone </a:t>
            </a:r>
            <a:endParaRPr lang="en-GB" sz="2000" dirty="0"/>
          </a:p>
          <a:p>
            <a:endParaRPr lang="en-ZA" sz="2000" dirty="0" smtClean="0"/>
          </a:p>
          <a:p>
            <a:r>
              <a:rPr lang="en-ZA" sz="2000" dirty="0" smtClean="0"/>
              <a:t>Acting </a:t>
            </a:r>
            <a:r>
              <a:rPr lang="en-ZA" sz="2000" i="1" dirty="0"/>
              <a:t>from</a:t>
            </a:r>
            <a:r>
              <a:rPr lang="en-ZA" sz="2000" dirty="0"/>
              <a:t> duty v. acting</a:t>
            </a:r>
            <a:r>
              <a:rPr lang="en-ZA" sz="2000" i="1" dirty="0"/>
              <a:t> in conformity with</a:t>
            </a:r>
            <a:r>
              <a:rPr lang="en-ZA" sz="2000" dirty="0"/>
              <a:t> duty </a:t>
            </a:r>
            <a:endParaRPr lang="en-GB" sz="2000" dirty="0"/>
          </a:p>
        </p:txBody>
      </p:sp>
    </p:spTree>
    <p:extLst>
      <p:ext uri="{BB962C8B-B14F-4D97-AF65-F5344CB8AC3E}">
        <p14:creationId xmlns:p14="http://schemas.microsoft.com/office/powerpoint/2010/main" val="1457577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443841"/>
            <a:ext cx="6840760" cy="4708981"/>
          </a:xfrm>
          <a:prstGeom prst="rect">
            <a:avLst/>
          </a:prstGeom>
        </p:spPr>
        <p:txBody>
          <a:bodyPr wrap="square">
            <a:spAutoFit/>
          </a:bodyPr>
          <a:lstStyle/>
          <a:p>
            <a:r>
              <a:rPr lang="en-ZA" sz="2000" dirty="0"/>
              <a:t>Outwardly moral actions can be determined by:</a:t>
            </a:r>
            <a:endParaRPr lang="en-GB" sz="2000" dirty="0"/>
          </a:p>
          <a:p>
            <a:pPr lvl="0"/>
            <a:endParaRPr lang="en-ZA" sz="2000" dirty="0" smtClean="0"/>
          </a:p>
          <a:p>
            <a:pPr lvl="0"/>
            <a:r>
              <a:rPr lang="en-ZA" sz="2000" dirty="0"/>
              <a:t>(</a:t>
            </a:r>
            <a:r>
              <a:rPr lang="en-ZA" sz="2000" dirty="0" smtClean="0"/>
              <a:t>1) Higher </a:t>
            </a:r>
            <a:r>
              <a:rPr lang="en-ZA" sz="2000" dirty="0"/>
              <a:t>order motives – one acts in conformity with morality </a:t>
            </a:r>
            <a:r>
              <a:rPr lang="en-ZA" sz="2000" dirty="0" smtClean="0"/>
              <a:t>so to </a:t>
            </a:r>
            <a:r>
              <a:rPr lang="en-ZA" sz="2000" dirty="0"/>
              <a:t>realize some other end – e.g. a shopkeeper is honest because this makes good business sense – having a thriving business is the real purpose of </a:t>
            </a:r>
            <a:r>
              <a:rPr lang="en-ZA" sz="2000" dirty="0" smtClean="0"/>
              <a:t>acting </a:t>
            </a:r>
            <a:r>
              <a:rPr lang="en-ZA" sz="2000" dirty="0"/>
              <a:t>morally</a:t>
            </a:r>
            <a:endParaRPr lang="en-GB" sz="2000" dirty="0"/>
          </a:p>
          <a:p>
            <a:pPr lvl="0"/>
            <a:endParaRPr lang="en-ZA" sz="2000" dirty="0" smtClean="0"/>
          </a:p>
          <a:p>
            <a:pPr lvl="0"/>
            <a:r>
              <a:rPr lang="en-ZA" sz="2000" dirty="0" smtClean="0"/>
              <a:t>(2) Immediate </a:t>
            </a:r>
            <a:r>
              <a:rPr lang="en-ZA" sz="2000" dirty="0"/>
              <a:t>inclination – e.g. a person simply enjoys helping others, that is, he or she is naturally disposed to help others </a:t>
            </a:r>
            <a:endParaRPr lang="en-GB" sz="2000" dirty="0"/>
          </a:p>
          <a:p>
            <a:pPr lvl="0"/>
            <a:endParaRPr lang="en-ZA" sz="2000" dirty="0" smtClean="0"/>
          </a:p>
          <a:p>
            <a:pPr lvl="0"/>
            <a:r>
              <a:rPr lang="en-ZA" sz="2000" dirty="0" smtClean="0"/>
              <a:t>(3) The </a:t>
            </a:r>
            <a:r>
              <a:rPr lang="en-ZA" sz="2000" dirty="0"/>
              <a:t>motive of duty alone</a:t>
            </a:r>
            <a:endParaRPr lang="en-GB" sz="2000" dirty="0"/>
          </a:p>
          <a:p>
            <a:endParaRPr lang="en-ZA" sz="2000" dirty="0" smtClean="0"/>
          </a:p>
          <a:p>
            <a:r>
              <a:rPr lang="en-ZA" sz="2000" dirty="0" smtClean="0"/>
              <a:t>Only </a:t>
            </a:r>
            <a:r>
              <a:rPr lang="en-ZA" sz="2000" dirty="0"/>
              <a:t>actions whose motive is 3 are truly moral </a:t>
            </a:r>
            <a:endParaRPr lang="en-GB" sz="2000" dirty="0"/>
          </a:p>
          <a:p>
            <a:endParaRPr lang="en-ZA" sz="2000" dirty="0" smtClean="0"/>
          </a:p>
          <a:p>
            <a:r>
              <a:rPr lang="en-ZA" sz="2000" dirty="0" smtClean="0"/>
              <a:t>(1) </a:t>
            </a:r>
            <a:r>
              <a:rPr lang="en-ZA" sz="2000" dirty="0"/>
              <a:t>and </a:t>
            </a:r>
            <a:r>
              <a:rPr lang="en-ZA" sz="2000" dirty="0" smtClean="0"/>
              <a:t>(2) </a:t>
            </a:r>
            <a:r>
              <a:rPr lang="en-ZA" sz="2000" dirty="0"/>
              <a:t>are based on desires that agents </a:t>
            </a:r>
            <a:r>
              <a:rPr lang="en-ZA" sz="2000" dirty="0" smtClean="0"/>
              <a:t>happen to have </a:t>
            </a:r>
            <a:endParaRPr lang="en-GB" sz="2000" dirty="0"/>
          </a:p>
        </p:txBody>
      </p:sp>
    </p:spTree>
    <p:extLst>
      <p:ext uri="{BB962C8B-B14F-4D97-AF65-F5344CB8AC3E}">
        <p14:creationId xmlns:p14="http://schemas.microsoft.com/office/powerpoint/2010/main" val="23119132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3572" y="1052736"/>
            <a:ext cx="6998827" cy="5632311"/>
          </a:xfrm>
          <a:prstGeom prst="rect">
            <a:avLst/>
          </a:prstGeom>
        </p:spPr>
        <p:txBody>
          <a:bodyPr wrap="square">
            <a:spAutoFit/>
          </a:bodyPr>
          <a:lstStyle/>
          <a:p>
            <a:r>
              <a:rPr lang="en-ZA" sz="2000" dirty="0"/>
              <a:t>Is Kant saying</a:t>
            </a:r>
            <a:endParaRPr lang="en-GB" sz="2000" dirty="0"/>
          </a:p>
          <a:p>
            <a:endParaRPr lang="en-ZA" sz="2000" dirty="0" smtClean="0"/>
          </a:p>
          <a:p>
            <a:r>
              <a:rPr lang="en-ZA" sz="2000" dirty="0" smtClean="0"/>
              <a:t>(</a:t>
            </a:r>
            <a:r>
              <a:rPr lang="en-ZA" sz="2000" dirty="0"/>
              <a:t>a) an action </a:t>
            </a:r>
            <a:r>
              <a:rPr lang="en-ZA" sz="2000" dirty="0" smtClean="0"/>
              <a:t>has no </a:t>
            </a:r>
            <a:r>
              <a:rPr lang="en-ZA" sz="2000" dirty="0"/>
              <a:t>moral value </a:t>
            </a:r>
            <a:r>
              <a:rPr lang="en-ZA" sz="2000" dirty="0" smtClean="0"/>
              <a:t>at all if </a:t>
            </a:r>
            <a:r>
              <a:rPr lang="en-ZA" sz="2000" dirty="0"/>
              <a:t>it is </a:t>
            </a:r>
            <a:r>
              <a:rPr lang="en-ZA" sz="2000" dirty="0" smtClean="0"/>
              <a:t>in any way in </a:t>
            </a:r>
            <a:r>
              <a:rPr lang="en-ZA" sz="2000" dirty="0"/>
              <a:t>accordance with one’s inclinations?</a:t>
            </a:r>
            <a:endParaRPr lang="en-GB" sz="2000" dirty="0"/>
          </a:p>
          <a:p>
            <a:endParaRPr lang="en-ZA" sz="2000" dirty="0" smtClean="0"/>
          </a:p>
          <a:p>
            <a:r>
              <a:rPr lang="en-ZA" sz="2000" dirty="0" smtClean="0"/>
              <a:t>OR</a:t>
            </a:r>
            <a:endParaRPr lang="en-GB" sz="2000" dirty="0"/>
          </a:p>
          <a:p>
            <a:endParaRPr lang="en-ZA" sz="2000" dirty="0" smtClean="0"/>
          </a:p>
          <a:p>
            <a:r>
              <a:rPr lang="en-ZA" sz="2000" dirty="0" smtClean="0"/>
              <a:t>(</a:t>
            </a:r>
            <a:r>
              <a:rPr lang="en-ZA" sz="2000" dirty="0"/>
              <a:t>b) an action motivated by inclination has no moral worth unless it is </a:t>
            </a:r>
            <a:r>
              <a:rPr lang="en-ZA" sz="2000" u="sng" dirty="0"/>
              <a:t>also</a:t>
            </a:r>
            <a:r>
              <a:rPr lang="en-ZA" sz="2000" dirty="0"/>
              <a:t> motivated by a concern for duty?</a:t>
            </a:r>
            <a:endParaRPr lang="en-GB" sz="2000" dirty="0"/>
          </a:p>
          <a:p>
            <a:endParaRPr lang="en-ZA" sz="2000" dirty="0" smtClean="0"/>
          </a:p>
          <a:p>
            <a:r>
              <a:rPr lang="en-ZA" sz="2000" dirty="0" smtClean="0"/>
              <a:t>If </a:t>
            </a:r>
            <a:r>
              <a:rPr lang="en-ZA" sz="2000" dirty="0"/>
              <a:t>(b) he can be taken to mean: </a:t>
            </a:r>
            <a:endParaRPr lang="en-ZA" sz="2000" dirty="0" smtClean="0"/>
          </a:p>
          <a:p>
            <a:endParaRPr lang="en-ZA" sz="2000" dirty="0"/>
          </a:p>
          <a:p>
            <a:r>
              <a:rPr lang="en-ZA" sz="2000" dirty="0" smtClean="0"/>
              <a:t>Although </a:t>
            </a:r>
            <a:r>
              <a:rPr lang="en-ZA" sz="2000" dirty="0"/>
              <a:t>one has an inclination to act morally, even without this inclination one would have acted morally </a:t>
            </a:r>
            <a:endParaRPr lang="en-GB" sz="2000" dirty="0"/>
          </a:p>
          <a:p>
            <a:endParaRPr lang="en-ZA" sz="2000" dirty="0" smtClean="0"/>
          </a:p>
          <a:p>
            <a:r>
              <a:rPr lang="en-ZA" sz="2000" dirty="0" smtClean="0"/>
              <a:t>The inclination </a:t>
            </a:r>
            <a:r>
              <a:rPr lang="en-ZA" sz="2000" dirty="0"/>
              <a:t>is </a:t>
            </a:r>
            <a:r>
              <a:rPr lang="en-ZA" sz="2000" dirty="0" smtClean="0"/>
              <a:t>morally irrelevant</a:t>
            </a:r>
          </a:p>
          <a:p>
            <a:endParaRPr lang="en-ZA" sz="2000" dirty="0"/>
          </a:p>
          <a:p>
            <a:r>
              <a:rPr lang="en-ZA" sz="2000" dirty="0"/>
              <a:t>Actual consequences of acting morally </a:t>
            </a:r>
            <a:r>
              <a:rPr lang="en-ZA" sz="2000" dirty="0" smtClean="0"/>
              <a:t>are </a:t>
            </a:r>
            <a:r>
              <a:rPr lang="en-ZA" sz="2000" dirty="0"/>
              <a:t>also morally </a:t>
            </a:r>
            <a:r>
              <a:rPr lang="en-ZA" sz="2000" dirty="0" smtClean="0"/>
              <a:t>irrelevant</a:t>
            </a:r>
            <a:endParaRPr lang="en-GB" sz="2000" dirty="0"/>
          </a:p>
        </p:txBody>
      </p:sp>
    </p:spTree>
    <p:extLst>
      <p:ext uri="{BB962C8B-B14F-4D97-AF65-F5344CB8AC3E}">
        <p14:creationId xmlns:p14="http://schemas.microsoft.com/office/powerpoint/2010/main" val="3478978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20688"/>
            <a:ext cx="6984776" cy="5940088"/>
          </a:xfrm>
          <a:prstGeom prst="rect">
            <a:avLst/>
          </a:prstGeom>
        </p:spPr>
        <p:txBody>
          <a:bodyPr wrap="square">
            <a:spAutoFit/>
          </a:bodyPr>
          <a:lstStyle/>
          <a:p>
            <a:r>
              <a:rPr lang="en-ZA" sz="2000" b="1" dirty="0"/>
              <a:t>3</a:t>
            </a:r>
            <a:r>
              <a:rPr lang="en-ZA" sz="2000" b="1" dirty="0" smtClean="0"/>
              <a:t>. </a:t>
            </a:r>
            <a:r>
              <a:rPr lang="en-ZA" sz="2000" b="1" dirty="0"/>
              <a:t>The lawfulness of </a:t>
            </a:r>
            <a:r>
              <a:rPr lang="en-ZA" sz="2000" b="1" dirty="0" smtClean="0"/>
              <a:t>moral agency </a:t>
            </a:r>
            <a:endParaRPr lang="en-GB" sz="2000" dirty="0"/>
          </a:p>
          <a:p>
            <a:endParaRPr lang="en-ZA" sz="2000" dirty="0" smtClean="0"/>
          </a:p>
          <a:p>
            <a:r>
              <a:rPr lang="en-ZA" sz="2000" dirty="0" smtClean="0"/>
              <a:t>Rational agents act </a:t>
            </a:r>
            <a:r>
              <a:rPr lang="en-ZA" sz="2000" dirty="0"/>
              <a:t>in accordance with the representations of laws/rules</a:t>
            </a:r>
            <a:endParaRPr lang="en-GB" sz="2000" dirty="0"/>
          </a:p>
          <a:p>
            <a:endParaRPr lang="en-ZA" sz="2000" dirty="0" smtClean="0"/>
          </a:p>
          <a:p>
            <a:r>
              <a:rPr lang="en-ZA" sz="2000" dirty="0" smtClean="0"/>
              <a:t>Two </a:t>
            </a:r>
            <a:r>
              <a:rPr lang="en-ZA" sz="2000" dirty="0"/>
              <a:t>types of rule expressed in </a:t>
            </a:r>
            <a:r>
              <a:rPr lang="en-ZA" sz="2000" dirty="0" smtClean="0"/>
              <a:t>the form </a:t>
            </a:r>
            <a:r>
              <a:rPr lang="en-ZA" sz="2000" dirty="0"/>
              <a:t>of a command:</a:t>
            </a:r>
            <a:endParaRPr lang="en-GB" sz="2000" dirty="0"/>
          </a:p>
          <a:p>
            <a:endParaRPr lang="en-ZA" sz="2000" dirty="0" smtClean="0"/>
          </a:p>
          <a:p>
            <a:r>
              <a:rPr lang="en-ZA" sz="2000" dirty="0" smtClean="0"/>
              <a:t>(</a:t>
            </a:r>
            <a:r>
              <a:rPr lang="en-ZA" sz="2000" dirty="0"/>
              <a:t>1) Hypothetical imperatives – instrumental – I ought to do </a:t>
            </a:r>
            <a:r>
              <a:rPr lang="en-ZA" sz="2000" i="1" dirty="0"/>
              <a:t>x</a:t>
            </a:r>
            <a:r>
              <a:rPr lang="en-ZA" sz="2000" dirty="0"/>
              <a:t> in order to achieve </a:t>
            </a:r>
            <a:r>
              <a:rPr lang="en-ZA" sz="2000" i="1" dirty="0"/>
              <a:t>y</a:t>
            </a:r>
            <a:r>
              <a:rPr lang="en-ZA" sz="2000" dirty="0"/>
              <a:t> (e.g. I ought to revise if I want to pass the exam).  If </a:t>
            </a:r>
            <a:r>
              <a:rPr lang="en-ZA" sz="2000" i="1" dirty="0"/>
              <a:t>x</a:t>
            </a:r>
            <a:r>
              <a:rPr lang="en-ZA" sz="2000" dirty="0"/>
              <a:t>, then </a:t>
            </a:r>
            <a:r>
              <a:rPr lang="en-ZA" sz="2000" i="1" dirty="0"/>
              <a:t>y</a:t>
            </a:r>
            <a:endParaRPr lang="en-GB" sz="2000" i="1" dirty="0"/>
          </a:p>
          <a:p>
            <a:endParaRPr lang="en-ZA" sz="2000" dirty="0" smtClean="0"/>
          </a:p>
          <a:p>
            <a:r>
              <a:rPr lang="en-ZA" sz="2000" dirty="0" smtClean="0"/>
              <a:t>Contingent</a:t>
            </a:r>
            <a:r>
              <a:rPr lang="en-ZA" sz="2000" dirty="0"/>
              <a:t>: if I renounce the end I </a:t>
            </a:r>
            <a:r>
              <a:rPr lang="en-ZA" sz="2000" dirty="0" smtClean="0"/>
              <a:t>also renounce </a:t>
            </a:r>
            <a:r>
              <a:rPr lang="en-ZA" sz="2000" dirty="0"/>
              <a:t>the means </a:t>
            </a:r>
            <a:endParaRPr lang="en-GB" sz="2000" dirty="0"/>
          </a:p>
          <a:p>
            <a:endParaRPr lang="en-ZA" sz="2000" dirty="0" smtClean="0"/>
          </a:p>
          <a:p>
            <a:r>
              <a:rPr lang="en-ZA" sz="2000" dirty="0" smtClean="0"/>
              <a:t>(</a:t>
            </a:r>
            <a:r>
              <a:rPr lang="en-ZA" sz="2000" dirty="0"/>
              <a:t>2) Categorical imperatives – unconditionally valid - I ought to do </a:t>
            </a:r>
            <a:r>
              <a:rPr lang="en-ZA" sz="2000" i="1" dirty="0"/>
              <a:t>x</a:t>
            </a:r>
            <a:r>
              <a:rPr lang="en-ZA" sz="2000" dirty="0"/>
              <a:t> simply because I ought to do </a:t>
            </a:r>
            <a:r>
              <a:rPr lang="en-ZA" sz="2000" i="1" dirty="0"/>
              <a:t>x </a:t>
            </a:r>
            <a:endParaRPr lang="en-GB" sz="2000" i="1" dirty="0"/>
          </a:p>
          <a:p>
            <a:endParaRPr lang="en-ZA" sz="2000" dirty="0" smtClean="0"/>
          </a:p>
          <a:p>
            <a:r>
              <a:rPr lang="en-ZA" sz="2000" dirty="0" smtClean="0"/>
              <a:t>Obligatory </a:t>
            </a:r>
            <a:r>
              <a:rPr lang="en-ZA" sz="2000" dirty="0"/>
              <a:t>regardless of the agent’s circumstances or desires </a:t>
            </a:r>
            <a:endParaRPr lang="en-GB" sz="2000" dirty="0"/>
          </a:p>
          <a:p>
            <a:endParaRPr lang="en-ZA" sz="2000" dirty="0" smtClean="0"/>
          </a:p>
          <a:p>
            <a:r>
              <a:rPr lang="en-ZA" sz="2000" dirty="0" smtClean="0"/>
              <a:t>Moral </a:t>
            </a:r>
            <a:r>
              <a:rPr lang="en-ZA" sz="2000" dirty="0"/>
              <a:t>rules (laws) are of type (2) </a:t>
            </a:r>
            <a:endParaRPr lang="en-GB" sz="2000" dirty="0"/>
          </a:p>
        </p:txBody>
      </p:sp>
    </p:spTree>
    <p:extLst>
      <p:ext uri="{BB962C8B-B14F-4D97-AF65-F5344CB8AC3E}">
        <p14:creationId xmlns:p14="http://schemas.microsoft.com/office/powerpoint/2010/main" val="3630765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9622" y="1412776"/>
            <a:ext cx="6768752" cy="4401205"/>
          </a:xfrm>
          <a:prstGeom prst="rect">
            <a:avLst/>
          </a:prstGeom>
        </p:spPr>
        <p:txBody>
          <a:bodyPr wrap="square">
            <a:spAutoFit/>
          </a:bodyPr>
          <a:lstStyle/>
          <a:p>
            <a:r>
              <a:rPr lang="en-ZA" sz="2000" b="1" dirty="0"/>
              <a:t>4</a:t>
            </a:r>
            <a:r>
              <a:rPr lang="en-ZA" sz="2000" b="1" dirty="0" smtClean="0"/>
              <a:t>. </a:t>
            </a:r>
            <a:r>
              <a:rPr lang="en-ZA" sz="2000" b="1" dirty="0"/>
              <a:t>The categorical imperative</a:t>
            </a:r>
            <a:endParaRPr lang="en-GB" sz="2000" dirty="0"/>
          </a:p>
          <a:p>
            <a:endParaRPr lang="en-ZA" sz="2000" dirty="0" smtClean="0"/>
          </a:p>
          <a:p>
            <a:r>
              <a:rPr lang="en-ZA" sz="2000" dirty="0" smtClean="0"/>
              <a:t>Since </a:t>
            </a:r>
            <a:r>
              <a:rPr lang="en-ZA" sz="2000" dirty="0"/>
              <a:t>acting from duty </a:t>
            </a:r>
            <a:r>
              <a:rPr lang="en-ZA" sz="2000" dirty="0" smtClean="0"/>
              <a:t>requires abstracting from any ends or inclinations:</a:t>
            </a:r>
            <a:endParaRPr lang="en-GB" sz="2000" dirty="0"/>
          </a:p>
          <a:p>
            <a:endParaRPr lang="en-ZA" sz="2000" dirty="0" smtClean="0"/>
          </a:p>
          <a:p>
            <a:pPr marL="457200"/>
            <a:r>
              <a:rPr lang="en-ZA" sz="2000" dirty="0" smtClean="0"/>
              <a:t>[N]</a:t>
            </a:r>
            <a:r>
              <a:rPr lang="en-ZA" sz="2000" dirty="0" err="1" smtClean="0"/>
              <a:t>othing</a:t>
            </a:r>
            <a:r>
              <a:rPr lang="en-ZA" sz="2000" dirty="0" smtClean="0"/>
              <a:t> </a:t>
            </a:r>
            <a:r>
              <a:rPr lang="en-ZA" sz="2000" dirty="0"/>
              <a:t>is left but the conformity of actions as such with universal law … </a:t>
            </a:r>
            <a:r>
              <a:rPr lang="en-ZA" sz="2000" i="1" dirty="0"/>
              <a:t>I ought never to act except in such a way that I could also will that my maxim should become a universal law</a:t>
            </a:r>
            <a:r>
              <a:rPr lang="en-ZA" sz="2000" dirty="0"/>
              <a:t> (GMM, 14-5)</a:t>
            </a:r>
            <a:endParaRPr lang="en-GB" sz="2000" dirty="0"/>
          </a:p>
          <a:p>
            <a:endParaRPr lang="en-ZA" sz="2000" dirty="0" smtClean="0"/>
          </a:p>
          <a:p>
            <a:r>
              <a:rPr lang="en-ZA" sz="2000" dirty="0" smtClean="0"/>
              <a:t>The </a:t>
            </a:r>
            <a:r>
              <a:rPr lang="en-ZA" sz="2000" dirty="0"/>
              <a:t>categorical </a:t>
            </a:r>
            <a:r>
              <a:rPr lang="en-ZA" sz="2000" dirty="0" smtClean="0"/>
              <a:t>imperative </a:t>
            </a:r>
          </a:p>
          <a:p>
            <a:endParaRPr lang="en-ZA" sz="2000" dirty="0"/>
          </a:p>
          <a:p>
            <a:r>
              <a:rPr lang="en-ZA" sz="2000" dirty="0" smtClean="0"/>
              <a:t>‘</a:t>
            </a:r>
            <a:r>
              <a:rPr lang="en-ZA" sz="2000" i="1" dirty="0"/>
              <a:t>act only in accordance with that maxim through which you can at the same time will that it become a universal law</a:t>
            </a:r>
            <a:r>
              <a:rPr lang="en-ZA" sz="2000" dirty="0"/>
              <a:t>’ (GMM, 31</a:t>
            </a:r>
            <a:r>
              <a:rPr lang="en-ZA" sz="2000" dirty="0" smtClean="0"/>
              <a:t>)</a:t>
            </a:r>
            <a:endParaRPr lang="en-GB" sz="2000" dirty="0"/>
          </a:p>
        </p:txBody>
      </p:sp>
    </p:spTree>
    <p:extLst>
      <p:ext uri="{BB962C8B-B14F-4D97-AF65-F5344CB8AC3E}">
        <p14:creationId xmlns:p14="http://schemas.microsoft.com/office/powerpoint/2010/main" val="20041427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124744"/>
            <a:ext cx="6912768" cy="3785652"/>
          </a:xfrm>
          <a:prstGeom prst="rect">
            <a:avLst/>
          </a:prstGeom>
        </p:spPr>
        <p:txBody>
          <a:bodyPr wrap="square">
            <a:spAutoFit/>
          </a:bodyPr>
          <a:lstStyle/>
          <a:p>
            <a:r>
              <a:rPr lang="en-ZA" sz="2000" dirty="0"/>
              <a:t>Maxim = general rule or principle governing actions which an individual consciously or unconsciously adopts – reason for action</a:t>
            </a:r>
            <a:endParaRPr lang="en-GB" sz="2000" dirty="0"/>
          </a:p>
          <a:p>
            <a:endParaRPr lang="en-ZA" sz="2000" dirty="0" smtClean="0"/>
          </a:p>
          <a:p>
            <a:r>
              <a:rPr lang="en-ZA" sz="2000" dirty="0" smtClean="0"/>
              <a:t>I </a:t>
            </a:r>
            <a:r>
              <a:rPr lang="en-ZA" sz="2000" dirty="0"/>
              <a:t>shall cycle to work every day in order to </a:t>
            </a:r>
            <a:r>
              <a:rPr lang="en-ZA" sz="2000" dirty="0" smtClean="0"/>
              <a:t>keep fit (prudential</a:t>
            </a:r>
            <a:r>
              <a:rPr lang="en-ZA" sz="2000" dirty="0"/>
              <a:t>)</a:t>
            </a:r>
            <a:endParaRPr lang="en-GB" sz="2000" dirty="0"/>
          </a:p>
          <a:p>
            <a:endParaRPr lang="en-ZA" sz="2000" dirty="0" smtClean="0"/>
          </a:p>
          <a:p>
            <a:r>
              <a:rPr lang="en-ZA" sz="2000" dirty="0" smtClean="0"/>
              <a:t>I </a:t>
            </a:r>
            <a:r>
              <a:rPr lang="en-ZA" sz="2000" dirty="0"/>
              <a:t>shall never break a promise I have made even </a:t>
            </a:r>
            <a:r>
              <a:rPr lang="en-ZA" sz="2000" dirty="0" smtClean="0"/>
              <a:t>if </a:t>
            </a:r>
            <a:r>
              <a:rPr lang="en-ZA" sz="2000" dirty="0"/>
              <a:t>it would be of benefit to me to do </a:t>
            </a:r>
            <a:r>
              <a:rPr lang="en-ZA" sz="2000" dirty="0" smtClean="0"/>
              <a:t>so (moral)</a:t>
            </a:r>
            <a:endParaRPr lang="en-GB" sz="2000" dirty="0"/>
          </a:p>
          <a:p>
            <a:endParaRPr lang="en-ZA" sz="2000" dirty="0" smtClean="0"/>
          </a:p>
          <a:p>
            <a:r>
              <a:rPr lang="en-ZA" sz="2000" dirty="0" smtClean="0"/>
              <a:t>One’s </a:t>
            </a:r>
            <a:r>
              <a:rPr lang="en-ZA" sz="2000" dirty="0"/>
              <a:t>maxim – the </a:t>
            </a:r>
            <a:r>
              <a:rPr lang="en-ZA" sz="2000" dirty="0" smtClean="0"/>
              <a:t>principle/rule  </a:t>
            </a:r>
            <a:r>
              <a:rPr lang="en-ZA" sz="2000" dirty="0"/>
              <a:t>according to which one acts – ought to conform to the </a:t>
            </a:r>
            <a:r>
              <a:rPr lang="en-ZA" sz="2000" u="sng" dirty="0"/>
              <a:t>formal</a:t>
            </a:r>
            <a:r>
              <a:rPr lang="en-ZA" sz="2000" dirty="0"/>
              <a:t> conditions of lawfulness as such (i.e. </a:t>
            </a:r>
            <a:r>
              <a:rPr lang="en-ZA" sz="2000" dirty="0" smtClean="0"/>
              <a:t>universal </a:t>
            </a:r>
            <a:r>
              <a:rPr lang="en-ZA" sz="2000" dirty="0" smtClean="0"/>
              <a:t>applicability and necessity)</a:t>
            </a:r>
            <a:endParaRPr lang="en-GB" sz="2000" dirty="0"/>
          </a:p>
        </p:txBody>
      </p:sp>
    </p:spTree>
    <p:extLst>
      <p:ext uri="{BB962C8B-B14F-4D97-AF65-F5344CB8AC3E}">
        <p14:creationId xmlns:p14="http://schemas.microsoft.com/office/powerpoint/2010/main" val="40626438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1977</Words>
  <Application>Microsoft Office PowerPoint</Application>
  <PresentationFormat>On-screen Show (4:3)</PresentationFormat>
  <Paragraphs>187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Kant on moral autonomy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Kant on moral autonomy</dc:title>
  <dc:creator>David</dc:creator>
  <cp:lastModifiedBy>David</cp:lastModifiedBy>
  <cp:revision>21</cp:revision>
  <dcterms:created xsi:type="dcterms:W3CDTF">2014-10-02T12:15:50Z</dcterms:created>
  <dcterms:modified xsi:type="dcterms:W3CDTF">2016-02-08T11:00:36Z</dcterms:modified>
</cp:coreProperties>
</file>