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7" r:id="rId14"/>
    <p:sldId id="268" r:id="rId15"/>
    <p:sldId id="269" r:id="rId16"/>
    <p:sldId id="270" r:id="rId17"/>
    <p:sldId id="271" r:id="rId18"/>
    <p:sldId id="272" r:id="rId19"/>
    <p:sldId id="273" r:id="rId20"/>
    <p:sldId id="274" r:id="rId21"/>
    <p:sldId id="275" r:id="rId22"/>
    <p:sldId id="276"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641136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921840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411194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2010031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870738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577695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3029412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46554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2629203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464204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E22294-DBF6-4E3A-8156-BFE63AFE0F44}" type="datetimeFigureOut">
              <a:rPr lang="en-GB" smtClean="0"/>
              <a:t>26/02/2016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DF81C0E-2984-4ADC-B025-7A0EE79DAE55}" type="slidenum">
              <a:rPr lang="en-GB" smtClean="0"/>
              <a:t>‹#›</a:t>
            </a:fld>
            <a:endParaRPr lang="en-GB" dirty="0"/>
          </a:p>
        </p:txBody>
      </p:sp>
    </p:spTree>
    <p:extLst>
      <p:ext uri="{BB962C8B-B14F-4D97-AF65-F5344CB8AC3E}">
        <p14:creationId xmlns:p14="http://schemas.microsoft.com/office/powerpoint/2010/main" val="12674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E22294-DBF6-4E3A-8156-BFE63AFE0F44}" type="datetimeFigureOut">
              <a:rPr lang="en-GB" smtClean="0"/>
              <a:t>26/02/2016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81C0E-2984-4ADC-B025-7A0EE79DAE55}" type="slidenum">
              <a:rPr lang="en-GB" smtClean="0"/>
              <a:t>‹#›</a:t>
            </a:fld>
            <a:endParaRPr lang="en-GB" dirty="0"/>
          </a:p>
        </p:txBody>
      </p:sp>
    </p:spTree>
    <p:extLst>
      <p:ext uri="{BB962C8B-B14F-4D97-AF65-F5344CB8AC3E}">
        <p14:creationId xmlns:p14="http://schemas.microsoft.com/office/powerpoint/2010/main" val="1495547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988840"/>
            <a:ext cx="7772400" cy="1470025"/>
          </a:xfrm>
        </p:spPr>
        <p:txBody>
          <a:bodyPr>
            <a:normAutofit fontScale="90000"/>
          </a:bodyPr>
          <a:lstStyle/>
          <a:p>
            <a:r>
              <a:rPr lang="en-US" dirty="0" smtClean="0"/>
              <a:t/>
            </a:r>
            <a:br>
              <a:rPr lang="en-US" dirty="0" smtClean="0"/>
            </a:br>
            <a:r>
              <a:rPr lang="en-US" dirty="0" smtClean="0"/>
              <a:t>Mill </a:t>
            </a:r>
            <a:r>
              <a:rPr lang="en-US" dirty="0"/>
              <a:t>on liberty and the limits of state interference </a:t>
            </a:r>
            <a:r>
              <a:rPr lang="en-GB" dirty="0"/>
              <a:t/>
            </a:r>
            <a:br>
              <a:rPr lang="en-GB" dirty="0"/>
            </a:br>
            <a:endParaRPr lang="en-GB" dirty="0"/>
          </a:p>
        </p:txBody>
      </p:sp>
    </p:spTree>
    <p:extLst>
      <p:ext uri="{BB962C8B-B14F-4D97-AF65-F5344CB8AC3E}">
        <p14:creationId xmlns:p14="http://schemas.microsoft.com/office/powerpoint/2010/main" val="165199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305342"/>
            <a:ext cx="6768752" cy="4708981"/>
          </a:xfrm>
          <a:prstGeom prst="rect">
            <a:avLst/>
          </a:prstGeom>
        </p:spPr>
        <p:txBody>
          <a:bodyPr wrap="square">
            <a:spAutoFit/>
          </a:bodyPr>
          <a:lstStyle/>
          <a:p>
            <a:r>
              <a:rPr lang="en-US" sz="2000" b="1" dirty="0" smtClean="0"/>
              <a:t>2. Mill’s ‘negative’ </a:t>
            </a:r>
            <a:r>
              <a:rPr lang="en-US" sz="2000" b="1" dirty="0"/>
              <a:t>conception of freedom</a:t>
            </a:r>
            <a:endParaRPr lang="en-GB" sz="2000" b="1" dirty="0"/>
          </a:p>
          <a:p>
            <a:r>
              <a:rPr lang="en-US" sz="2000" dirty="0"/>
              <a:t> </a:t>
            </a:r>
            <a:endParaRPr lang="en-GB" sz="2000" dirty="0"/>
          </a:p>
          <a:p>
            <a:r>
              <a:rPr lang="en-US" sz="2000" dirty="0"/>
              <a:t>Liberty ‘consists in doing what one desires’ (OL, 107)</a:t>
            </a:r>
            <a:endParaRPr lang="en-GB" sz="2000" dirty="0"/>
          </a:p>
          <a:p>
            <a:r>
              <a:rPr lang="en-US" sz="2000" dirty="0"/>
              <a:t> </a:t>
            </a:r>
            <a:endParaRPr lang="en-GB" sz="2000" dirty="0"/>
          </a:p>
          <a:p>
            <a:r>
              <a:rPr lang="en-US" sz="2000" dirty="0"/>
              <a:t>Freedom understood as absence of external constraints on </a:t>
            </a:r>
            <a:r>
              <a:rPr lang="en-US" sz="2000" dirty="0" smtClean="0"/>
              <a:t>action </a:t>
            </a:r>
            <a:r>
              <a:rPr lang="en-US" sz="2000" dirty="0"/>
              <a:t>and </a:t>
            </a:r>
            <a:r>
              <a:rPr lang="en-US" sz="2000" dirty="0" smtClean="0"/>
              <a:t>right </a:t>
            </a:r>
            <a:r>
              <a:rPr lang="en-US" sz="2000" dirty="0"/>
              <a:t>to do what one wants to do within certain limits</a:t>
            </a:r>
            <a:endParaRPr lang="en-GB" sz="2000" dirty="0"/>
          </a:p>
          <a:p>
            <a:r>
              <a:rPr lang="en-US" sz="2000" dirty="0"/>
              <a:t> </a:t>
            </a:r>
            <a:endParaRPr lang="en-GB" sz="2000" dirty="0"/>
          </a:p>
          <a:p>
            <a:r>
              <a:rPr lang="en-US" sz="2000" dirty="0"/>
              <a:t>X is free from Y to do Z</a:t>
            </a:r>
            <a:endParaRPr lang="en-GB" sz="2000" dirty="0"/>
          </a:p>
          <a:p>
            <a:r>
              <a:rPr lang="en-US" sz="2000" dirty="0"/>
              <a:t> </a:t>
            </a:r>
            <a:endParaRPr lang="en-GB" sz="2000" dirty="0"/>
          </a:p>
          <a:p>
            <a:r>
              <a:rPr lang="en-US" sz="2000" dirty="0"/>
              <a:t>Individuals should be free to pursue their own conceptions of the good </a:t>
            </a:r>
            <a:r>
              <a:rPr lang="en-US" sz="2000" dirty="0" smtClean="0"/>
              <a:t>life, though only </a:t>
            </a:r>
            <a:r>
              <a:rPr lang="en-US" sz="2000" dirty="0"/>
              <a:t>in so far as </a:t>
            </a:r>
            <a:r>
              <a:rPr lang="en-US" sz="2000" dirty="0" smtClean="0"/>
              <a:t>this does </a:t>
            </a:r>
            <a:r>
              <a:rPr lang="en-US" sz="2000" dirty="0"/>
              <a:t>not prevent others from doing the </a:t>
            </a:r>
            <a:r>
              <a:rPr lang="en-US" sz="2000" dirty="0" smtClean="0"/>
              <a:t>same</a:t>
            </a:r>
          </a:p>
          <a:p>
            <a:endParaRPr lang="en-US" sz="2000" dirty="0"/>
          </a:p>
          <a:p>
            <a:r>
              <a:rPr lang="en-US" sz="2000" dirty="0" smtClean="0"/>
              <a:t>What this good life is remains a matter for the individual decide</a:t>
            </a:r>
            <a:endParaRPr lang="en-GB" sz="2000" dirty="0"/>
          </a:p>
        </p:txBody>
      </p:sp>
    </p:spTree>
    <p:extLst>
      <p:ext uri="{BB962C8B-B14F-4D97-AF65-F5344CB8AC3E}">
        <p14:creationId xmlns:p14="http://schemas.microsoft.com/office/powerpoint/2010/main" val="1298390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052736"/>
            <a:ext cx="6840760" cy="5016758"/>
          </a:xfrm>
          <a:prstGeom prst="rect">
            <a:avLst/>
          </a:prstGeom>
        </p:spPr>
        <p:txBody>
          <a:bodyPr wrap="square">
            <a:spAutoFit/>
          </a:bodyPr>
          <a:lstStyle/>
          <a:p>
            <a:r>
              <a:rPr lang="en-US" sz="2000" dirty="0"/>
              <a:t>For Mill, individuals generally have the best knowledge of their own feelings and circumstances</a:t>
            </a:r>
            <a:endParaRPr lang="en-GB" sz="2000" dirty="0"/>
          </a:p>
          <a:p>
            <a:r>
              <a:rPr lang="en-US" sz="2000" dirty="0"/>
              <a:t> </a:t>
            </a:r>
            <a:endParaRPr lang="en-GB" sz="2000" dirty="0"/>
          </a:p>
          <a:p>
            <a:r>
              <a:rPr lang="en-US" sz="2000" dirty="0"/>
              <a:t>They are consequently in a better position than others to judge what is in their own </a:t>
            </a:r>
            <a:r>
              <a:rPr lang="en-US" sz="2000" dirty="0" smtClean="0"/>
              <a:t>interests and what is good for them:</a:t>
            </a:r>
            <a:endParaRPr lang="en-GB" sz="2000" dirty="0"/>
          </a:p>
          <a:p>
            <a:r>
              <a:rPr lang="en-US" sz="2000" dirty="0"/>
              <a:t> </a:t>
            </a:r>
            <a:endParaRPr lang="en-GB" sz="2000" dirty="0"/>
          </a:p>
          <a:p>
            <a:pPr marL="457200"/>
            <a:r>
              <a:rPr lang="en-US" sz="2000" dirty="0"/>
              <a:t>The only freedom which deserves the name, is that of pursuing our own good in our own way, so long as we do not attempt to deprive others of theirs, or impede their efforts to obtain it. Each is the proper guardian of his own health, whether bodily, or mental and spiritual. Mankind are greater gainers by suffering each other to live as seems good to themselves, than by compelling each to live as seems good to the rest (OL, 17</a:t>
            </a:r>
            <a:r>
              <a:rPr lang="en-US" sz="2000" dirty="0" smtClean="0"/>
              <a:t>)</a:t>
            </a:r>
          </a:p>
          <a:p>
            <a:pPr marL="457200"/>
            <a:endParaRPr lang="en-US" sz="2000" dirty="0"/>
          </a:p>
          <a:p>
            <a:r>
              <a:rPr lang="en-US" sz="2000" dirty="0"/>
              <a:t>X is free from Y to be or become </a:t>
            </a:r>
            <a:r>
              <a:rPr lang="en-US" sz="2000" dirty="0" smtClean="0"/>
              <a:t>Z</a:t>
            </a:r>
          </a:p>
        </p:txBody>
      </p:sp>
    </p:spTree>
    <p:extLst>
      <p:ext uri="{BB962C8B-B14F-4D97-AF65-F5344CB8AC3E}">
        <p14:creationId xmlns:p14="http://schemas.microsoft.com/office/powerpoint/2010/main" val="1688756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124744"/>
            <a:ext cx="6768752" cy="5016758"/>
          </a:xfrm>
          <a:prstGeom prst="rect">
            <a:avLst/>
          </a:prstGeom>
        </p:spPr>
        <p:txBody>
          <a:bodyPr wrap="square">
            <a:spAutoFit/>
          </a:bodyPr>
          <a:lstStyle/>
          <a:p>
            <a:r>
              <a:rPr lang="en-GB" sz="2000" dirty="0"/>
              <a:t>Against paternalism</a:t>
            </a:r>
          </a:p>
          <a:p>
            <a:endParaRPr lang="en-GB" sz="2000" dirty="0" smtClean="0"/>
          </a:p>
          <a:p>
            <a:r>
              <a:rPr lang="en-GB" sz="2000" dirty="0" smtClean="0"/>
              <a:t>It </a:t>
            </a:r>
            <a:r>
              <a:rPr lang="en-GB" sz="2000" dirty="0"/>
              <a:t>is not the task of governments to prevent people doing something or to make them do something which they have not themselves judged to be good </a:t>
            </a:r>
          </a:p>
          <a:p>
            <a:r>
              <a:rPr lang="en-GB" sz="2000" dirty="0"/>
              <a:t> </a:t>
            </a:r>
          </a:p>
          <a:p>
            <a:r>
              <a:rPr lang="en-GB" sz="2000" dirty="0"/>
              <a:t>What about person whose notion of a good life involves an unhealthy or dangerous lifestyle that results in the need for expensive taxpayer-funded medical treatment? </a:t>
            </a:r>
          </a:p>
          <a:p>
            <a:endParaRPr lang="en-GB" sz="2000" dirty="0" smtClean="0"/>
          </a:p>
          <a:p>
            <a:r>
              <a:rPr lang="en-GB" sz="2000" dirty="0" smtClean="0"/>
              <a:t>Doesn’t </a:t>
            </a:r>
            <a:r>
              <a:rPr lang="en-GB" sz="2000" dirty="0"/>
              <a:t>this person’s behaviour indirectly harm the interests of others</a:t>
            </a:r>
            <a:r>
              <a:rPr lang="en-GB" sz="2000" dirty="0" smtClean="0"/>
              <a:t>?</a:t>
            </a:r>
          </a:p>
          <a:p>
            <a:endParaRPr lang="en-GB" sz="2000" dirty="0"/>
          </a:p>
          <a:p>
            <a:r>
              <a:rPr lang="en-GB" sz="2000" dirty="0"/>
              <a:t>Or do the benefits of allowing individuals to do what they desire to do, so long as it does not directly harm others, outweigh such disadvantages</a:t>
            </a:r>
            <a:r>
              <a:rPr lang="en-GB" sz="2000" dirty="0" smtClean="0"/>
              <a:t>?</a:t>
            </a:r>
            <a:endParaRPr lang="en-GB" sz="2000" dirty="0"/>
          </a:p>
        </p:txBody>
      </p:sp>
    </p:spTree>
    <p:extLst>
      <p:ext uri="{BB962C8B-B14F-4D97-AF65-F5344CB8AC3E}">
        <p14:creationId xmlns:p14="http://schemas.microsoft.com/office/powerpoint/2010/main" val="3995027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443841"/>
            <a:ext cx="6480720" cy="3785652"/>
          </a:xfrm>
          <a:prstGeom prst="rect">
            <a:avLst/>
          </a:prstGeom>
        </p:spPr>
        <p:txBody>
          <a:bodyPr wrap="square">
            <a:spAutoFit/>
          </a:bodyPr>
          <a:lstStyle/>
          <a:p>
            <a:pPr marL="457200"/>
            <a:r>
              <a:rPr lang="en-GB" sz="2000" dirty="0"/>
              <a:t>But with regard to the merely contingent, or, as it may be called, constructive injury which a person causes to society, by conduct which neither violates any specific duty to the public, nor occasions perceptible hurt to any assignable individual except himself; the inconvenience is one which society can afford to bear, for the sake of the greater good of human freedom. (OL, 91)</a:t>
            </a:r>
          </a:p>
          <a:p>
            <a:endParaRPr lang="en-GB" sz="2000" dirty="0" smtClean="0"/>
          </a:p>
          <a:p>
            <a:r>
              <a:rPr lang="en-GB" sz="2000" dirty="0" smtClean="0"/>
              <a:t>Permits </a:t>
            </a:r>
            <a:r>
              <a:rPr lang="en-GB" sz="2000" dirty="0"/>
              <a:t>such things as health warnings, perhaps, but not the direct prohibition of certain things or activities</a:t>
            </a:r>
          </a:p>
          <a:p>
            <a:endParaRPr lang="en-GB" sz="2000" dirty="0" smtClean="0"/>
          </a:p>
          <a:p>
            <a:r>
              <a:rPr lang="en-GB" sz="2000" dirty="0" smtClean="0"/>
              <a:t>A </a:t>
            </a:r>
            <a:r>
              <a:rPr lang="en-GB" sz="2000" dirty="0"/>
              <a:t>consequentialist argument against paternalism</a:t>
            </a:r>
          </a:p>
        </p:txBody>
      </p:sp>
    </p:spTree>
    <p:extLst>
      <p:ext uri="{BB962C8B-B14F-4D97-AF65-F5344CB8AC3E}">
        <p14:creationId xmlns:p14="http://schemas.microsoft.com/office/powerpoint/2010/main" val="915426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692696"/>
            <a:ext cx="6840760" cy="5940088"/>
          </a:xfrm>
          <a:prstGeom prst="rect">
            <a:avLst/>
          </a:prstGeom>
        </p:spPr>
        <p:txBody>
          <a:bodyPr wrap="square">
            <a:spAutoFit/>
          </a:bodyPr>
          <a:lstStyle/>
          <a:p>
            <a:r>
              <a:rPr lang="en-US" sz="2000" b="1" dirty="0" smtClean="0"/>
              <a:t>3. </a:t>
            </a:r>
            <a:r>
              <a:rPr lang="en-US" sz="2000" b="1" dirty="0"/>
              <a:t>The principle of liberty and Mill’s utilitarianism </a:t>
            </a:r>
            <a:endParaRPr lang="en-GB" sz="2000" dirty="0"/>
          </a:p>
          <a:p>
            <a:r>
              <a:rPr lang="en-US" sz="2000" dirty="0"/>
              <a:t> </a:t>
            </a:r>
            <a:endParaRPr lang="en-GB" sz="2000" dirty="0"/>
          </a:p>
          <a:p>
            <a:r>
              <a:rPr lang="en-US" sz="2000" dirty="0"/>
              <a:t>Morality of actions judged according to their consequences, specifically their utility</a:t>
            </a:r>
            <a:endParaRPr lang="en-GB" sz="2000" dirty="0"/>
          </a:p>
          <a:p>
            <a:r>
              <a:rPr lang="en-US" sz="2000" dirty="0"/>
              <a:t> </a:t>
            </a:r>
            <a:endParaRPr lang="en-GB" sz="2000" dirty="0"/>
          </a:p>
          <a:p>
            <a:r>
              <a:rPr lang="en-US" sz="2000" dirty="0"/>
              <a:t>That act or rule which maximizes happiness/general well-being is the right thing to do </a:t>
            </a:r>
            <a:endParaRPr lang="en-GB" sz="2000" dirty="0"/>
          </a:p>
          <a:p>
            <a:r>
              <a:rPr lang="en-US" sz="2000" dirty="0"/>
              <a:t> </a:t>
            </a:r>
            <a:endParaRPr lang="en-GB" sz="2000" dirty="0"/>
          </a:p>
          <a:p>
            <a:r>
              <a:rPr lang="en-US" sz="2000" dirty="0" smtClean="0"/>
              <a:t>Principle </a:t>
            </a:r>
            <a:r>
              <a:rPr lang="en-US" sz="2000" dirty="0"/>
              <a:t>of liberty cannot, therefore, be regarded as valid independently of its </a:t>
            </a:r>
            <a:r>
              <a:rPr lang="en-US" sz="2000" dirty="0" smtClean="0"/>
              <a:t>consequences </a:t>
            </a:r>
            <a:r>
              <a:rPr lang="en-US" sz="2000" dirty="0"/>
              <a:t>- it is not a ‘natural law’ or right</a:t>
            </a:r>
            <a:endParaRPr lang="en-GB" sz="2000" dirty="0"/>
          </a:p>
          <a:p>
            <a:r>
              <a:rPr lang="en-US" sz="2000" dirty="0"/>
              <a:t> </a:t>
            </a:r>
            <a:endParaRPr lang="en-GB" sz="2000" dirty="0"/>
          </a:p>
          <a:p>
            <a:pPr marL="457200"/>
            <a:r>
              <a:rPr lang="en-US" sz="2000" dirty="0"/>
              <a:t>I regard utility as the ultimate appeal on all ethical questions; but it must be utility in the largest sense, grounded on the permanent interests of man as a progressive being. Those interests, I contend, authorize the subjection of individual spontaneity to external control, only in respect to those actions of each, which concern the interest of other people. (OL, 15) </a:t>
            </a:r>
            <a:endParaRPr lang="en-GB" sz="2000" dirty="0"/>
          </a:p>
        </p:txBody>
      </p:sp>
    </p:spTree>
    <p:extLst>
      <p:ext uri="{BB962C8B-B14F-4D97-AF65-F5344CB8AC3E}">
        <p14:creationId xmlns:p14="http://schemas.microsoft.com/office/powerpoint/2010/main" val="3028462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997839"/>
            <a:ext cx="6408712" cy="2862322"/>
          </a:xfrm>
          <a:prstGeom prst="rect">
            <a:avLst/>
          </a:prstGeom>
        </p:spPr>
        <p:txBody>
          <a:bodyPr wrap="square">
            <a:spAutoFit/>
          </a:bodyPr>
          <a:lstStyle/>
          <a:p>
            <a:r>
              <a:rPr lang="en-US" sz="2000" dirty="0"/>
              <a:t>Can we always be sure that the consequences of protecting individual liberty will in each and every case </a:t>
            </a:r>
            <a:r>
              <a:rPr lang="en-US" sz="2000" dirty="0" smtClean="0"/>
              <a:t>produce more </a:t>
            </a:r>
            <a:r>
              <a:rPr lang="en-US" sz="2000" dirty="0"/>
              <a:t>utility measured in terms of </a:t>
            </a:r>
            <a:r>
              <a:rPr lang="en-US" sz="2000" dirty="0" smtClean="0"/>
              <a:t>happiness/general </a:t>
            </a:r>
            <a:r>
              <a:rPr lang="en-US" sz="2000" dirty="0"/>
              <a:t>well-being? </a:t>
            </a:r>
            <a:endParaRPr lang="en-GB" sz="2000" dirty="0"/>
          </a:p>
          <a:p>
            <a:r>
              <a:rPr lang="en-US" sz="2000" dirty="0"/>
              <a:t> </a:t>
            </a:r>
            <a:endParaRPr lang="en-GB" sz="2000" dirty="0"/>
          </a:p>
          <a:p>
            <a:r>
              <a:rPr lang="en-US" sz="2000" dirty="0"/>
              <a:t>Need to understand </a:t>
            </a:r>
            <a:r>
              <a:rPr lang="en-US" sz="2000" dirty="0" smtClean="0"/>
              <a:t>what is meant by notion </a:t>
            </a:r>
            <a:r>
              <a:rPr lang="en-US" sz="2000" dirty="0"/>
              <a:t>of ‘the permanent interests of man as a progressive being’</a:t>
            </a:r>
            <a:endParaRPr lang="en-GB" sz="2000" dirty="0"/>
          </a:p>
          <a:p>
            <a:r>
              <a:rPr lang="en-US" sz="2000" dirty="0"/>
              <a:t> </a:t>
            </a:r>
            <a:endParaRPr lang="en-GB" sz="2000" dirty="0"/>
          </a:p>
          <a:p>
            <a:r>
              <a:rPr lang="en-US" sz="2000" dirty="0"/>
              <a:t>The more these interests are met, the more ‘happiness’ there will be (or so Mill assumes)</a:t>
            </a:r>
            <a:endParaRPr lang="en-GB" sz="2000" dirty="0"/>
          </a:p>
        </p:txBody>
      </p:sp>
    </p:spTree>
    <p:extLst>
      <p:ext uri="{BB962C8B-B14F-4D97-AF65-F5344CB8AC3E}">
        <p14:creationId xmlns:p14="http://schemas.microsoft.com/office/powerpoint/2010/main" val="35629408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166843"/>
            <a:ext cx="6624736" cy="4708981"/>
          </a:xfrm>
          <a:prstGeom prst="rect">
            <a:avLst/>
          </a:prstGeom>
        </p:spPr>
        <p:txBody>
          <a:bodyPr wrap="square">
            <a:spAutoFit/>
          </a:bodyPr>
          <a:lstStyle/>
          <a:p>
            <a:r>
              <a:rPr lang="en-ZA" sz="2000" dirty="0"/>
              <a:t>Mill on ‘higher’ v. ‘lower’ pleasures</a:t>
            </a:r>
            <a:endParaRPr lang="en-GB" sz="2000" dirty="0"/>
          </a:p>
          <a:p>
            <a:endParaRPr lang="en-ZA" sz="2000" dirty="0" smtClean="0"/>
          </a:p>
          <a:p>
            <a:r>
              <a:rPr lang="en-ZA" sz="2000" dirty="0" smtClean="0"/>
              <a:t>Human </a:t>
            </a:r>
            <a:r>
              <a:rPr lang="en-ZA" sz="2000" dirty="0"/>
              <a:t>happiness does not consist merely in pleasant sensations and feelings occasioned by such activities as eating, drinking, enjoying a warm bath etc. </a:t>
            </a:r>
            <a:endParaRPr lang="en-GB" sz="2000" dirty="0"/>
          </a:p>
          <a:p>
            <a:endParaRPr lang="en-ZA" sz="2000" dirty="0" smtClean="0"/>
          </a:p>
          <a:p>
            <a:r>
              <a:rPr lang="en-ZA" sz="2000" dirty="0" smtClean="0"/>
              <a:t>There </a:t>
            </a:r>
            <a:r>
              <a:rPr lang="en-ZA" sz="2000" dirty="0"/>
              <a:t>are ‘higher’ pleasures connected with intellectual activity, imagination and moral sentiments (e.g. reading intellectually challenging but stimulating books, looking at works of fine art, feeling pleasure </a:t>
            </a:r>
            <a:r>
              <a:rPr lang="en-ZA" sz="2000" dirty="0" smtClean="0"/>
              <a:t>in </a:t>
            </a:r>
            <a:r>
              <a:rPr lang="en-ZA" sz="2000" dirty="0"/>
              <a:t>doing good to others)</a:t>
            </a:r>
            <a:endParaRPr lang="en-GB" sz="2000" dirty="0"/>
          </a:p>
          <a:p>
            <a:endParaRPr lang="en-ZA" sz="2000" dirty="0" smtClean="0"/>
          </a:p>
          <a:p>
            <a:r>
              <a:rPr lang="en-ZA" sz="2000" dirty="0" smtClean="0"/>
              <a:t>Importance </a:t>
            </a:r>
            <a:r>
              <a:rPr lang="en-ZA" sz="2000" dirty="0"/>
              <a:t>of type of pleasure an activity or object brings</a:t>
            </a:r>
            <a:endParaRPr lang="en-GB" sz="2000" dirty="0"/>
          </a:p>
          <a:p>
            <a:endParaRPr lang="en-ZA" sz="2000" dirty="0" smtClean="0"/>
          </a:p>
          <a:p>
            <a:r>
              <a:rPr lang="en-ZA" sz="2000" dirty="0" smtClean="0"/>
              <a:t>Quality </a:t>
            </a:r>
            <a:r>
              <a:rPr lang="en-ZA" sz="2000" dirty="0"/>
              <a:t>matters: there are not only more or less intense pleasures but also better and worse ones</a:t>
            </a:r>
            <a:endParaRPr lang="en-GB" sz="2000" dirty="0"/>
          </a:p>
        </p:txBody>
      </p:sp>
    </p:spTree>
    <p:extLst>
      <p:ext uri="{BB962C8B-B14F-4D97-AF65-F5344CB8AC3E}">
        <p14:creationId xmlns:p14="http://schemas.microsoft.com/office/powerpoint/2010/main" val="2083379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5655" y="1556792"/>
            <a:ext cx="6340989" cy="3477875"/>
          </a:xfrm>
          <a:prstGeom prst="rect">
            <a:avLst/>
          </a:prstGeom>
        </p:spPr>
        <p:txBody>
          <a:bodyPr wrap="square">
            <a:spAutoFit/>
          </a:bodyPr>
          <a:lstStyle/>
          <a:p>
            <a:r>
              <a:rPr lang="en-ZA" sz="2000" dirty="0" smtClean="0"/>
              <a:t>The </a:t>
            </a:r>
            <a:r>
              <a:rPr lang="en-ZA" sz="2000" dirty="0"/>
              <a:t>value of liberty</a:t>
            </a:r>
            <a:endParaRPr lang="en-GB" sz="2000" dirty="0"/>
          </a:p>
          <a:p>
            <a:endParaRPr lang="en-ZA" sz="2000" dirty="0" smtClean="0"/>
          </a:p>
          <a:p>
            <a:r>
              <a:rPr lang="en-US" sz="2000" dirty="0" smtClean="0"/>
              <a:t>(</a:t>
            </a:r>
            <a:r>
              <a:rPr lang="en-US" sz="2000" dirty="0"/>
              <a:t>1) Individuality and spontaneity</a:t>
            </a:r>
            <a:endParaRPr lang="en-GB" sz="2000" dirty="0"/>
          </a:p>
          <a:p>
            <a:r>
              <a:rPr lang="en-US" sz="2000" dirty="0"/>
              <a:t> </a:t>
            </a:r>
            <a:endParaRPr lang="en-GB" sz="2000" dirty="0"/>
          </a:p>
          <a:p>
            <a:pPr marL="457200"/>
            <a:r>
              <a:rPr lang="en-US" sz="2000" dirty="0"/>
              <a:t>[T]he principle requires liberty of tastes and pursuits; of framing the plan of our life to suit our own character; of doing as we like, subject to such consequences as may follow: without impediment from our fellow creatures, so long as </a:t>
            </a:r>
            <a:r>
              <a:rPr lang="en-US" sz="2000" dirty="0" smtClean="0"/>
              <a:t>what we </a:t>
            </a:r>
            <a:r>
              <a:rPr lang="en-US" sz="2000" dirty="0"/>
              <a:t>do does not harm them, even though they should think our conduct foolish, perverse, or wrong. (OL, 17)</a:t>
            </a:r>
            <a:endParaRPr lang="en-GB" sz="2000" dirty="0"/>
          </a:p>
        </p:txBody>
      </p:sp>
    </p:spTree>
    <p:extLst>
      <p:ext uri="{BB962C8B-B14F-4D97-AF65-F5344CB8AC3E}">
        <p14:creationId xmlns:p14="http://schemas.microsoft.com/office/powerpoint/2010/main" val="1670990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889844"/>
            <a:ext cx="6912768" cy="4708981"/>
          </a:xfrm>
          <a:prstGeom prst="rect">
            <a:avLst/>
          </a:prstGeom>
        </p:spPr>
        <p:txBody>
          <a:bodyPr wrap="square">
            <a:spAutoFit/>
          </a:bodyPr>
          <a:lstStyle/>
          <a:p>
            <a:r>
              <a:rPr lang="en-US" sz="2000" dirty="0"/>
              <a:t>Spontaneity = natural development of full </a:t>
            </a:r>
            <a:r>
              <a:rPr lang="en-US" sz="2000" dirty="0" smtClean="0"/>
              <a:t>personality, development </a:t>
            </a:r>
            <a:r>
              <a:rPr lang="en-US" sz="2000" dirty="0"/>
              <a:t>of individual’s potential as a thinking and feeling being </a:t>
            </a:r>
            <a:endParaRPr lang="en-GB" sz="2000" dirty="0"/>
          </a:p>
          <a:p>
            <a:r>
              <a:rPr lang="en-US" sz="2000" dirty="0"/>
              <a:t> </a:t>
            </a:r>
            <a:endParaRPr lang="en-GB" sz="2000" dirty="0"/>
          </a:p>
          <a:p>
            <a:r>
              <a:rPr lang="en-US" sz="2000" dirty="0"/>
              <a:t>Mill assumes that if this natural development is allowed to occur, the result will be a variety of fully developed characters</a:t>
            </a:r>
            <a:endParaRPr lang="en-GB" sz="2000" dirty="0"/>
          </a:p>
          <a:p>
            <a:r>
              <a:rPr lang="en-US" sz="2000" dirty="0"/>
              <a:t> </a:t>
            </a:r>
            <a:endParaRPr lang="en-GB" sz="2000" dirty="0"/>
          </a:p>
          <a:p>
            <a:r>
              <a:rPr lang="en-US" sz="2000" dirty="0"/>
              <a:t>Eccentricity to be preferred to conformity on consequentialist grounds</a:t>
            </a:r>
            <a:endParaRPr lang="en-GB" sz="2000" dirty="0"/>
          </a:p>
          <a:p>
            <a:r>
              <a:rPr lang="en-US" sz="2000" dirty="0"/>
              <a:t> </a:t>
            </a:r>
            <a:endParaRPr lang="en-GB" sz="2000" dirty="0"/>
          </a:p>
          <a:p>
            <a:r>
              <a:rPr lang="en-US" sz="2000" dirty="0"/>
              <a:t>Non-conformity is necessary to prevent cultural stagnation</a:t>
            </a:r>
            <a:endParaRPr lang="en-GB" sz="2000" dirty="0"/>
          </a:p>
          <a:p>
            <a:r>
              <a:rPr lang="en-US" sz="2000" dirty="0"/>
              <a:t> </a:t>
            </a:r>
            <a:endParaRPr lang="en-GB" sz="2000" dirty="0"/>
          </a:p>
          <a:p>
            <a:r>
              <a:rPr lang="en-US" sz="2000" dirty="0"/>
              <a:t>It </a:t>
            </a:r>
            <a:r>
              <a:rPr lang="en-US" sz="2000" dirty="0" smtClean="0"/>
              <a:t>leads to an awareness of possible </a:t>
            </a:r>
            <a:r>
              <a:rPr lang="en-US" sz="2000" dirty="0"/>
              <a:t>alternatives and </a:t>
            </a:r>
            <a:r>
              <a:rPr lang="en-US" sz="2000" dirty="0" smtClean="0"/>
              <a:t>the suppression of it would, therefore, </a:t>
            </a:r>
            <a:r>
              <a:rPr lang="en-US" sz="2000" dirty="0"/>
              <a:t>limit the potential of the human race to develop and progress</a:t>
            </a:r>
            <a:endParaRPr lang="en-GB" sz="2000" dirty="0"/>
          </a:p>
        </p:txBody>
      </p:sp>
    </p:spTree>
    <p:extLst>
      <p:ext uri="{BB962C8B-B14F-4D97-AF65-F5344CB8AC3E}">
        <p14:creationId xmlns:p14="http://schemas.microsoft.com/office/powerpoint/2010/main" val="18136651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829" y="980728"/>
            <a:ext cx="6984776" cy="4708981"/>
          </a:xfrm>
          <a:prstGeom prst="rect">
            <a:avLst/>
          </a:prstGeom>
        </p:spPr>
        <p:txBody>
          <a:bodyPr wrap="square">
            <a:spAutoFit/>
          </a:bodyPr>
          <a:lstStyle/>
          <a:p>
            <a:r>
              <a:rPr lang="en-US" dirty="0"/>
              <a:t>(</a:t>
            </a:r>
            <a:r>
              <a:rPr lang="en-US" sz="2000" dirty="0"/>
              <a:t>2) Autonomy</a:t>
            </a:r>
            <a:endParaRPr lang="en-GB" sz="2000" dirty="0"/>
          </a:p>
          <a:p>
            <a:r>
              <a:rPr lang="en-US" sz="2000" dirty="0"/>
              <a:t> </a:t>
            </a:r>
            <a:endParaRPr lang="en-GB" sz="2000" dirty="0"/>
          </a:p>
          <a:p>
            <a:r>
              <a:rPr lang="en-US" sz="2000" dirty="0"/>
              <a:t>Self-mastery as condition of </a:t>
            </a:r>
            <a:r>
              <a:rPr lang="en-US" sz="2000" dirty="0" smtClean="0"/>
              <a:t>developing </a:t>
            </a:r>
            <a:r>
              <a:rPr lang="en-US" sz="2000" dirty="0"/>
              <a:t>and </a:t>
            </a:r>
            <a:r>
              <a:rPr lang="en-US" sz="2000" dirty="0" smtClean="0"/>
              <a:t>pursuing </a:t>
            </a:r>
            <a:r>
              <a:rPr lang="en-US" sz="2000" dirty="0"/>
              <a:t>one’s own plan of life</a:t>
            </a:r>
            <a:endParaRPr lang="en-GB" sz="2000" dirty="0"/>
          </a:p>
          <a:p>
            <a:r>
              <a:rPr lang="en-US" sz="2000" dirty="0"/>
              <a:t> </a:t>
            </a:r>
            <a:endParaRPr lang="en-GB" sz="2000" dirty="0"/>
          </a:p>
          <a:p>
            <a:r>
              <a:rPr lang="en-US" sz="2000" dirty="0"/>
              <a:t>Capacity and freedom to make decisions independently of others </a:t>
            </a:r>
            <a:endParaRPr lang="en-GB" sz="2000" dirty="0"/>
          </a:p>
          <a:p>
            <a:r>
              <a:rPr lang="en-US" sz="2000" dirty="0"/>
              <a:t> </a:t>
            </a:r>
            <a:endParaRPr lang="en-GB" sz="2000" dirty="0"/>
          </a:p>
          <a:p>
            <a:r>
              <a:rPr lang="en-US" sz="2000" dirty="0"/>
              <a:t>Is autonomy merely a part of happiness or something that is to be valued for its own sake?</a:t>
            </a:r>
            <a:endParaRPr lang="en-GB" sz="2000" dirty="0"/>
          </a:p>
          <a:p>
            <a:r>
              <a:rPr lang="en-US" sz="2000" dirty="0"/>
              <a:t> </a:t>
            </a:r>
            <a:endParaRPr lang="en-GB" sz="2000" dirty="0"/>
          </a:p>
          <a:p>
            <a:r>
              <a:rPr lang="en-US" sz="2000" dirty="0"/>
              <a:t>If </a:t>
            </a:r>
            <a:r>
              <a:rPr lang="en-US" sz="2000" dirty="0" smtClean="0"/>
              <a:t>it is only </a:t>
            </a:r>
            <a:r>
              <a:rPr lang="en-US" sz="2000" dirty="0"/>
              <a:t>part of happiness, why couldn’t violations of autonomy be justified when they maximize utility?</a:t>
            </a:r>
            <a:endParaRPr lang="en-GB" sz="2000" dirty="0"/>
          </a:p>
          <a:p>
            <a:r>
              <a:rPr lang="en-US" sz="2000" dirty="0"/>
              <a:t> </a:t>
            </a:r>
            <a:endParaRPr lang="en-GB" sz="2000" dirty="0"/>
          </a:p>
          <a:p>
            <a:r>
              <a:rPr lang="en-US" sz="2000" dirty="0"/>
              <a:t>Other constitutive parts of happiness could be furthered in such a way as to outweigh </a:t>
            </a:r>
            <a:r>
              <a:rPr lang="en-US" sz="2000" dirty="0" smtClean="0"/>
              <a:t>the disadvantages </a:t>
            </a:r>
            <a:r>
              <a:rPr lang="en-US" sz="2000" dirty="0"/>
              <a:t>of </a:t>
            </a:r>
            <a:r>
              <a:rPr lang="en-US" sz="2000" dirty="0" smtClean="0"/>
              <a:t>a </a:t>
            </a:r>
            <a:r>
              <a:rPr lang="en-US" sz="2000" dirty="0"/>
              <a:t>reduction in autonomy</a:t>
            </a:r>
            <a:endParaRPr lang="en-GB" sz="2000" dirty="0"/>
          </a:p>
        </p:txBody>
      </p:sp>
    </p:spTree>
    <p:extLst>
      <p:ext uri="{BB962C8B-B14F-4D97-AF65-F5344CB8AC3E}">
        <p14:creationId xmlns:p14="http://schemas.microsoft.com/office/powerpoint/2010/main" val="1721179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278705"/>
            <a:ext cx="6768752" cy="4708981"/>
          </a:xfrm>
          <a:prstGeom prst="rect">
            <a:avLst/>
          </a:prstGeom>
        </p:spPr>
        <p:txBody>
          <a:bodyPr wrap="square">
            <a:spAutoFit/>
          </a:bodyPr>
          <a:lstStyle/>
          <a:p>
            <a:r>
              <a:rPr lang="en-US" sz="2000" b="1" dirty="0"/>
              <a:t>1. Mill’s principle of liberty</a:t>
            </a:r>
            <a:endParaRPr lang="en-GB" sz="2000" dirty="0"/>
          </a:p>
          <a:p>
            <a:r>
              <a:rPr lang="en-US" sz="2000" dirty="0"/>
              <a:t> </a:t>
            </a:r>
            <a:endParaRPr lang="en-GB" sz="2000" dirty="0"/>
          </a:p>
          <a:p>
            <a:r>
              <a:rPr lang="en-US" sz="2000" dirty="0"/>
              <a:t>Civil or social liberty – concerns nature and limits of (coercive) power that can be exercised by society over the individual</a:t>
            </a:r>
            <a:endParaRPr lang="en-GB" sz="2000" dirty="0"/>
          </a:p>
          <a:p>
            <a:r>
              <a:rPr lang="en-US" sz="2000" dirty="0"/>
              <a:t> </a:t>
            </a:r>
            <a:endParaRPr lang="en-GB" sz="2000" dirty="0"/>
          </a:p>
          <a:p>
            <a:pPr marL="457200" indent="-457200">
              <a:buAutoNum type="arabicParenBoth"/>
            </a:pPr>
            <a:r>
              <a:rPr lang="en-US" sz="2000" dirty="0" smtClean="0"/>
              <a:t>Power </a:t>
            </a:r>
            <a:r>
              <a:rPr lang="en-US" sz="2000" dirty="0"/>
              <a:t>of government over </a:t>
            </a:r>
            <a:r>
              <a:rPr lang="en-US" sz="2000" dirty="0" smtClean="0"/>
              <a:t>individuals</a:t>
            </a:r>
          </a:p>
          <a:p>
            <a:endParaRPr lang="en-US" sz="2000" dirty="0"/>
          </a:p>
          <a:p>
            <a:r>
              <a:rPr lang="en-GB" sz="2000" dirty="0"/>
              <a:t>Laws and regulations forbidding certain things, powers possessed by the state and its officials</a:t>
            </a:r>
          </a:p>
          <a:p>
            <a:endParaRPr lang="en-US" sz="2000" dirty="0" smtClean="0"/>
          </a:p>
          <a:p>
            <a:r>
              <a:rPr lang="en-US" sz="2000" dirty="0" smtClean="0"/>
              <a:t>(</a:t>
            </a:r>
            <a:r>
              <a:rPr lang="en-US" sz="2000" dirty="0"/>
              <a:t>2) Power of society (in form of public opinion and morality) over the individual </a:t>
            </a:r>
            <a:r>
              <a:rPr lang="en-US" sz="2000" dirty="0" smtClean="0"/>
              <a:t> </a:t>
            </a:r>
          </a:p>
          <a:p>
            <a:endParaRPr lang="en-US" sz="2000" dirty="0"/>
          </a:p>
          <a:p>
            <a:r>
              <a:rPr lang="en-US" sz="2000" dirty="0" smtClean="0"/>
              <a:t>Pressure </a:t>
            </a:r>
            <a:r>
              <a:rPr lang="en-US" sz="2000" dirty="0"/>
              <a:t>exercised on individuals by society to conform to existing norms, beliefs and values</a:t>
            </a:r>
            <a:endParaRPr lang="en-GB" sz="2000" dirty="0"/>
          </a:p>
        </p:txBody>
      </p:sp>
    </p:spTree>
    <p:extLst>
      <p:ext uri="{BB962C8B-B14F-4D97-AF65-F5344CB8AC3E}">
        <p14:creationId xmlns:p14="http://schemas.microsoft.com/office/powerpoint/2010/main" val="30007886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305342"/>
            <a:ext cx="6552728" cy="4401205"/>
          </a:xfrm>
          <a:prstGeom prst="rect">
            <a:avLst/>
          </a:prstGeom>
        </p:spPr>
        <p:txBody>
          <a:bodyPr wrap="square">
            <a:spAutoFit/>
          </a:bodyPr>
          <a:lstStyle/>
          <a:p>
            <a:r>
              <a:rPr lang="en-US" sz="2000" dirty="0"/>
              <a:t>If desired and valued in its own right, autonomy is not simply part of happiness but instead has an independent value</a:t>
            </a:r>
            <a:endParaRPr lang="en-GB" sz="2000" dirty="0"/>
          </a:p>
          <a:p>
            <a:r>
              <a:rPr lang="en-US" sz="2000" dirty="0"/>
              <a:t> </a:t>
            </a:r>
            <a:endParaRPr lang="en-GB" sz="2000" dirty="0"/>
          </a:p>
          <a:p>
            <a:r>
              <a:rPr lang="en-US" sz="2000" dirty="0"/>
              <a:t>How, </a:t>
            </a:r>
            <a:r>
              <a:rPr lang="en-US" sz="2000" dirty="0" smtClean="0"/>
              <a:t>then, </a:t>
            </a:r>
            <a:r>
              <a:rPr lang="en-US" sz="2000" dirty="0"/>
              <a:t>does it </a:t>
            </a:r>
            <a:r>
              <a:rPr lang="en-US" sz="2000" dirty="0" smtClean="0"/>
              <a:t>figure in the </a:t>
            </a:r>
            <a:r>
              <a:rPr lang="en-US" sz="2000" dirty="0"/>
              <a:t>utilitarian calculus? </a:t>
            </a:r>
            <a:endParaRPr lang="en-GB" sz="2000" dirty="0"/>
          </a:p>
          <a:p>
            <a:r>
              <a:rPr lang="en-US" sz="2000" dirty="0"/>
              <a:t> </a:t>
            </a:r>
            <a:endParaRPr lang="en-GB" sz="2000" dirty="0"/>
          </a:p>
          <a:p>
            <a:r>
              <a:rPr lang="en-US" sz="2000" dirty="0"/>
              <a:t>  </a:t>
            </a:r>
            <a:endParaRPr lang="en-GB" sz="2000" dirty="0"/>
          </a:p>
          <a:p>
            <a:r>
              <a:rPr lang="en-US" sz="2000" b="1" dirty="0"/>
              <a:t>4</a:t>
            </a:r>
            <a:r>
              <a:rPr lang="en-US" sz="2000" b="1" dirty="0" smtClean="0"/>
              <a:t>. </a:t>
            </a:r>
            <a:r>
              <a:rPr lang="en-US" sz="2000" b="1" dirty="0"/>
              <a:t>A final question</a:t>
            </a:r>
            <a:endParaRPr lang="en-GB" sz="2000" dirty="0"/>
          </a:p>
          <a:p>
            <a:r>
              <a:rPr lang="en-US" sz="2000" dirty="0"/>
              <a:t> </a:t>
            </a:r>
            <a:endParaRPr lang="en-GB" sz="2000" dirty="0"/>
          </a:p>
          <a:p>
            <a:r>
              <a:rPr lang="en-US" sz="2000" dirty="0"/>
              <a:t>Is Mill’s </a:t>
            </a:r>
            <a:r>
              <a:rPr lang="en-US" sz="2000" dirty="0" smtClean="0"/>
              <a:t>consequentialist justification </a:t>
            </a:r>
            <a:r>
              <a:rPr lang="en-US" sz="2000" dirty="0"/>
              <a:t>of liberty </a:t>
            </a:r>
            <a:r>
              <a:rPr lang="en-US" sz="2000" dirty="0" smtClean="0"/>
              <a:t>compatible </a:t>
            </a:r>
            <a:r>
              <a:rPr lang="en-US" sz="2000" dirty="0"/>
              <a:t>with his claim that actions </a:t>
            </a:r>
            <a:r>
              <a:rPr lang="en-US" sz="2000" dirty="0" smtClean="0"/>
              <a:t>that harm </a:t>
            </a:r>
            <a:r>
              <a:rPr lang="en-US" sz="2000" dirty="0"/>
              <a:t>the interests of others may be forbidden</a:t>
            </a:r>
            <a:r>
              <a:rPr lang="en-US" sz="2000" dirty="0" smtClean="0"/>
              <a:t>?</a:t>
            </a:r>
          </a:p>
          <a:p>
            <a:endParaRPr lang="en-US" sz="2000" dirty="0"/>
          </a:p>
          <a:p>
            <a:r>
              <a:rPr lang="en-GB" sz="2000" dirty="0"/>
              <a:t>Couldn’t the benefits of liberty outweigh the harm that the exercise of it causes individuals or groups within society</a:t>
            </a:r>
            <a:r>
              <a:rPr lang="en-GB" sz="2000" dirty="0" smtClean="0"/>
              <a:t>?</a:t>
            </a:r>
            <a:endParaRPr lang="en-GB" sz="2000" dirty="0"/>
          </a:p>
        </p:txBody>
      </p:sp>
    </p:spTree>
    <p:extLst>
      <p:ext uri="{BB962C8B-B14F-4D97-AF65-F5344CB8AC3E}">
        <p14:creationId xmlns:p14="http://schemas.microsoft.com/office/powerpoint/2010/main" val="31496972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412776"/>
            <a:ext cx="6912768" cy="4093428"/>
          </a:xfrm>
          <a:prstGeom prst="rect">
            <a:avLst/>
          </a:prstGeom>
        </p:spPr>
        <p:txBody>
          <a:bodyPr wrap="square">
            <a:spAutoFit/>
          </a:bodyPr>
          <a:lstStyle/>
          <a:p>
            <a:r>
              <a:rPr lang="en-US" sz="2000" dirty="0"/>
              <a:t>Liberty of thought and expression</a:t>
            </a:r>
            <a:endParaRPr lang="en-GB" sz="2000" dirty="0"/>
          </a:p>
          <a:p>
            <a:r>
              <a:rPr lang="en-US" sz="2000" dirty="0"/>
              <a:t> </a:t>
            </a:r>
            <a:endParaRPr lang="en-GB" sz="2000" dirty="0"/>
          </a:p>
          <a:p>
            <a:r>
              <a:rPr lang="en-US" sz="2000" dirty="0" smtClean="0"/>
              <a:t>Mill offers a </a:t>
            </a:r>
            <a:r>
              <a:rPr lang="en-US" sz="2000" dirty="0"/>
              <a:t>consequentialist argument against the suppression of </a:t>
            </a:r>
            <a:r>
              <a:rPr lang="en-US" sz="2000" dirty="0" smtClean="0"/>
              <a:t>opinion (however offensive)</a:t>
            </a:r>
            <a:endParaRPr lang="en-GB" sz="2000" dirty="0"/>
          </a:p>
          <a:p>
            <a:r>
              <a:rPr lang="en-US" sz="2000" dirty="0"/>
              <a:t> </a:t>
            </a:r>
            <a:endParaRPr lang="en-GB" sz="2000" dirty="0"/>
          </a:p>
          <a:p>
            <a:r>
              <a:rPr lang="en-US" sz="2000" dirty="0"/>
              <a:t>If an opinion is right, the human race will be deprived of it</a:t>
            </a:r>
            <a:endParaRPr lang="en-GB" sz="2000" dirty="0"/>
          </a:p>
          <a:p>
            <a:r>
              <a:rPr lang="en-US" sz="2000" dirty="0"/>
              <a:t> </a:t>
            </a:r>
            <a:endParaRPr lang="en-GB" sz="2000" dirty="0"/>
          </a:p>
          <a:p>
            <a:r>
              <a:rPr lang="en-US" sz="2000" dirty="0"/>
              <a:t>Human beings are not infallible, so we cannot be sure that the opinion we are trying to stifle is a false one</a:t>
            </a:r>
            <a:endParaRPr lang="en-GB" sz="2000" dirty="0"/>
          </a:p>
          <a:p>
            <a:r>
              <a:rPr lang="en-US" sz="2000" dirty="0"/>
              <a:t> </a:t>
            </a:r>
            <a:endParaRPr lang="en-GB" sz="2000" dirty="0"/>
          </a:p>
          <a:p>
            <a:r>
              <a:rPr lang="en-US" sz="2000" dirty="0"/>
              <a:t>If it is wrong, the human race will be deprived of the opportunity to reinforce – by surviving a challenge – </a:t>
            </a:r>
            <a:r>
              <a:rPr lang="en-US" sz="2000" dirty="0" smtClean="0"/>
              <a:t>its knowledge and understanding </a:t>
            </a:r>
            <a:r>
              <a:rPr lang="en-US" sz="2000" dirty="0"/>
              <a:t>of what is </a:t>
            </a:r>
            <a:r>
              <a:rPr lang="en-US" sz="2000" dirty="0" smtClean="0"/>
              <a:t>right or true</a:t>
            </a:r>
            <a:endParaRPr lang="en-GB" sz="2000" dirty="0"/>
          </a:p>
        </p:txBody>
      </p:sp>
    </p:spTree>
    <p:extLst>
      <p:ext uri="{BB962C8B-B14F-4D97-AF65-F5344CB8AC3E}">
        <p14:creationId xmlns:p14="http://schemas.microsoft.com/office/powerpoint/2010/main" val="14807232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305342"/>
            <a:ext cx="6768752" cy="4401205"/>
          </a:xfrm>
          <a:prstGeom prst="rect">
            <a:avLst/>
          </a:prstGeom>
        </p:spPr>
        <p:txBody>
          <a:bodyPr wrap="square">
            <a:spAutoFit/>
          </a:bodyPr>
          <a:lstStyle/>
          <a:p>
            <a:r>
              <a:rPr lang="en-US" sz="2000" dirty="0"/>
              <a:t>Freedom of thought and expression is necessary for discovering truth or overcoming error</a:t>
            </a:r>
            <a:endParaRPr lang="en-GB" sz="2000" dirty="0"/>
          </a:p>
          <a:p>
            <a:r>
              <a:rPr lang="en-US" sz="2000" dirty="0"/>
              <a:t> </a:t>
            </a:r>
            <a:endParaRPr lang="en-US" sz="2000" dirty="0" smtClean="0"/>
          </a:p>
          <a:p>
            <a:r>
              <a:rPr lang="en-GB" sz="2000" dirty="0"/>
              <a:t>Example of problem of Holocaust denial (legally forbidden in certain countries)</a:t>
            </a:r>
          </a:p>
          <a:p>
            <a:endParaRPr lang="en-GB" sz="2000" dirty="0" smtClean="0"/>
          </a:p>
          <a:p>
            <a:r>
              <a:rPr lang="en-GB" sz="2000" dirty="0" smtClean="0"/>
              <a:t>Should </a:t>
            </a:r>
            <a:r>
              <a:rPr lang="en-GB" sz="2000" dirty="0"/>
              <a:t>it nevertheless be permitted, despite the offence and any other harm it causes, on the grounds that its refutation may serve to reinforce in people’s minds the reasons why it is wrong to express such a view and how this view is based on error?</a:t>
            </a:r>
          </a:p>
          <a:p>
            <a:endParaRPr lang="en-GB" sz="2000" dirty="0" smtClean="0"/>
          </a:p>
          <a:p>
            <a:r>
              <a:rPr lang="en-GB" sz="2000" dirty="0" smtClean="0"/>
              <a:t>But </a:t>
            </a:r>
            <a:r>
              <a:rPr lang="en-GB" sz="2000" dirty="0"/>
              <a:t>what if Holocaust denial should instead become ever more widely accepted</a:t>
            </a:r>
            <a:r>
              <a:rPr lang="en-GB" sz="2000" dirty="0" smtClean="0"/>
              <a:t>?</a:t>
            </a:r>
            <a:endParaRPr lang="en-GB" sz="2000" dirty="0"/>
          </a:p>
        </p:txBody>
      </p:sp>
    </p:spTree>
    <p:extLst>
      <p:ext uri="{BB962C8B-B14F-4D97-AF65-F5344CB8AC3E}">
        <p14:creationId xmlns:p14="http://schemas.microsoft.com/office/powerpoint/2010/main" val="1480380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948" y="1772816"/>
            <a:ext cx="6624736" cy="2554545"/>
          </a:xfrm>
          <a:prstGeom prst="rect">
            <a:avLst/>
          </a:prstGeom>
        </p:spPr>
        <p:txBody>
          <a:bodyPr wrap="square">
            <a:spAutoFit/>
          </a:bodyPr>
          <a:lstStyle/>
          <a:p>
            <a:r>
              <a:rPr lang="en-GB" sz="2000" dirty="0"/>
              <a:t>Tension between right of self-expression and idea of harming the interests of others (and society as a whole)</a:t>
            </a:r>
          </a:p>
          <a:p>
            <a:endParaRPr lang="en-GB" sz="2000" dirty="0" smtClean="0"/>
          </a:p>
          <a:p>
            <a:r>
              <a:rPr lang="en-GB" sz="2000" dirty="0" smtClean="0"/>
              <a:t>Can </a:t>
            </a:r>
            <a:r>
              <a:rPr lang="en-GB" sz="2000" dirty="0"/>
              <a:t>appeals to utility-maximisation serve to resolve such cases?</a:t>
            </a:r>
          </a:p>
          <a:p>
            <a:endParaRPr lang="en-GB" sz="2000" dirty="0" smtClean="0"/>
          </a:p>
          <a:p>
            <a:r>
              <a:rPr lang="en-GB" sz="2000" dirty="0" smtClean="0"/>
              <a:t>Or </a:t>
            </a:r>
            <a:r>
              <a:rPr lang="en-GB" sz="2000" dirty="0"/>
              <a:t>is an appeal to some kind of independent, unconditional value needed?</a:t>
            </a:r>
          </a:p>
        </p:txBody>
      </p:sp>
    </p:spTree>
    <p:extLst>
      <p:ext uri="{BB962C8B-B14F-4D97-AF65-F5344CB8AC3E}">
        <p14:creationId xmlns:p14="http://schemas.microsoft.com/office/powerpoint/2010/main" val="209035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196752"/>
            <a:ext cx="6912768" cy="5016758"/>
          </a:xfrm>
          <a:prstGeom prst="rect">
            <a:avLst/>
          </a:prstGeom>
        </p:spPr>
        <p:txBody>
          <a:bodyPr wrap="square">
            <a:spAutoFit/>
          </a:bodyPr>
          <a:lstStyle/>
          <a:p>
            <a:r>
              <a:rPr lang="en-US" sz="2000" dirty="0"/>
              <a:t>Protection against tyranny</a:t>
            </a:r>
            <a:endParaRPr lang="en-GB" sz="2000" dirty="0"/>
          </a:p>
          <a:p>
            <a:r>
              <a:rPr lang="en-US" sz="2000" dirty="0"/>
              <a:t> </a:t>
            </a:r>
            <a:endParaRPr lang="en-GB" sz="2000" dirty="0"/>
          </a:p>
          <a:p>
            <a:r>
              <a:rPr lang="en-US" sz="2000" dirty="0"/>
              <a:t>Appeals to ideal of liberty previously used to establish limitations on </a:t>
            </a:r>
            <a:r>
              <a:rPr lang="en-US" sz="2000" dirty="0" smtClean="0"/>
              <a:t>monarchical state power</a:t>
            </a:r>
            <a:endParaRPr lang="en-GB" sz="2000" dirty="0"/>
          </a:p>
          <a:p>
            <a:r>
              <a:rPr lang="en-US" sz="2000" dirty="0"/>
              <a:t> </a:t>
            </a:r>
            <a:endParaRPr lang="en-GB" sz="2000" dirty="0"/>
          </a:p>
          <a:p>
            <a:r>
              <a:rPr lang="en-US" sz="2000" dirty="0" smtClean="0"/>
              <a:t>Appeals to </a:t>
            </a:r>
            <a:r>
              <a:rPr lang="en-US" sz="2000" dirty="0"/>
              <a:t>inviolable rights made against sovereign and demand for establishment of representative bodies to maintain these rights and represent </a:t>
            </a:r>
            <a:r>
              <a:rPr lang="en-US" sz="2000" dirty="0" smtClean="0"/>
              <a:t>the people’s </a:t>
            </a:r>
            <a:r>
              <a:rPr lang="en-US" sz="2000" dirty="0"/>
              <a:t>interests </a:t>
            </a:r>
            <a:endParaRPr lang="en-GB" sz="2000" dirty="0"/>
          </a:p>
          <a:p>
            <a:r>
              <a:rPr lang="en-US" sz="2000" dirty="0"/>
              <a:t> </a:t>
            </a:r>
            <a:endParaRPr lang="en-GB" sz="2000" dirty="0"/>
          </a:p>
          <a:p>
            <a:r>
              <a:rPr lang="en-US" sz="2000" dirty="0"/>
              <a:t>Even with rise of representative democracy and idea of popular sovereignty, there is still </a:t>
            </a:r>
            <a:r>
              <a:rPr lang="en-US" sz="2000" dirty="0" smtClean="0"/>
              <a:t>the </a:t>
            </a:r>
            <a:r>
              <a:rPr lang="en-US" sz="2000" dirty="0"/>
              <a:t>need for a principle of liberty that places limits on the extent to which society can legitimately exercise power over </a:t>
            </a:r>
            <a:r>
              <a:rPr lang="en-US" sz="2000" dirty="0" smtClean="0"/>
              <a:t>the lives of individuals </a:t>
            </a:r>
            <a:endParaRPr lang="en-GB" sz="2000" dirty="0"/>
          </a:p>
          <a:p>
            <a:r>
              <a:rPr lang="en-US" sz="2000" dirty="0"/>
              <a:t> </a:t>
            </a:r>
            <a:endParaRPr lang="en-GB" sz="2000" dirty="0"/>
          </a:p>
          <a:p>
            <a:r>
              <a:rPr lang="en-US" sz="2000" dirty="0"/>
              <a:t>Tyranny of the majority – ‘the will of the most numerous or the most active </a:t>
            </a:r>
            <a:r>
              <a:rPr lang="en-US" sz="2000" i="1" dirty="0"/>
              <a:t>part</a:t>
            </a:r>
            <a:r>
              <a:rPr lang="en-US" sz="2000" dirty="0"/>
              <a:t> of the people’ (OL, 8) </a:t>
            </a:r>
            <a:endParaRPr lang="en-GB" sz="2000" dirty="0"/>
          </a:p>
        </p:txBody>
      </p:sp>
    </p:spTree>
    <p:extLst>
      <p:ext uri="{BB962C8B-B14F-4D97-AF65-F5344CB8AC3E}">
        <p14:creationId xmlns:p14="http://schemas.microsoft.com/office/powerpoint/2010/main" val="2005569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484784"/>
            <a:ext cx="6912768" cy="4708981"/>
          </a:xfrm>
          <a:prstGeom prst="rect">
            <a:avLst/>
          </a:prstGeom>
        </p:spPr>
        <p:txBody>
          <a:bodyPr wrap="square">
            <a:spAutoFit/>
          </a:bodyPr>
          <a:lstStyle/>
          <a:p>
            <a:r>
              <a:rPr lang="en-US" sz="2000" dirty="0"/>
              <a:t>Majority rule includes </a:t>
            </a:r>
            <a:r>
              <a:rPr lang="en-US" sz="2000" dirty="0" smtClean="0"/>
              <a:t>the informal </a:t>
            </a:r>
            <a:r>
              <a:rPr lang="en-US" sz="2000" dirty="0"/>
              <a:t>sanctions of society based on opinions and religious beliefs </a:t>
            </a:r>
            <a:r>
              <a:rPr lang="en-US" sz="2000" dirty="0" smtClean="0"/>
              <a:t>of the </a:t>
            </a:r>
            <a:r>
              <a:rPr lang="en-US" sz="2000" dirty="0"/>
              <a:t>majority</a:t>
            </a:r>
            <a:endParaRPr lang="en-GB" sz="2000" dirty="0"/>
          </a:p>
          <a:p>
            <a:r>
              <a:rPr lang="en-US" sz="2000" dirty="0"/>
              <a:t> </a:t>
            </a:r>
            <a:endParaRPr lang="en-GB" sz="2000" dirty="0"/>
          </a:p>
          <a:p>
            <a:r>
              <a:rPr lang="en-US" sz="2000" dirty="0"/>
              <a:t>Protection for the individual is therefore required not only against </a:t>
            </a:r>
            <a:r>
              <a:rPr lang="en-US" sz="2000" dirty="0" smtClean="0"/>
              <a:t>the actions </a:t>
            </a:r>
            <a:r>
              <a:rPr lang="en-US" sz="2000" dirty="0"/>
              <a:t>of government but also against </a:t>
            </a:r>
            <a:r>
              <a:rPr lang="en-US" sz="2000" dirty="0" smtClean="0"/>
              <a:t>the moral </a:t>
            </a:r>
            <a:r>
              <a:rPr lang="en-US" sz="2000" dirty="0"/>
              <a:t>sanctions of society:</a:t>
            </a:r>
            <a:endParaRPr lang="en-GB" sz="2000" dirty="0"/>
          </a:p>
          <a:p>
            <a:r>
              <a:rPr lang="en-US" sz="2000" dirty="0"/>
              <a:t> </a:t>
            </a:r>
            <a:endParaRPr lang="en-GB" sz="2000" dirty="0"/>
          </a:p>
          <a:p>
            <a:pPr marL="457200"/>
            <a:r>
              <a:rPr lang="en-US" sz="2000" dirty="0"/>
              <a:t>[T]here needs protection also against the tyranny of the prevailing opinion and feeling; against the tendency of society to impose, by other means than civil penalties, its own ideas and practices as rules of conduct on those who dissent from them; to fetter the development, and, if possible, prevent the formation, of any individuality not in harmony with its ways, and compel all characters to fashion themselves upon the model of its own. (OL, 9)</a:t>
            </a:r>
            <a:endParaRPr lang="en-GB" sz="2000" dirty="0"/>
          </a:p>
        </p:txBody>
      </p:sp>
    </p:spTree>
    <p:extLst>
      <p:ext uri="{BB962C8B-B14F-4D97-AF65-F5344CB8AC3E}">
        <p14:creationId xmlns:p14="http://schemas.microsoft.com/office/powerpoint/2010/main" val="1624551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859340"/>
            <a:ext cx="6768752" cy="3477875"/>
          </a:xfrm>
          <a:prstGeom prst="rect">
            <a:avLst/>
          </a:prstGeom>
        </p:spPr>
        <p:txBody>
          <a:bodyPr wrap="square">
            <a:spAutoFit/>
          </a:bodyPr>
          <a:lstStyle/>
          <a:p>
            <a:r>
              <a:rPr lang="en-US" sz="2000" dirty="0" smtClean="0"/>
              <a:t>The need for a principle </a:t>
            </a:r>
            <a:r>
              <a:rPr lang="en-US" sz="2000" dirty="0"/>
              <a:t>of liberty</a:t>
            </a:r>
            <a:endParaRPr lang="en-GB" sz="2000" dirty="0"/>
          </a:p>
          <a:p>
            <a:r>
              <a:rPr lang="en-US" sz="2000" dirty="0"/>
              <a:t> </a:t>
            </a:r>
            <a:endParaRPr lang="en-GB" sz="2000" dirty="0"/>
          </a:p>
          <a:p>
            <a:r>
              <a:rPr lang="en-US" sz="2000" dirty="0"/>
              <a:t>Legal and moral restraints on individual liberty are </a:t>
            </a:r>
            <a:r>
              <a:rPr lang="en-US" sz="2000" dirty="0" smtClean="0"/>
              <a:t>necessary</a:t>
            </a:r>
          </a:p>
          <a:p>
            <a:endParaRPr lang="en-US" sz="2000" dirty="0"/>
          </a:p>
          <a:p>
            <a:r>
              <a:rPr lang="en-US" sz="2000" dirty="0" smtClean="0"/>
              <a:t>Their </a:t>
            </a:r>
            <a:r>
              <a:rPr lang="en-US" sz="2000" dirty="0"/>
              <a:t>limits need to be </a:t>
            </a:r>
            <a:r>
              <a:rPr lang="en-US" sz="2000" dirty="0" smtClean="0"/>
              <a:t>defined, however, </a:t>
            </a:r>
            <a:r>
              <a:rPr lang="en-US" sz="2000" dirty="0"/>
              <a:t>by means of reason rather than by </a:t>
            </a:r>
            <a:r>
              <a:rPr lang="en-US" sz="2000" dirty="0" smtClean="0"/>
              <a:t>personal </a:t>
            </a:r>
            <a:r>
              <a:rPr lang="en-US" sz="2000" dirty="0"/>
              <a:t>opinions, preferences or interests and custom</a:t>
            </a:r>
            <a:endParaRPr lang="en-GB" sz="2000" dirty="0"/>
          </a:p>
          <a:p>
            <a:r>
              <a:rPr lang="en-US" sz="2000" dirty="0"/>
              <a:t> </a:t>
            </a:r>
            <a:endParaRPr lang="en-GB" sz="2000" dirty="0"/>
          </a:p>
          <a:p>
            <a:r>
              <a:rPr lang="en-US" sz="2000" dirty="0"/>
              <a:t>Thus </a:t>
            </a:r>
            <a:r>
              <a:rPr lang="en-US" sz="2000" dirty="0" smtClean="0"/>
              <a:t>there is the need </a:t>
            </a:r>
            <a:r>
              <a:rPr lang="en-US" sz="2000" dirty="0"/>
              <a:t>for a non-arbitrary, non-customary rule or principle </a:t>
            </a:r>
            <a:r>
              <a:rPr lang="en-US" sz="2000" dirty="0" smtClean="0"/>
              <a:t>by means of which the limits </a:t>
            </a:r>
            <a:r>
              <a:rPr lang="en-US" sz="2000" dirty="0"/>
              <a:t>of permissible legal and moral </a:t>
            </a:r>
            <a:r>
              <a:rPr lang="en-US" sz="2000" dirty="0" smtClean="0"/>
              <a:t>constraint can be determined</a:t>
            </a:r>
            <a:endParaRPr lang="en-GB" sz="2000" dirty="0"/>
          </a:p>
        </p:txBody>
      </p:sp>
    </p:spTree>
    <p:extLst>
      <p:ext uri="{BB962C8B-B14F-4D97-AF65-F5344CB8AC3E}">
        <p14:creationId xmlns:p14="http://schemas.microsoft.com/office/powerpoint/2010/main" val="3320190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5103" y="1196752"/>
            <a:ext cx="6912768" cy="5016758"/>
          </a:xfrm>
          <a:prstGeom prst="rect">
            <a:avLst/>
          </a:prstGeom>
        </p:spPr>
        <p:txBody>
          <a:bodyPr wrap="square">
            <a:spAutoFit/>
          </a:bodyPr>
          <a:lstStyle/>
          <a:p>
            <a:r>
              <a:rPr lang="en-US" sz="2000" dirty="0"/>
              <a:t>Mill’s ‘very simple principle’:</a:t>
            </a:r>
            <a:endParaRPr lang="en-GB" sz="2000" dirty="0"/>
          </a:p>
          <a:p>
            <a:r>
              <a:rPr lang="en-US" sz="2000" dirty="0"/>
              <a:t> </a:t>
            </a:r>
            <a:endParaRPr lang="en-GB" sz="2000" dirty="0"/>
          </a:p>
          <a:p>
            <a:pPr marL="457200"/>
            <a:r>
              <a:rPr lang="en-US" sz="2000" dirty="0"/>
              <a:t>[T]he sole end for which mankind are warranted, individually or collectively, in interfering with the liberty of action of any of their number, is self-protection. That the only purpose for which power can be rightfully exercised over any member of a civilized community, against his will, is to prevent harm to others. His own good, either physical or moral, is not a sufficient warrant. He cannot rightfully be compelled to do or forbear because it will make him happier, because, in the opinions of others, to do so would be wise, or even right … The only part of the conduct of any one, for which he is amenable to society, is that which concerns others. In the part which merely concerns himself, his independence is, of right, absolute. Over himself, his own body and mind, the individual is sovereign. (OL, 14)</a:t>
            </a:r>
            <a:endParaRPr lang="en-GB" sz="2000" dirty="0"/>
          </a:p>
        </p:txBody>
      </p:sp>
    </p:spTree>
    <p:extLst>
      <p:ext uri="{BB962C8B-B14F-4D97-AF65-F5344CB8AC3E}">
        <p14:creationId xmlns:p14="http://schemas.microsoft.com/office/powerpoint/2010/main" val="20735362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612845"/>
            <a:ext cx="6912768" cy="5632311"/>
          </a:xfrm>
          <a:prstGeom prst="rect">
            <a:avLst/>
          </a:prstGeom>
        </p:spPr>
        <p:txBody>
          <a:bodyPr wrap="square">
            <a:spAutoFit/>
          </a:bodyPr>
          <a:lstStyle/>
          <a:p>
            <a:r>
              <a:rPr lang="en-US" sz="2000" dirty="0"/>
              <a:t>Coercion or moral constraint can be rightfully used against others </a:t>
            </a:r>
            <a:r>
              <a:rPr lang="en-US" sz="2000" dirty="0" err="1" smtClean="0"/>
              <a:t>iff</a:t>
            </a:r>
            <a:r>
              <a:rPr lang="en-US" sz="2000" dirty="0" smtClean="0"/>
              <a:t> it is necessary to </a:t>
            </a:r>
            <a:r>
              <a:rPr lang="en-US" sz="2000" dirty="0"/>
              <a:t>prevent one person from harming </a:t>
            </a:r>
            <a:r>
              <a:rPr lang="en-US" sz="2000" dirty="0" smtClean="0"/>
              <a:t>another person</a:t>
            </a:r>
            <a:endParaRPr lang="en-GB" sz="2000" dirty="0"/>
          </a:p>
          <a:p>
            <a:r>
              <a:rPr lang="en-US" sz="2000" dirty="0"/>
              <a:t> </a:t>
            </a:r>
            <a:endParaRPr lang="en-GB" sz="2000" dirty="0"/>
          </a:p>
          <a:p>
            <a:r>
              <a:rPr lang="en-US" sz="2000" dirty="0"/>
              <a:t>It cannot be used to prevent individuals harming themselves, whether physically or morally (or harming others who have freely consented to engage in certain acts with them)</a:t>
            </a:r>
            <a:endParaRPr lang="en-GB" sz="2000" dirty="0"/>
          </a:p>
          <a:p>
            <a:r>
              <a:rPr lang="en-US" sz="2000" dirty="0"/>
              <a:t> </a:t>
            </a:r>
            <a:endParaRPr lang="en-GB" sz="2000" dirty="0"/>
          </a:p>
          <a:p>
            <a:r>
              <a:rPr lang="en-US" sz="2000" dirty="0" smtClean="0"/>
              <a:t>To apply coercion </a:t>
            </a:r>
            <a:r>
              <a:rPr lang="en-US" sz="2000" dirty="0"/>
              <a:t>or constraint in such cases would </a:t>
            </a:r>
            <a:r>
              <a:rPr lang="en-US" sz="2000" dirty="0" smtClean="0"/>
              <a:t>be to violate an individual’s </a:t>
            </a:r>
            <a:r>
              <a:rPr lang="en-US" sz="2000" dirty="0"/>
              <a:t>autonomy</a:t>
            </a:r>
            <a:endParaRPr lang="en-GB" sz="2000" dirty="0"/>
          </a:p>
          <a:p>
            <a:r>
              <a:rPr lang="en-US" sz="2000" dirty="0"/>
              <a:t>.</a:t>
            </a:r>
            <a:endParaRPr lang="en-GB" sz="2000" dirty="0"/>
          </a:p>
          <a:p>
            <a:r>
              <a:rPr lang="en-US" sz="2000" dirty="0"/>
              <a:t>Self-regarding v. other-regarding actions</a:t>
            </a:r>
            <a:endParaRPr lang="en-GB" sz="2000" dirty="0"/>
          </a:p>
          <a:p>
            <a:r>
              <a:rPr lang="en-US" sz="2000" dirty="0"/>
              <a:t> </a:t>
            </a:r>
            <a:endParaRPr lang="en-GB" sz="2000" dirty="0"/>
          </a:p>
          <a:p>
            <a:r>
              <a:rPr lang="en-US" sz="2000" dirty="0" smtClean="0"/>
              <a:t>A policeman getting drunk </a:t>
            </a:r>
            <a:r>
              <a:rPr lang="en-US" sz="2000" dirty="0"/>
              <a:t>in </a:t>
            </a:r>
            <a:r>
              <a:rPr lang="en-US" sz="2000" dirty="0" smtClean="0"/>
              <a:t>his/her own </a:t>
            </a:r>
            <a:r>
              <a:rPr lang="en-US" sz="2000" dirty="0"/>
              <a:t>home on </a:t>
            </a:r>
            <a:r>
              <a:rPr lang="en-US" sz="2000" dirty="0" smtClean="0"/>
              <a:t>his/her </a:t>
            </a:r>
            <a:r>
              <a:rPr lang="en-US" sz="2000" dirty="0"/>
              <a:t>day off v. </a:t>
            </a:r>
            <a:r>
              <a:rPr lang="en-US" sz="2000" dirty="0" smtClean="0"/>
              <a:t>getting drunk </a:t>
            </a:r>
            <a:r>
              <a:rPr lang="en-US" sz="2000" dirty="0"/>
              <a:t>while on duty</a:t>
            </a:r>
            <a:endParaRPr lang="en-GB" sz="2000" dirty="0"/>
          </a:p>
          <a:p>
            <a:r>
              <a:rPr lang="en-US" sz="2000" dirty="0"/>
              <a:t> </a:t>
            </a:r>
            <a:endParaRPr lang="en-GB" sz="2000" dirty="0"/>
          </a:p>
          <a:p>
            <a:r>
              <a:rPr lang="en-US" sz="2000" dirty="0"/>
              <a:t>Same action (drinking alcohol</a:t>
            </a:r>
            <a:r>
              <a:rPr lang="en-US" sz="2000" dirty="0" smtClean="0"/>
              <a:t>), same result (</a:t>
            </a:r>
            <a:r>
              <a:rPr lang="en-US" sz="2000" smtClean="0"/>
              <a:t>being drunk) </a:t>
            </a:r>
            <a:r>
              <a:rPr lang="en-US" sz="2000" dirty="0"/>
              <a:t>but different circumstances (private </a:t>
            </a:r>
            <a:r>
              <a:rPr lang="en-US" sz="2000" dirty="0" smtClean="0"/>
              <a:t>sphere/public </a:t>
            </a:r>
            <a:r>
              <a:rPr lang="en-US" sz="2000" dirty="0"/>
              <a:t>sphere) </a:t>
            </a:r>
            <a:endParaRPr lang="en-GB" sz="2000" dirty="0"/>
          </a:p>
        </p:txBody>
      </p:sp>
    </p:spTree>
    <p:extLst>
      <p:ext uri="{BB962C8B-B14F-4D97-AF65-F5344CB8AC3E}">
        <p14:creationId xmlns:p14="http://schemas.microsoft.com/office/powerpoint/2010/main" val="3049954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124744"/>
            <a:ext cx="6840759" cy="5016758"/>
          </a:xfrm>
          <a:prstGeom prst="rect">
            <a:avLst/>
          </a:prstGeom>
        </p:spPr>
        <p:txBody>
          <a:bodyPr wrap="square">
            <a:spAutoFit/>
          </a:bodyPr>
          <a:lstStyle/>
          <a:p>
            <a:r>
              <a:rPr lang="en-US" sz="2000" dirty="0"/>
              <a:t>What is meant by ‘harm’ to others? </a:t>
            </a:r>
            <a:endParaRPr lang="en-GB" sz="2000" dirty="0"/>
          </a:p>
          <a:p>
            <a:r>
              <a:rPr lang="en-US" sz="2000" dirty="0"/>
              <a:t> </a:t>
            </a:r>
            <a:endParaRPr lang="en-GB" sz="2000" dirty="0"/>
          </a:p>
          <a:p>
            <a:r>
              <a:rPr lang="en-US" sz="2000" dirty="0"/>
              <a:t>Distinction between </a:t>
            </a:r>
            <a:r>
              <a:rPr lang="en-US" sz="2000" dirty="0" smtClean="0"/>
              <a:t>simply affecting </a:t>
            </a:r>
            <a:r>
              <a:rPr lang="en-US" sz="2000" dirty="0"/>
              <a:t>others (e.g. </a:t>
            </a:r>
            <a:r>
              <a:rPr lang="en-US" sz="2000" dirty="0" smtClean="0"/>
              <a:t>offending their  religious </a:t>
            </a:r>
            <a:r>
              <a:rPr lang="en-US" sz="2000" dirty="0"/>
              <a:t>beliefs) and affecting </a:t>
            </a:r>
            <a:r>
              <a:rPr lang="en-US" sz="2000" i="1" dirty="0"/>
              <a:t>the interests</a:t>
            </a:r>
            <a:r>
              <a:rPr lang="en-US" sz="2000" dirty="0"/>
              <a:t> of </a:t>
            </a:r>
            <a:r>
              <a:rPr lang="en-US" sz="2000" dirty="0" smtClean="0"/>
              <a:t>others </a:t>
            </a:r>
          </a:p>
          <a:p>
            <a:endParaRPr lang="en-US" sz="2000" dirty="0"/>
          </a:p>
          <a:p>
            <a:r>
              <a:rPr lang="en-US" sz="2000" dirty="0" smtClean="0"/>
              <a:t>Actual </a:t>
            </a:r>
            <a:r>
              <a:rPr lang="en-US" sz="2000" dirty="0"/>
              <a:t>v. possible harm </a:t>
            </a:r>
            <a:endParaRPr lang="en-GB" sz="2000" dirty="0"/>
          </a:p>
          <a:p>
            <a:r>
              <a:rPr lang="en-US" sz="2000" dirty="0"/>
              <a:t> </a:t>
            </a:r>
            <a:endParaRPr lang="en-GB" sz="2000" dirty="0"/>
          </a:p>
          <a:p>
            <a:r>
              <a:rPr lang="en-US" sz="2000" dirty="0"/>
              <a:t>Mill himself argues for laws proscribing marriage unless </a:t>
            </a:r>
            <a:r>
              <a:rPr lang="en-US" sz="2000" dirty="0" smtClean="0"/>
              <a:t>parties </a:t>
            </a:r>
            <a:r>
              <a:rPr lang="en-US" sz="2000" dirty="0"/>
              <a:t>involved can show </a:t>
            </a:r>
            <a:r>
              <a:rPr lang="en-US" sz="2000" dirty="0" smtClean="0"/>
              <a:t>they </a:t>
            </a:r>
            <a:r>
              <a:rPr lang="en-US" sz="2000" dirty="0"/>
              <a:t>can support </a:t>
            </a:r>
            <a:r>
              <a:rPr lang="en-US" sz="2000" dirty="0" smtClean="0"/>
              <a:t>any children born</a:t>
            </a:r>
            <a:endParaRPr lang="en-GB" sz="2000" dirty="0"/>
          </a:p>
          <a:p>
            <a:r>
              <a:rPr lang="en-US" sz="2000" dirty="0"/>
              <a:t> </a:t>
            </a:r>
            <a:endParaRPr lang="en-GB" sz="2000" dirty="0"/>
          </a:p>
          <a:p>
            <a:r>
              <a:rPr lang="en-US" sz="2000" dirty="0"/>
              <a:t>Procreation in circumstances in which </a:t>
            </a:r>
            <a:r>
              <a:rPr lang="en-US" sz="2000" dirty="0" smtClean="0"/>
              <a:t>a married </a:t>
            </a:r>
            <a:r>
              <a:rPr lang="en-US" sz="2000" dirty="0"/>
              <a:t>couple could not support </a:t>
            </a:r>
            <a:r>
              <a:rPr lang="en-US" sz="2000" dirty="0" smtClean="0"/>
              <a:t>their children </a:t>
            </a:r>
            <a:r>
              <a:rPr lang="en-US" sz="2000" dirty="0"/>
              <a:t>materially would </a:t>
            </a:r>
            <a:r>
              <a:rPr lang="en-US" sz="2000" dirty="0" smtClean="0"/>
              <a:t>cause (potential) harm to interests </a:t>
            </a:r>
            <a:r>
              <a:rPr lang="en-US" sz="2000" dirty="0"/>
              <a:t>of </a:t>
            </a:r>
            <a:r>
              <a:rPr lang="en-US" sz="2000" dirty="0" smtClean="0"/>
              <a:t>any children </a:t>
            </a:r>
            <a:r>
              <a:rPr lang="en-US" sz="2000" dirty="0"/>
              <a:t>born in such </a:t>
            </a:r>
            <a:r>
              <a:rPr lang="en-US" sz="2000" dirty="0" smtClean="0"/>
              <a:t>circumstances</a:t>
            </a:r>
          </a:p>
          <a:p>
            <a:endParaRPr lang="en-US" sz="2000" dirty="0"/>
          </a:p>
          <a:p>
            <a:r>
              <a:rPr lang="en-US" sz="2000" dirty="0" smtClean="0"/>
              <a:t>Marriage cannot</a:t>
            </a:r>
            <a:r>
              <a:rPr lang="en-US" sz="2000" dirty="0"/>
              <a:t>, therefore, be justified (on consequentialist grounds</a:t>
            </a:r>
            <a:r>
              <a:rPr lang="en-US" sz="2000" dirty="0" smtClean="0"/>
              <a:t>)</a:t>
            </a:r>
            <a:endParaRPr lang="en-GB" sz="2000" dirty="0"/>
          </a:p>
        </p:txBody>
      </p:sp>
    </p:spTree>
    <p:extLst>
      <p:ext uri="{BB962C8B-B14F-4D97-AF65-F5344CB8AC3E}">
        <p14:creationId xmlns:p14="http://schemas.microsoft.com/office/powerpoint/2010/main" val="2481138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836712"/>
            <a:ext cx="6696744" cy="5940088"/>
          </a:xfrm>
          <a:prstGeom prst="rect">
            <a:avLst/>
          </a:prstGeom>
        </p:spPr>
        <p:txBody>
          <a:bodyPr wrap="square">
            <a:spAutoFit/>
          </a:bodyPr>
          <a:lstStyle/>
          <a:p>
            <a:r>
              <a:rPr lang="en-US" sz="2000" dirty="0"/>
              <a:t>What about other measures designed to prevent the possibility of harm to others (e.g. drink driving laws designed to prevent road accidents</a:t>
            </a:r>
            <a:r>
              <a:rPr lang="en-US" sz="2000" dirty="0" smtClean="0"/>
              <a:t>), </a:t>
            </a:r>
            <a:r>
              <a:rPr lang="en-US" sz="2000" dirty="0"/>
              <a:t>as opposed to measures designed only to punish acts </a:t>
            </a:r>
            <a:r>
              <a:rPr lang="en-US" sz="2000" dirty="0" smtClean="0"/>
              <a:t>that have actually caused harm </a:t>
            </a:r>
            <a:r>
              <a:rPr lang="en-US" sz="2000" dirty="0"/>
              <a:t>to others? </a:t>
            </a:r>
            <a:endParaRPr lang="en-GB" sz="2000" dirty="0"/>
          </a:p>
          <a:p>
            <a:r>
              <a:rPr lang="en-US" sz="2000" dirty="0"/>
              <a:t> </a:t>
            </a:r>
            <a:endParaRPr lang="en-GB" sz="2000" dirty="0"/>
          </a:p>
          <a:p>
            <a:r>
              <a:rPr lang="en-US" sz="2000" dirty="0"/>
              <a:t>Mill also includes acts of omission (e.g. failing to help save another person’s life, give evidence in court) as </a:t>
            </a:r>
            <a:r>
              <a:rPr lang="en-US" sz="2000" dirty="0" smtClean="0"/>
              <a:t>justifiably </a:t>
            </a:r>
            <a:r>
              <a:rPr lang="en-US" sz="2000" dirty="0"/>
              <a:t>punishable by means of legal or moral sanctions because they harm </a:t>
            </a:r>
            <a:r>
              <a:rPr lang="en-US" sz="2000" dirty="0" smtClean="0"/>
              <a:t>interests </a:t>
            </a:r>
            <a:r>
              <a:rPr lang="en-US" sz="2000" dirty="0"/>
              <a:t>of others</a:t>
            </a:r>
            <a:endParaRPr lang="en-GB" sz="2000" dirty="0"/>
          </a:p>
          <a:p>
            <a:r>
              <a:rPr lang="en-US" sz="2000" dirty="0"/>
              <a:t> </a:t>
            </a:r>
            <a:endParaRPr lang="en-GB" sz="2000" dirty="0"/>
          </a:p>
          <a:p>
            <a:r>
              <a:rPr lang="en-US" sz="2000" dirty="0"/>
              <a:t>Could we not, therefore, imagine possibility of harm being invoked to narrow the sphere of individual liberty to a </a:t>
            </a:r>
            <a:r>
              <a:rPr lang="en-US" sz="2000" smtClean="0"/>
              <a:t>considerable </a:t>
            </a:r>
            <a:r>
              <a:rPr lang="en-US" sz="2000" smtClean="0"/>
              <a:t>degree?</a:t>
            </a:r>
            <a:r>
              <a:rPr lang="en-US" sz="2000" dirty="0"/>
              <a:t> </a:t>
            </a:r>
            <a:endParaRPr lang="en-GB" sz="2000" dirty="0"/>
          </a:p>
          <a:p>
            <a:endParaRPr lang="en-US" sz="2000" dirty="0" smtClean="0"/>
          </a:p>
          <a:p>
            <a:r>
              <a:rPr lang="en-US" sz="2000" dirty="0" smtClean="0"/>
              <a:t>Individual’s </a:t>
            </a:r>
            <a:r>
              <a:rPr lang="en-US" sz="2000" dirty="0"/>
              <a:t>actions may incur ‘natural penalties’ </a:t>
            </a:r>
            <a:r>
              <a:rPr lang="en-US" sz="2000" dirty="0" smtClean="0"/>
              <a:t>which make legal penalties unnecessary</a:t>
            </a:r>
            <a:endParaRPr lang="en-GB" sz="2000" dirty="0"/>
          </a:p>
          <a:p>
            <a:r>
              <a:rPr lang="en-US" sz="2000" dirty="0"/>
              <a:t> </a:t>
            </a:r>
            <a:endParaRPr lang="en-GB" sz="2000" dirty="0"/>
          </a:p>
          <a:p>
            <a:r>
              <a:rPr lang="en-US" sz="2000" dirty="0"/>
              <a:t>For example, </a:t>
            </a:r>
            <a:r>
              <a:rPr lang="en-US" sz="2000" dirty="0" smtClean="0"/>
              <a:t>anti-social b</a:t>
            </a:r>
            <a:r>
              <a:rPr lang="en-GB" sz="2000" dirty="0" err="1" smtClean="0"/>
              <a:t>ehaviour</a:t>
            </a:r>
            <a:r>
              <a:rPr lang="en-US" sz="2000" dirty="0" smtClean="0"/>
              <a:t> </a:t>
            </a:r>
            <a:r>
              <a:rPr lang="en-US" sz="2000" dirty="0"/>
              <a:t>may </a:t>
            </a:r>
            <a:r>
              <a:rPr lang="en-US" sz="2000" dirty="0" smtClean="0"/>
              <a:t>lead others to </a:t>
            </a:r>
            <a:r>
              <a:rPr lang="en-US" sz="2000" dirty="0"/>
              <a:t>avoid </a:t>
            </a:r>
            <a:r>
              <a:rPr lang="en-US" sz="2000" dirty="0" smtClean="0"/>
              <a:t>one’s </a:t>
            </a:r>
            <a:r>
              <a:rPr lang="en-US" sz="2000" dirty="0"/>
              <a:t>company</a:t>
            </a:r>
            <a:endParaRPr lang="en-GB" sz="2000" dirty="0"/>
          </a:p>
        </p:txBody>
      </p:sp>
    </p:spTree>
    <p:extLst>
      <p:ext uri="{BB962C8B-B14F-4D97-AF65-F5344CB8AC3E}">
        <p14:creationId xmlns:p14="http://schemas.microsoft.com/office/powerpoint/2010/main" val="3313131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523</Words>
  <Application>Microsoft Office PowerPoint</Application>
  <PresentationFormat>On-screen Show (4:3)</PresentationFormat>
  <Paragraphs>178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 Mill on liberty and the limits of state interference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Mill on liberty and the limits of state interference</dc:title>
  <dc:creator>David</dc:creator>
  <cp:lastModifiedBy>David</cp:lastModifiedBy>
  <cp:revision>26</cp:revision>
  <dcterms:created xsi:type="dcterms:W3CDTF">2014-10-07T08:40:09Z</dcterms:created>
  <dcterms:modified xsi:type="dcterms:W3CDTF">2016-02-26T11:49:10Z</dcterms:modified>
</cp:coreProperties>
</file>