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6452E2F-CD55-431F-A82F-DFB548B1E883}"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38605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452E2F-CD55-431F-A82F-DFB548B1E883}"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410829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452E2F-CD55-431F-A82F-DFB548B1E883}"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3052220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452E2F-CD55-431F-A82F-DFB548B1E883}"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031689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452E2F-CD55-431F-A82F-DFB548B1E883}"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55720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6452E2F-CD55-431F-A82F-DFB548B1E883}"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1700882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6452E2F-CD55-431F-A82F-DFB548B1E883}" type="datetimeFigureOut">
              <a:rPr lang="en-GB" smtClean="0"/>
              <a:t>11/03/2016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719836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6452E2F-CD55-431F-A82F-DFB548B1E883}" type="datetimeFigureOut">
              <a:rPr lang="en-GB" smtClean="0"/>
              <a:t>11/03/2016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38358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452E2F-CD55-431F-A82F-DFB548B1E883}" type="datetimeFigureOut">
              <a:rPr lang="en-GB" smtClean="0"/>
              <a:t>11/03/2016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657006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452E2F-CD55-431F-A82F-DFB548B1E883}"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279742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452E2F-CD55-431F-A82F-DFB548B1E883}"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5FBC47-2FE5-4531-8AB5-1A520EF6F234}" type="slidenum">
              <a:rPr lang="en-GB" smtClean="0"/>
              <a:t>‹#›</a:t>
            </a:fld>
            <a:endParaRPr lang="en-GB"/>
          </a:p>
        </p:txBody>
      </p:sp>
    </p:spTree>
    <p:extLst>
      <p:ext uri="{BB962C8B-B14F-4D97-AF65-F5344CB8AC3E}">
        <p14:creationId xmlns:p14="http://schemas.microsoft.com/office/powerpoint/2010/main" val="3242853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452E2F-CD55-431F-A82F-DFB548B1E883}" type="datetimeFigureOut">
              <a:rPr lang="en-GB" smtClean="0"/>
              <a:t>11/03/2016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FBC47-2FE5-4531-8AB5-1A520EF6F234}" type="slidenum">
              <a:rPr lang="en-GB" smtClean="0"/>
              <a:t>‹#›</a:t>
            </a:fld>
            <a:endParaRPr lang="en-GB"/>
          </a:p>
        </p:txBody>
      </p:sp>
    </p:spTree>
    <p:extLst>
      <p:ext uri="{BB962C8B-B14F-4D97-AF65-F5344CB8AC3E}">
        <p14:creationId xmlns:p14="http://schemas.microsoft.com/office/powerpoint/2010/main" val="4041836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556792"/>
            <a:ext cx="7702624" cy="1656185"/>
          </a:xfrm>
        </p:spPr>
        <p:txBody>
          <a:bodyPr>
            <a:normAutofit/>
          </a:bodyPr>
          <a:lstStyle/>
          <a:p>
            <a:r>
              <a:rPr lang="en-GB" dirty="0" smtClean="0"/>
              <a:t>Berlin’s </a:t>
            </a:r>
            <a:r>
              <a:rPr lang="en-GB" dirty="0"/>
              <a:t>distinction between positive and negative </a:t>
            </a:r>
            <a:r>
              <a:rPr lang="en-GB" dirty="0" smtClean="0"/>
              <a:t>freedom</a:t>
            </a:r>
            <a:endParaRPr lang="en-GB" dirty="0"/>
          </a:p>
        </p:txBody>
      </p:sp>
    </p:spTree>
    <p:extLst>
      <p:ext uri="{BB962C8B-B14F-4D97-AF65-F5344CB8AC3E}">
        <p14:creationId xmlns:p14="http://schemas.microsoft.com/office/powerpoint/2010/main" val="37748254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268760"/>
            <a:ext cx="6671532" cy="4401205"/>
          </a:xfrm>
          <a:prstGeom prst="rect">
            <a:avLst/>
          </a:prstGeom>
        </p:spPr>
        <p:txBody>
          <a:bodyPr wrap="square">
            <a:spAutoFit/>
          </a:bodyPr>
          <a:lstStyle/>
          <a:p>
            <a:r>
              <a:rPr lang="en-GB" sz="2000" dirty="0"/>
              <a:t>This is to coerce someone into doing something they do not actually wish to do and it is therefore </a:t>
            </a:r>
            <a:r>
              <a:rPr lang="en-GB" sz="2000" dirty="0" smtClean="0"/>
              <a:t>incompatible with the idea of (negative) freedom:</a:t>
            </a:r>
            <a:endParaRPr lang="en-GB" sz="2000" dirty="0"/>
          </a:p>
          <a:p>
            <a:endParaRPr lang="en-GB" sz="2000" dirty="0" smtClean="0"/>
          </a:p>
          <a:p>
            <a:pPr marL="457200"/>
            <a:r>
              <a:rPr lang="en-GB" sz="2000" dirty="0" smtClean="0"/>
              <a:t>[</a:t>
            </a:r>
            <a:r>
              <a:rPr lang="en-GB" sz="2000" dirty="0"/>
              <a:t>E]</a:t>
            </a:r>
            <a:r>
              <a:rPr lang="en-GB" sz="2000" dirty="0" err="1"/>
              <a:t>quating</a:t>
            </a:r>
            <a:r>
              <a:rPr lang="en-GB" sz="2000" dirty="0"/>
              <a:t> what X would choose if he were something he is not, or at least not yet, with what X actually seeks and chooses, is at the heart of all political theories of self-realisation. It is one thing to say that I may be coerced for my own good … It is another to say that if it is my good, then I am not being coerced, for I have willed it, whether I know this or not, and am free (or ‘truly’ free) even while my poor earthly body and foolish mind bitterly reject it, and struggle with the greatest desperation against those who seek, however benevolently, to impose it. (TCL, 46)</a:t>
            </a:r>
          </a:p>
        </p:txBody>
      </p:sp>
    </p:spTree>
    <p:extLst>
      <p:ext uri="{BB962C8B-B14F-4D97-AF65-F5344CB8AC3E}">
        <p14:creationId xmlns:p14="http://schemas.microsoft.com/office/powerpoint/2010/main" val="3996661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412776"/>
            <a:ext cx="6480720" cy="4093428"/>
          </a:xfrm>
          <a:prstGeom prst="rect">
            <a:avLst/>
          </a:prstGeom>
        </p:spPr>
        <p:txBody>
          <a:bodyPr wrap="square">
            <a:spAutoFit/>
          </a:bodyPr>
          <a:lstStyle/>
          <a:p>
            <a:r>
              <a:rPr lang="en-GB" sz="2000" dirty="0"/>
              <a:t>Summary of Berlin’s argument</a:t>
            </a:r>
          </a:p>
          <a:p>
            <a:endParaRPr lang="en-GB" sz="2000" dirty="0" smtClean="0"/>
          </a:p>
          <a:p>
            <a:r>
              <a:rPr lang="en-GB" sz="2000" dirty="0" smtClean="0"/>
              <a:t>(</a:t>
            </a:r>
            <a:r>
              <a:rPr lang="en-GB" sz="2000" dirty="0"/>
              <a:t>1) Negative freedom consists in the </a:t>
            </a:r>
            <a:r>
              <a:rPr lang="en-GB" sz="2000" u="sng" dirty="0"/>
              <a:t>opportunity</a:t>
            </a:r>
            <a:r>
              <a:rPr lang="en-GB" sz="2000" dirty="0"/>
              <a:t> to do what one wants to </a:t>
            </a:r>
            <a:r>
              <a:rPr lang="en-GB" sz="2000" dirty="0" smtClean="0"/>
              <a:t>do, </a:t>
            </a:r>
            <a:r>
              <a:rPr lang="en-GB" sz="2000" dirty="0"/>
              <a:t>given </a:t>
            </a:r>
            <a:r>
              <a:rPr lang="en-GB" sz="2000" dirty="0" smtClean="0"/>
              <a:t>the absence </a:t>
            </a:r>
            <a:r>
              <a:rPr lang="en-GB" sz="2000" dirty="0"/>
              <a:t>of deliberate interference/coercion</a:t>
            </a:r>
          </a:p>
          <a:p>
            <a:endParaRPr lang="en-GB" sz="2000" dirty="0" smtClean="0"/>
          </a:p>
          <a:p>
            <a:r>
              <a:rPr lang="en-GB" sz="2000" dirty="0" smtClean="0"/>
              <a:t>(</a:t>
            </a:r>
            <a:r>
              <a:rPr lang="en-GB" sz="2000" dirty="0"/>
              <a:t>2) Positive freedom consists in </a:t>
            </a:r>
            <a:r>
              <a:rPr lang="en-GB" sz="2000" u="sng" dirty="0" smtClean="0"/>
              <a:t>acting</a:t>
            </a:r>
            <a:r>
              <a:rPr lang="en-GB" sz="2000" dirty="0" smtClean="0"/>
              <a:t> </a:t>
            </a:r>
            <a:r>
              <a:rPr lang="en-GB" sz="2000" dirty="0"/>
              <a:t>in a certain way in accordance with principles of action endorsed by a real self and one’s higher nature</a:t>
            </a:r>
          </a:p>
          <a:p>
            <a:endParaRPr lang="en-GB" sz="2000" dirty="0" smtClean="0"/>
          </a:p>
          <a:p>
            <a:r>
              <a:rPr lang="en-GB" sz="2000" dirty="0" smtClean="0"/>
              <a:t>(</a:t>
            </a:r>
            <a:r>
              <a:rPr lang="en-GB" sz="2000" dirty="0"/>
              <a:t>3) Positive freedom therefore entails that some ways of living and acting are better (more rational, more in accord with one’s real self/higher nature) than </a:t>
            </a:r>
            <a:r>
              <a:rPr lang="en-GB" sz="2000" dirty="0" smtClean="0"/>
              <a:t>others are</a:t>
            </a:r>
            <a:endParaRPr lang="en-GB" sz="2000" dirty="0"/>
          </a:p>
        </p:txBody>
      </p:sp>
    </p:spTree>
    <p:extLst>
      <p:ext uri="{BB962C8B-B14F-4D97-AF65-F5344CB8AC3E}">
        <p14:creationId xmlns:p14="http://schemas.microsoft.com/office/powerpoint/2010/main" val="402929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889844"/>
            <a:ext cx="7128792" cy="5324535"/>
          </a:xfrm>
          <a:prstGeom prst="rect">
            <a:avLst/>
          </a:prstGeom>
        </p:spPr>
        <p:txBody>
          <a:bodyPr wrap="square">
            <a:spAutoFit/>
          </a:bodyPr>
          <a:lstStyle/>
          <a:p>
            <a:r>
              <a:rPr lang="en-GB" sz="2000" dirty="0"/>
              <a:t>(4) Given (3) person (or group) x may know better than person (or group) y what constitutes the right way of living and acting </a:t>
            </a:r>
          </a:p>
          <a:p>
            <a:endParaRPr lang="en-GB" sz="2000" dirty="0" smtClean="0"/>
          </a:p>
          <a:p>
            <a:r>
              <a:rPr lang="en-GB" sz="2000" dirty="0" smtClean="0"/>
              <a:t>(</a:t>
            </a:r>
            <a:r>
              <a:rPr lang="en-GB" sz="2000" dirty="0"/>
              <a:t>5) Person (or group) x may therefore legitimately coerce person (or group) y into living and acting in the relevant way</a:t>
            </a:r>
          </a:p>
          <a:p>
            <a:endParaRPr lang="en-GB" sz="2000" dirty="0" smtClean="0"/>
          </a:p>
          <a:p>
            <a:r>
              <a:rPr lang="en-GB" sz="2000" dirty="0" smtClean="0"/>
              <a:t>(</a:t>
            </a:r>
            <a:r>
              <a:rPr lang="en-GB" sz="2000" dirty="0"/>
              <a:t>6) Person (or group) y would not be made unfree because they are in fact being made to do what they really want to do (even if they will to do the opposite)</a:t>
            </a:r>
          </a:p>
          <a:p>
            <a:endParaRPr lang="en-GB" sz="2000" dirty="0" smtClean="0"/>
          </a:p>
          <a:p>
            <a:r>
              <a:rPr lang="en-GB" sz="2000" dirty="0" smtClean="0"/>
              <a:t>(</a:t>
            </a:r>
            <a:r>
              <a:rPr lang="en-GB" sz="2000" dirty="0"/>
              <a:t>7) Yet this is absurd: being made to do what one does not actually wish </a:t>
            </a:r>
            <a:r>
              <a:rPr lang="en-GB" sz="2000" dirty="0" smtClean="0"/>
              <a:t>is to  be made </a:t>
            </a:r>
            <a:r>
              <a:rPr lang="en-GB" sz="2000" dirty="0"/>
              <a:t>to act against one’s own will </a:t>
            </a:r>
          </a:p>
          <a:p>
            <a:endParaRPr lang="en-GB" sz="2000" dirty="0" smtClean="0"/>
          </a:p>
          <a:p>
            <a:r>
              <a:rPr lang="en-GB" sz="2000" dirty="0" smtClean="0"/>
              <a:t>Do </a:t>
            </a:r>
            <a:r>
              <a:rPr lang="en-GB" sz="2000" dirty="0"/>
              <a:t>all positive conceptions of freedom entail steps (4) to (6)?</a:t>
            </a:r>
          </a:p>
          <a:p>
            <a:endParaRPr lang="en-GB" sz="2000" dirty="0" smtClean="0"/>
          </a:p>
          <a:p>
            <a:r>
              <a:rPr lang="en-GB" sz="2000" dirty="0" smtClean="0"/>
              <a:t>Doesn’t </a:t>
            </a:r>
            <a:r>
              <a:rPr lang="en-GB" sz="2000" dirty="0"/>
              <a:t>individual autonomy demand that one chooses the life one leads or what one does as opposed to being forced to do </a:t>
            </a:r>
            <a:r>
              <a:rPr lang="en-GB" sz="2000" dirty="0" smtClean="0"/>
              <a:t>so?</a:t>
            </a:r>
            <a:endParaRPr lang="en-GB" sz="2000" dirty="0"/>
          </a:p>
        </p:txBody>
      </p:sp>
    </p:spTree>
    <p:extLst>
      <p:ext uri="{BB962C8B-B14F-4D97-AF65-F5344CB8AC3E}">
        <p14:creationId xmlns:p14="http://schemas.microsoft.com/office/powerpoint/2010/main" val="3581280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980728"/>
            <a:ext cx="6696744" cy="5324535"/>
          </a:xfrm>
          <a:prstGeom prst="rect">
            <a:avLst/>
          </a:prstGeom>
        </p:spPr>
        <p:txBody>
          <a:bodyPr wrap="square">
            <a:spAutoFit/>
          </a:bodyPr>
          <a:lstStyle/>
          <a:p>
            <a:r>
              <a:rPr lang="en-GB" sz="2000" b="1" dirty="0"/>
              <a:t>3. </a:t>
            </a:r>
            <a:r>
              <a:rPr lang="en-GB" sz="2000" b="1" dirty="0" smtClean="0"/>
              <a:t>Criticisms of Berlin</a:t>
            </a:r>
            <a:endParaRPr lang="en-GB" sz="2000" dirty="0"/>
          </a:p>
          <a:p>
            <a:endParaRPr lang="en-GB" sz="2000" dirty="0" smtClean="0"/>
          </a:p>
          <a:p>
            <a:r>
              <a:rPr lang="en-GB" sz="2000" dirty="0" smtClean="0"/>
              <a:t>(</a:t>
            </a:r>
            <a:r>
              <a:rPr lang="en-GB" sz="2000" dirty="0"/>
              <a:t>1) </a:t>
            </a:r>
            <a:r>
              <a:rPr lang="en-GB" sz="2000" dirty="0" err="1"/>
              <a:t>MacCallum’s</a:t>
            </a:r>
            <a:r>
              <a:rPr lang="en-GB" sz="2000" dirty="0"/>
              <a:t> triadic concept of freedom</a:t>
            </a:r>
          </a:p>
          <a:p>
            <a:endParaRPr lang="en-GB" sz="2000" dirty="0" smtClean="0"/>
          </a:p>
          <a:p>
            <a:r>
              <a:rPr lang="en-GB" sz="2000" dirty="0" smtClean="0"/>
              <a:t>x </a:t>
            </a:r>
            <a:r>
              <a:rPr lang="en-GB" sz="2000" dirty="0"/>
              <a:t>is free from y to do or become z</a:t>
            </a:r>
          </a:p>
          <a:p>
            <a:endParaRPr lang="en-GB" sz="2000" dirty="0" smtClean="0"/>
          </a:p>
          <a:p>
            <a:r>
              <a:rPr lang="en-GB" sz="2000" dirty="0" smtClean="0"/>
              <a:t>x </a:t>
            </a:r>
            <a:r>
              <a:rPr lang="en-GB" sz="2000" dirty="0"/>
              <a:t>= agent</a:t>
            </a:r>
          </a:p>
          <a:p>
            <a:endParaRPr lang="en-GB" sz="2000" dirty="0" smtClean="0"/>
          </a:p>
          <a:p>
            <a:r>
              <a:rPr lang="en-GB" sz="2000" dirty="0" smtClean="0"/>
              <a:t>y </a:t>
            </a:r>
            <a:r>
              <a:rPr lang="en-GB" sz="2000" dirty="0"/>
              <a:t>= preventing conditions</a:t>
            </a:r>
          </a:p>
          <a:p>
            <a:endParaRPr lang="en-GB" sz="2000" dirty="0" smtClean="0"/>
          </a:p>
          <a:p>
            <a:r>
              <a:rPr lang="en-GB" sz="2000" dirty="0" smtClean="0"/>
              <a:t>z </a:t>
            </a:r>
            <a:r>
              <a:rPr lang="en-GB" sz="2000" dirty="0"/>
              <a:t>= actions or conditions of character</a:t>
            </a:r>
          </a:p>
          <a:p>
            <a:endParaRPr lang="en-GB" sz="2000" dirty="0" smtClean="0"/>
          </a:p>
          <a:p>
            <a:r>
              <a:rPr lang="en-GB" sz="2000" dirty="0" smtClean="0"/>
              <a:t>Negative </a:t>
            </a:r>
            <a:r>
              <a:rPr lang="en-GB" sz="2000" dirty="0"/>
              <a:t>freedom emphasizes freedom from component</a:t>
            </a:r>
          </a:p>
          <a:p>
            <a:endParaRPr lang="en-GB" sz="2000" dirty="0" smtClean="0"/>
          </a:p>
          <a:p>
            <a:r>
              <a:rPr lang="en-GB" sz="2000" dirty="0" smtClean="0"/>
              <a:t>Positive </a:t>
            </a:r>
            <a:r>
              <a:rPr lang="en-GB" sz="2000" dirty="0"/>
              <a:t>freedom emphasizes freedom to component</a:t>
            </a:r>
          </a:p>
          <a:p>
            <a:endParaRPr lang="en-GB" sz="2000" dirty="0" smtClean="0"/>
          </a:p>
          <a:p>
            <a:r>
              <a:rPr lang="en-GB" sz="2000" dirty="0" smtClean="0"/>
              <a:t>What </a:t>
            </a:r>
            <a:r>
              <a:rPr lang="en-GB" sz="2000" dirty="0"/>
              <a:t>really matters is the range of variables x, y and z</a:t>
            </a:r>
          </a:p>
        </p:txBody>
      </p:sp>
    </p:spTree>
    <p:extLst>
      <p:ext uri="{BB962C8B-B14F-4D97-AF65-F5344CB8AC3E}">
        <p14:creationId xmlns:p14="http://schemas.microsoft.com/office/powerpoint/2010/main" val="1143492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052736"/>
            <a:ext cx="6552728" cy="5016758"/>
          </a:xfrm>
          <a:prstGeom prst="rect">
            <a:avLst/>
          </a:prstGeom>
        </p:spPr>
        <p:txBody>
          <a:bodyPr wrap="square">
            <a:spAutoFit/>
          </a:bodyPr>
          <a:lstStyle/>
          <a:p>
            <a:r>
              <a:rPr lang="en-GB" dirty="0"/>
              <a:t>(</a:t>
            </a:r>
            <a:r>
              <a:rPr lang="en-GB" sz="2000" dirty="0"/>
              <a:t>2) Taylor on positive freedom</a:t>
            </a:r>
          </a:p>
          <a:p>
            <a:endParaRPr lang="en-GB" sz="2000" dirty="0" smtClean="0"/>
          </a:p>
          <a:p>
            <a:r>
              <a:rPr lang="en-GB" sz="2000" dirty="0" smtClean="0"/>
              <a:t>Positive </a:t>
            </a:r>
            <a:r>
              <a:rPr lang="en-GB" sz="2000" dirty="0"/>
              <a:t>freedom concerned with view of freedom </a:t>
            </a:r>
            <a:r>
              <a:rPr lang="en-GB" sz="2000" dirty="0" smtClean="0"/>
              <a:t>as having </a:t>
            </a:r>
            <a:r>
              <a:rPr lang="en-GB" sz="2000" dirty="0"/>
              <a:t>control over one’s life </a:t>
            </a:r>
          </a:p>
          <a:p>
            <a:endParaRPr lang="en-GB" sz="2000" dirty="0" smtClean="0"/>
          </a:p>
          <a:p>
            <a:r>
              <a:rPr lang="en-GB" sz="2000" dirty="0" smtClean="0"/>
              <a:t>Thus, </a:t>
            </a:r>
            <a:r>
              <a:rPr lang="en-GB" sz="2000" dirty="0"/>
              <a:t>it is concerned </a:t>
            </a:r>
            <a:r>
              <a:rPr lang="en-GB" sz="2000" dirty="0" smtClean="0"/>
              <a:t>with question of </a:t>
            </a:r>
            <a:r>
              <a:rPr lang="en-GB" sz="2000" dirty="0"/>
              <a:t>who governs but not necessarily with some kind of collective agent</a:t>
            </a:r>
          </a:p>
          <a:p>
            <a:endParaRPr lang="en-GB" sz="2000" dirty="0" smtClean="0"/>
          </a:p>
          <a:p>
            <a:r>
              <a:rPr lang="en-GB" sz="2000" dirty="0" smtClean="0"/>
              <a:t>Exercise </a:t>
            </a:r>
            <a:r>
              <a:rPr lang="en-GB" sz="2000" dirty="0"/>
              <a:t>concept – ‘one is free only to the extent that one has effectively determined oneself and the shape of one’s life’ (WWNL, 213)</a:t>
            </a:r>
          </a:p>
          <a:p>
            <a:endParaRPr lang="en-GB" sz="2000" dirty="0" smtClean="0"/>
          </a:p>
          <a:p>
            <a:r>
              <a:rPr lang="en-GB" sz="2000" dirty="0" smtClean="0"/>
              <a:t>Negative </a:t>
            </a:r>
            <a:r>
              <a:rPr lang="en-GB" sz="2000" dirty="0"/>
              <a:t>freedom = opportunity concept</a:t>
            </a:r>
          </a:p>
          <a:p>
            <a:endParaRPr lang="en-GB" sz="2000" dirty="0" smtClean="0"/>
          </a:p>
          <a:p>
            <a:r>
              <a:rPr lang="en-GB" sz="2000" dirty="0" smtClean="0"/>
              <a:t>Absence </a:t>
            </a:r>
            <a:r>
              <a:rPr lang="en-GB" sz="2000" dirty="0"/>
              <a:t>of interference/external obstacles does not entail exercise of freedom</a:t>
            </a:r>
          </a:p>
        </p:txBody>
      </p:sp>
    </p:spTree>
    <p:extLst>
      <p:ext uri="{BB962C8B-B14F-4D97-AF65-F5344CB8AC3E}">
        <p14:creationId xmlns:p14="http://schemas.microsoft.com/office/powerpoint/2010/main" val="502072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66843"/>
            <a:ext cx="6912768" cy="5016758"/>
          </a:xfrm>
          <a:prstGeom prst="rect">
            <a:avLst/>
          </a:prstGeom>
        </p:spPr>
        <p:txBody>
          <a:bodyPr wrap="square">
            <a:spAutoFit/>
          </a:bodyPr>
          <a:lstStyle/>
          <a:p>
            <a:r>
              <a:rPr lang="en-GB" sz="2000" dirty="0" smtClean="0"/>
              <a:t>Self-realization, by contrast, </a:t>
            </a:r>
            <a:r>
              <a:rPr lang="en-GB" sz="2000" dirty="0"/>
              <a:t>does entail the exercise of freedom </a:t>
            </a:r>
          </a:p>
          <a:p>
            <a:endParaRPr lang="en-GB" sz="2000" dirty="0" smtClean="0"/>
          </a:p>
          <a:p>
            <a:pPr marL="457200"/>
            <a:r>
              <a:rPr lang="en-GB" sz="2000" dirty="0" smtClean="0"/>
              <a:t>[</a:t>
            </a:r>
            <a:r>
              <a:rPr lang="en-GB" sz="2000" dirty="0"/>
              <a:t>W]</a:t>
            </a:r>
            <a:r>
              <a:rPr lang="en-GB" sz="2000" dirty="0" err="1"/>
              <a:t>ith</a:t>
            </a:r>
            <a:r>
              <a:rPr lang="en-GB" sz="2000" dirty="0"/>
              <a:t> the freedom of self-realization, having the opportunity to be free requires that I already be exercising freedom. (WWNL, 213-4)</a:t>
            </a:r>
          </a:p>
          <a:p>
            <a:endParaRPr lang="en-GB" sz="2000" dirty="0" smtClean="0"/>
          </a:p>
          <a:p>
            <a:r>
              <a:rPr lang="en-GB" sz="2000" dirty="0" smtClean="0"/>
              <a:t>Opportunity </a:t>
            </a:r>
            <a:r>
              <a:rPr lang="en-GB" sz="2000" dirty="0"/>
              <a:t>to fulfil my potential through performance of an activity requires actually engaging in this activity as well as absence of external </a:t>
            </a:r>
            <a:r>
              <a:rPr lang="en-GB" sz="2000" u="sng" dirty="0"/>
              <a:t>and internal</a:t>
            </a:r>
            <a:r>
              <a:rPr lang="en-GB" sz="2000" dirty="0"/>
              <a:t> (e.g. fear) obstacles</a:t>
            </a:r>
          </a:p>
          <a:p>
            <a:endParaRPr lang="en-GB" sz="2000" dirty="0" smtClean="0"/>
          </a:p>
          <a:p>
            <a:r>
              <a:rPr lang="en-GB" sz="2000" dirty="0" smtClean="0"/>
              <a:t>Question </a:t>
            </a:r>
            <a:r>
              <a:rPr lang="en-GB" sz="2000" dirty="0"/>
              <a:t>then becomes whether individual self-realization (liberalism) is to be protected against idea of collective self-realization (totalitarianism) </a:t>
            </a:r>
          </a:p>
          <a:p>
            <a:endParaRPr lang="en-GB" sz="2000" dirty="0" smtClean="0"/>
          </a:p>
          <a:p>
            <a:r>
              <a:rPr lang="en-GB" sz="2000" dirty="0" smtClean="0"/>
              <a:t>Not </a:t>
            </a:r>
            <a:r>
              <a:rPr lang="en-GB" sz="2000" dirty="0"/>
              <a:t>a question of freedom as </a:t>
            </a:r>
            <a:r>
              <a:rPr lang="en-GB" sz="2000" dirty="0" smtClean="0"/>
              <a:t>an opportunity </a:t>
            </a:r>
            <a:r>
              <a:rPr lang="en-GB" sz="2000" dirty="0"/>
              <a:t>concept v. freedom as </a:t>
            </a:r>
            <a:r>
              <a:rPr lang="en-GB" sz="2000" dirty="0" smtClean="0"/>
              <a:t>an exercise </a:t>
            </a:r>
            <a:r>
              <a:rPr lang="en-GB" sz="2000" dirty="0"/>
              <a:t>concept (as Berlin would have </a:t>
            </a:r>
            <a:r>
              <a:rPr lang="en-GB" sz="2000" dirty="0" smtClean="0"/>
              <a:t>it)</a:t>
            </a:r>
            <a:endParaRPr lang="en-GB" sz="2000" dirty="0"/>
          </a:p>
        </p:txBody>
      </p:sp>
    </p:spTree>
    <p:extLst>
      <p:ext uri="{BB962C8B-B14F-4D97-AF65-F5344CB8AC3E}">
        <p14:creationId xmlns:p14="http://schemas.microsoft.com/office/powerpoint/2010/main" val="2663723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917912"/>
            <a:ext cx="6552728" cy="5324535"/>
          </a:xfrm>
          <a:prstGeom prst="rect">
            <a:avLst/>
          </a:prstGeom>
        </p:spPr>
        <p:txBody>
          <a:bodyPr wrap="square">
            <a:spAutoFit/>
          </a:bodyPr>
          <a:lstStyle/>
          <a:p>
            <a:r>
              <a:rPr lang="en-GB" sz="2000" dirty="0" smtClean="0"/>
              <a:t>Negative </a:t>
            </a:r>
            <a:r>
              <a:rPr lang="en-GB" sz="2000" dirty="0"/>
              <a:t>freedom is an impoverished conception of freedom</a:t>
            </a:r>
          </a:p>
          <a:p>
            <a:endParaRPr lang="en-GB" sz="2000" dirty="0" smtClean="0"/>
          </a:p>
          <a:p>
            <a:r>
              <a:rPr lang="en-GB" sz="2000" dirty="0" smtClean="0"/>
              <a:t>Negative </a:t>
            </a:r>
            <a:r>
              <a:rPr lang="en-GB" sz="2000" dirty="0"/>
              <a:t>freedom = having the opportunity to do what one wants to do</a:t>
            </a:r>
          </a:p>
          <a:p>
            <a:endParaRPr lang="en-GB" sz="2000" dirty="0" smtClean="0"/>
          </a:p>
          <a:p>
            <a:r>
              <a:rPr lang="en-GB" sz="2000" dirty="0" smtClean="0"/>
              <a:t>What </a:t>
            </a:r>
            <a:r>
              <a:rPr lang="en-GB" sz="2000" dirty="0"/>
              <a:t>one wants to do = what agent can identify as his or her desires</a:t>
            </a:r>
          </a:p>
          <a:p>
            <a:endParaRPr lang="en-GB" sz="2000" dirty="0" smtClean="0"/>
          </a:p>
          <a:p>
            <a:r>
              <a:rPr lang="en-GB" sz="2000" dirty="0" smtClean="0"/>
              <a:t>But </a:t>
            </a:r>
            <a:r>
              <a:rPr lang="en-GB" sz="2000" dirty="0"/>
              <a:t>do I always act freely </a:t>
            </a:r>
            <a:r>
              <a:rPr lang="en-GB" sz="2000" dirty="0" smtClean="0"/>
              <a:t>whenever </a:t>
            </a:r>
            <a:r>
              <a:rPr lang="en-GB" sz="2000" dirty="0"/>
              <a:t>I act merely on the basis of an identifiable </a:t>
            </a:r>
            <a:r>
              <a:rPr lang="en-GB" sz="2000" dirty="0" smtClean="0"/>
              <a:t>desire of my own?</a:t>
            </a:r>
            <a:endParaRPr lang="en-GB" sz="2000" dirty="0"/>
          </a:p>
          <a:p>
            <a:endParaRPr lang="en-GB" sz="2000" dirty="0" smtClean="0"/>
          </a:p>
          <a:p>
            <a:r>
              <a:rPr lang="en-GB" sz="2000" dirty="0" smtClean="0"/>
              <a:t>Fear </a:t>
            </a:r>
            <a:r>
              <a:rPr lang="en-GB" sz="2000" dirty="0"/>
              <a:t>(desire to preserve my life or livelihood)</a:t>
            </a:r>
          </a:p>
          <a:p>
            <a:endParaRPr lang="en-GB" sz="2000" dirty="0" smtClean="0"/>
          </a:p>
          <a:p>
            <a:r>
              <a:rPr lang="en-GB" sz="2000" dirty="0" smtClean="0"/>
              <a:t>Groundless </a:t>
            </a:r>
            <a:r>
              <a:rPr lang="en-GB" sz="2000" dirty="0"/>
              <a:t>hatred, spite (desire to harm others</a:t>
            </a:r>
            <a:r>
              <a:rPr lang="en-GB" sz="2000" dirty="0" smtClean="0"/>
              <a:t>)</a:t>
            </a:r>
          </a:p>
          <a:p>
            <a:endParaRPr lang="en-GB" sz="2000" dirty="0"/>
          </a:p>
          <a:p>
            <a:r>
              <a:rPr lang="en-GB" sz="2000" dirty="0" smtClean="0"/>
              <a:t>Exercise (positive) concept of freedom demands that we discriminate among our desires</a:t>
            </a:r>
            <a:endParaRPr lang="en-GB" sz="2000" dirty="0"/>
          </a:p>
        </p:txBody>
      </p:sp>
    </p:spTree>
    <p:extLst>
      <p:ext uri="{BB962C8B-B14F-4D97-AF65-F5344CB8AC3E}">
        <p14:creationId xmlns:p14="http://schemas.microsoft.com/office/powerpoint/2010/main" val="1004962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9851" y="1268760"/>
            <a:ext cx="6840760" cy="5632311"/>
          </a:xfrm>
          <a:prstGeom prst="rect">
            <a:avLst/>
          </a:prstGeom>
        </p:spPr>
        <p:txBody>
          <a:bodyPr wrap="square">
            <a:spAutoFit/>
          </a:bodyPr>
          <a:lstStyle/>
          <a:p>
            <a:r>
              <a:rPr lang="en-GB" sz="2000" dirty="0" smtClean="0"/>
              <a:t>We </a:t>
            </a:r>
            <a:r>
              <a:rPr lang="en-GB" sz="2000" dirty="0"/>
              <a:t>are truly free only if we act from the right kind of desire – importance of what motivates us</a:t>
            </a:r>
          </a:p>
          <a:p>
            <a:endParaRPr lang="en-GB" sz="2000" dirty="0" smtClean="0"/>
          </a:p>
          <a:p>
            <a:r>
              <a:rPr lang="en-GB" sz="2000" dirty="0" smtClean="0"/>
              <a:t>Being able to do what </a:t>
            </a:r>
            <a:r>
              <a:rPr lang="en-GB" sz="2000" dirty="0"/>
              <a:t>one </a:t>
            </a:r>
            <a:r>
              <a:rPr lang="en-GB" sz="2000" dirty="0" smtClean="0"/>
              <a:t>desires to do is </a:t>
            </a:r>
            <a:r>
              <a:rPr lang="en-GB" sz="2000" dirty="0"/>
              <a:t>not a sufficient condition of freedom</a:t>
            </a:r>
          </a:p>
          <a:p>
            <a:endParaRPr lang="en-GB" sz="2000" dirty="0" smtClean="0"/>
          </a:p>
          <a:p>
            <a:r>
              <a:rPr lang="en-GB" sz="2000" dirty="0" smtClean="0"/>
              <a:t>Acting </a:t>
            </a:r>
            <a:r>
              <a:rPr lang="en-GB" sz="2000" dirty="0"/>
              <a:t>on some desires is more conducive to self–realization than </a:t>
            </a:r>
            <a:r>
              <a:rPr lang="en-GB" sz="2000" dirty="0" smtClean="0"/>
              <a:t>is acting </a:t>
            </a:r>
            <a:r>
              <a:rPr lang="en-GB" sz="2000" dirty="0"/>
              <a:t>on other desires</a:t>
            </a:r>
          </a:p>
          <a:p>
            <a:endParaRPr lang="en-GB" sz="2000" dirty="0" smtClean="0"/>
          </a:p>
          <a:p>
            <a:r>
              <a:rPr lang="en-GB" sz="2000" dirty="0" smtClean="0"/>
              <a:t>This does not entail, however, </a:t>
            </a:r>
            <a:r>
              <a:rPr lang="en-GB" sz="2000" dirty="0"/>
              <a:t>that the agent is not </a:t>
            </a:r>
            <a:r>
              <a:rPr lang="en-GB" sz="2000" dirty="0" smtClean="0"/>
              <a:t>the final </a:t>
            </a:r>
            <a:r>
              <a:rPr lang="en-GB" sz="2000" dirty="0"/>
              <a:t>authority </a:t>
            </a:r>
            <a:r>
              <a:rPr lang="en-GB" sz="2000" dirty="0" smtClean="0"/>
              <a:t>on such matters:</a:t>
            </a:r>
            <a:endParaRPr lang="en-GB" sz="2000" dirty="0"/>
          </a:p>
          <a:p>
            <a:endParaRPr lang="en-GB" sz="2000" dirty="0" smtClean="0"/>
          </a:p>
          <a:p>
            <a:pPr marL="457200"/>
            <a:r>
              <a:rPr lang="en-GB" sz="2000" dirty="0" smtClean="0"/>
              <a:t>[</a:t>
            </a:r>
            <a:r>
              <a:rPr lang="en-GB" sz="2000" dirty="0"/>
              <a:t>W]e may hold a self-realization view of freedom, and hence believe that there are certain conditions of my motivation necessary to my being free, but also believe that there are other necessary conditions which rule out my being forcibly led towards some </a:t>
            </a:r>
            <a:r>
              <a:rPr lang="en-GB" sz="2000"/>
              <a:t>definition </a:t>
            </a:r>
            <a:r>
              <a:rPr lang="en-GB" sz="2000" smtClean="0"/>
              <a:t>of </a:t>
            </a:r>
            <a:r>
              <a:rPr lang="en-GB" sz="2000" dirty="0"/>
              <a:t>my self-realization by external authority. (WWNL, 216)</a:t>
            </a:r>
          </a:p>
        </p:txBody>
      </p:sp>
    </p:spTree>
    <p:extLst>
      <p:ext uri="{BB962C8B-B14F-4D97-AF65-F5344CB8AC3E}">
        <p14:creationId xmlns:p14="http://schemas.microsoft.com/office/powerpoint/2010/main" val="23788639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556792"/>
            <a:ext cx="6840760" cy="4093428"/>
          </a:xfrm>
          <a:prstGeom prst="rect">
            <a:avLst/>
          </a:prstGeom>
        </p:spPr>
        <p:txBody>
          <a:bodyPr wrap="square">
            <a:spAutoFit/>
          </a:bodyPr>
          <a:lstStyle/>
          <a:p>
            <a:r>
              <a:rPr lang="en-GB" sz="2000" dirty="0"/>
              <a:t>Certain goals and activities provide the background against which we judge some things to be greater obstacles to freedom than other things </a:t>
            </a:r>
          </a:p>
          <a:p>
            <a:endParaRPr lang="en-GB" sz="2000" dirty="0"/>
          </a:p>
          <a:p>
            <a:r>
              <a:rPr lang="en-GB" sz="2000" dirty="0" smtClean="0"/>
              <a:t>Discriminating </a:t>
            </a:r>
            <a:r>
              <a:rPr lang="en-GB" sz="2000" dirty="0"/>
              <a:t>among motivations </a:t>
            </a:r>
            <a:r>
              <a:rPr lang="en-GB" sz="2000" dirty="0" smtClean="0"/>
              <a:t>(a question </a:t>
            </a:r>
            <a:r>
              <a:rPr lang="en-GB" sz="2000" dirty="0"/>
              <a:t>of value) is integral even to a negative conception of freedom</a:t>
            </a:r>
          </a:p>
          <a:p>
            <a:endParaRPr lang="en-GB" sz="2000" dirty="0" smtClean="0"/>
          </a:p>
          <a:p>
            <a:r>
              <a:rPr lang="en-GB" sz="2000" dirty="0" smtClean="0"/>
              <a:t>A </a:t>
            </a:r>
            <a:r>
              <a:rPr lang="en-GB" sz="2000" dirty="0"/>
              <a:t>matter of absence of external obstacles to </a:t>
            </a:r>
            <a:r>
              <a:rPr lang="en-GB" sz="2000" u="sng" dirty="0"/>
              <a:t>significant</a:t>
            </a:r>
            <a:r>
              <a:rPr lang="en-GB" sz="2000" dirty="0"/>
              <a:t> actions</a:t>
            </a:r>
          </a:p>
          <a:p>
            <a:endParaRPr lang="en-GB" sz="2000" dirty="0" smtClean="0"/>
          </a:p>
          <a:p>
            <a:r>
              <a:rPr lang="en-GB" sz="2000" dirty="0" smtClean="0"/>
              <a:t>Judgements </a:t>
            </a:r>
            <a:r>
              <a:rPr lang="en-GB" sz="2000" dirty="0"/>
              <a:t>concerning significance of actions presuppose strong modes of evaluation</a:t>
            </a:r>
          </a:p>
          <a:p>
            <a:endParaRPr lang="en-GB" sz="2000" dirty="0" smtClean="0"/>
          </a:p>
          <a:p>
            <a:r>
              <a:rPr lang="en-GB" sz="2000" dirty="0" smtClean="0"/>
              <a:t>Second-order </a:t>
            </a:r>
            <a:r>
              <a:rPr lang="en-GB" sz="2000" dirty="0"/>
              <a:t>desires – desires about (first-order) desires</a:t>
            </a:r>
          </a:p>
        </p:txBody>
      </p:sp>
    </p:spTree>
    <p:extLst>
      <p:ext uri="{BB962C8B-B14F-4D97-AF65-F5344CB8AC3E}">
        <p14:creationId xmlns:p14="http://schemas.microsoft.com/office/powerpoint/2010/main" val="3177677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484784"/>
            <a:ext cx="6984776" cy="3477875"/>
          </a:xfrm>
          <a:prstGeom prst="rect">
            <a:avLst/>
          </a:prstGeom>
        </p:spPr>
        <p:txBody>
          <a:bodyPr wrap="square">
            <a:spAutoFit/>
          </a:bodyPr>
          <a:lstStyle/>
          <a:p>
            <a:r>
              <a:rPr lang="en-GB" dirty="0" smtClean="0"/>
              <a:t>(</a:t>
            </a:r>
            <a:r>
              <a:rPr lang="en-GB" sz="2000" dirty="0"/>
              <a:t>1) I desire to do x because I consider x to be truly expressive of what I want to be (and nothing prevents me from doing x) </a:t>
            </a:r>
            <a:r>
              <a:rPr lang="en-GB" sz="2000" i="1" dirty="0"/>
              <a:t>and I then </a:t>
            </a:r>
            <a:r>
              <a:rPr lang="en-GB" sz="2000" i="1" dirty="0" smtClean="0"/>
              <a:t>do x </a:t>
            </a:r>
            <a:r>
              <a:rPr lang="en-GB" sz="2000" dirty="0" smtClean="0"/>
              <a:t>(freedom)</a:t>
            </a:r>
            <a:endParaRPr lang="en-GB" sz="2000" dirty="0"/>
          </a:p>
          <a:p>
            <a:endParaRPr lang="en-GB" sz="2000" dirty="0" smtClean="0"/>
          </a:p>
          <a:p>
            <a:r>
              <a:rPr lang="en-GB" sz="2000" dirty="0" smtClean="0"/>
              <a:t>(</a:t>
            </a:r>
            <a:r>
              <a:rPr lang="en-GB" sz="2000" dirty="0"/>
              <a:t>2) I desire to do x because I consider x to be truly expressive of what I want to be (and nothing prevents me from doing x) </a:t>
            </a:r>
            <a:r>
              <a:rPr lang="en-GB" sz="2000" i="1" dirty="0"/>
              <a:t>but I do not do x because desire y stops me from doing </a:t>
            </a:r>
            <a:r>
              <a:rPr lang="en-GB" sz="2000" i="1" dirty="0" smtClean="0"/>
              <a:t>x </a:t>
            </a:r>
            <a:r>
              <a:rPr lang="en-GB" sz="2000" dirty="0" smtClean="0"/>
              <a:t>(</a:t>
            </a:r>
            <a:r>
              <a:rPr lang="en-GB" sz="2000" dirty="0" err="1" smtClean="0"/>
              <a:t>unfreedom</a:t>
            </a:r>
            <a:r>
              <a:rPr lang="en-GB" sz="2000" dirty="0" smtClean="0"/>
              <a:t>)</a:t>
            </a:r>
            <a:endParaRPr lang="en-GB" sz="2000" dirty="0"/>
          </a:p>
          <a:p>
            <a:endParaRPr lang="en-GB" sz="2000" dirty="0" smtClean="0"/>
          </a:p>
          <a:p>
            <a:r>
              <a:rPr lang="en-GB" sz="2000" dirty="0" smtClean="0"/>
              <a:t>y </a:t>
            </a:r>
            <a:r>
              <a:rPr lang="en-GB" sz="2000" dirty="0"/>
              <a:t>= an internal obstacle (e.g. feeling of fear) or desire which I do not consider to be expressive of who I am or who I want to be that proves to be </a:t>
            </a:r>
            <a:r>
              <a:rPr lang="en-GB" sz="2000" u="sng" dirty="0"/>
              <a:t>stronger</a:t>
            </a:r>
            <a:r>
              <a:rPr lang="en-GB" sz="2000" dirty="0"/>
              <a:t> than my second-order </a:t>
            </a:r>
            <a:r>
              <a:rPr lang="en-GB" sz="2000" dirty="0" smtClean="0"/>
              <a:t>desire</a:t>
            </a:r>
            <a:endParaRPr lang="en-GB" sz="2000" dirty="0"/>
          </a:p>
        </p:txBody>
      </p:sp>
    </p:spTree>
    <p:extLst>
      <p:ext uri="{BB962C8B-B14F-4D97-AF65-F5344CB8AC3E}">
        <p14:creationId xmlns:p14="http://schemas.microsoft.com/office/powerpoint/2010/main" val="1098154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96752"/>
            <a:ext cx="6984776" cy="4708981"/>
          </a:xfrm>
          <a:prstGeom prst="rect">
            <a:avLst/>
          </a:prstGeom>
        </p:spPr>
        <p:txBody>
          <a:bodyPr wrap="square">
            <a:spAutoFit/>
          </a:bodyPr>
          <a:lstStyle/>
          <a:p>
            <a:r>
              <a:rPr lang="en-GB" sz="2000" b="1" dirty="0"/>
              <a:t>1. Negative freedom</a:t>
            </a:r>
            <a:endParaRPr lang="en-GB" sz="2000" dirty="0"/>
          </a:p>
          <a:p>
            <a:endParaRPr lang="en-GB" sz="2000" dirty="0" smtClean="0"/>
          </a:p>
          <a:p>
            <a:r>
              <a:rPr lang="en-GB" sz="2000" dirty="0" smtClean="0"/>
              <a:t>To </a:t>
            </a:r>
            <a:r>
              <a:rPr lang="en-GB" sz="2000" dirty="0"/>
              <a:t>lack freedom </a:t>
            </a:r>
            <a:r>
              <a:rPr lang="en-GB" sz="2000" dirty="0" smtClean="0"/>
              <a:t>is to </a:t>
            </a:r>
            <a:r>
              <a:rPr lang="en-GB" sz="2000" dirty="0"/>
              <a:t>suffer some form of coercion </a:t>
            </a:r>
          </a:p>
          <a:p>
            <a:endParaRPr lang="en-GB" sz="2000" dirty="0" smtClean="0"/>
          </a:p>
          <a:p>
            <a:r>
              <a:rPr lang="en-GB" sz="2000" dirty="0" smtClean="0"/>
              <a:t>What </a:t>
            </a:r>
            <a:r>
              <a:rPr lang="en-GB" sz="2000" dirty="0"/>
              <a:t>constitutes coercion?</a:t>
            </a:r>
          </a:p>
          <a:p>
            <a:endParaRPr lang="en-GB" sz="2000" dirty="0" smtClean="0"/>
          </a:p>
          <a:p>
            <a:r>
              <a:rPr lang="en-GB" sz="2000" dirty="0" smtClean="0"/>
              <a:t>Coercion </a:t>
            </a:r>
            <a:r>
              <a:rPr lang="en-GB" sz="2000" dirty="0"/>
              <a:t>is </a:t>
            </a:r>
            <a:r>
              <a:rPr lang="en-GB" sz="2000" dirty="0" smtClean="0"/>
              <a:t>some </a:t>
            </a:r>
            <a:r>
              <a:rPr lang="en-GB" sz="2000" dirty="0"/>
              <a:t>form of interference</a:t>
            </a:r>
          </a:p>
          <a:p>
            <a:endParaRPr lang="en-GB" sz="2000" dirty="0" smtClean="0"/>
          </a:p>
          <a:p>
            <a:r>
              <a:rPr lang="en-GB" sz="2000" dirty="0" smtClean="0"/>
              <a:t>But </a:t>
            </a:r>
            <a:r>
              <a:rPr lang="en-GB" sz="2000" dirty="0"/>
              <a:t>are all forms of interference forms of coercion? </a:t>
            </a:r>
          </a:p>
          <a:p>
            <a:endParaRPr lang="en-GB" sz="2000" dirty="0" smtClean="0"/>
          </a:p>
          <a:p>
            <a:r>
              <a:rPr lang="en-GB" sz="2000" dirty="0" smtClean="0"/>
              <a:t>Government </a:t>
            </a:r>
            <a:r>
              <a:rPr lang="en-GB" sz="2000" dirty="0"/>
              <a:t>health warnings </a:t>
            </a:r>
            <a:r>
              <a:rPr lang="en-GB" sz="2000" dirty="0" smtClean="0"/>
              <a:t>or </a:t>
            </a:r>
            <a:r>
              <a:rPr lang="en-GB" sz="2000" dirty="0"/>
              <a:t>high taxes on cigarettes v. banning cigarettes or forcibly preventing someone from smoking a cigarette</a:t>
            </a:r>
          </a:p>
          <a:p>
            <a:endParaRPr lang="en-GB" sz="2000" dirty="0" smtClean="0"/>
          </a:p>
          <a:p>
            <a:r>
              <a:rPr lang="en-GB" sz="2000" dirty="0" smtClean="0"/>
              <a:t>Making </a:t>
            </a:r>
            <a:r>
              <a:rPr lang="en-GB" sz="2000" dirty="0"/>
              <a:t>a course of action less desirable v. making it impossible</a:t>
            </a:r>
          </a:p>
        </p:txBody>
      </p:sp>
    </p:spTree>
    <p:extLst>
      <p:ext uri="{BB962C8B-B14F-4D97-AF65-F5344CB8AC3E}">
        <p14:creationId xmlns:p14="http://schemas.microsoft.com/office/powerpoint/2010/main" val="1209800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124744"/>
            <a:ext cx="6696744" cy="4708981"/>
          </a:xfrm>
          <a:prstGeom prst="rect">
            <a:avLst/>
          </a:prstGeom>
        </p:spPr>
        <p:txBody>
          <a:bodyPr wrap="square">
            <a:spAutoFit/>
          </a:bodyPr>
          <a:lstStyle/>
          <a:p>
            <a:r>
              <a:rPr lang="en-GB" sz="2000" dirty="0"/>
              <a:t>Thus my first-order desires can be conceived as obstacles to freedom:</a:t>
            </a:r>
          </a:p>
          <a:p>
            <a:endParaRPr lang="en-GB" sz="2000" dirty="0" smtClean="0"/>
          </a:p>
          <a:p>
            <a:pPr marL="457200"/>
            <a:r>
              <a:rPr lang="en-GB" sz="2000" dirty="0" smtClean="0"/>
              <a:t>I </a:t>
            </a:r>
            <a:r>
              <a:rPr lang="en-GB" sz="2000" dirty="0"/>
              <a:t>can see them as obstacles to my purposes, and hence to my freedom, even though they are in a sense unquestionably desires and feelings of mine. (WWNL, 222) </a:t>
            </a:r>
          </a:p>
          <a:p>
            <a:endParaRPr lang="en-GB" sz="2000" dirty="0" smtClean="0"/>
          </a:p>
          <a:p>
            <a:r>
              <a:rPr lang="en-GB" sz="2000" dirty="0" smtClean="0"/>
              <a:t>Taylor </a:t>
            </a:r>
            <a:r>
              <a:rPr lang="en-GB" sz="2000" dirty="0"/>
              <a:t>eventually </a:t>
            </a:r>
            <a:r>
              <a:rPr lang="en-GB" sz="2000" dirty="0" smtClean="0"/>
              <a:t>rejects, however, the idea that the </a:t>
            </a:r>
            <a:r>
              <a:rPr lang="en-GB" sz="2000" dirty="0"/>
              <a:t>individual remains the authority in relation to his or her second-order </a:t>
            </a:r>
            <a:r>
              <a:rPr lang="en-GB" sz="2000" dirty="0" smtClean="0"/>
              <a:t>desires, on the grounds that it </a:t>
            </a:r>
            <a:r>
              <a:rPr lang="en-GB" sz="2000" dirty="0"/>
              <a:t>implies </a:t>
            </a:r>
            <a:r>
              <a:rPr lang="en-GB" sz="2000" dirty="0" smtClean="0"/>
              <a:t>there </a:t>
            </a:r>
            <a:r>
              <a:rPr lang="en-GB" sz="2000" dirty="0"/>
              <a:t>could be no right or wrong in such </a:t>
            </a:r>
            <a:r>
              <a:rPr lang="en-GB" sz="2000" dirty="0" smtClean="0"/>
              <a:t>matters</a:t>
            </a:r>
          </a:p>
          <a:p>
            <a:endParaRPr lang="en-GB" sz="2000" dirty="0"/>
          </a:p>
          <a:p>
            <a:r>
              <a:rPr lang="en-GB" sz="2000" dirty="0" smtClean="0"/>
              <a:t>Second-order </a:t>
            </a:r>
            <a:r>
              <a:rPr lang="en-GB" sz="2000" dirty="0"/>
              <a:t>desires </a:t>
            </a:r>
            <a:r>
              <a:rPr lang="en-GB" sz="2000" dirty="0" smtClean="0"/>
              <a:t>ought to concern </a:t>
            </a:r>
            <a:r>
              <a:rPr lang="en-GB" sz="2000" dirty="0"/>
              <a:t>the notion of a genuine good and </a:t>
            </a:r>
            <a:r>
              <a:rPr lang="en-GB" sz="2000" dirty="0" smtClean="0"/>
              <a:t>they thus </a:t>
            </a:r>
            <a:r>
              <a:rPr lang="en-GB" sz="2000" dirty="0"/>
              <a:t>presuppose that the question of what is right or wrong </a:t>
            </a:r>
            <a:r>
              <a:rPr lang="en-GB" sz="2000" dirty="0" smtClean="0"/>
              <a:t>can be meaningfully asked</a:t>
            </a:r>
            <a:endParaRPr lang="en-GB" sz="2000" dirty="0"/>
          </a:p>
        </p:txBody>
      </p:sp>
    </p:spTree>
    <p:extLst>
      <p:ext uri="{BB962C8B-B14F-4D97-AF65-F5344CB8AC3E}">
        <p14:creationId xmlns:p14="http://schemas.microsoft.com/office/powerpoint/2010/main" val="292300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305342"/>
            <a:ext cx="6624736" cy="4708981"/>
          </a:xfrm>
          <a:prstGeom prst="rect">
            <a:avLst/>
          </a:prstGeom>
        </p:spPr>
        <p:txBody>
          <a:bodyPr wrap="square">
            <a:spAutoFit/>
          </a:bodyPr>
          <a:lstStyle/>
          <a:p>
            <a:pPr marL="457200"/>
            <a:r>
              <a:rPr lang="en-GB" sz="2000" dirty="0"/>
              <a:t>I am normally said to be free to the degree to which no man or body of men interferes with my activity. Political liberty in this sense is simply the area within which a man can act unobstructed by others. If I am prevented by others from doing what I could otherwise do, I am to that degree unfree; and if this area is contracted by other men beyond a certain minimum, I can be described as being coerced, or, it may be, enslaved. (TCL, 34)</a:t>
            </a:r>
          </a:p>
          <a:p>
            <a:endParaRPr lang="en-GB" sz="2000" dirty="0" smtClean="0"/>
          </a:p>
          <a:p>
            <a:r>
              <a:rPr lang="en-GB" sz="2000" dirty="0" smtClean="0"/>
              <a:t>Coercion </a:t>
            </a:r>
            <a:r>
              <a:rPr lang="en-GB" sz="2000" dirty="0"/>
              <a:t>occurs when x is not free from y (beyond a certain minimum) </a:t>
            </a:r>
          </a:p>
          <a:p>
            <a:endParaRPr lang="en-GB" sz="2000" dirty="0" smtClean="0"/>
          </a:p>
          <a:p>
            <a:pPr marL="457200"/>
            <a:r>
              <a:rPr lang="en-GB" sz="2000" dirty="0" smtClean="0"/>
              <a:t>Coercion </a:t>
            </a:r>
            <a:r>
              <a:rPr lang="en-GB" sz="2000" dirty="0"/>
              <a:t>implies deliberate interference of other human beings within the area in which I could otherwise act. (TCL, 34)</a:t>
            </a:r>
          </a:p>
        </p:txBody>
      </p:sp>
    </p:spTree>
    <p:extLst>
      <p:ext uri="{BB962C8B-B14F-4D97-AF65-F5344CB8AC3E}">
        <p14:creationId xmlns:p14="http://schemas.microsoft.com/office/powerpoint/2010/main" val="2967378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166843"/>
            <a:ext cx="7200800" cy="5632311"/>
          </a:xfrm>
          <a:prstGeom prst="rect">
            <a:avLst/>
          </a:prstGeom>
        </p:spPr>
        <p:txBody>
          <a:bodyPr wrap="square">
            <a:spAutoFit/>
          </a:bodyPr>
          <a:lstStyle/>
          <a:p>
            <a:r>
              <a:rPr lang="en-GB" sz="2000" dirty="0"/>
              <a:t>To be coerced means to suffer some form of deliberate </a:t>
            </a:r>
            <a:r>
              <a:rPr lang="en-GB" sz="2000" dirty="0" smtClean="0"/>
              <a:t>interference </a:t>
            </a:r>
          </a:p>
          <a:p>
            <a:endParaRPr lang="en-GB" sz="2000" dirty="0"/>
          </a:p>
          <a:p>
            <a:r>
              <a:rPr lang="en-GB" sz="2000" dirty="0" smtClean="0"/>
              <a:t>(Would health warnings on cigarette packages be an example of such interference?)</a:t>
            </a:r>
            <a:endParaRPr lang="en-GB" sz="2000" dirty="0"/>
          </a:p>
          <a:p>
            <a:endParaRPr lang="en-GB" sz="2000" dirty="0" smtClean="0"/>
          </a:p>
          <a:p>
            <a:r>
              <a:rPr lang="en-GB" sz="2000" dirty="0" smtClean="0"/>
              <a:t>Not </a:t>
            </a:r>
            <a:r>
              <a:rPr lang="en-GB" sz="2000" dirty="0"/>
              <a:t>having the power to do x even though one wills to do x is not to lack </a:t>
            </a:r>
            <a:r>
              <a:rPr lang="en-GB" sz="2000" dirty="0" smtClean="0"/>
              <a:t>freedom, because it </a:t>
            </a:r>
            <a:r>
              <a:rPr lang="en-GB" sz="2000" dirty="0"/>
              <a:t>does not count as a case of being </a:t>
            </a:r>
            <a:r>
              <a:rPr lang="en-GB" sz="2000" dirty="0" smtClean="0"/>
              <a:t>deliberately </a:t>
            </a:r>
            <a:r>
              <a:rPr lang="en-GB" sz="2000" dirty="0"/>
              <a:t>prevented </a:t>
            </a:r>
            <a:r>
              <a:rPr lang="en-GB" sz="2000" dirty="0" smtClean="0"/>
              <a:t>from </a:t>
            </a:r>
            <a:r>
              <a:rPr lang="en-GB" sz="2000" dirty="0"/>
              <a:t>doing x </a:t>
            </a:r>
          </a:p>
          <a:p>
            <a:endParaRPr lang="en-GB" sz="2000" dirty="0" smtClean="0"/>
          </a:p>
          <a:p>
            <a:r>
              <a:rPr lang="en-GB" sz="2000" dirty="0" smtClean="0"/>
              <a:t>Proper </a:t>
            </a:r>
            <a:r>
              <a:rPr lang="en-GB" sz="2000" dirty="0"/>
              <a:t>content of concept of freedom v. what belongs only to conditions under which freedom can be effectively utilised</a:t>
            </a:r>
          </a:p>
          <a:p>
            <a:endParaRPr lang="en-GB" sz="2000" dirty="0" smtClean="0"/>
          </a:p>
          <a:p>
            <a:r>
              <a:rPr lang="en-GB" sz="2000" dirty="0" smtClean="0"/>
              <a:t>One buys </a:t>
            </a:r>
            <a:r>
              <a:rPr lang="en-GB" sz="2000" dirty="0"/>
              <a:t>a train ticket to London but is then </a:t>
            </a:r>
            <a:r>
              <a:rPr lang="en-GB" sz="2000" dirty="0" smtClean="0"/>
              <a:t>physically and deliberately (without good reason) prevented </a:t>
            </a:r>
            <a:r>
              <a:rPr lang="en-GB" sz="2000" dirty="0"/>
              <a:t>from boarding the train by another person (lack of opportunity)</a:t>
            </a:r>
          </a:p>
          <a:p>
            <a:endParaRPr lang="en-GB" sz="2000" dirty="0" smtClean="0"/>
          </a:p>
          <a:p>
            <a:r>
              <a:rPr lang="en-GB" sz="2000" dirty="0" smtClean="0"/>
              <a:t>One </a:t>
            </a:r>
            <a:r>
              <a:rPr lang="en-GB" sz="2000" dirty="0"/>
              <a:t>is not </a:t>
            </a:r>
            <a:r>
              <a:rPr lang="en-GB" sz="2000" dirty="0" smtClean="0"/>
              <a:t>able </a:t>
            </a:r>
            <a:r>
              <a:rPr lang="en-GB" sz="2000" dirty="0"/>
              <a:t>to afford a train ticket to London (lack of ability or means of making use of </a:t>
            </a:r>
            <a:r>
              <a:rPr lang="en-GB" sz="2000" dirty="0" smtClean="0"/>
              <a:t>an opportunity</a:t>
            </a:r>
            <a:r>
              <a:rPr lang="en-GB" sz="2000" dirty="0"/>
              <a:t>) </a:t>
            </a:r>
          </a:p>
        </p:txBody>
      </p:sp>
    </p:spTree>
    <p:extLst>
      <p:ext uri="{BB962C8B-B14F-4D97-AF65-F5344CB8AC3E}">
        <p14:creationId xmlns:p14="http://schemas.microsoft.com/office/powerpoint/2010/main" val="965256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692696"/>
            <a:ext cx="7128792" cy="6247864"/>
          </a:xfrm>
          <a:prstGeom prst="rect">
            <a:avLst/>
          </a:prstGeom>
        </p:spPr>
        <p:txBody>
          <a:bodyPr wrap="square">
            <a:spAutoFit/>
          </a:bodyPr>
          <a:lstStyle/>
          <a:p>
            <a:r>
              <a:rPr lang="en-GB" sz="2000" dirty="0"/>
              <a:t>What </a:t>
            </a:r>
            <a:r>
              <a:rPr lang="en-GB" sz="2000" dirty="0" smtClean="0"/>
              <a:t>amounts to deliberate </a:t>
            </a:r>
            <a:r>
              <a:rPr lang="en-GB" sz="2000" dirty="0"/>
              <a:t>interference</a:t>
            </a:r>
            <a:r>
              <a:rPr lang="en-GB" sz="2000" dirty="0" smtClean="0"/>
              <a:t>? Who </a:t>
            </a:r>
            <a:r>
              <a:rPr lang="en-GB" sz="2000" dirty="0"/>
              <a:t>or what is the agent of such interference? </a:t>
            </a:r>
          </a:p>
          <a:p>
            <a:endParaRPr lang="en-GB" sz="2000" dirty="0" smtClean="0"/>
          </a:p>
          <a:p>
            <a:r>
              <a:rPr lang="en-GB" sz="2000" dirty="0" smtClean="0"/>
              <a:t>No </a:t>
            </a:r>
            <a:r>
              <a:rPr lang="en-GB" sz="2000" dirty="0"/>
              <a:t>single person or group of persons may have deliberately intended a particular state of affairs (e.g. that person x cannot afford a train ticket to London)</a:t>
            </a:r>
          </a:p>
          <a:p>
            <a:endParaRPr lang="en-GB" sz="2000" dirty="0" smtClean="0"/>
          </a:p>
          <a:p>
            <a:r>
              <a:rPr lang="en-GB" sz="2000" dirty="0" smtClean="0"/>
              <a:t>By </a:t>
            </a:r>
            <a:r>
              <a:rPr lang="en-GB" sz="2000" dirty="0"/>
              <a:t>deliberately supporting a particular economic and social system, individuals or groups may </a:t>
            </a:r>
            <a:r>
              <a:rPr lang="en-GB" sz="2000" dirty="0" smtClean="0"/>
              <a:t>nevertheless indirectly </a:t>
            </a:r>
            <a:r>
              <a:rPr lang="en-GB" sz="2000" dirty="0"/>
              <a:t>intend this state of affairs </a:t>
            </a:r>
          </a:p>
          <a:p>
            <a:endParaRPr lang="en-GB" sz="2000" dirty="0" smtClean="0"/>
          </a:p>
          <a:p>
            <a:r>
              <a:rPr lang="en-GB" sz="2000" dirty="0" smtClean="0"/>
              <a:t>There is a causal </a:t>
            </a:r>
            <a:r>
              <a:rPr lang="en-GB" sz="2000" dirty="0"/>
              <a:t>connection between their actions and person x’s inability to do </a:t>
            </a:r>
            <a:r>
              <a:rPr lang="en-GB" sz="2000" dirty="0" smtClean="0"/>
              <a:t>something</a:t>
            </a:r>
          </a:p>
          <a:p>
            <a:endParaRPr lang="en-GB" sz="2000" dirty="0"/>
          </a:p>
          <a:p>
            <a:r>
              <a:rPr lang="en-GB" sz="2000" dirty="0"/>
              <a:t>Marx’s ruling </a:t>
            </a:r>
            <a:r>
              <a:rPr lang="en-GB" sz="2000" dirty="0" smtClean="0"/>
              <a:t>class - members </a:t>
            </a:r>
            <a:r>
              <a:rPr lang="en-GB" sz="2000" dirty="0"/>
              <a:t>of this class do not intend that proletariat x is prevented by y from doing z </a:t>
            </a:r>
          </a:p>
          <a:p>
            <a:endParaRPr lang="en-GB" sz="2000" dirty="0" smtClean="0"/>
          </a:p>
          <a:p>
            <a:r>
              <a:rPr lang="en-GB" sz="2000" dirty="0" smtClean="0"/>
              <a:t>They do </a:t>
            </a:r>
            <a:r>
              <a:rPr lang="en-GB" sz="2000" dirty="0"/>
              <a:t>intend that the proletariat as a class cannot do certain things (a particular state of affairs is intended by a particular group of people</a:t>
            </a:r>
            <a:r>
              <a:rPr lang="en-GB" sz="2000" dirty="0" smtClean="0"/>
              <a:t>)</a:t>
            </a:r>
            <a:endParaRPr lang="en-GB" sz="2000" dirty="0"/>
          </a:p>
        </p:txBody>
      </p:sp>
    </p:spTree>
    <p:extLst>
      <p:ext uri="{BB962C8B-B14F-4D97-AF65-F5344CB8AC3E}">
        <p14:creationId xmlns:p14="http://schemas.microsoft.com/office/powerpoint/2010/main" val="720666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836712"/>
            <a:ext cx="7200800" cy="5940088"/>
          </a:xfrm>
          <a:prstGeom prst="rect">
            <a:avLst/>
          </a:prstGeom>
        </p:spPr>
        <p:txBody>
          <a:bodyPr wrap="square">
            <a:spAutoFit/>
          </a:bodyPr>
          <a:lstStyle/>
          <a:p>
            <a:r>
              <a:rPr lang="en-GB" sz="2000" dirty="0"/>
              <a:t>Berlin denies there is any logical connection between negative freedom and democracy or self-government:</a:t>
            </a:r>
          </a:p>
          <a:p>
            <a:endParaRPr lang="en-GB" sz="2000" dirty="0" smtClean="0"/>
          </a:p>
          <a:p>
            <a:pPr marL="457200"/>
            <a:r>
              <a:rPr lang="en-GB" sz="2000" dirty="0" smtClean="0"/>
              <a:t>The </a:t>
            </a:r>
            <a:r>
              <a:rPr lang="en-GB" sz="2000" dirty="0"/>
              <a:t>answer to the question ‘Who governs me?’ is logically distinct from the question ‘How far does government interfere with me?’ It is in this difference that the great contrast between the two concepts of negative and positive liberty, in the end, consists. For the ‘positive’ sense of liberty comes to light if we try to answer the question, not ‘What am I free to do or be?’, but ‘By whom am I ruled?’ or ’Who is to say what I am, and what I am not, to be or do?’ (TCL, 42)</a:t>
            </a:r>
          </a:p>
          <a:p>
            <a:endParaRPr lang="en-GB" sz="2000" dirty="0" smtClean="0"/>
          </a:p>
          <a:p>
            <a:r>
              <a:rPr lang="en-GB" sz="2000" dirty="0" smtClean="0"/>
              <a:t>Berlin </a:t>
            </a:r>
            <a:r>
              <a:rPr lang="en-GB" sz="2000" dirty="0"/>
              <a:t>assumes </a:t>
            </a:r>
            <a:r>
              <a:rPr lang="en-GB" sz="2000" dirty="0" smtClean="0"/>
              <a:t>these sets </a:t>
            </a:r>
            <a:r>
              <a:rPr lang="en-GB" sz="2000" dirty="0"/>
              <a:t>of questions are </a:t>
            </a:r>
            <a:r>
              <a:rPr lang="en-GB" sz="2000" dirty="0" smtClean="0"/>
              <a:t>logically independent and </a:t>
            </a:r>
            <a:r>
              <a:rPr lang="en-GB" sz="2000" dirty="0"/>
              <a:t>that only one of them concerns freedom in </a:t>
            </a:r>
            <a:r>
              <a:rPr lang="en-GB" sz="2000" dirty="0" smtClean="0"/>
              <a:t>genuine (that is, ‘negative’) sense</a:t>
            </a:r>
          </a:p>
          <a:p>
            <a:endParaRPr lang="en-GB" sz="2000" dirty="0" smtClean="0"/>
          </a:p>
          <a:p>
            <a:r>
              <a:rPr lang="en-GB" sz="2000" dirty="0" smtClean="0"/>
              <a:t>But </a:t>
            </a:r>
            <a:r>
              <a:rPr lang="en-GB" sz="2000" dirty="0"/>
              <a:t>are they </a:t>
            </a:r>
            <a:r>
              <a:rPr lang="en-GB" sz="2000" dirty="0" smtClean="0"/>
              <a:t>independent of each other when </a:t>
            </a:r>
            <a:r>
              <a:rPr lang="en-GB" sz="2000" dirty="0"/>
              <a:t>the government determines the extent </a:t>
            </a:r>
            <a:r>
              <a:rPr lang="en-GB" sz="2000" dirty="0" smtClean="0"/>
              <a:t>to which I </a:t>
            </a:r>
            <a:r>
              <a:rPr lang="en-GB" sz="2000" dirty="0"/>
              <a:t>am free </a:t>
            </a:r>
            <a:r>
              <a:rPr lang="en-GB" sz="2000" dirty="0" smtClean="0"/>
              <a:t>from </a:t>
            </a:r>
            <a:r>
              <a:rPr lang="en-GB" sz="2000" dirty="0"/>
              <a:t>legal constraints and government interference?</a:t>
            </a:r>
          </a:p>
        </p:txBody>
      </p:sp>
    </p:spTree>
    <p:extLst>
      <p:ext uri="{BB962C8B-B14F-4D97-AF65-F5344CB8AC3E}">
        <p14:creationId xmlns:p14="http://schemas.microsoft.com/office/powerpoint/2010/main" val="1214302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196752"/>
            <a:ext cx="6624736" cy="4401205"/>
          </a:xfrm>
          <a:prstGeom prst="rect">
            <a:avLst/>
          </a:prstGeom>
        </p:spPr>
        <p:txBody>
          <a:bodyPr wrap="square">
            <a:spAutoFit/>
          </a:bodyPr>
          <a:lstStyle/>
          <a:p>
            <a:r>
              <a:rPr lang="en-GB" sz="2000" b="1" dirty="0"/>
              <a:t>2. Positive freedom</a:t>
            </a:r>
            <a:endParaRPr lang="en-GB" sz="2000" dirty="0"/>
          </a:p>
          <a:p>
            <a:endParaRPr lang="en-GB" sz="2000" dirty="0" smtClean="0"/>
          </a:p>
          <a:p>
            <a:r>
              <a:rPr lang="en-GB" sz="2000" dirty="0" smtClean="0"/>
              <a:t>Rooted </a:t>
            </a:r>
            <a:r>
              <a:rPr lang="en-GB" sz="2000" dirty="0"/>
              <a:t>in wish to be ‘one’s own master’ – my life and my decisions must depend upon me rather than external forces </a:t>
            </a:r>
          </a:p>
          <a:p>
            <a:endParaRPr lang="en-GB" sz="2000" dirty="0" smtClean="0"/>
          </a:p>
          <a:p>
            <a:r>
              <a:rPr lang="en-GB" sz="2000" dirty="0" smtClean="0"/>
              <a:t>Autonomy/self-direction  </a:t>
            </a:r>
            <a:r>
              <a:rPr lang="en-GB" sz="2000" dirty="0"/>
              <a:t>– ‘to be moved by reasons, by conscious purposes, which are my own, not by causes which affect me, as it were, from outside’ (TCL, 43)</a:t>
            </a:r>
          </a:p>
          <a:p>
            <a:endParaRPr lang="en-GB" sz="2000" dirty="0" smtClean="0"/>
          </a:p>
          <a:p>
            <a:r>
              <a:rPr lang="en-GB" sz="2000" dirty="0" smtClean="0"/>
              <a:t>Results </a:t>
            </a:r>
            <a:r>
              <a:rPr lang="en-GB" sz="2000" dirty="0"/>
              <a:t>in division between real, ideal self or higher (rational) nature (master) and inauthentic, lower (impulsive, irrational) self or nature (slave)</a:t>
            </a:r>
          </a:p>
          <a:p>
            <a:endParaRPr lang="en-GB" sz="2000" dirty="0" smtClean="0"/>
          </a:p>
          <a:p>
            <a:r>
              <a:rPr lang="en-GB" sz="2000" dirty="0" smtClean="0"/>
              <a:t>Tends to generate forms of totalitarianism </a:t>
            </a:r>
            <a:endParaRPr lang="en-GB" sz="2000" dirty="0"/>
          </a:p>
        </p:txBody>
      </p:sp>
    </p:spTree>
    <p:extLst>
      <p:ext uri="{BB962C8B-B14F-4D97-AF65-F5344CB8AC3E}">
        <p14:creationId xmlns:p14="http://schemas.microsoft.com/office/powerpoint/2010/main" val="1033087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028343"/>
            <a:ext cx="6480720" cy="5016758"/>
          </a:xfrm>
          <a:prstGeom prst="rect">
            <a:avLst/>
          </a:prstGeom>
        </p:spPr>
        <p:txBody>
          <a:bodyPr wrap="square">
            <a:spAutoFit/>
          </a:bodyPr>
          <a:lstStyle/>
          <a:p>
            <a:pPr marL="457200"/>
            <a:r>
              <a:rPr lang="en-GB" sz="2000" dirty="0"/>
              <a:t>[T]he real self may be conceived as something wider than the individual … as a social ‘whole’ of which the individual is an element or aspect … This entity is then identified as being the ‘true’ self which, by imposing its collective, or ‘organic’, single will upon its recalcitrant ‘members’, achieves its own, and therefore their, ‘higher’ freedom. (TCL, 44-5)</a:t>
            </a:r>
          </a:p>
          <a:p>
            <a:pPr marL="457200"/>
            <a:endParaRPr lang="en-GB" sz="2000" dirty="0" smtClean="0"/>
          </a:p>
          <a:p>
            <a:r>
              <a:rPr lang="en-GB" sz="2000" dirty="0" smtClean="0"/>
              <a:t>Is </a:t>
            </a:r>
            <a:r>
              <a:rPr lang="en-GB" sz="2000" dirty="0"/>
              <a:t>Berlin describing a logical connection between autonomy and the domination of the individual by society or some other collective agent?</a:t>
            </a:r>
          </a:p>
          <a:p>
            <a:endParaRPr lang="en-GB" sz="2000" dirty="0" smtClean="0"/>
          </a:p>
          <a:p>
            <a:r>
              <a:rPr lang="en-GB" sz="2000" dirty="0" smtClean="0"/>
              <a:t>Or has </a:t>
            </a:r>
            <a:r>
              <a:rPr lang="en-GB" sz="2000" dirty="0"/>
              <a:t>he introduced a thesis of about the relation between the individual and some form of social and political agency which </a:t>
            </a:r>
            <a:r>
              <a:rPr lang="en-GB" sz="2000" dirty="0" smtClean="0"/>
              <a:t>is, in fact, independent </a:t>
            </a:r>
            <a:r>
              <a:rPr lang="en-GB" sz="2000" dirty="0"/>
              <a:t>of the positive conception of freedom he describes?</a:t>
            </a:r>
          </a:p>
        </p:txBody>
      </p:sp>
    </p:spTree>
    <p:extLst>
      <p:ext uri="{BB962C8B-B14F-4D97-AF65-F5344CB8AC3E}">
        <p14:creationId xmlns:p14="http://schemas.microsoft.com/office/powerpoint/2010/main" val="1441568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305342"/>
            <a:ext cx="6984776" cy="4093428"/>
          </a:xfrm>
          <a:prstGeom prst="rect">
            <a:avLst/>
          </a:prstGeom>
        </p:spPr>
        <p:txBody>
          <a:bodyPr wrap="square">
            <a:spAutoFit/>
          </a:bodyPr>
          <a:lstStyle/>
          <a:p>
            <a:pPr marL="457200"/>
            <a:r>
              <a:rPr lang="en-GB" sz="2000" dirty="0"/>
              <a:t>In this way the rationalist argument, with its assumption of the single true solution, has led by steps which, if not logically valid, are historically and psychologically intelligible from an ethical doctrine of individual responsibility and individual self-perfection to an authoritarian State obedient to the directives of an élite of Platonic guardians. (TCL, 54)</a:t>
            </a:r>
          </a:p>
          <a:p>
            <a:pPr marL="457200"/>
            <a:endParaRPr lang="en-GB" sz="2000" dirty="0" smtClean="0"/>
          </a:p>
          <a:p>
            <a:r>
              <a:rPr lang="en-GB" sz="2000" dirty="0" smtClean="0"/>
              <a:t>There appears, then, </a:t>
            </a:r>
            <a:r>
              <a:rPr lang="en-GB" sz="2000" dirty="0"/>
              <a:t>to be only a contingent connection between positive </a:t>
            </a:r>
            <a:r>
              <a:rPr lang="en-GB" sz="2000" dirty="0" smtClean="0"/>
              <a:t>freedom </a:t>
            </a:r>
            <a:r>
              <a:rPr lang="en-GB" sz="2000" dirty="0"/>
              <a:t>and totalitarianism </a:t>
            </a:r>
          </a:p>
          <a:p>
            <a:endParaRPr lang="en-GB" sz="2000" dirty="0" smtClean="0"/>
          </a:p>
          <a:p>
            <a:r>
              <a:rPr lang="en-GB" sz="2000" dirty="0" smtClean="0"/>
              <a:t>Notion </a:t>
            </a:r>
            <a:r>
              <a:rPr lang="en-GB" sz="2000" dirty="0"/>
              <a:t>of real self justifies coercing others into doing what they would have done if they had obeyed its commands instead of their lower self</a:t>
            </a:r>
          </a:p>
        </p:txBody>
      </p:sp>
    </p:spTree>
    <p:extLst>
      <p:ext uri="{BB962C8B-B14F-4D97-AF65-F5344CB8AC3E}">
        <p14:creationId xmlns:p14="http://schemas.microsoft.com/office/powerpoint/2010/main" val="23596855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2198</Words>
  <Application>Microsoft Office PowerPoint</Application>
  <PresentationFormat>On-screen Show (4:3)</PresentationFormat>
  <Paragraphs>168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Berlin’s distinction between positive and negative freedom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Berlin’s distinction between positive and negative freedom</dc:title>
  <dc:creator>David</dc:creator>
  <cp:lastModifiedBy>David</cp:lastModifiedBy>
  <cp:revision>19</cp:revision>
  <dcterms:created xsi:type="dcterms:W3CDTF">2014-10-23T08:27:33Z</dcterms:created>
  <dcterms:modified xsi:type="dcterms:W3CDTF">2016-03-11T15:31:14Z</dcterms:modified>
</cp:coreProperties>
</file>