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1F73-0F2A-4916-8750-6BA691DD22E4}" type="datetimeFigureOut">
              <a:rPr lang="en-GB" smtClean="0"/>
              <a:t>10/01/2016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D66C-767D-4498-9020-BF98F29F1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834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1F73-0F2A-4916-8750-6BA691DD22E4}" type="datetimeFigureOut">
              <a:rPr lang="en-GB" smtClean="0"/>
              <a:t>10/01/2016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D66C-767D-4498-9020-BF98F29F1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68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1F73-0F2A-4916-8750-6BA691DD22E4}" type="datetimeFigureOut">
              <a:rPr lang="en-GB" smtClean="0"/>
              <a:t>10/01/2016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D66C-767D-4498-9020-BF98F29F1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599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1F73-0F2A-4916-8750-6BA691DD22E4}" type="datetimeFigureOut">
              <a:rPr lang="en-GB" smtClean="0"/>
              <a:t>10/01/2016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D66C-767D-4498-9020-BF98F29F1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556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1F73-0F2A-4916-8750-6BA691DD22E4}" type="datetimeFigureOut">
              <a:rPr lang="en-GB" smtClean="0"/>
              <a:t>10/01/2016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D66C-767D-4498-9020-BF98F29F1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1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1F73-0F2A-4916-8750-6BA691DD22E4}" type="datetimeFigureOut">
              <a:rPr lang="en-GB" smtClean="0"/>
              <a:t>10/01/2016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D66C-767D-4498-9020-BF98F29F1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66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1F73-0F2A-4916-8750-6BA691DD22E4}" type="datetimeFigureOut">
              <a:rPr lang="en-GB" smtClean="0"/>
              <a:t>10/01/2016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D66C-767D-4498-9020-BF98F29F1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889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1F73-0F2A-4916-8750-6BA691DD22E4}" type="datetimeFigureOut">
              <a:rPr lang="en-GB" smtClean="0"/>
              <a:t>10/01/2016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D66C-767D-4498-9020-BF98F29F1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336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1F73-0F2A-4916-8750-6BA691DD22E4}" type="datetimeFigureOut">
              <a:rPr lang="en-GB" smtClean="0"/>
              <a:t>10/01/2016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D66C-767D-4498-9020-BF98F29F1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840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1F73-0F2A-4916-8750-6BA691DD22E4}" type="datetimeFigureOut">
              <a:rPr lang="en-GB" smtClean="0"/>
              <a:t>10/01/2016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D66C-767D-4498-9020-BF98F29F1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112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1F73-0F2A-4916-8750-6BA691DD22E4}" type="datetimeFigureOut">
              <a:rPr lang="en-GB" smtClean="0"/>
              <a:t>10/01/2016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D66C-767D-4498-9020-BF98F29F1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906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D1F73-0F2A-4916-8750-6BA691DD22E4}" type="datetimeFigureOut">
              <a:rPr lang="en-GB" smtClean="0"/>
              <a:t>10/01/2016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2D66C-767D-4498-9020-BF98F29F1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822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Machiavelli on </a:t>
            </a:r>
            <a:r>
              <a:rPr lang="en-GB" dirty="0" smtClean="0"/>
              <a:t>freedom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229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607" y="1052736"/>
            <a:ext cx="7056785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(1) </a:t>
            </a:r>
            <a:r>
              <a:rPr lang="en-GB" sz="2000" u="sng" dirty="0"/>
              <a:t>Political freedom</a:t>
            </a:r>
            <a:r>
              <a:rPr lang="en-GB" sz="2000" dirty="0"/>
              <a:t> (liberty) = self-government, independence of any authority except that of the community (city/state) itself</a:t>
            </a:r>
          </a:p>
          <a:p>
            <a:endParaRPr lang="en-GB" sz="2000" dirty="0" smtClean="0"/>
          </a:p>
          <a:p>
            <a:r>
              <a:rPr lang="en-GB" sz="2000" dirty="0" smtClean="0"/>
              <a:t>Self-government </a:t>
            </a:r>
            <a:r>
              <a:rPr lang="en-GB" sz="2000" dirty="0"/>
              <a:t>= people (</a:t>
            </a:r>
            <a:r>
              <a:rPr lang="en-GB" sz="2000" dirty="0" err="1"/>
              <a:t>i</a:t>
            </a:r>
            <a:r>
              <a:rPr lang="en-GB" sz="2000" dirty="0"/>
              <a:t>) determining by means of their own judgement and (ii) subjecting themselves to laws and institutions aimed at the common good – ‘a free and ordered mode of life’ (D, 157).</a:t>
            </a:r>
          </a:p>
          <a:p>
            <a:endParaRPr lang="en-GB" sz="2000" dirty="0" smtClean="0"/>
          </a:p>
          <a:p>
            <a:r>
              <a:rPr lang="en-GB" sz="2000" dirty="0" smtClean="0"/>
              <a:t>Negative </a:t>
            </a:r>
            <a:r>
              <a:rPr lang="en-GB" sz="2000" dirty="0"/>
              <a:t>aspect – freedom from (the absence of ‘servitude’, ‘tyranny’, ‘the yoke’)</a:t>
            </a:r>
          </a:p>
          <a:p>
            <a:endParaRPr lang="en-GB" sz="2000" dirty="0" smtClean="0"/>
          </a:p>
          <a:p>
            <a:r>
              <a:rPr lang="en-GB" sz="2000" dirty="0" smtClean="0"/>
              <a:t>Internal </a:t>
            </a:r>
            <a:r>
              <a:rPr lang="en-GB" sz="2000" dirty="0"/>
              <a:t>servitude – rule of tyrant</a:t>
            </a:r>
          </a:p>
          <a:p>
            <a:endParaRPr lang="en-GB" sz="2000" dirty="0" smtClean="0"/>
          </a:p>
          <a:p>
            <a:r>
              <a:rPr lang="en-GB" sz="2000" dirty="0" smtClean="0"/>
              <a:t>External </a:t>
            </a:r>
            <a:r>
              <a:rPr lang="en-GB" sz="2000" dirty="0"/>
              <a:t>servitude – foreign power</a:t>
            </a:r>
          </a:p>
          <a:p>
            <a:endParaRPr lang="en-GB" sz="2000" dirty="0" smtClean="0"/>
          </a:p>
          <a:p>
            <a:r>
              <a:rPr lang="en-GB" sz="2000" dirty="0" smtClean="0"/>
              <a:t>(</a:t>
            </a:r>
            <a:r>
              <a:rPr lang="en-GB" sz="2000" dirty="0"/>
              <a:t>Machiavelli </a:t>
            </a:r>
            <a:r>
              <a:rPr lang="en-GB" sz="2000" dirty="0" smtClean="0"/>
              <a:t>describes </a:t>
            </a:r>
            <a:r>
              <a:rPr lang="en-GB" sz="2000" dirty="0"/>
              <a:t>with aid of historical examples </a:t>
            </a:r>
            <a:r>
              <a:rPr lang="en-GB" sz="2000" dirty="0" smtClean="0"/>
              <a:t>measures necessary </a:t>
            </a:r>
            <a:r>
              <a:rPr lang="en-GB" sz="2000" dirty="0"/>
              <a:t>to secure this freedom)</a:t>
            </a:r>
          </a:p>
        </p:txBody>
      </p:sp>
    </p:spTree>
    <p:extLst>
      <p:ext uri="{BB962C8B-B14F-4D97-AF65-F5344CB8AC3E}">
        <p14:creationId xmlns:p14="http://schemas.microsoft.com/office/powerpoint/2010/main" val="159909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75656" y="2136339"/>
            <a:ext cx="65527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(2) </a:t>
            </a:r>
            <a:r>
              <a:rPr lang="en-GB" sz="2000" u="sng" dirty="0"/>
              <a:t>Civil freedom</a:t>
            </a:r>
            <a:r>
              <a:rPr lang="en-GB" sz="2000" dirty="0"/>
              <a:t> = security of person and property, freedom from fear of others, freedom to marry, trade etc. (liberties)</a:t>
            </a:r>
          </a:p>
          <a:p>
            <a:endParaRPr lang="en-GB" sz="2000" dirty="0" smtClean="0"/>
          </a:p>
          <a:p>
            <a:r>
              <a:rPr lang="en-GB" sz="2000" dirty="0" smtClean="0"/>
              <a:t>Individuals </a:t>
            </a:r>
            <a:r>
              <a:rPr lang="en-GB" sz="2000" dirty="0"/>
              <a:t>are free only as a consequence of being citizens of a free city/state</a:t>
            </a:r>
          </a:p>
          <a:p>
            <a:endParaRPr lang="en-GB" sz="2000" dirty="0" smtClean="0"/>
          </a:p>
          <a:p>
            <a:r>
              <a:rPr lang="en-GB" sz="2000" dirty="0" smtClean="0"/>
              <a:t>Thus</a:t>
            </a:r>
            <a:r>
              <a:rPr lang="en-GB" sz="2000" dirty="0"/>
              <a:t>, freedom in sense (2) is conditional on freedom in sense (1) which in turn depends on the ability, power, attitudes etc. required to gain or to maintain this freedom</a:t>
            </a:r>
          </a:p>
        </p:txBody>
      </p:sp>
    </p:spTree>
    <p:extLst>
      <p:ext uri="{BB962C8B-B14F-4D97-AF65-F5344CB8AC3E}">
        <p14:creationId xmlns:p14="http://schemas.microsoft.com/office/powerpoint/2010/main" val="302606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75656" y="1028343"/>
            <a:ext cx="64087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u="sng" dirty="0"/>
              <a:t>Implications</a:t>
            </a:r>
            <a:endParaRPr lang="en-GB" sz="2000" dirty="0"/>
          </a:p>
          <a:p>
            <a:pPr lvl="0"/>
            <a:endParaRPr lang="en-GB" sz="20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Collective </a:t>
            </a:r>
            <a:r>
              <a:rPr lang="en-GB" sz="2000" dirty="0"/>
              <a:t>freedom is more fundamental than personal freedom, in that the latter is not possible without the former</a:t>
            </a:r>
          </a:p>
          <a:p>
            <a:r>
              <a:rPr lang="en-GB" sz="2000" dirty="0"/>
              <a:t> 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/>
              <a:t>Freedom can be lost, unlike metaphysical freedom/freedom of the will, which is an essential property of the will (that may nevertheless not be exercised)</a:t>
            </a:r>
          </a:p>
          <a:p>
            <a:r>
              <a:rPr lang="en-GB" sz="2000" dirty="0"/>
              <a:t> </a:t>
            </a:r>
          </a:p>
          <a:p>
            <a:r>
              <a:rPr lang="en-GB" sz="2000" dirty="0"/>
              <a:t>People may lack ability, power, attitudes etc. required to establish or maintain political freedom</a:t>
            </a:r>
          </a:p>
          <a:p>
            <a:r>
              <a:rPr lang="en-GB" sz="2000" dirty="0"/>
              <a:t> </a:t>
            </a:r>
          </a:p>
          <a:p>
            <a:r>
              <a:rPr lang="en-GB" sz="2000" dirty="0"/>
              <a:t>Laws and institutions must therefore be designed in such a way as to </a:t>
            </a:r>
            <a:r>
              <a:rPr lang="en-GB" sz="2000"/>
              <a:t>prevent </a:t>
            </a:r>
            <a:r>
              <a:rPr lang="en-GB" sz="2000" smtClean="0"/>
              <a:t>corruption </a:t>
            </a:r>
            <a:r>
              <a:rPr lang="en-GB" sz="2000" dirty="0"/>
              <a:t>of the political body </a:t>
            </a:r>
          </a:p>
        </p:txBody>
      </p:sp>
    </p:spTree>
    <p:extLst>
      <p:ext uri="{BB962C8B-B14F-4D97-AF65-F5344CB8AC3E}">
        <p14:creationId xmlns:p14="http://schemas.microsoft.com/office/powerpoint/2010/main" val="296283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7624" y="908720"/>
            <a:ext cx="68407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A puzzle: </a:t>
            </a:r>
          </a:p>
          <a:p>
            <a:r>
              <a:rPr lang="en-GB" sz="2000" dirty="0"/>
              <a:t> </a:t>
            </a:r>
          </a:p>
          <a:p>
            <a:r>
              <a:rPr lang="en-GB" sz="2000" dirty="0"/>
              <a:t>Machiavelli assumes that people value freedom – ‘love of liberty’ – and are therefore motivated to gain or to maintain their political freedom</a:t>
            </a:r>
          </a:p>
          <a:p>
            <a:r>
              <a:rPr lang="en-GB" sz="2000" dirty="0"/>
              <a:t> </a:t>
            </a:r>
          </a:p>
          <a:p>
            <a:r>
              <a:rPr lang="en-GB" sz="2000" dirty="0"/>
              <a:t>He also claims, however, that this love is a product of the advantageous consequences of political and civil freedom:</a:t>
            </a:r>
          </a:p>
          <a:p>
            <a:r>
              <a:rPr lang="en-GB" sz="2000" dirty="0"/>
              <a:t> </a:t>
            </a:r>
          </a:p>
          <a:p>
            <a:pPr marL="450000"/>
            <a:r>
              <a:rPr lang="en-GB" sz="2000" dirty="0"/>
              <a:t>It is easy to see how this affection of peoples for self-government comes about, for experience shows that cities have never increased either in dominion or wealth, unless they have been independent. (D, 275)</a:t>
            </a:r>
          </a:p>
          <a:p>
            <a:r>
              <a:rPr lang="en-GB" sz="2000" dirty="0"/>
              <a:t> </a:t>
            </a:r>
          </a:p>
          <a:p>
            <a:r>
              <a:rPr lang="en-GB" sz="2000" dirty="0"/>
              <a:t>Increased ‘dominion’ or wealth is an </a:t>
            </a:r>
            <a:r>
              <a:rPr lang="en-GB" sz="2000" u="sng" dirty="0"/>
              <a:t>effect</a:t>
            </a:r>
            <a:r>
              <a:rPr lang="en-GB" sz="2000" dirty="0"/>
              <a:t> of self-government </a:t>
            </a:r>
          </a:p>
          <a:p>
            <a:r>
              <a:rPr lang="en-GB" sz="2000" dirty="0"/>
              <a:t> </a:t>
            </a:r>
          </a:p>
          <a:p>
            <a:r>
              <a:rPr lang="en-GB" sz="2000" dirty="0"/>
              <a:t>It must, therefore, logically follow the latter, which is its </a:t>
            </a:r>
            <a:r>
              <a:rPr lang="en-GB" sz="2000" u="sng" dirty="0"/>
              <a:t>cause</a:t>
            </a:r>
            <a:r>
              <a:rPr lang="en-GB" sz="2000" dirty="0"/>
              <a:t>, in time</a:t>
            </a:r>
          </a:p>
        </p:txBody>
      </p:sp>
    </p:spTree>
    <p:extLst>
      <p:ext uri="{BB962C8B-B14F-4D97-AF65-F5344CB8AC3E}">
        <p14:creationId xmlns:p14="http://schemas.microsoft.com/office/powerpoint/2010/main" val="242610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608" y="1628800"/>
            <a:ext cx="727280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Yet Machiavelli implies that love of freedom is a condition of wanting to be politically free and having the capacity to be so</a:t>
            </a:r>
          </a:p>
          <a:p>
            <a:r>
              <a:rPr lang="en-GB" sz="2000" dirty="0"/>
              <a:t> </a:t>
            </a:r>
          </a:p>
          <a:p>
            <a:r>
              <a:rPr lang="en-GB" sz="2000" dirty="0"/>
              <a:t>This emotion cannot, therefore, temporally follow the good effects of the self-government of which it is the </a:t>
            </a:r>
            <a:r>
              <a:rPr lang="en-GB" sz="2000" dirty="0" smtClean="0"/>
              <a:t>cause</a:t>
            </a:r>
          </a:p>
          <a:p>
            <a:endParaRPr lang="en-GB" sz="2000" dirty="0"/>
          </a:p>
          <a:p>
            <a:r>
              <a:rPr lang="en-GB" sz="2000" dirty="0" smtClean="0"/>
              <a:t>Nor </a:t>
            </a:r>
            <a:r>
              <a:rPr lang="en-GB" sz="2000" i="1" dirty="0"/>
              <a:t>ipso facto</a:t>
            </a:r>
            <a:r>
              <a:rPr lang="en-GB" sz="2000" dirty="0"/>
              <a:t> can it be subsequent to any good effect of which self-government is the cause</a:t>
            </a:r>
          </a:p>
          <a:p>
            <a:r>
              <a:rPr lang="en-GB" sz="2000" dirty="0"/>
              <a:t> </a:t>
            </a:r>
          </a:p>
          <a:p>
            <a:r>
              <a:rPr lang="en-GB" sz="2000" dirty="0"/>
              <a:t> </a:t>
            </a:r>
            <a:r>
              <a:rPr lang="en-GB" sz="2000" dirty="0" smtClean="0"/>
              <a:t>If </a:t>
            </a:r>
            <a:r>
              <a:rPr lang="en-GB" sz="2000" dirty="0"/>
              <a:t>civil and political freedom can be lost, whereas metaphysical freedom cannot be, they must be logically independent of the latter</a:t>
            </a:r>
          </a:p>
        </p:txBody>
      </p:sp>
    </p:spTree>
    <p:extLst>
      <p:ext uri="{BB962C8B-B14F-4D97-AF65-F5344CB8AC3E}">
        <p14:creationId xmlns:p14="http://schemas.microsoft.com/office/powerpoint/2010/main" val="144261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1196752"/>
            <a:ext cx="734481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Machiavelli appears to reject the idea of free will:</a:t>
            </a:r>
          </a:p>
          <a:p>
            <a:r>
              <a:rPr lang="en-GB" sz="2000" dirty="0"/>
              <a:t> </a:t>
            </a:r>
          </a:p>
          <a:p>
            <a:r>
              <a:rPr lang="en-GB" sz="2000" dirty="0"/>
              <a:t>Success is likely if and only if one’s conduct, as determined by one’s character (being by nature prudent, impetuous etc.), is suited to the particular circumstances</a:t>
            </a:r>
          </a:p>
          <a:p>
            <a:r>
              <a:rPr lang="en-GB" sz="2000" dirty="0"/>
              <a:t> </a:t>
            </a:r>
          </a:p>
          <a:p>
            <a:pPr marL="450000"/>
            <a:r>
              <a:rPr lang="en-GB" sz="2000" dirty="0" err="1"/>
              <a:t>Fabius</a:t>
            </a:r>
            <a:r>
              <a:rPr lang="en-GB" sz="2000" dirty="0"/>
              <a:t> behaved naturally and not by choice (D, 430)</a:t>
            </a:r>
          </a:p>
          <a:p>
            <a:pPr marL="450000"/>
            <a:r>
              <a:rPr lang="en-GB" sz="2000" dirty="0"/>
              <a:t> </a:t>
            </a:r>
          </a:p>
          <a:p>
            <a:pPr marL="450000"/>
            <a:r>
              <a:rPr lang="en-GB" sz="2000" dirty="0"/>
              <a:t>it is impossible to go against what nature inclines us to do. (D, 431)</a:t>
            </a:r>
          </a:p>
          <a:p>
            <a:pPr marL="450000"/>
            <a:r>
              <a:rPr lang="en-GB" sz="2000" dirty="0"/>
              <a:t> </a:t>
            </a:r>
          </a:p>
          <a:p>
            <a:r>
              <a:rPr lang="en-GB" sz="2000" dirty="0"/>
              <a:t>Human freedom in the sense of political freedom nevertheless has a role to play</a:t>
            </a:r>
          </a:p>
          <a:p>
            <a:r>
              <a:rPr lang="en-GB" sz="2000" dirty="0"/>
              <a:t> </a:t>
            </a:r>
          </a:p>
          <a:p>
            <a:r>
              <a:rPr lang="en-GB" sz="2000" dirty="0"/>
              <a:t>Human beings can resist ‘Fortune’ by organising the community (self-government) of which they are members in the ways most likely to withstand internal and external forces that threaten their freedom</a:t>
            </a:r>
          </a:p>
        </p:txBody>
      </p:sp>
    </p:spTree>
    <p:extLst>
      <p:ext uri="{BB962C8B-B14F-4D97-AF65-F5344CB8AC3E}">
        <p14:creationId xmlns:p14="http://schemas.microsoft.com/office/powerpoint/2010/main" val="56530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251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Machiavelli on freedom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Machiavelli on freedom</dc:title>
  <dc:creator>David</dc:creator>
  <cp:lastModifiedBy>David</cp:lastModifiedBy>
  <cp:revision>3</cp:revision>
  <dcterms:created xsi:type="dcterms:W3CDTF">2016-01-10T11:27:23Z</dcterms:created>
  <dcterms:modified xsi:type="dcterms:W3CDTF">2016-01-10T11:55:04Z</dcterms:modified>
</cp:coreProperties>
</file>