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5" r:id="rId1"/>
  </p:sldMasterIdLst>
  <p:notesMasterIdLst>
    <p:notesMasterId r:id="rId24"/>
  </p:notesMasterIdLst>
  <p:sldIdLst>
    <p:sldId id="256" r:id="rId2"/>
    <p:sldId id="258" r:id="rId3"/>
    <p:sldId id="257" r:id="rId4"/>
    <p:sldId id="281" r:id="rId5"/>
    <p:sldId id="283" r:id="rId6"/>
    <p:sldId id="260" r:id="rId7"/>
    <p:sldId id="277" r:id="rId8"/>
    <p:sldId id="261" r:id="rId9"/>
    <p:sldId id="273" r:id="rId10"/>
    <p:sldId id="262" r:id="rId11"/>
    <p:sldId id="264" r:id="rId12"/>
    <p:sldId id="285" r:id="rId13"/>
    <p:sldId id="265" r:id="rId14"/>
    <p:sldId id="274" r:id="rId15"/>
    <p:sldId id="271" r:id="rId16"/>
    <p:sldId id="286" r:id="rId17"/>
    <p:sldId id="275" r:id="rId18"/>
    <p:sldId id="270" r:id="rId19"/>
    <p:sldId id="269" r:id="rId20"/>
    <p:sldId id="276" r:id="rId21"/>
    <p:sldId id="267" r:id="rId22"/>
    <p:sldId id="278" r:id="rId23"/>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710" autoAdjust="0"/>
  </p:normalViewPr>
  <p:slideViewPr>
    <p:cSldViewPr>
      <p:cViewPr varScale="1">
        <p:scale>
          <a:sx n="60" d="100"/>
          <a:sy n="60" d="100"/>
        </p:scale>
        <p:origin x="-156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8F36A565-827C-4136-83E6-C74FB5815752}" type="datetimeFigureOut">
              <a:rPr lang="en-GB" smtClean="0"/>
              <a:pPr/>
              <a:t>17/11/2015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1D6A8DEB-F291-4861-9DDA-B37621FC2DDC}" type="slidenum">
              <a:rPr lang="en-GB" smtClean="0"/>
              <a:pPr/>
              <a:t>‹#›</a:t>
            </a:fld>
            <a:endParaRPr lang="en-GB"/>
          </a:p>
        </p:txBody>
      </p:sp>
    </p:spTree>
    <p:extLst>
      <p:ext uri="{BB962C8B-B14F-4D97-AF65-F5344CB8AC3E}">
        <p14:creationId xmlns="" xmlns:p14="http://schemas.microsoft.com/office/powerpoint/2010/main" val="1540383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D6A8DEB-F291-4861-9DDA-B37621FC2DDC}" type="slidenum">
              <a:rPr lang="en-GB" smtClean="0"/>
              <a:pPr/>
              <a:t>2</a:t>
            </a:fld>
            <a:endParaRPr lang="en-GB"/>
          </a:p>
        </p:txBody>
      </p:sp>
    </p:spTree>
    <p:extLst>
      <p:ext uri="{BB962C8B-B14F-4D97-AF65-F5344CB8AC3E}">
        <p14:creationId xmlns="" xmlns:p14="http://schemas.microsoft.com/office/powerpoint/2010/main" val="3040891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D6A8DEB-F291-4861-9DDA-B37621FC2DDC}" type="slidenum">
              <a:rPr lang="en-GB" smtClean="0"/>
              <a:pPr/>
              <a:t>11</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D6A8DEB-F291-4861-9DDA-B37621FC2DDC}" type="slidenum">
              <a:rPr lang="en-GB" smtClean="0"/>
              <a:pPr/>
              <a:t>12</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D6A8DEB-F291-4861-9DDA-B37621FC2DDC}" type="slidenum">
              <a:rPr lang="en-GB" smtClean="0"/>
              <a:pPr/>
              <a:t>13</a:t>
            </a:fld>
            <a:endParaRPr lang="en-GB"/>
          </a:p>
        </p:txBody>
      </p:sp>
    </p:spTree>
    <p:extLst>
      <p:ext uri="{BB962C8B-B14F-4D97-AF65-F5344CB8AC3E}">
        <p14:creationId xmlns="" xmlns:p14="http://schemas.microsoft.com/office/powerpoint/2010/main" val="8610215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D6A8DEB-F291-4861-9DDA-B37621FC2DDC}" type="slidenum">
              <a:rPr lang="en-GB" smtClean="0"/>
              <a:pPr/>
              <a:t>15</a:t>
            </a:fld>
            <a:endParaRPr lang="en-GB"/>
          </a:p>
        </p:txBody>
      </p:sp>
    </p:spTree>
    <p:extLst>
      <p:ext uri="{BB962C8B-B14F-4D97-AF65-F5344CB8AC3E}">
        <p14:creationId xmlns="" xmlns:p14="http://schemas.microsoft.com/office/powerpoint/2010/main" val="2336651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smtClean="0"/>
          </a:p>
        </p:txBody>
      </p:sp>
      <p:sp>
        <p:nvSpPr>
          <p:cNvPr id="4" name="Slide Number Placeholder 3"/>
          <p:cNvSpPr>
            <a:spLocks noGrp="1"/>
          </p:cNvSpPr>
          <p:nvPr>
            <p:ph type="sldNum" sz="quarter" idx="10"/>
          </p:nvPr>
        </p:nvSpPr>
        <p:spPr/>
        <p:txBody>
          <a:bodyPr/>
          <a:lstStyle/>
          <a:p>
            <a:fld id="{1D6A8DEB-F291-4861-9DDA-B37621FC2DDC}" type="slidenum">
              <a:rPr lang="en-GB" smtClean="0"/>
              <a:pPr/>
              <a:t>17</a:t>
            </a:fld>
            <a:endParaRPr lang="en-GB"/>
          </a:p>
        </p:txBody>
      </p:sp>
    </p:spTree>
    <p:extLst>
      <p:ext uri="{BB962C8B-B14F-4D97-AF65-F5344CB8AC3E}">
        <p14:creationId xmlns="" xmlns:p14="http://schemas.microsoft.com/office/powerpoint/2010/main" val="2787228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aseline="0" dirty="0" smtClean="0"/>
          </a:p>
        </p:txBody>
      </p:sp>
      <p:sp>
        <p:nvSpPr>
          <p:cNvPr id="4" name="Slide Number Placeholder 3"/>
          <p:cNvSpPr>
            <a:spLocks noGrp="1"/>
          </p:cNvSpPr>
          <p:nvPr>
            <p:ph type="sldNum" sz="quarter" idx="10"/>
          </p:nvPr>
        </p:nvSpPr>
        <p:spPr/>
        <p:txBody>
          <a:bodyPr/>
          <a:lstStyle/>
          <a:p>
            <a:fld id="{1D6A8DEB-F291-4861-9DDA-B37621FC2DDC}" type="slidenum">
              <a:rPr lang="en-GB" smtClean="0"/>
              <a:pPr/>
              <a:t>18</a:t>
            </a:fld>
            <a:endParaRPr lang="en-GB"/>
          </a:p>
        </p:txBody>
      </p:sp>
    </p:spTree>
    <p:extLst>
      <p:ext uri="{BB962C8B-B14F-4D97-AF65-F5344CB8AC3E}">
        <p14:creationId xmlns="" xmlns:p14="http://schemas.microsoft.com/office/powerpoint/2010/main" val="4687031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D6A8DEB-F291-4861-9DDA-B37621FC2DDC}" type="slidenum">
              <a:rPr lang="en-GB" smtClean="0"/>
              <a:pPr/>
              <a:t>21</a:t>
            </a:fld>
            <a:endParaRPr lang="en-GB"/>
          </a:p>
        </p:txBody>
      </p:sp>
    </p:spTree>
    <p:extLst>
      <p:ext uri="{BB962C8B-B14F-4D97-AF65-F5344CB8AC3E}">
        <p14:creationId xmlns="" xmlns:p14="http://schemas.microsoft.com/office/powerpoint/2010/main" val="11015139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D6A8DEB-F291-4861-9DDA-B37621FC2DDC}" type="slidenum">
              <a:rPr lang="en-GB" smtClean="0"/>
              <a:pPr/>
              <a:t>22</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a:buFont typeface="Arial" pitchFamily="34" charset="0"/>
              <a:buNone/>
            </a:pPr>
            <a:endParaRPr lang="en-GB" dirty="0"/>
          </a:p>
        </p:txBody>
      </p:sp>
      <p:sp>
        <p:nvSpPr>
          <p:cNvPr id="4" name="Slide Number Placeholder 3"/>
          <p:cNvSpPr>
            <a:spLocks noGrp="1"/>
          </p:cNvSpPr>
          <p:nvPr>
            <p:ph type="sldNum" sz="quarter" idx="10"/>
          </p:nvPr>
        </p:nvSpPr>
        <p:spPr/>
        <p:txBody>
          <a:bodyPr/>
          <a:lstStyle/>
          <a:p>
            <a:fld id="{1D6A8DEB-F291-4861-9DDA-B37621FC2DDC}" type="slidenum">
              <a:rPr lang="en-GB" smtClean="0"/>
              <a:pPr/>
              <a:t>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aseline="0" dirty="0" smtClean="0"/>
          </a:p>
        </p:txBody>
      </p:sp>
      <p:sp>
        <p:nvSpPr>
          <p:cNvPr id="4" name="Slide Number Placeholder 3"/>
          <p:cNvSpPr>
            <a:spLocks noGrp="1"/>
          </p:cNvSpPr>
          <p:nvPr>
            <p:ph type="sldNum" sz="quarter" idx="10"/>
          </p:nvPr>
        </p:nvSpPr>
        <p:spPr/>
        <p:txBody>
          <a:bodyPr/>
          <a:lstStyle/>
          <a:p>
            <a:fld id="{F0CAEEFD-709D-46EA-8BB7-F3A26724E513}" type="slidenum">
              <a:rPr lang="en-GB" smtClean="0"/>
              <a:pPr/>
              <a:t>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aseline="0" dirty="0" smtClean="0"/>
          </a:p>
        </p:txBody>
      </p:sp>
      <p:sp>
        <p:nvSpPr>
          <p:cNvPr id="4" name="Slide Number Placeholder 3"/>
          <p:cNvSpPr>
            <a:spLocks noGrp="1"/>
          </p:cNvSpPr>
          <p:nvPr>
            <p:ph type="sldNum" sz="quarter" idx="10"/>
          </p:nvPr>
        </p:nvSpPr>
        <p:spPr/>
        <p:txBody>
          <a:bodyPr/>
          <a:lstStyle/>
          <a:p>
            <a:fld id="{F0CAEEFD-709D-46EA-8BB7-F3A26724E513}" type="slidenum">
              <a:rPr lang="en-GB" smtClean="0"/>
              <a:pPr/>
              <a:t>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p:txBody>
      </p:sp>
      <p:sp>
        <p:nvSpPr>
          <p:cNvPr id="4" name="Slide Number Placeholder 3"/>
          <p:cNvSpPr>
            <a:spLocks noGrp="1"/>
          </p:cNvSpPr>
          <p:nvPr>
            <p:ph type="sldNum" sz="quarter" idx="10"/>
          </p:nvPr>
        </p:nvSpPr>
        <p:spPr/>
        <p:txBody>
          <a:bodyPr/>
          <a:lstStyle/>
          <a:p>
            <a:fld id="{1D6A8DEB-F291-4861-9DDA-B37621FC2DDC}" type="slidenum">
              <a:rPr lang="en-GB" smtClean="0"/>
              <a:pPr/>
              <a:t>6</a:t>
            </a:fld>
            <a:endParaRPr lang="en-GB"/>
          </a:p>
        </p:txBody>
      </p:sp>
    </p:spTree>
    <p:extLst>
      <p:ext uri="{BB962C8B-B14F-4D97-AF65-F5344CB8AC3E}">
        <p14:creationId xmlns="" xmlns:p14="http://schemas.microsoft.com/office/powerpoint/2010/main" val="350052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D6A8DEB-F291-4861-9DDA-B37621FC2DDC}" type="slidenum">
              <a:rPr lang="en-GB" smtClean="0"/>
              <a:pPr/>
              <a:t>7</a:t>
            </a:fld>
            <a:endParaRPr lang="en-GB"/>
          </a:p>
        </p:txBody>
      </p:sp>
    </p:spTree>
    <p:extLst>
      <p:ext uri="{BB962C8B-B14F-4D97-AF65-F5344CB8AC3E}">
        <p14:creationId xmlns="" xmlns:p14="http://schemas.microsoft.com/office/powerpoint/2010/main" val="5215953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D6A8DEB-F291-4861-9DDA-B37621FC2DDC}" type="slidenum">
              <a:rPr lang="en-GB" smtClean="0"/>
              <a:pPr/>
              <a:t>8</a:t>
            </a:fld>
            <a:endParaRPr lang="en-GB"/>
          </a:p>
        </p:txBody>
      </p:sp>
    </p:spTree>
    <p:extLst>
      <p:ext uri="{BB962C8B-B14F-4D97-AF65-F5344CB8AC3E}">
        <p14:creationId xmlns="" xmlns:p14="http://schemas.microsoft.com/office/powerpoint/2010/main" val="2947025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aseline="0" dirty="0" smtClean="0"/>
          </a:p>
        </p:txBody>
      </p:sp>
      <p:sp>
        <p:nvSpPr>
          <p:cNvPr id="4" name="Slide Number Placeholder 3"/>
          <p:cNvSpPr>
            <a:spLocks noGrp="1"/>
          </p:cNvSpPr>
          <p:nvPr>
            <p:ph type="sldNum" sz="quarter" idx="10"/>
          </p:nvPr>
        </p:nvSpPr>
        <p:spPr/>
        <p:txBody>
          <a:bodyPr/>
          <a:lstStyle/>
          <a:p>
            <a:fld id="{1D6A8DEB-F291-4861-9DDA-B37621FC2DDC}" type="slidenum">
              <a:rPr lang="en-GB" smtClean="0"/>
              <a:pPr/>
              <a:t>9</a:t>
            </a:fld>
            <a:endParaRPr lang="en-GB"/>
          </a:p>
        </p:txBody>
      </p:sp>
    </p:spTree>
    <p:extLst>
      <p:ext uri="{BB962C8B-B14F-4D97-AF65-F5344CB8AC3E}">
        <p14:creationId xmlns="" xmlns:p14="http://schemas.microsoft.com/office/powerpoint/2010/main" val="17269564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D6A8DEB-F291-4861-9DDA-B37621FC2DDC}" type="slidenum">
              <a:rPr lang="en-GB" smtClean="0"/>
              <a:pPr/>
              <a:t>10</a:t>
            </a:fld>
            <a:endParaRPr lang="en-GB"/>
          </a:p>
        </p:txBody>
      </p:sp>
    </p:spTree>
    <p:extLst>
      <p:ext uri="{BB962C8B-B14F-4D97-AF65-F5344CB8AC3E}">
        <p14:creationId xmlns="" xmlns:p14="http://schemas.microsoft.com/office/powerpoint/2010/main" val="336465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216" y="1447801"/>
            <a:ext cx="6619244"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216" y="4777380"/>
            <a:ext cx="6619244"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9863773-3E7A-4CEA-AB4F-20CD4CF6E6FB}" type="datetimeFigureOut">
              <a:rPr lang="en-GB" smtClean="0"/>
              <a:pPr/>
              <a:t>17/11/2015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1983228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217" y="4800587"/>
            <a:ext cx="6619243"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216" y="685800"/>
            <a:ext cx="6619244" cy="3640667"/>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217" y="5367325"/>
            <a:ext cx="6619242"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863773-3E7A-4CEA-AB4F-20CD4CF6E6FB}" type="datetimeFigureOut">
              <a:rPr lang="en-GB" smtClean="0"/>
              <a:pPr/>
              <a:t>17/11/2015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7163344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216" y="1447800"/>
            <a:ext cx="6619244"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216" y="3657600"/>
            <a:ext cx="6619244"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863773-3E7A-4CEA-AB4F-20CD4CF6E6FB}" type="datetimeFigureOut">
              <a:rPr lang="en-GB" smtClean="0"/>
              <a:pPr/>
              <a:t>17/11/2015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11526457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100" y="1447800"/>
            <a:ext cx="5999486" cy="2323374"/>
          </a:xfrm>
        </p:spPr>
        <p:txBody>
          <a:bodyPr/>
          <a:lstStyle>
            <a:lvl1pPr>
              <a:defRPr sz="4800"/>
            </a:lvl1pPr>
          </a:lstStyle>
          <a:p>
            <a:r>
              <a:rPr lang="en-US" smtClean="0"/>
              <a:t>Click to edit Master title style</a:t>
            </a:r>
            <a:endParaRPr lang="en-US" dirty="0"/>
          </a:p>
        </p:txBody>
      </p:sp>
      <p:sp>
        <p:nvSpPr>
          <p:cNvPr id="14" name="Text Placeholder 3"/>
          <p:cNvSpPr>
            <a:spLocks noGrp="1"/>
          </p:cNvSpPr>
          <p:nvPr>
            <p:ph type="body" sz="half" idx="13"/>
          </p:nvPr>
        </p:nvSpPr>
        <p:spPr>
          <a:xfrm>
            <a:off x="1447800" y="3771174"/>
            <a:ext cx="5459737" cy="342174"/>
          </a:xfrm>
        </p:spPr>
        <p:txBody>
          <a:bodyPr anchor="t">
            <a:normAutofit/>
          </a:bodyPr>
          <a:lstStyle>
            <a:lvl1pPr marL="0" indent="0">
              <a:buNone/>
              <a:defRPr lang="en-US" sz="1400" b="0" i="0" kern="1200" cap="small" dirty="0">
                <a:solidFill>
                  <a:schemeClr val="accent1">
                    <a:lumMod val="60000"/>
                    <a:lumOff val="4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866216" y="4350657"/>
            <a:ext cx="6619244"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863773-3E7A-4CEA-AB4F-20CD4CF6E6FB}" type="datetimeFigureOut">
              <a:rPr lang="en-GB" smtClean="0"/>
              <a:pPr/>
              <a:t>17/11/2015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
        <p:nvSpPr>
          <p:cNvPr id="12" name="TextBox 11"/>
          <p:cNvSpPr txBox="1"/>
          <p:nvPr/>
        </p:nvSpPr>
        <p:spPr>
          <a:xfrm>
            <a:off x="673721" y="971253"/>
            <a:ext cx="601434"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
        <p:nvSpPr>
          <p:cNvPr id="11" name="TextBox 10"/>
          <p:cNvSpPr txBox="1"/>
          <p:nvPr/>
        </p:nvSpPr>
        <p:spPr>
          <a:xfrm>
            <a:off x="6997868" y="2613787"/>
            <a:ext cx="601434"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Tree>
    <p:extLst>
      <p:ext uri="{BB962C8B-B14F-4D97-AF65-F5344CB8AC3E}">
        <p14:creationId xmlns:p14="http://schemas.microsoft.com/office/powerpoint/2010/main" xmlns="" val="4705911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216" y="3124201"/>
            <a:ext cx="6619244"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216" y="4777381"/>
            <a:ext cx="6619244"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863773-3E7A-4CEA-AB4F-20CD4CF6E6FB}" type="datetimeFigureOut">
              <a:rPr lang="en-GB" smtClean="0"/>
              <a:pPr/>
              <a:t>17/11/2015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10255334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710" y="1981200"/>
            <a:ext cx="221015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347" y="2667000"/>
            <a:ext cx="21955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2745" y="1981200"/>
            <a:ext cx="2202181"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4829" y="2667000"/>
            <a:ext cx="2210096"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3525" y="1981200"/>
            <a:ext cx="219908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3525" y="2667000"/>
            <a:ext cx="2199085"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4607"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167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9863773-3E7A-4CEA-AB4F-20CD4CF6E6FB}" type="datetimeFigureOut">
              <a:rPr lang="en-GB" smtClean="0"/>
              <a:pPr/>
              <a:t>17/11/2015</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20397236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347" y="4250949"/>
            <a:ext cx="22050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347" y="2209800"/>
            <a:ext cx="220503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347" y="4827212"/>
            <a:ext cx="220503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032" y="4250949"/>
            <a:ext cx="2197894"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031" y="2209800"/>
            <a:ext cx="219789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016" y="4827211"/>
            <a:ext cx="2200805"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3525" y="4250949"/>
            <a:ext cx="219908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3525" y="2209800"/>
            <a:ext cx="219908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3432" y="4827209"/>
            <a:ext cx="220199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4607"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167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9863773-3E7A-4CEA-AB4F-20CD4CF6E6FB}" type="datetimeFigureOut">
              <a:rPr lang="en-GB" smtClean="0"/>
              <a:pPr/>
              <a:t>17/11/2015</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10010894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9863773-3E7A-4CEA-AB4F-20CD4CF6E6FB}" type="datetimeFigureOut">
              <a:rPr lang="en-GB" smtClean="0"/>
              <a:pPr/>
              <a:t>17/11/2015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18990580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8159" y="430214"/>
            <a:ext cx="131445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348" y="887414"/>
            <a:ext cx="5567362"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9863773-3E7A-4CEA-AB4F-20CD4CF6E6FB}" type="datetimeFigureOut">
              <a:rPr lang="en-GB" smtClean="0"/>
              <a:pPr/>
              <a:t>17/11/2015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2077211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9863773-3E7A-4CEA-AB4F-20CD4CF6E6FB}" type="datetimeFigureOut">
              <a:rPr lang="en-GB" smtClean="0"/>
              <a:pPr/>
              <a:t>17/11/2015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1584710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217" y="2861734"/>
            <a:ext cx="6619243"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216" y="4777381"/>
            <a:ext cx="6619244" cy="860400"/>
          </a:xfrm>
        </p:spPr>
        <p:txBody>
          <a:bodyPr anchor="t"/>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863773-3E7A-4CEA-AB4F-20CD4CF6E6FB}" type="datetimeFigureOut">
              <a:rPr lang="en-GB" smtClean="0"/>
              <a:pPr/>
              <a:t>17/11/2015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993967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485" y="2060576"/>
            <a:ext cx="3297254"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0870" y="2056093"/>
            <a:ext cx="3297256"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9863773-3E7A-4CEA-AB4F-20CD4CF6E6FB}" type="datetimeFigureOut">
              <a:rPr lang="en-GB" smtClean="0"/>
              <a:pPr/>
              <a:t>17/11/2015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941804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485" y="1905000"/>
            <a:ext cx="3297254"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485" y="2514600"/>
            <a:ext cx="329725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0872" y="1905000"/>
            <a:ext cx="3297254"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0872" y="2514600"/>
            <a:ext cx="329725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9863773-3E7A-4CEA-AB4F-20CD4CF6E6FB}" type="datetimeFigureOut">
              <a:rPr lang="en-GB" smtClean="0"/>
              <a:pPr/>
              <a:t>17/11/2015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1826620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29863773-3E7A-4CEA-AB4F-20CD4CF6E6FB}" type="datetimeFigureOut">
              <a:rPr lang="en-GB" smtClean="0"/>
              <a:pPr/>
              <a:t>17/11/2015</a:t>
            </a:fld>
            <a:endParaRPr lang="en-GB"/>
          </a:p>
        </p:txBody>
      </p:sp>
      <p:sp>
        <p:nvSpPr>
          <p:cNvPr id="5" name="Footer Placeholder 3"/>
          <p:cNvSpPr>
            <a:spLocks noGrp="1"/>
          </p:cNvSpPr>
          <p:nvPr>
            <p:ph type="ftr" sz="quarter" idx="11"/>
          </p:nvPr>
        </p:nvSpPr>
        <p:spPr/>
        <p:txBody>
          <a:bodyPr/>
          <a:lstStyle/>
          <a:p>
            <a:endParaRPr lang="en-GB"/>
          </a:p>
        </p:txBody>
      </p:sp>
      <p:sp>
        <p:nvSpPr>
          <p:cNvPr id="6" name="Slide Number Placeholder 4"/>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20458266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29863773-3E7A-4CEA-AB4F-20CD4CF6E6FB}" type="datetimeFigureOut">
              <a:rPr lang="en-GB" smtClean="0"/>
              <a:pPr/>
              <a:t>17/11/2015</a:t>
            </a:fld>
            <a:endParaRPr lang="en-GB"/>
          </a:p>
        </p:txBody>
      </p:sp>
      <p:sp>
        <p:nvSpPr>
          <p:cNvPr id="5" name="Footer Placeholder 2"/>
          <p:cNvSpPr>
            <a:spLocks noGrp="1"/>
          </p:cNvSpPr>
          <p:nvPr>
            <p:ph type="ftr" sz="quarter" idx="11"/>
          </p:nvPr>
        </p:nvSpPr>
        <p:spPr/>
        <p:txBody>
          <a:bodyPr/>
          <a:lstStyle/>
          <a:p>
            <a:endParaRPr lang="en-GB"/>
          </a:p>
        </p:txBody>
      </p:sp>
      <p:sp>
        <p:nvSpPr>
          <p:cNvPr id="6" name="Slide Number Placeholder 3"/>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2037770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216" y="1447800"/>
            <a:ext cx="2550797"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8462" y="1447800"/>
            <a:ext cx="3896998"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216" y="3129281"/>
            <a:ext cx="2550797"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29863773-3E7A-4CEA-AB4F-20CD4CF6E6FB}" type="datetimeFigureOut">
              <a:rPr lang="en-GB" smtClean="0"/>
              <a:pPr/>
              <a:t>17/11/2015</a:t>
            </a:fld>
            <a:endParaRPr lang="en-GB"/>
          </a:p>
        </p:txBody>
      </p:sp>
      <p:sp>
        <p:nvSpPr>
          <p:cNvPr id="5" name="Footer Placeholder 5"/>
          <p:cNvSpPr>
            <a:spLocks noGrp="1"/>
          </p:cNvSpPr>
          <p:nvPr>
            <p:ph type="ftr" sz="quarter" idx="11"/>
          </p:nvPr>
        </p:nvSpPr>
        <p:spPr/>
        <p:txBody>
          <a:bodyPr/>
          <a:lstStyle/>
          <a:p>
            <a:endParaRPr lang="en-GB"/>
          </a:p>
        </p:txBody>
      </p:sp>
      <p:sp>
        <p:nvSpPr>
          <p:cNvPr id="6" name="Slide Number Placeholder 6"/>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1930772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430" y="1854192"/>
            <a:ext cx="3819680"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2160" y="1143000"/>
            <a:ext cx="24003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216" y="3657600"/>
            <a:ext cx="3813734"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863773-3E7A-4CEA-AB4F-20CD4CF6E6FB}" type="datetimeFigureOut">
              <a:rPr lang="en-GB" smtClean="0"/>
              <a:pPr/>
              <a:t>17/11/2015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1647149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cstate="print">
            <a:extLst>
              <a:ext uri="{28A0092B-C50C-407E-A947-70E740481C1C}">
                <a14:useLocalDpi xmlns:a14="http://schemas.microsoft.com/office/drawing/2010/main" xmlns="" val="0"/>
              </a:ext>
            </a:extLst>
          </a:blip>
          <a:srcRect l="3644"/>
          <a:stretch/>
        </p:blipFill>
        <p:spPr>
          <a:xfrm>
            <a:off x="0" y="2669686"/>
            <a:ext cx="3026752" cy="4188315"/>
          </a:xfrm>
          <a:prstGeom prst="rect">
            <a:avLst/>
          </a:prstGeom>
        </p:spPr>
      </p:pic>
      <p:pic>
        <p:nvPicPr>
          <p:cNvPr id="7" name="Picture 6"/>
          <p:cNvPicPr>
            <a:picLocks noChangeAspect="1"/>
          </p:cNvPicPr>
          <p:nvPr/>
        </p:nvPicPr>
        <p:blipFill rotWithShape="1">
          <a:blip r:embed="rId20" cstate="print">
            <a:extLst>
              <a:ext uri="{28A0092B-C50C-407E-A947-70E740481C1C}">
                <a14:useLocalDpi xmlns:a14="http://schemas.microsoft.com/office/drawing/2010/main" xmlns="" val="0"/>
              </a:ext>
            </a:extLst>
          </a:blip>
          <a:srcRect l="35640"/>
          <a:stretch/>
        </p:blipFill>
        <p:spPr>
          <a:xfrm>
            <a:off x="0" y="2892348"/>
            <a:ext cx="1141809" cy="2365453"/>
          </a:xfrm>
          <a:prstGeom prst="rect">
            <a:avLst/>
          </a:prstGeom>
        </p:spPr>
      </p:pic>
      <p:sp>
        <p:nvSpPr>
          <p:cNvPr id="16" name="Oval 15"/>
          <p:cNvSpPr/>
          <p:nvPr/>
        </p:nvSpPr>
        <p:spPr>
          <a:xfrm>
            <a:off x="6456759" y="1676400"/>
            <a:ext cx="211455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cstate="print">
            <a:extLst>
              <a:ext uri="{28A0092B-C50C-407E-A947-70E740481C1C}">
                <a14:useLocalDpi xmlns:a14="http://schemas.microsoft.com/office/drawing/2010/main" xmlns="" val="0"/>
              </a:ext>
            </a:extLst>
          </a:blip>
          <a:srcRect t="28813"/>
          <a:stretch/>
        </p:blipFill>
        <p:spPr>
          <a:xfrm>
            <a:off x="5999560" y="1"/>
            <a:ext cx="1202540" cy="1141407"/>
          </a:xfrm>
          <a:prstGeom prst="rect">
            <a:avLst/>
          </a:prstGeom>
        </p:spPr>
      </p:pic>
      <p:pic>
        <p:nvPicPr>
          <p:cNvPr id="10" name="Picture 9"/>
          <p:cNvPicPr>
            <a:picLocks noChangeAspect="1"/>
          </p:cNvPicPr>
          <p:nvPr/>
        </p:nvPicPr>
        <p:blipFill rotWithShape="1">
          <a:blip r:embed="rId22" cstate="print">
            <a:extLst>
              <a:ext uri="{28A0092B-C50C-407E-A947-70E740481C1C}">
                <a14:useLocalDpi xmlns:a14="http://schemas.microsoft.com/office/drawing/2010/main" xmlns="" val="0"/>
              </a:ext>
            </a:extLst>
          </a:blip>
          <a:srcRect b="23320"/>
          <a:stretch/>
        </p:blipFill>
        <p:spPr>
          <a:xfrm>
            <a:off x="6456759" y="6096000"/>
            <a:ext cx="745301" cy="762000"/>
          </a:xfrm>
          <a:prstGeom prst="rect">
            <a:avLst/>
          </a:prstGeom>
        </p:spPr>
      </p:pic>
      <p:sp>
        <p:nvSpPr>
          <p:cNvPr id="14" name="Rectangle 13"/>
          <p:cNvSpPr/>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584" y="452718"/>
            <a:ext cx="7053542"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484" y="2052919"/>
            <a:ext cx="6709906"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2905" y="1828801"/>
            <a:ext cx="990599" cy="2285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29863773-3E7A-4CEA-AB4F-20CD4CF6E6FB}" type="datetimeFigureOut">
              <a:rPr lang="en-GB" smtClean="0"/>
              <a:pPr/>
              <a:t>17/11/2015</a:t>
            </a:fld>
            <a:endParaRPr lang="en-GB"/>
          </a:p>
        </p:txBody>
      </p:sp>
      <p:sp>
        <p:nvSpPr>
          <p:cNvPr id="5" name="Footer Placeholder 4"/>
          <p:cNvSpPr>
            <a:spLocks noGrp="1"/>
          </p:cNvSpPr>
          <p:nvPr>
            <p:ph type="ftr" sz="quarter" idx="3"/>
          </p:nvPr>
        </p:nvSpPr>
        <p:spPr>
          <a:xfrm rot="5400000">
            <a:off x="6231206" y="3263398"/>
            <a:ext cx="3859795" cy="2286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GB"/>
          </a:p>
        </p:txBody>
      </p:sp>
      <p:sp>
        <p:nvSpPr>
          <p:cNvPr id="6" name="Slide Number Placeholder 5"/>
          <p:cNvSpPr>
            <a:spLocks noGrp="1"/>
          </p:cNvSpPr>
          <p:nvPr>
            <p:ph type="sldNum" sz="quarter" idx="4"/>
          </p:nvPr>
        </p:nvSpPr>
        <p:spPr bwMode="gray">
          <a:xfrm>
            <a:off x="7764406" y="295730"/>
            <a:ext cx="62864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1353436873"/>
      </p:ext>
    </p:extLst>
  </p:cSld>
  <p:clrMap bg1="dk1" tx1="lt1" bg2="dk2" tx2="lt2" accent1="accent1" accent2="accent2" accent3="accent3" accent4="accent4" accent5="accent5" accent6="accent6" hlink="hlink" folHlink="folHlink"/>
  <p:sldLayoutIdLst>
    <p:sldLayoutId id="2147483876" r:id="rId1"/>
    <p:sldLayoutId id="2147483877" r:id="rId2"/>
    <p:sldLayoutId id="2147483878" r:id="rId3"/>
    <p:sldLayoutId id="2147483879" r:id="rId4"/>
    <p:sldLayoutId id="2147483880" r:id="rId5"/>
    <p:sldLayoutId id="2147483881" r:id="rId6"/>
    <p:sldLayoutId id="2147483882" r:id="rId7"/>
    <p:sldLayoutId id="2147483883" r:id="rId8"/>
    <p:sldLayoutId id="2147483884" r:id="rId9"/>
    <p:sldLayoutId id="2147483885" r:id="rId10"/>
    <p:sldLayoutId id="2147483886" r:id="rId11"/>
    <p:sldLayoutId id="2147483887" r:id="rId12"/>
    <p:sldLayoutId id="2147483888" r:id="rId13"/>
    <p:sldLayoutId id="2147483889" r:id="rId14"/>
    <p:sldLayoutId id="2147483890" r:id="rId15"/>
    <p:sldLayoutId id="2147483891" r:id="rId16"/>
    <p:sldLayoutId id="2147483892" r:id="rId17"/>
  </p:sldLayoutIdLst>
  <p:txStyles>
    <p:titleStyle>
      <a:lvl1pPr algn="l" defTabSz="457200" rtl="0" eaLnBrk="1" latinLnBrk="0" hangingPunct="1">
        <a:spcBef>
          <a:spcPct val="0"/>
        </a:spcBef>
        <a:buNone/>
        <a:defRPr sz="4800" b="0" i="0" kern="1200">
          <a:solidFill>
            <a:schemeClr val="tx2"/>
          </a:solidFill>
          <a:latin typeface="Calibri" pitchFamily="34"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800" b="0" i="0" kern="1200">
          <a:solidFill>
            <a:schemeClr val="tx1"/>
          </a:solidFill>
          <a:latin typeface="Calibri" pitchFamily="34" charset="0"/>
          <a:ea typeface="+mj-ea"/>
          <a:cs typeface="+mj-cs"/>
        </a:defRPr>
      </a:lvl1pPr>
      <a:lvl2pPr marL="742950" indent="-28575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800" b="0" i="0" kern="1200">
          <a:solidFill>
            <a:schemeClr val="tx1"/>
          </a:solidFill>
          <a:latin typeface="Calibri" pitchFamily="34" charset="0"/>
          <a:ea typeface="+mj-ea"/>
          <a:cs typeface="+mj-cs"/>
        </a:defRPr>
      </a:lvl2pPr>
      <a:lvl3pPr marL="1143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800" b="0" i="0" kern="1200">
          <a:solidFill>
            <a:schemeClr val="tx1"/>
          </a:solidFill>
          <a:latin typeface="Calibri" pitchFamily="34" charset="0"/>
          <a:ea typeface="+mj-ea"/>
          <a:cs typeface="+mj-cs"/>
        </a:defRPr>
      </a:lvl3pPr>
      <a:lvl4pPr marL="1600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800" b="0" i="0" kern="1200">
          <a:solidFill>
            <a:schemeClr val="tx1"/>
          </a:solidFill>
          <a:latin typeface="Calibri" pitchFamily="34" charset="0"/>
          <a:ea typeface="+mj-ea"/>
          <a:cs typeface="+mj-cs"/>
        </a:defRPr>
      </a:lvl4pPr>
      <a:lvl5pPr marL="20574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800" b="0" i="0" kern="1200">
          <a:solidFill>
            <a:schemeClr val="tx1"/>
          </a:solidFill>
          <a:latin typeface="Calibri" pitchFamily="34" charset="0"/>
          <a:ea typeface="+mj-ea"/>
          <a:cs typeface="+mj-cs"/>
        </a:defRPr>
      </a:lvl5pPr>
      <a:lvl6pPr marL="25146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J.S. Mill’s Utilitarianism (1861)</a:t>
            </a:r>
            <a:endParaRPr lang="en-GB" dirty="0"/>
          </a:p>
        </p:txBody>
      </p:sp>
      <p:sp>
        <p:nvSpPr>
          <p:cNvPr id="3" name="Subtitle 2"/>
          <p:cNvSpPr>
            <a:spLocks noGrp="1"/>
          </p:cNvSpPr>
          <p:nvPr>
            <p:ph type="subTitle" idx="1"/>
          </p:nvPr>
        </p:nvSpPr>
        <p:spPr/>
        <p:txBody>
          <a:bodyPr/>
          <a:lstStyle/>
          <a:p>
            <a:r>
              <a:rPr lang="en-GB" dirty="0" smtClean="0"/>
              <a:t>What is the highest good?</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Bentham’s Hedonism</a:t>
            </a:r>
            <a:endParaRPr lang="en-GB" dirty="0"/>
          </a:p>
        </p:txBody>
      </p:sp>
      <p:sp>
        <p:nvSpPr>
          <p:cNvPr id="3" name="Content Placeholder 2"/>
          <p:cNvSpPr>
            <a:spLocks noGrp="1"/>
          </p:cNvSpPr>
          <p:nvPr>
            <p:ph idx="1"/>
          </p:nvPr>
        </p:nvSpPr>
        <p:spPr>
          <a:xfrm>
            <a:off x="827484" y="1412776"/>
            <a:ext cx="6709906" cy="5112567"/>
          </a:xfrm>
        </p:spPr>
        <p:txBody>
          <a:bodyPr>
            <a:normAutofit lnSpcReduction="10000"/>
          </a:bodyPr>
          <a:lstStyle/>
          <a:p>
            <a:r>
              <a:rPr lang="en-GB" dirty="0" smtClean="0"/>
              <a:t>Pleasure/pain are uniform experiences</a:t>
            </a:r>
          </a:p>
          <a:p>
            <a:r>
              <a:rPr lang="en-GB" dirty="0" smtClean="0"/>
              <a:t>Measure value of pleasure/pain according to:</a:t>
            </a:r>
          </a:p>
          <a:p>
            <a:pPr marL="914400" lvl="1" indent="-514350">
              <a:buFont typeface="+mj-lt"/>
              <a:buAutoNum type="arabicPeriod"/>
            </a:pPr>
            <a:r>
              <a:rPr lang="en-GB" dirty="0" smtClean="0"/>
              <a:t>Intensity</a:t>
            </a:r>
          </a:p>
          <a:p>
            <a:pPr marL="914400" lvl="1" indent="-514350">
              <a:buFont typeface="+mj-lt"/>
              <a:buAutoNum type="arabicPeriod"/>
            </a:pPr>
            <a:r>
              <a:rPr lang="en-GB" dirty="0" smtClean="0"/>
              <a:t>Duration</a:t>
            </a:r>
          </a:p>
          <a:p>
            <a:pPr marL="914400" lvl="1" indent="-514350">
              <a:buFont typeface="+mj-lt"/>
              <a:buAutoNum type="arabicPeriod"/>
            </a:pPr>
            <a:r>
              <a:rPr lang="en-GB" dirty="0" smtClean="0"/>
              <a:t>Certainty/Uncertainty</a:t>
            </a:r>
          </a:p>
          <a:p>
            <a:pPr marL="914400" lvl="1" indent="-514350">
              <a:buFont typeface="+mj-lt"/>
              <a:buAutoNum type="arabicPeriod"/>
            </a:pPr>
            <a:r>
              <a:rPr lang="en-GB" dirty="0" smtClean="0"/>
              <a:t>Propinquity or remoteness</a:t>
            </a:r>
          </a:p>
          <a:p>
            <a:pPr marL="914400" lvl="1" indent="-514350">
              <a:buFont typeface="+mj-lt"/>
              <a:buAutoNum type="arabicPeriod"/>
            </a:pPr>
            <a:r>
              <a:rPr lang="en-GB" dirty="0" smtClean="0"/>
              <a:t>Fecundity </a:t>
            </a:r>
          </a:p>
          <a:p>
            <a:pPr marL="914400" lvl="1" indent="-514350">
              <a:buFont typeface="+mj-lt"/>
              <a:buAutoNum type="arabicPeriod"/>
            </a:pPr>
            <a:r>
              <a:rPr lang="en-GB" dirty="0" smtClean="0"/>
              <a:t>Purity</a:t>
            </a:r>
          </a:p>
          <a:p>
            <a:pPr marL="914400" lvl="1" indent="-514350">
              <a:buFont typeface="+mj-lt"/>
              <a:buAutoNum type="arabicPeriod"/>
            </a:pPr>
            <a:r>
              <a:rPr lang="en-GB" dirty="0" smtClean="0"/>
              <a:t>It’s extent (no. of people affected)</a:t>
            </a:r>
          </a:p>
          <a:p>
            <a:pPr>
              <a:buNone/>
            </a:pPr>
            <a:endParaRPr lang="en-GB"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Problem for Bentham</a:t>
            </a:r>
            <a:endParaRPr lang="en-GB" dirty="0"/>
          </a:p>
        </p:txBody>
      </p:sp>
      <p:sp>
        <p:nvSpPr>
          <p:cNvPr id="3" name="Content Placeholder 2"/>
          <p:cNvSpPr>
            <a:spLocks noGrp="1"/>
          </p:cNvSpPr>
          <p:nvPr>
            <p:ph idx="1"/>
          </p:nvPr>
        </p:nvSpPr>
        <p:spPr>
          <a:xfrm>
            <a:off x="899592" y="2132856"/>
            <a:ext cx="6709906" cy="4176463"/>
          </a:xfrm>
        </p:spPr>
        <p:txBody>
          <a:bodyPr>
            <a:normAutofit/>
          </a:bodyPr>
          <a:lstStyle/>
          <a:p>
            <a:r>
              <a:rPr lang="en-GB" sz="4000" dirty="0" smtClean="0"/>
              <a:t>Quantity of pleasure matters</a:t>
            </a:r>
          </a:p>
          <a:p>
            <a:r>
              <a:rPr lang="en-GB" sz="4000" dirty="0" smtClean="0"/>
              <a:t>‘Prejudice apart, the game of push-pin is of equal value with the arts and sciences of music and poetry’ (Bentham)</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Problem for Bentham</a:t>
            </a:r>
            <a:endParaRPr lang="en-GB" dirty="0"/>
          </a:p>
        </p:txBody>
      </p:sp>
      <p:sp>
        <p:nvSpPr>
          <p:cNvPr id="3" name="Content Placeholder 2"/>
          <p:cNvSpPr>
            <a:spLocks noGrp="1"/>
          </p:cNvSpPr>
          <p:nvPr>
            <p:ph idx="1"/>
          </p:nvPr>
        </p:nvSpPr>
        <p:spPr>
          <a:xfrm>
            <a:off x="827484" y="1412776"/>
            <a:ext cx="6709906" cy="5184575"/>
          </a:xfrm>
        </p:spPr>
        <p:txBody>
          <a:bodyPr>
            <a:normAutofit/>
          </a:bodyPr>
          <a:lstStyle/>
          <a:p>
            <a:r>
              <a:rPr lang="en-GB" dirty="0" smtClean="0"/>
              <a:t>Problem: ‘doctrine worthy only of swine’ e.g. Crisp’s Oyster and Hayden</a:t>
            </a:r>
          </a:p>
          <a:p>
            <a:endParaRPr lang="en-GB" dirty="0" smtClean="0"/>
          </a:p>
          <a:p>
            <a:endParaRPr lang="en-GB" dirty="0" smtClean="0"/>
          </a:p>
          <a:p>
            <a:endParaRPr lang="en-GB" dirty="0" smtClean="0"/>
          </a:p>
          <a:p>
            <a:pPr>
              <a:buNone/>
            </a:pPr>
            <a:endParaRPr lang="en-GB" dirty="0" smtClean="0"/>
          </a:p>
          <a:p>
            <a:pPr>
              <a:buNone/>
            </a:pPr>
            <a:endParaRPr lang="en-GB" dirty="0" smtClean="0"/>
          </a:p>
          <a:p>
            <a:pPr>
              <a:buNone/>
            </a:pPr>
            <a:endParaRPr lang="en-GB" dirty="0" smtClean="0"/>
          </a:p>
          <a:p>
            <a:r>
              <a:rPr lang="en-GB" dirty="0" smtClean="0"/>
              <a:t>Quantity can’t be all that matters</a:t>
            </a:r>
            <a:endParaRPr lang="en-GB" dirty="0"/>
          </a:p>
        </p:txBody>
      </p:sp>
      <p:pic>
        <p:nvPicPr>
          <p:cNvPr id="39938" name="Picture 2" descr="http://www.bfz.hu/wp-content/uploads/2013/04/Franz-Joseph-Haydn-270x364.jpg"/>
          <p:cNvPicPr>
            <a:picLocks noChangeAspect="1" noChangeArrowheads="1"/>
          </p:cNvPicPr>
          <p:nvPr/>
        </p:nvPicPr>
        <p:blipFill>
          <a:blip r:embed="rId3" cstate="print"/>
          <a:srcRect/>
          <a:stretch>
            <a:fillRect/>
          </a:stretch>
        </p:blipFill>
        <p:spPr bwMode="auto">
          <a:xfrm>
            <a:off x="1069326" y="2492896"/>
            <a:ext cx="2189914" cy="2952328"/>
          </a:xfrm>
          <a:prstGeom prst="rect">
            <a:avLst/>
          </a:prstGeom>
          <a:noFill/>
        </p:spPr>
      </p:pic>
      <p:pic>
        <p:nvPicPr>
          <p:cNvPr id="39942" name="Picture 6" descr="https://s-media-cache-ak0.pinimg.com/originals/02/ef/38/02ef384a684ecce5b934ef4621deae1d.jpg"/>
          <p:cNvPicPr>
            <a:picLocks noChangeAspect="1" noChangeArrowheads="1"/>
          </p:cNvPicPr>
          <p:nvPr/>
        </p:nvPicPr>
        <p:blipFill>
          <a:blip r:embed="rId4" cstate="print"/>
          <a:srcRect/>
          <a:stretch>
            <a:fillRect/>
          </a:stretch>
        </p:blipFill>
        <p:spPr bwMode="auto">
          <a:xfrm>
            <a:off x="5148064" y="2564904"/>
            <a:ext cx="2664296" cy="295933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7" end="7"/>
                                            </p:txEl>
                                          </p:spTgt>
                                        </p:tgtEl>
                                        <p:attrNameLst>
                                          <p:attrName>style.visibility</p:attrName>
                                        </p:attrNameLst>
                                      </p:cBhvr>
                                      <p:to>
                                        <p:strVal val="visible"/>
                                      </p:to>
                                    </p:set>
                                    <p:animEffect transition="in" filter="fade">
                                      <p:cBhvr>
                                        <p:cTn id="12"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Mill’s revision of Bentham’s Utilitarianism</a:t>
            </a:r>
            <a:endParaRPr lang="en-GB" dirty="0"/>
          </a:p>
        </p:txBody>
      </p:sp>
      <p:sp>
        <p:nvSpPr>
          <p:cNvPr id="3" name="Content Placeholder 2"/>
          <p:cNvSpPr>
            <a:spLocks noGrp="1"/>
          </p:cNvSpPr>
          <p:nvPr>
            <p:ph idx="1"/>
          </p:nvPr>
        </p:nvSpPr>
        <p:spPr/>
        <p:txBody>
          <a:bodyPr/>
          <a:lstStyle/>
          <a:p>
            <a:r>
              <a:rPr lang="en-GB" dirty="0" smtClean="0"/>
              <a:t>Mill on Bentham: ‘he was not a great philosopher, but he was a great reformer’</a:t>
            </a:r>
          </a:p>
          <a:p>
            <a:endParaRPr lang="en-GB" dirty="0" smtClean="0"/>
          </a:p>
          <a:p>
            <a:r>
              <a:rPr lang="en-GB" dirty="0" smtClean="0"/>
              <a:t>Mill: Quality of pleasure</a:t>
            </a:r>
          </a:p>
          <a:p>
            <a:pPr lvl="1"/>
            <a:r>
              <a:rPr lang="en-GB" dirty="0" smtClean="0"/>
              <a:t>Bodily pleasure vs. Bodily pleasure</a:t>
            </a:r>
          </a:p>
          <a:p>
            <a:pPr lvl="1"/>
            <a:r>
              <a:rPr lang="en-GB" dirty="0" smtClean="0"/>
              <a:t>Bodily pleasure vs. Intellectual pleasure</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Mill’s Hedonism</a:t>
            </a:r>
            <a:endParaRPr lang="en-GB" dirty="0"/>
          </a:p>
        </p:txBody>
      </p:sp>
      <p:sp>
        <p:nvSpPr>
          <p:cNvPr id="3" name="Content Placeholder 2"/>
          <p:cNvSpPr>
            <a:spLocks noGrp="1"/>
          </p:cNvSpPr>
          <p:nvPr>
            <p:ph idx="1"/>
          </p:nvPr>
        </p:nvSpPr>
        <p:spPr/>
        <p:txBody>
          <a:bodyPr/>
          <a:lstStyle/>
          <a:p>
            <a:pPr>
              <a:buNone/>
            </a:pPr>
            <a:r>
              <a:rPr lang="en-GB" dirty="0" smtClean="0"/>
              <a:t>	‘it is quite compatible with the principle of utility to recognise the fact, that some </a:t>
            </a:r>
            <a:r>
              <a:rPr lang="en-GB" i="1" dirty="0" smtClean="0"/>
              <a:t>kinds </a:t>
            </a:r>
            <a:r>
              <a:rPr lang="en-GB" dirty="0" smtClean="0"/>
              <a:t> of pleasure are more desirable and valuable than others. It would be absurd that while, in estimating all other things, quality is considered as well as quantity, the estimation of pleasure should be supposed to depend on quantity alone’ (</a:t>
            </a:r>
            <a:r>
              <a:rPr lang="en-GB" i="1" dirty="0" smtClean="0"/>
              <a:t>Utilitarianism, </a:t>
            </a:r>
            <a:r>
              <a:rPr lang="en-GB" dirty="0" err="1" smtClean="0"/>
              <a:t>ch</a:t>
            </a:r>
            <a:r>
              <a:rPr lang="en-GB" dirty="0" smtClean="0"/>
              <a:t>. 2)</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Higher and Lower pleasures</a:t>
            </a:r>
            <a:endParaRPr lang="en-GB" dirty="0"/>
          </a:p>
        </p:txBody>
      </p:sp>
      <p:sp>
        <p:nvSpPr>
          <p:cNvPr id="3" name="Content Placeholder 2"/>
          <p:cNvSpPr>
            <a:spLocks noGrp="1"/>
          </p:cNvSpPr>
          <p:nvPr>
            <p:ph idx="1"/>
          </p:nvPr>
        </p:nvSpPr>
        <p:spPr>
          <a:xfrm>
            <a:off x="827484" y="2420888"/>
            <a:ext cx="6709906" cy="3827512"/>
          </a:xfrm>
        </p:spPr>
        <p:txBody>
          <a:bodyPr>
            <a:normAutofit/>
          </a:bodyPr>
          <a:lstStyle/>
          <a:p>
            <a:r>
              <a:rPr lang="en-GB" dirty="0" smtClean="0"/>
              <a:t>What are lower pleasures?</a:t>
            </a:r>
          </a:p>
          <a:p>
            <a:pPr lvl="1"/>
            <a:r>
              <a:rPr lang="en-GB" dirty="0" smtClean="0"/>
              <a:t>Bodily sensations</a:t>
            </a:r>
          </a:p>
          <a:p>
            <a:r>
              <a:rPr lang="en-GB" dirty="0" smtClean="0"/>
              <a:t>What are higher pleasures?</a:t>
            </a:r>
          </a:p>
          <a:p>
            <a:pPr lvl="1"/>
            <a:r>
              <a:rPr lang="en-GB" dirty="0" smtClean="0"/>
              <a:t>Engage higher human faculties</a:t>
            </a:r>
          </a:p>
          <a:p>
            <a:pPr lvl="1"/>
            <a:r>
              <a:rPr lang="en-GB" dirty="0" smtClean="0"/>
              <a:t>Higher pleasures are different in kind from lower pleasures (not just more intense, or longer-lasting, etc.)</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476672"/>
            <a:ext cx="6912768" cy="4195481"/>
          </a:xfrm>
        </p:spPr>
        <p:style>
          <a:lnRef idx="2">
            <a:schemeClr val="accent1"/>
          </a:lnRef>
          <a:fillRef idx="1">
            <a:schemeClr val="lt1"/>
          </a:fillRef>
          <a:effectRef idx="0">
            <a:schemeClr val="accent1"/>
          </a:effectRef>
          <a:fontRef idx="minor">
            <a:schemeClr val="dk1"/>
          </a:fontRef>
        </p:style>
        <p:txBody>
          <a:bodyPr>
            <a:normAutofit/>
          </a:bodyPr>
          <a:lstStyle/>
          <a:p>
            <a:pPr marL="182563" indent="-182563">
              <a:buNone/>
            </a:pPr>
            <a:r>
              <a:rPr lang="en-GB" dirty="0" smtClean="0"/>
              <a:t>	</a:t>
            </a:r>
            <a:r>
              <a:rPr lang="en-GB" dirty="0" smtClean="0">
                <a:latin typeface="Calibri" pitchFamily="34" charset="0"/>
              </a:rPr>
              <a:t>‘it is better to be a human being dissatisfied than a pig satisfied; better to be Socrates dissatisfied than a fool satisfied. And if the fool, or the pig, are of a different opinion, it is because they only know their side of the question. The other party to the comparison knows both sides’ </a:t>
            </a:r>
          </a:p>
          <a:p>
            <a:pPr marL="182563" indent="-182563">
              <a:buNone/>
            </a:pPr>
            <a:r>
              <a:rPr lang="en-GB" dirty="0" smtClean="0">
                <a:latin typeface="Calibri" pitchFamily="34" charset="0"/>
              </a:rPr>
              <a:t>			</a:t>
            </a:r>
          </a:p>
          <a:p>
            <a:pPr marL="182563" indent="-182563">
              <a:buNone/>
            </a:pPr>
            <a:r>
              <a:rPr lang="en-GB" sz="2000" dirty="0" smtClean="0">
                <a:latin typeface="Calibri" pitchFamily="34" charset="0"/>
              </a:rPr>
              <a:t>				(Mill, </a:t>
            </a:r>
            <a:r>
              <a:rPr lang="en-GB" sz="2000" i="1" dirty="0" smtClean="0">
                <a:latin typeface="Calibri" pitchFamily="34" charset="0"/>
              </a:rPr>
              <a:t>Utilitarianism</a:t>
            </a:r>
            <a:r>
              <a:rPr lang="en-GB" sz="2000" dirty="0" smtClean="0">
                <a:latin typeface="Calibri" pitchFamily="34" charset="0"/>
              </a:rPr>
              <a:t>, </a:t>
            </a:r>
            <a:r>
              <a:rPr lang="en-GB" sz="2000" dirty="0" err="1" smtClean="0">
                <a:latin typeface="Calibri" pitchFamily="34" charset="0"/>
              </a:rPr>
              <a:t>ch</a:t>
            </a:r>
            <a:r>
              <a:rPr lang="en-GB" sz="2000" dirty="0" smtClean="0">
                <a:latin typeface="Calibri" pitchFamily="34" charset="0"/>
              </a:rPr>
              <a:t>. 2) </a:t>
            </a:r>
          </a:p>
          <a:p>
            <a:pPr marL="182563" indent="-182563"/>
            <a:endParaRPr lang="en-GB" dirty="0">
              <a:latin typeface="Calibri" pitchFamily="34" charset="0"/>
            </a:endParaRPr>
          </a:p>
        </p:txBody>
      </p:sp>
      <p:pic>
        <p:nvPicPr>
          <p:cNvPr id="56322" name="Picture 2" descr="picture of a happy pig"/>
          <p:cNvPicPr>
            <a:picLocks noChangeAspect="1" noChangeArrowheads="1"/>
          </p:cNvPicPr>
          <p:nvPr/>
        </p:nvPicPr>
        <p:blipFill>
          <a:blip r:embed="rId2" cstate="print"/>
          <a:srcRect/>
          <a:stretch>
            <a:fillRect/>
          </a:stretch>
        </p:blipFill>
        <p:spPr bwMode="auto">
          <a:xfrm>
            <a:off x="4896544" y="3469206"/>
            <a:ext cx="3995936" cy="3056138"/>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How to we tell which are higher pleasures?</a:t>
            </a:r>
            <a:endParaRPr lang="en-GB" dirty="0"/>
          </a:p>
        </p:txBody>
      </p:sp>
      <p:sp>
        <p:nvSpPr>
          <p:cNvPr id="3" name="Content Placeholder 2"/>
          <p:cNvSpPr>
            <a:spLocks noGrp="1"/>
          </p:cNvSpPr>
          <p:nvPr>
            <p:ph idx="1"/>
          </p:nvPr>
        </p:nvSpPr>
        <p:spPr>
          <a:xfrm>
            <a:off x="467544" y="2348880"/>
            <a:ext cx="8229600" cy="4137323"/>
          </a:xfrm>
        </p:spPr>
        <p:txBody>
          <a:bodyPr>
            <a:normAutofit/>
          </a:bodyPr>
          <a:lstStyle/>
          <a:p>
            <a:pPr>
              <a:buNone/>
            </a:pPr>
            <a:r>
              <a:rPr lang="en-GB" dirty="0" smtClean="0"/>
              <a:t>The role of competent judges:</a:t>
            </a:r>
          </a:p>
          <a:p>
            <a:pPr>
              <a:buNone/>
            </a:pPr>
            <a:r>
              <a:rPr lang="en-GB" dirty="0" smtClean="0"/>
              <a:t>	‘Of two pleasures, if there be one to which </a:t>
            </a:r>
            <a:r>
              <a:rPr lang="en-GB" u="sng" dirty="0" smtClean="0"/>
              <a:t>all or almost all</a:t>
            </a:r>
            <a:r>
              <a:rPr lang="en-GB" dirty="0" smtClean="0"/>
              <a:t> who have experience of both give a decided preference, irrespective of any feeling of moral obligation to prefer it, that is the most desirable pleasure.’</a:t>
            </a:r>
          </a:p>
          <a:p>
            <a:pPr algn="r">
              <a:buNone/>
            </a:pPr>
            <a:r>
              <a:rPr lang="en-GB" dirty="0" smtClean="0"/>
              <a:t>	(</a:t>
            </a:r>
            <a:r>
              <a:rPr lang="en-GB" i="1" dirty="0" smtClean="0"/>
              <a:t>Utilitarianism</a:t>
            </a:r>
            <a:r>
              <a:rPr lang="en-GB" dirty="0" smtClean="0"/>
              <a:t>, </a:t>
            </a:r>
            <a:r>
              <a:rPr lang="en-GB" dirty="0" err="1" smtClean="0"/>
              <a:t>ch</a:t>
            </a:r>
            <a:r>
              <a:rPr lang="en-GB" dirty="0" smtClean="0"/>
              <a:t>. 2)</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Objection to Hedonism (1): </a:t>
            </a:r>
            <a:br>
              <a:rPr lang="en-GB" dirty="0" smtClean="0"/>
            </a:br>
            <a:r>
              <a:rPr lang="en-GB" dirty="0" smtClean="0"/>
              <a:t>Happiness is elusive</a:t>
            </a:r>
            <a:endParaRPr lang="en-GB" dirty="0"/>
          </a:p>
        </p:txBody>
      </p:sp>
      <p:sp>
        <p:nvSpPr>
          <p:cNvPr id="3" name="Content Placeholder 2"/>
          <p:cNvSpPr>
            <a:spLocks noGrp="1"/>
          </p:cNvSpPr>
          <p:nvPr>
            <p:ph idx="1"/>
          </p:nvPr>
        </p:nvSpPr>
        <p:spPr>
          <a:xfrm>
            <a:off x="827484" y="2204864"/>
            <a:ext cx="7560940" cy="4653136"/>
          </a:xfrm>
        </p:spPr>
        <p:txBody>
          <a:bodyPr>
            <a:normAutofit fontScale="85000" lnSpcReduction="10000"/>
          </a:bodyPr>
          <a:lstStyle/>
          <a:p>
            <a:r>
              <a:rPr lang="en-GB" dirty="0" smtClean="0"/>
              <a:t>Is happiness a self-defeating end?</a:t>
            </a:r>
          </a:p>
          <a:p>
            <a:pPr lvl="1"/>
            <a:r>
              <a:rPr lang="en-GB" dirty="0" smtClean="0"/>
              <a:t>Paradox of (psychological) hedonism: happiness is achieved only if it is not directly pursued (in terms of desire </a:t>
            </a:r>
            <a:r>
              <a:rPr lang="en-GB" dirty="0" err="1" smtClean="0"/>
              <a:t>fulfiment</a:t>
            </a:r>
            <a:r>
              <a:rPr lang="en-GB" dirty="0" smtClean="0"/>
              <a:t>) – what someone desires is not necessarily what’s best for them</a:t>
            </a:r>
          </a:p>
          <a:p>
            <a:pPr lvl="1"/>
            <a:r>
              <a:rPr lang="en-GB" dirty="0" smtClean="0"/>
              <a:t>Mill: Utilitarianism does not suggest that individuals ought to promote their own happiness</a:t>
            </a:r>
          </a:p>
          <a:p>
            <a:r>
              <a:rPr lang="en-GB" dirty="0" smtClean="0"/>
              <a:t>Is happiness unattainable?</a:t>
            </a:r>
          </a:p>
          <a:p>
            <a:pPr lvl="1"/>
            <a:r>
              <a:rPr lang="en-GB" dirty="0" smtClean="0"/>
              <a:t>But aiming for the prevention of pain is attainable</a:t>
            </a:r>
          </a:p>
          <a:p>
            <a:pPr lvl="1"/>
            <a:r>
              <a:rPr lang="en-GB" dirty="0" smtClean="0"/>
              <a:t>Mill: pleasure not constant but something to pursue</a:t>
            </a:r>
          </a:p>
          <a:p>
            <a:pPr lvl="1">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endCondLst>
                                    <p:cond evt="onNext" delay="0">
                                      <p:tgtEl>
                                        <p:sldTgt/>
                                      </p:tgtEl>
                                    </p:cond>
                                  </p:endCondLst>
                                  <p:childTnLst>
                                    <p:set>
                                      <p:cBhvr rctx="PPT">
                                        <p:cTn id="6" dur="indefinite"/>
                                        <p:tgtEl>
                                          <p:spTgt spid="3">
                                            <p:txEl>
                                              <p:pRg st="3" end="3"/>
                                            </p:txEl>
                                          </p:spTgt>
                                        </p:tgtEl>
                                        <p:attrNameLst>
                                          <p:attrName>style.opacity</p:attrName>
                                        </p:attrNameLst>
                                      </p:cBhvr>
                                      <p:to>
                                        <p:strVal val="0.25"/>
                                      </p:to>
                                    </p:set>
                                    <p:animEffect filter="image" prLst="opacity: 0.25">
                                      <p:cBhvr rctx="IE">
                                        <p:cTn id="7" dur="indefinite"/>
                                        <p:tgtEl>
                                          <p:spTgt spid="3">
                                            <p:txEl>
                                              <p:pRg st="3" end="3"/>
                                            </p:txEl>
                                          </p:spTgt>
                                        </p:tgtEl>
                                      </p:cBhvr>
                                    </p:animEffect>
                                  </p:childTnLst>
                                </p:cTn>
                              </p:par>
                              <p:par>
                                <p:cTn id="8" presetID="9" presetClass="emph" presetSubtype="0" nodeType="withEffect">
                                  <p:stCondLst>
                                    <p:cond delay="0"/>
                                  </p:stCondLst>
                                  <p:endCondLst>
                                    <p:cond evt="onNext" delay="0">
                                      <p:tgtEl>
                                        <p:sldTgt/>
                                      </p:tgtEl>
                                    </p:cond>
                                  </p:endCondLst>
                                  <p:childTnLst>
                                    <p:set>
                                      <p:cBhvr rctx="PPT">
                                        <p:cTn id="9" dur="indefinite"/>
                                        <p:tgtEl>
                                          <p:spTgt spid="3">
                                            <p:txEl>
                                              <p:pRg st="4" end="4"/>
                                            </p:txEl>
                                          </p:spTgt>
                                        </p:tgtEl>
                                        <p:attrNameLst>
                                          <p:attrName>style.opacity</p:attrName>
                                        </p:attrNameLst>
                                      </p:cBhvr>
                                      <p:to>
                                        <p:strVal val="0.25"/>
                                      </p:to>
                                    </p:set>
                                    <p:animEffect filter="image" prLst="opacity: 0.25">
                                      <p:cBhvr rctx="IE">
                                        <p:cTn id="10" dur="indefinite"/>
                                        <p:tgtEl>
                                          <p:spTgt spid="3">
                                            <p:txEl>
                                              <p:pRg st="4" end="4"/>
                                            </p:txEl>
                                          </p:spTgt>
                                        </p:tgtEl>
                                      </p:cBhvr>
                                    </p:animEffect>
                                  </p:childTnLst>
                                </p:cTn>
                              </p:par>
                              <p:par>
                                <p:cTn id="11" presetID="9" presetClass="emph" presetSubtype="0" nodeType="withEffect">
                                  <p:stCondLst>
                                    <p:cond delay="0"/>
                                  </p:stCondLst>
                                  <p:endCondLst>
                                    <p:cond evt="onNext" delay="0">
                                      <p:tgtEl>
                                        <p:sldTgt/>
                                      </p:tgtEl>
                                    </p:cond>
                                  </p:endCondLst>
                                  <p:childTnLst>
                                    <p:set>
                                      <p:cBhvr rctx="PPT">
                                        <p:cTn id="12" dur="indefinite"/>
                                        <p:tgtEl>
                                          <p:spTgt spid="3">
                                            <p:txEl>
                                              <p:pRg st="5" end="5"/>
                                            </p:txEl>
                                          </p:spTgt>
                                        </p:tgtEl>
                                        <p:attrNameLst>
                                          <p:attrName>style.opacity</p:attrName>
                                        </p:attrNameLst>
                                      </p:cBhvr>
                                      <p:to>
                                        <p:strVal val="0.25"/>
                                      </p:to>
                                    </p:set>
                                    <p:animEffect filter="image" prLst="opacity: 0.25">
                                      <p:cBhvr rctx="IE">
                                        <p:cTn id="13" dur="indefinite"/>
                                        <p:tgtEl>
                                          <p:spTgt spid="3">
                                            <p:txEl>
                                              <p:pRg st="5" end="5"/>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mph" presetSubtype="0" nodeType="clickEffect">
                                  <p:stCondLst>
                                    <p:cond delay="0"/>
                                  </p:stCondLst>
                                  <p:childTnLst>
                                    <p:set>
                                      <p:cBhvr rctx="PPT">
                                        <p:cTn id="17" dur="indefinite"/>
                                        <p:tgtEl>
                                          <p:spTgt spid="3">
                                            <p:txEl>
                                              <p:pRg st="0" end="0"/>
                                            </p:txEl>
                                          </p:spTgt>
                                        </p:tgtEl>
                                        <p:attrNameLst>
                                          <p:attrName>style.opacity</p:attrName>
                                        </p:attrNameLst>
                                      </p:cBhvr>
                                      <p:to>
                                        <p:strVal val="0.25"/>
                                      </p:to>
                                    </p:set>
                                    <p:animEffect filter="image" prLst="opacity: 0.25">
                                      <p:cBhvr rctx="IE">
                                        <p:cTn id="18" dur="indefinite"/>
                                        <p:tgtEl>
                                          <p:spTgt spid="3">
                                            <p:txEl>
                                              <p:pRg st="0" end="0"/>
                                            </p:txEl>
                                          </p:spTgt>
                                        </p:tgtEl>
                                      </p:cBhvr>
                                    </p:animEffect>
                                  </p:childTnLst>
                                </p:cTn>
                              </p:par>
                              <p:par>
                                <p:cTn id="19" presetID="9" presetClass="emph" presetSubtype="0" nodeType="withEffect">
                                  <p:stCondLst>
                                    <p:cond delay="0"/>
                                  </p:stCondLst>
                                  <p:childTnLst>
                                    <p:set>
                                      <p:cBhvr rctx="PPT">
                                        <p:cTn id="20" dur="indefinite"/>
                                        <p:tgtEl>
                                          <p:spTgt spid="3">
                                            <p:txEl>
                                              <p:pRg st="1" end="1"/>
                                            </p:txEl>
                                          </p:spTgt>
                                        </p:tgtEl>
                                        <p:attrNameLst>
                                          <p:attrName>style.opacity</p:attrName>
                                        </p:attrNameLst>
                                      </p:cBhvr>
                                      <p:to>
                                        <p:strVal val="0.25"/>
                                      </p:to>
                                    </p:set>
                                    <p:animEffect filter="image" prLst="opacity: 0.25">
                                      <p:cBhvr rctx="IE">
                                        <p:cTn id="21" dur="indefinite"/>
                                        <p:tgtEl>
                                          <p:spTgt spid="3">
                                            <p:txEl>
                                              <p:pRg st="1" end="1"/>
                                            </p:txEl>
                                          </p:spTgt>
                                        </p:tgtEl>
                                      </p:cBhvr>
                                    </p:animEffect>
                                  </p:childTnLst>
                                </p:cTn>
                              </p:par>
                              <p:par>
                                <p:cTn id="22" presetID="9" presetClass="emph" presetSubtype="0" nodeType="withEffect">
                                  <p:stCondLst>
                                    <p:cond delay="0"/>
                                  </p:stCondLst>
                                  <p:childTnLst>
                                    <p:set>
                                      <p:cBhvr rctx="PPT">
                                        <p:cTn id="23" dur="indefinite"/>
                                        <p:tgtEl>
                                          <p:spTgt spid="3">
                                            <p:txEl>
                                              <p:pRg st="2" end="2"/>
                                            </p:txEl>
                                          </p:spTgt>
                                        </p:tgtEl>
                                        <p:attrNameLst>
                                          <p:attrName>style.opacity</p:attrName>
                                        </p:attrNameLst>
                                      </p:cBhvr>
                                      <p:to>
                                        <p:strVal val="0.25"/>
                                      </p:to>
                                    </p:set>
                                    <p:animEffect filter="image" prLst="opacity: 0.25">
                                      <p:cBhvr rctx="IE">
                                        <p:cTn id="24" dur="indefinite"/>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Objection to Hedonism (2a):</a:t>
            </a:r>
            <a:br>
              <a:rPr lang="en-GB" dirty="0" smtClean="0"/>
            </a:br>
            <a:r>
              <a:rPr lang="en-GB" dirty="0" smtClean="0"/>
              <a:t>Happiness is subjective</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Metaphysical claim: experience of happiness is subjective</a:t>
            </a:r>
          </a:p>
          <a:p>
            <a:pPr lvl="1"/>
            <a:r>
              <a:rPr lang="en-GB" dirty="0" smtClean="0"/>
              <a:t>Sum-ranking principle can only be applied if the experience of happiness is the same for all individuals (i.e. objective)</a:t>
            </a:r>
          </a:p>
          <a:p>
            <a:pPr lvl="1"/>
            <a:r>
              <a:rPr lang="en-GB" dirty="0" smtClean="0"/>
              <a:t>Mill must claim that while there are different qualities of pleasure, and not all individuals necessarily experience the whole spectrum, our experience of pleasure of any one quality is the same</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Moral Philosophy</a:t>
            </a:r>
            <a:endParaRPr lang="en-GB" dirty="0"/>
          </a:p>
        </p:txBody>
      </p:sp>
      <p:sp>
        <p:nvSpPr>
          <p:cNvPr id="3" name="Content Placeholder 2"/>
          <p:cNvSpPr>
            <a:spLocks noGrp="1"/>
          </p:cNvSpPr>
          <p:nvPr>
            <p:ph idx="1"/>
          </p:nvPr>
        </p:nvSpPr>
        <p:spPr/>
        <p:txBody>
          <a:bodyPr>
            <a:normAutofit/>
          </a:bodyPr>
          <a:lstStyle/>
          <a:p>
            <a:r>
              <a:rPr lang="en-GB" dirty="0" smtClean="0"/>
              <a:t>Intro to moral philosophy</a:t>
            </a:r>
          </a:p>
          <a:p>
            <a:r>
              <a:rPr lang="en-GB" dirty="0" smtClean="0"/>
              <a:t>Focus on Mill’s Utilitarianism</a:t>
            </a:r>
          </a:p>
          <a:p>
            <a:pPr lvl="1"/>
            <a:r>
              <a:rPr lang="en-GB" dirty="0" smtClean="0"/>
              <a:t>Lecture 1: What is the highest good?</a:t>
            </a:r>
          </a:p>
          <a:p>
            <a:pPr lvl="1"/>
            <a:r>
              <a:rPr lang="en-GB" dirty="0" smtClean="0"/>
              <a:t>Lecture 2: Why be a utilitarian? </a:t>
            </a:r>
          </a:p>
          <a:p>
            <a:pPr lvl="1"/>
            <a:r>
              <a:rPr lang="en-GB" dirty="0" smtClean="0"/>
              <a:t>Lecture 3: Utilitarianism and Justice</a:t>
            </a:r>
          </a:p>
          <a:p>
            <a:pPr lvl="1"/>
            <a:r>
              <a:rPr lang="en-GB" dirty="0" smtClean="0"/>
              <a:t>Lecture 4: Does Utilitarianism undermine integrity?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Objection to Hedonism (2b):</a:t>
            </a:r>
            <a:br>
              <a:rPr lang="en-GB" dirty="0" smtClean="0"/>
            </a:br>
            <a:r>
              <a:rPr lang="en-GB" dirty="0" smtClean="0"/>
              <a:t>Happiness is subjective</a:t>
            </a:r>
            <a:endParaRPr lang="en-GB" dirty="0"/>
          </a:p>
        </p:txBody>
      </p:sp>
      <p:sp>
        <p:nvSpPr>
          <p:cNvPr id="3" name="Content Placeholder 2"/>
          <p:cNvSpPr>
            <a:spLocks noGrp="1"/>
          </p:cNvSpPr>
          <p:nvPr>
            <p:ph idx="1"/>
          </p:nvPr>
        </p:nvSpPr>
        <p:spPr/>
        <p:txBody>
          <a:bodyPr>
            <a:normAutofit/>
          </a:bodyPr>
          <a:lstStyle/>
          <a:p>
            <a:r>
              <a:rPr lang="en-GB" dirty="0" smtClean="0"/>
              <a:t>Epistemic claim: Individuals are best judges of their happiness</a:t>
            </a:r>
          </a:p>
          <a:p>
            <a:pPr lvl="1"/>
            <a:r>
              <a:rPr lang="en-GB" dirty="0" smtClean="0"/>
              <a:t>How do we know that the experience is the same?</a:t>
            </a:r>
          </a:p>
          <a:p>
            <a:pPr lvl="1"/>
            <a:r>
              <a:rPr lang="en-GB" dirty="0" smtClean="0"/>
              <a:t>Mill’s test: all judgment of those who have experienced different qualities of happiness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Objections to Hedonism (3): </a:t>
            </a:r>
            <a:br>
              <a:rPr lang="en-GB" dirty="0" smtClean="0"/>
            </a:br>
            <a:r>
              <a:rPr lang="en-GB" dirty="0" smtClean="0"/>
              <a:t>Against Experientialism</a:t>
            </a:r>
            <a:endParaRPr lang="en-GB" dirty="0"/>
          </a:p>
        </p:txBody>
      </p:sp>
      <p:sp>
        <p:nvSpPr>
          <p:cNvPr id="3" name="Content Placeholder 2"/>
          <p:cNvSpPr>
            <a:spLocks noGrp="1"/>
          </p:cNvSpPr>
          <p:nvPr>
            <p:ph idx="1"/>
          </p:nvPr>
        </p:nvSpPr>
        <p:spPr/>
        <p:txBody>
          <a:bodyPr>
            <a:normAutofit/>
          </a:bodyPr>
          <a:lstStyle/>
          <a:p>
            <a:pPr>
              <a:buNone/>
            </a:pPr>
            <a:r>
              <a:rPr lang="en-GB" dirty="0" smtClean="0"/>
              <a:t>Robert </a:t>
            </a:r>
            <a:r>
              <a:rPr lang="en-GB" dirty="0" err="1" smtClean="0"/>
              <a:t>Nozick’s</a:t>
            </a:r>
            <a:r>
              <a:rPr lang="en-GB" dirty="0" smtClean="0"/>
              <a:t> experience machine</a:t>
            </a:r>
          </a:p>
          <a:p>
            <a:pPr>
              <a:buNone/>
            </a:pPr>
            <a:endParaRPr lang="en-GB" dirty="0" smtClean="0"/>
          </a:p>
          <a:p>
            <a:pPr>
              <a:buNone/>
            </a:pPr>
            <a:endParaRPr lang="en-GB" dirty="0" smtClean="0"/>
          </a:p>
          <a:p>
            <a:pPr>
              <a:buNone/>
            </a:pPr>
            <a:endParaRPr lang="en-GB" dirty="0" smtClean="0"/>
          </a:p>
          <a:p>
            <a:pPr>
              <a:buNone/>
            </a:pPr>
            <a:endParaRPr lang="en-GB" dirty="0" smtClean="0"/>
          </a:p>
          <a:p>
            <a:pPr>
              <a:buNone/>
            </a:pPr>
            <a:endParaRPr lang="en-GB" dirty="0" smtClean="0"/>
          </a:p>
        </p:txBody>
      </p:sp>
      <p:pic>
        <p:nvPicPr>
          <p:cNvPr id="5122" name="Picture 2" descr="http://appliedjung.com/wp-content/uploads/2012/04/2010_7_21-2010_7_21_5_43_7-jpg-17785.jpg"/>
          <p:cNvPicPr>
            <a:picLocks noChangeAspect="1" noChangeArrowheads="1"/>
          </p:cNvPicPr>
          <p:nvPr/>
        </p:nvPicPr>
        <p:blipFill>
          <a:blip r:embed="rId3" cstate="print"/>
          <a:srcRect/>
          <a:stretch>
            <a:fillRect/>
          </a:stretch>
        </p:blipFill>
        <p:spPr bwMode="auto">
          <a:xfrm>
            <a:off x="2267744" y="2780928"/>
            <a:ext cx="4362450" cy="3743325"/>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Questions ...</a:t>
            </a:r>
            <a:endParaRPr lang="en-GB" dirty="0"/>
          </a:p>
        </p:txBody>
      </p:sp>
      <p:sp>
        <p:nvSpPr>
          <p:cNvPr id="3" name="Content Placeholder 2"/>
          <p:cNvSpPr>
            <a:spLocks noGrp="1"/>
          </p:cNvSpPr>
          <p:nvPr>
            <p:ph idx="1"/>
          </p:nvPr>
        </p:nvSpPr>
        <p:spPr>
          <a:xfrm>
            <a:off x="827484" y="2052919"/>
            <a:ext cx="7488932" cy="4195481"/>
          </a:xfrm>
        </p:spPr>
        <p:txBody>
          <a:bodyPr/>
          <a:lstStyle/>
          <a:p>
            <a:pPr>
              <a:buNone/>
            </a:pPr>
            <a:r>
              <a:rPr lang="en-GB" dirty="0" smtClean="0"/>
              <a:t>Is it only the consequences of our actions that matter in deciding what we ought to do?</a:t>
            </a:r>
          </a:p>
          <a:p>
            <a:pPr>
              <a:buNone/>
            </a:pPr>
            <a:r>
              <a:rPr lang="en-GB" dirty="0" smtClean="0"/>
              <a:t>Are there two distinct (and incommensurable) kinds of pleasures/pains (i.e. higher/lower)?</a:t>
            </a:r>
          </a:p>
          <a:p>
            <a:pPr>
              <a:buNone/>
            </a:pPr>
            <a:r>
              <a:rPr lang="en-GB" dirty="0" smtClean="0"/>
              <a:t>How might Mill account for our intuitions to the experience machine on his theory?</a:t>
            </a:r>
          </a:p>
          <a:p>
            <a:pPr>
              <a:buNone/>
            </a:pPr>
            <a:r>
              <a:rPr lang="en-GB" dirty="0" smtClean="0"/>
              <a:t>Can our experiences’ genuineness contribute to their </a:t>
            </a:r>
            <a:r>
              <a:rPr lang="en-GB" dirty="0" err="1" smtClean="0"/>
              <a:t>enjoyability</a:t>
            </a:r>
            <a:r>
              <a:rPr lang="en-GB" dirty="0" smtClean="0"/>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Introduction to Moral Philosophy</a:t>
            </a:r>
            <a:endParaRPr lang="en-GB" dirty="0"/>
          </a:p>
        </p:txBody>
      </p:sp>
      <p:sp>
        <p:nvSpPr>
          <p:cNvPr id="3" name="Content Placeholder 2"/>
          <p:cNvSpPr>
            <a:spLocks noGrp="1"/>
          </p:cNvSpPr>
          <p:nvPr>
            <p:ph idx="1"/>
          </p:nvPr>
        </p:nvSpPr>
        <p:spPr>
          <a:xfrm>
            <a:off x="4067944" y="1916832"/>
            <a:ext cx="4618856" cy="4209331"/>
          </a:xfrm>
        </p:spPr>
        <p:txBody>
          <a:bodyPr>
            <a:normAutofit fontScale="70000" lnSpcReduction="20000"/>
          </a:bodyPr>
          <a:lstStyle/>
          <a:p>
            <a:r>
              <a:rPr lang="en-GB" dirty="0" smtClean="0"/>
              <a:t>Applied Ethics:</a:t>
            </a:r>
          </a:p>
          <a:p>
            <a:pPr lvl="1"/>
            <a:r>
              <a:rPr lang="en-GB" dirty="0" smtClean="0"/>
              <a:t>What are appropriate moral judgments in particular cases?</a:t>
            </a:r>
          </a:p>
          <a:p>
            <a:r>
              <a:rPr lang="en-GB" dirty="0" smtClean="0"/>
              <a:t>Normative Ethics:</a:t>
            </a:r>
          </a:p>
          <a:p>
            <a:pPr lvl="1"/>
            <a:r>
              <a:rPr lang="en-GB" dirty="0" smtClean="0"/>
              <a:t>What explains the content of moral judgments?</a:t>
            </a:r>
          </a:p>
          <a:p>
            <a:r>
              <a:rPr lang="en-GB" dirty="0" smtClean="0"/>
              <a:t>Meta-ethics:</a:t>
            </a:r>
          </a:p>
          <a:p>
            <a:pPr lvl="1"/>
            <a:r>
              <a:rPr lang="en-GB" dirty="0" smtClean="0"/>
              <a:t>What explains the status of moral judgments?</a:t>
            </a:r>
          </a:p>
          <a:p>
            <a:r>
              <a:rPr lang="en-GB" dirty="0" smtClean="0"/>
              <a:t>Moral Psychology:</a:t>
            </a:r>
          </a:p>
          <a:p>
            <a:pPr lvl="1"/>
            <a:r>
              <a:rPr lang="en-GB" dirty="0" smtClean="0"/>
              <a:t>What explains how people make moral judgments and their responses to them?</a:t>
            </a:r>
          </a:p>
        </p:txBody>
      </p:sp>
      <p:sp>
        <p:nvSpPr>
          <p:cNvPr id="4" name="TextBox 3"/>
          <p:cNvSpPr txBox="1"/>
          <p:nvPr/>
        </p:nvSpPr>
        <p:spPr>
          <a:xfrm>
            <a:off x="683568" y="3212976"/>
            <a:ext cx="2160240" cy="1661993"/>
          </a:xfrm>
          <a:prstGeom prst="rect">
            <a:avLst/>
          </a:prstGeom>
          <a:noFill/>
        </p:spPr>
        <p:txBody>
          <a:bodyPr wrap="square" rtlCol="0">
            <a:spAutoFit/>
          </a:bodyPr>
          <a:lstStyle/>
          <a:p>
            <a:r>
              <a:rPr lang="en-GB" sz="2800" dirty="0" smtClean="0"/>
              <a:t>Branches </a:t>
            </a:r>
            <a:r>
              <a:rPr lang="en-GB" sz="2800" dirty="0" smtClean="0"/>
              <a:t>of moral philosophy</a:t>
            </a:r>
          </a:p>
          <a:p>
            <a:endParaRPr lang="en-GB" dirty="0"/>
          </a:p>
        </p:txBody>
      </p:sp>
      <p:cxnSp>
        <p:nvCxnSpPr>
          <p:cNvPr id="6" name="Straight Arrow Connector 5"/>
          <p:cNvCxnSpPr>
            <a:stCxn id="4" idx="3"/>
          </p:cNvCxnSpPr>
          <p:nvPr/>
        </p:nvCxnSpPr>
        <p:spPr>
          <a:xfrm flipV="1">
            <a:off x="2843808" y="2132857"/>
            <a:ext cx="1152128" cy="1911116"/>
          </a:xfrm>
          <a:prstGeom prst="straightConnector1">
            <a:avLst/>
          </a:prstGeom>
          <a:ln>
            <a:tailEnd type="arrow"/>
          </a:ln>
        </p:spPr>
        <p:style>
          <a:lnRef idx="1">
            <a:schemeClr val="accent5"/>
          </a:lnRef>
          <a:fillRef idx="0">
            <a:schemeClr val="accent5"/>
          </a:fillRef>
          <a:effectRef idx="0">
            <a:schemeClr val="accent5"/>
          </a:effectRef>
          <a:fontRef idx="minor">
            <a:schemeClr val="tx1"/>
          </a:fontRef>
        </p:style>
      </p:cxnSp>
      <p:cxnSp>
        <p:nvCxnSpPr>
          <p:cNvPr id="7" name="Straight Arrow Connector 6"/>
          <p:cNvCxnSpPr>
            <a:stCxn id="4" idx="3"/>
          </p:cNvCxnSpPr>
          <p:nvPr/>
        </p:nvCxnSpPr>
        <p:spPr>
          <a:xfrm flipV="1">
            <a:off x="2843808" y="2996953"/>
            <a:ext cx="1152128" cy="1047020"/>
          </a:xfrm>
          <a:prstGeom prst="straightConnector1">
            <a:avLst/>
          </a:prstGeom>
          <a:ln>
            <a:tailEnd type="arrow"/>
          </a:ln>
        </p:spPr>
        <p:style>
          <a:lnRef idx="1">
            <a:schemeClr val="accent5"/>
          </a:lnRef>
          <a:fillRef idx="0">
            <a:schemeClr val="accent5"/>
          </a:fillRef>
          <a:effectRef idx="0">
            <a:schemeClr val="accent5"/>
          </a:effectRef>
          <a:fontRef idx="minor">
            <a:schemeClr val="tx1"/>
          </a:fontRef>
        </p:style>
      </p:cxnSp>
      <p:cxnSp>
        <p:nvCxnSpPr>
          <p:cNvPr id="8" name="Straight Arrow Connector 7"/>
          <p:cNvCxnSpPr>
            <a:stCxn id="4" idx="3"/>
            <a:endCxn id="3" idx="1"/>
          </p:cNvCxnSpPr>
          <p:nvPr/>
        </p:nvCxnSpPr>
        <p:spPr>
          <a:xfrm flipV="1">
            <a:off x="2843808" y="4021498"/>
            <a:ext cx="1224136" cy="22475"/>
          </a:xfrm>
          <a:prstGeom prst="straightConnector1">
            <a:avLst/>
          </a:prstGeom>
          <a:ln>
            <a:tailEnd type="arrow"/>
          </a:ln>
        </p:spPr>
        <p:style>
          <a:lnRef idx="1">
            <a:schemeClr val="accent5"/>
          </a:lnRef>
          <a:fillRef idx="0">
            <a:schemeClr val="accent5"/>
          </a:fillRef>
          <a:effectRef idx="0">
            <a:schemeClr val="accent5"/>
          </a:effectRef>
          <a:fontRef idx="minor">
            <a:schemeClr val="tx1"/>
          </a:fontRef>
        </p:style>
      </p:cxnSp>
      <p:cxnSp>
        <p:nvCxnSpPr>
          <p:cNvPr id="9" name="Straight Arrow Connector 8"/>
          <p:cNvCxnSpPr>
            <a:stCxn id="4" idx="3"/>
          </p:cNvCxnSpPr>
          <p:nvPr/>
        </p:nvCxnSpPr>
        <p:spPr>
          <a:xfrm>
            <a:off x="2843808" y="4043973"/>
            <a:ext cx="1224136" cy="969203"/>
          </a:xfrm>
          <a:prstGeom prst="straightConnector1">
            <a:avLst/>
          </a:prstGeom>
          <a:ln>
            <a:tailEnd type="arrow"/>
          </a:ln>
        </p:spPr>
        <p:style>
          <a:lnRef idx="1">
            <a:schemeClr val="accent5"/>
          </a:lnRef>
          <a:fillRef idx="0">
            <a:schemeClr val="accent5"/>
          </a:fillRef>
          <a:effectRef idx="0">
            <a:schemeClr val="accent5"/>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20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2000"/>
                                        <p:tgtEl>
                                          <p:spTgt spid="3">
                                            <p:txEl>
                                              <p:pRg st="3" end="3"/>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2000"/>
                                        <p:tgtEl>
                                          <p:spTgt spid="3">
                                            <p:txEl>
                                              <p:pRg st="4" end="4"/>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2000"/>
                                        <p:tgtEl>
                                          <p:spTgt spid="3">
                                            <p:txEl>
                                              <p:pRg st="6" end="6"/>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fade">
                                      <p:cBhvr>
                                        <p:cTn id="43" dur="2000"/>
                                        <p:tgtEl>
                                          <p:spTgt spid="3">
                                            <p:txEl>
                                              <p:pRg st="7" end="7"/>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548680"/>
            <a:ext cx="7772400" cy="1066800"/>
          </a:xfrm>
        </p:spPr>
        <p:txBody>
          <a:bodyPr/>
          <a:lstStyle/>
          <a:p>
            <a:r>
              <a:rPr lang="en-GB" dirty="0" smtClean="0"/>
              <a:t>Trolley Problem: </a:t>
            </a:r>
            <a:br>
              <a:rPr lang="en-GB" dirty="0" smtClean="0"/>
            </a:br>
            <a:r>
              <a:rPr lang="en-GB" dirty="0" smtClean="0"/>
              <a:t>Should you pull the lever?</a:t>
            </a:r>
            <a:endParaRPr lang="en-GB" dirty="0"/>
          </a:p>
        </p:txBody>
      </p:sp>
      <p:pic>
        <p:nvPicPr>
          <p:cNvPr id="4" name="Picture 2" descr="http://www.nybooks.com/media/photo/2014/04/01/sunstein_1-042414.jpg"/>
          <p:cNvPicPr>
            <a:picLocks noChangeAspect="1" noChangeArrowheads="1"/>
          </p:cNvPicPr>
          <p:nvPr/>
        </p:nvPicPr>
        <p:blipFill>
          <a:blip r:embed="rId3" cstate="print"/>
          <a:srcRect/>
          <a:stretch>
            <a:fillRect/>
          </a:stretch>
        </p:blipFill>
        <p:spPr bwMode="auto">
          <a:xfrm>
            <a:off x="2051720" y="2564904"/>
            <a:ext cx="4791075" cy="374332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620688"/>
            <a:ext cx="8244408" cy="1066800"/>
          </a:xfrm>
        </p:spPr>
        <p:txBody>
          <a:bodyPr/>
          <a:lstStyle/>
          <a:p>
            <a:r>
              <a:rPr lang="en-GB" dirty="0" err="1" smtClean="0"/>
              <a:t>Consequentialism</a:t>
            </a:r>
            <a:r>
              <a:rPr lang="en-GB" dirty="0" smtClean="0"/>
              <a:t> vs. </a:t>
            </a:r>
            <a:br>
              <a:rPr lang="en-GB" dirty="0" smtClean="0"/>
            </a:br>
            <a:r>
              <a:rPr lang="en-GB" dirty="0" smtClean="0"/>
              <a:t>Non-</a:t>
            </a:r>
            <a:r>
              <a:rPr lang="en-GB" dirty="0" err="1" smtClean="0"/>
              <a:t>consequentialism</a:t>
            </a:r>
            <a:endParaRPr lang="en-GB" dirty="0"/>
          </a:p>
        </p:txBody>
      </p:sp>
      <p:sp>
        <p:nvSpPr>
          <p:cNvPr id="3" name="Content Placeholder 2"/>
          <p:cNvSpPr>
            <a:spLocks noGrp="1"/>
          </p:cNvSpPr>
          <p:nvPr>
            <p:ph idx="1"/>
          </p:nvPr>
        </p:nvSpPr>
        <p:spPr>
          <a:xfrm>
            <a:off x="683568" y="2348880"/>
            <a:ext cx="7772400" cy="4114800"/>
          </a:xfrm>
        </p:spPr>
        <p:txBody>
          <a:bodyPr/>
          <a:lstStyle/>
          <a:p>
            <a:r>
              <a:rPr lang="en-GB" dirty="0" smtClean="0"/>
              <a:t>Is it about consequences or actions? </a:t>
            </a:r>
          </a:p>
          <a:p>
            <a:r>
              <a:rPr lang="en-GB" dirty="0" smtClean="0"/>
              <a:t>Yes, pull the lever – it’s for the greater good (</a:t>
            </a:r>
            <a:r>
              <a:rPr lang="en-GB" dirty="0" smtClean="0"/>
              <a:t>utilitarianism</a:t>
            </a:r>
            <a:r>
              <a:rPr lang="en-GB" dirty="0" smtClean="0"/>
              <a:t>)</a:t>
            </a:r>
          </a:p>
          <a:p>
            <a:r>
              <a:rPr lang="en-GB" dirty="0" smtClean="0"/>
              <a:t>No, don’t pull the lever – killing is worse than letting die (deontological ethics)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Utilitarianism?</a:t>
            </a:r>
            <a:endParaRPr lang="en-GB" dirty="0"/>
          </a:p>
        </p:txBody>
      </p:sp>
      <p:sp>
        <p:nvSpPr>
          <p:cNvPr id="3" name="Content Placeholder 2"/>
          <p:cNvSpPr>
            <a:spLocks noGrp="1"/>
          </p:cNvSpPr>
          <p:nvPr>
            <p:ph idx="1"/>
          </p:nvPr>
        </p:nvSpPr>
        <p:spPr>
          <a:xfrm>
            <a:off x="827484" y="1628801"/>
            <a:ext cx="7416924" cy="4896544"/>
          </a:xfrm>
        </p:spPr>
        <p:txBody>
          <a:bodyPr>
            <a:normAutofit fontScale="92500"/>
          </a:bodyPr>
          <a:lstStyle/>
          <a:p>
            <a:r>
              <a:rPr lang="en-GB" dirty="0" smtClean="0"/>
              <a:t>Normative theory; Action guiding</a:t>
            </a:r>
          </a:p>
          <a:p>
            <a:r>
              <a:rPr lang="en-GB" dirty="0" smtClean="0"/>
              <a:t>Theory of the good</a:t>
            </a:r>
          </a:p>
          <a:p>
            <a:r>
              <a:rPr lang="en-GB" dirty="0" err="1" smtClean="0"/>
              <a:t>Welfarist</a:t>
            </a:r>
            <a:r>
              <a:rPr lang="en-GB" dirty="0" smtClean="0"/>
              <a:t>  theory (which consists in the experiences we have; individual welfare)</a:t>
            </a:r>
          </a:p>
          <a:p>
            <a:r>
              <a:rPr lang="en-GB" dirty="0" err="1" smtClean="0"/>
              <a:t>Consequentialist</a:t>
            </a:r>
            <a:r>
              <a:rPr lang="en-GB" dirty="0" smtClean="0"/>
              <a:t> theory (impact on individual welfare)</a:t>
            </a:r>
          </a:p>
          <a:p>
            <a:r>
              <a:rPr lang="en-GB" dirty="0" smtClean="0"/>
              <a:t>Maximisation principle/Sum-ranking: best consequences determine by sum of individual happiness</a:t>
            </a:r>
          </a:p>
          <a:p>
            <a:r>
              <a:rPr lang="en-GB" dirty="0" smtClean="0"/>
              <a:t>(cf. Kantian –deontological– ethics, Virtue ethics)</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584" y="452718"/>
            <a:ext cx="7615808" cy="1400530"/>
          </a:xfrm>
        </p:spPr>
        <p:txBody>
          <a:bodyPr/>
          <a:lstStyle/>
          <a:p>
            <a:r>
              <a:rPr lang="en-GB" dirty="0" smtClean="0"/>
              <a:t>Hedonism and Utilitarianism</a:t>
            </a:r>
            <a:endParaRPr lang="en-GB" dirty="0"/>
          </a:p>
        </p:txBody>
      </p:sp>
      <p:sp>
        <p:nvSpPr>
          <p:cNvPr id="3" name="Content Placeholder 2"/>
          <p:cNvSpPr>
            <a:spLocks noGrp="1"/>
          </p:cNvSpPr>
          <p:nvPr>
            <p:ph idx="1"/>
          </p:nvPr>
        </p:nvSpPr>
        <p:spPr>
          <a:xfrm>
            <a:off x="2915816" y="1340768"/>
            <a:ext cx="5400600" cy="2736304"/>
          </a:xfrm>
        </p:spPr>
        <p:txBody>
          <a:bodyPr>
            <a:normAutofit/>
          </a:bodyPr>
          <a:lstStyle/>
          <a:p>
            <a:pPr>
              <a:buNone/>
            </a:pPr>
            <a:r>
              <a:rPr lang="en-GB" dirty="0" smtClean="0"/>
              <a:t>	</a:t>
            </a:r>
            <a:r>
              <a:rPr lang="en-GB" sz="2400" dirty="0" smtClean="0"/>
              <a:t>Epicurus (341–270 B.C): ‘Pleasure is our first and kindred good. It is the starting-point of every choice and of every aversion, and to it we come back, inasmuch as we make feeling the rule by which to judge of every good thing.’</a:t>
            </a:r>
          </a:p>
        </p:txBody>
      </p:sp>
      <p:pic>
        <p:nvPicPr>
          <p:cNvPr id="1026" name="Picture 2" descr="e"/>
          <p:cNvPicPr>
            <a:picLocks noChangeAspect="1" noChangeArrowheads="1"/>
          </p:cNvPicPr>
          <p:nvPr/>
        </p:nvPicPr>
        <p:blipFill>
          <a:blip r:embed="rId3" cstate="print"/>
          <a:srcRect/>
          <a:stretch>
            <a:fillRect/>
          </a:stretch>
        </p:blipFill>
        <p:spPr bwMode="auto">
          <a:xfrm>
            <a:off x="1043608" y="1409657"/>
            <a:ext cx="1656184" cy="2379384"/>
          </a:xfrm>
          <a:prstGeom prst="rect">
            <a:avLst/>
          </a:prstGeom>
          <a:noFill/>
        </p:spPr>
      </p:pic>
      <p:pic>
        <p:nvPicPr>
          <p:cNvPr id="23554" name="Picture 2" descr="https://upload.wikimedia.org/wikipedia/commons/c/c8/Jeremy_Bentham_by_Henry_William_Pickersgill_detail.jpg"/>
          <p:cNvPicPr>
            <a:picLocks noChangeAspect="1" noChangeArrowheads="1"/>
          </p:cNvPicPr>
          <p:nvPr/>
        </p:nvPicPr>
        <p:blipFill>
          <a:blip r:embed="rId4" cstate="print"/>
          <a:srcRect/>
          <a:stretch>
            <a:fillRect/>
          </a:stretch>
        </p:blipFill>
        <p:spPr bwMode="auto">
          <a:xfrm>
            <a:off x="6804248" y="3789040"/>
            <a:ext cx="1786161" cy="2423784"/>
          </a:xfrm>
          <a:prstGeom prst="rect">
            <a:avLst/>
          </a:prstGeom>
          <a:noFill/>
        </p:spPr>
      </p:pic>
      <p:sp>
        <p:nvSpPr>
          <p:cNvPr id="6" name="Content Placeholder 2"/>
          <p:cNvSpPr txBox="1">
            <a:spLocks/>
          </p:cNvSpPr>
          <p:nvPr/>
        </p:nvSpPr>
        <p:spPr>
          <a:xfrm>
            <a:off x="467544" y="3717032"/>
            <a:ext cx="6120680" cy="2509739"/>
          </a:xfrm>
          <a:prstGeom prst="rect">
            <a:avLst/>
          </a:prstGeom>
        </p:spPr>
        <p:txBody>
          <a:bodyPr vert="horz" lIns="91440" tIns="45720" rIns="91440" bIns="45720" rtlCol="0">
            <a:normAutofit fontScale="77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600" b="0" i="0" u="none" strike="noStrike" kern="1200" cap="none" spc="0" normalizeH="0" baseline="0" noProof="0" dirty="0" smtClean="0">
              <a:ln>
                <a:noFill/>
              </a:ln>
              <a:solidFill>
                <a:schemeClr val="tx1"/>
              </a:solidFill>
              <a:effectLst/>
              <a:uLnTx/>
              <a:uFillTx/>
              <a:latin typeface="Calibri"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600" b="0" i="0" u="none" strike="noStrike" kern="1200" cap="none" spc="0" normalizeH="0" baseline="0" noProof="0" dirty="0" smtClean="0">
                <a:ln>
                  <a:noFill/>
                </a:ln>
                <a:solidFill>
                  <a:schemeClr val="tx1"/>
                </a:solidFill>
                <a:effectLst/>
                <a:uLnTx/>
                <a:uFillTx/>
                <a:latin typeface="Calibri" pitchFamily="34" charset="0"/>
              </a:rPr>
              <a:t>	</a:t>
            </a:r>
            <a:r>
              <a:rPr kumimoji="0" lang="en-GB" sz="3100" b="0" i="0" u="none" strike="noStrike" kern="1200" cap="none" spc="0" normalizeH="0" baseline="0" noProof="0" dirty="0" smtClean="0">
                <a:ln>
                  <a:noFill/>
                </a:ln>
                <a:solidFill>
                  <a:schemeClr val="tx1"/>
                </a:solidFill>
                <a:effectLst/>
                <a:uLnTx/>
                <a:uFillTx/>
                <a:latin typeface="Calibri" pitchFamily="34" charset="0"/>
              </a:rPr>
              <a:t>Bentham (1748-1832): ‘Nature has placed mankind under the governance of two sovereign masters, </a:t>
            </a:r>
            <a:r>
              <a:rPr kumimoji="0" lang="en-GB" sz="3100" b="0" i="1" u="none" strike="noStrike" kern="1200" cap="none" spc="0" normalizeH="0" baseline="0" noProof="0" dirty="0" smtClean="0">
                <a:ln>
                  <a:noFill/>
                </a:ln>
                <a:solidFill>
                  <a:schemeClr val="tx1"/>
                </a:solidFill>
                <a:effectLst/>
                <a:uLnTx/>
                <a:uFillTx/>
                <a:latin typeface="Calibri" pitchFamily="34" charset="0"/>
              </a:rPr>
              <a:t>pain</a:t>
            </a:r>
            <a:r>
              <a:rPr kumimoji="0" lang="en-GB" sz="3100" b="0" i="0" u="none" strike="noStrike" kern="1200" cap="none" spc="0" normalizeH="0" baseline="0" noProof="0" dirty="0" smtClean="0">
                <a:ln>
                  <a:noFill/>
                </a:ln>
                <a:solidFill>
                  <a:schemeClr val="tx1"/>
                </a:solidFill>
                <a:effectLst/>
                <a:uLnTx/>
                <a:uFillTx/>
                <a:latin typeface="Calibri" pitchFamily="34" charset="0"/>
              </a:rPr>
              <a:t> and </a:t>
            </a:r>
            <a:r>
              <a:rPr kumimoji="0" lang="en-GB" sz="3100" b="0" i="1" u="none" strike="noStrike" kern="1200" cap="none" spc="0" normalizeH="0" baseline="0" noProof="0" dirty="0" smtClean="0">
                <a:ln>
                  <a:noFill/>
                </a:ln>
                <a:solidFill>
                  <a:schemeClr val="tx1"/>
                </a:solidFill>
                <a:effectLst/>
                <a:uLnTx/>
                <a:uFillTx/>
                <a:latin typeface="Calibri" pitchFamily="34" charset="0"/>
              </a:rPr>
              <a:t>pleasure. </a:t>
            </a:r>
            <a:r>
              <a:rPr kumimoji="0" lang="en-GB" sz="3100" b="0" i="0" u="none" strike="noStrike" kern="1200" cap="none" spc="0" normalizeH="0" baseline="0" noProof="0" dirty="0" smtClean="0">
                <a:ln>
                  <a:noFill/>
                </a:ln>
                <a:solidFill>
                  <a:schemeClr val="tx1"/>
                </a:solidFill>
                <a:effectLst/>
                <a:uLnTx/>
                <a:uFillTx/>
                <a:latin typeface="Calibri" pitchFamily="34" charset="0"/>
              </a:rPr>
              <a:t>It is for them alone to point out what we ought to do, as well as determine what we shall do’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1000"/>
                                        <p:tgtEl>
                                          <p:spTgt spid="102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3554"/>
                                        </p:tgtEl>
                                        <p:attrNameLst>
                                          <p:attrName>style.visibility</p:attrName>
                                        </p:attrNameLst>
                                      </p:cBhvr>
                                      <p:to>
                                        <p:strVal val="visible"/>
                                      </p:to>
                                    </p:set>
                                    <p:animEffect transition="in" filter="fade">
                                      <p:cBhvr>
                                        <p:cTn id="15" dur="1000"/>
                                        <p:tgtEl>
                                          <p:spTgt spid="2355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build="p"/>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Psychological vs. Ethical hedonism</a:t>
            </a:r>
            <a:endParaRPr lang="en-GB" dirty="0"/>
          </a:p>
        </p:txBody>
      </p:sp>
      <p:sp>
        <p:nvSpPr>
          <p:cNvPr id="3" name="Content Placeholder 2"/>
          <p:cNvSpPr>
            <a:spLocks noGrp="1"/>
          </p:cNvSpPr>
          <p:nvPr>
            <p:ph idx="1"/>
          </p:nvPr>
        </p:nvSpPr>
        <p:spPr/>
        <p:txBody>
          <a:bodyPr>
            <a:normAutofit fontScale="92500"/>
          </a:bodyPr>
          <a:lstStyle/>
          <a:p>
            <a:pPr>
              <a:buNone/>
            </a:pPr>
            <a:endParaRPr lang="en-GB" dirty="0" smtClean="0"/>
          </a:p>
          <a:p>
            <a:r>
              <a:rPr lang="en-GB" b="1" dirty="0" smtClean="0"/>
              <a:t>Psychological hedonism</a:t>
            </a:r>
            <a:r>
              <a:rPr lang="en-GB" dirty="0" smtClean="0"/>
              <a:t>: Happiness/pleasure is the ultimate motive that persons pursue</a:t>
            </a:r>
          </a:p>
          <a:p>
            <a:pPr lvl="1"/>
            <a:r>
              <a:rPr lang="en-GB" dirty="0" smtClean="0"/>
              <a:t>A theory about the motives of actions; about what is </a:t>
            </a:r>
            <a:r>
              <a:rPr lang="en-GB" u="sng" dirty="0" smtClean="0"/>
              <a:t>desired</a:t>
            </a:r>
          </a:p>
          <a:p>
            <a:r>
              <a:rPr lang="en-GB" b="1" dirty="0" smtClean="0"/>
              <a:t>Ethical hedonism</a:t>
            </a:r>
            <a:r>
              <a:rPr lang="en-GB" dirty="0" smtClean="0"/>
              <a:t>: Happiness is the ultimate good</a:t>
            </a:r>
          </a:p>
          <a:p>
            <a:pPr lvl="1"/>
            <a:r>
              <a:rPr lang="en-GB" dirty="0" smtClean="0"/>
              <a:t>A theory about what is valuable or </a:t>
            </a:r>
            <a:r>
              <a:rPr lang="en-GB" u="sng" dirty="0" smtClean="0"/>
              <a:t>desirable</a:t>
            </a:r>
          </a:p>
          <a:p>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Principle of Utility</a:t>
            </a:r>
            <a:endParaRPr lang="en-GB" dirty="0"/>
          </a:p>
        </p:txBody>
      </p:sp>
      <p:sp>
        <p:nvSpPr>
          <p:cNvPr id="3" name="Content Placeholder 2"/>
          <p:cNvSpPr>
            <a:spLocks noGrp="1"/>
          </p:cNvSpPr>
          <p:nvPr>
            <p:ph idx="1"/>
          </p:nvPr>
        </p:nvSpPr>
        <p:spPr>
          <a:xfrm>
            <a:off x="457200" y="1600200"/>
            <a:ext cx="8229600" cy="4925144"/>
          </a:xfrm>
        </p:spPr>
        <p:txBody>
          <a:bodyPr>
            <a:normAutofit lnSpcReduction="10000"/>
          </a:bodyPr>
          <a:lstStyle/>
          <a:p>
            <a:pPr>
              <a:buNone/>
            </a:pPr>
            <a:r>
              <a:rPr lang="en-GB" dirty="0" smtClean="0"/>
              <a:t>Mill: ‘actions are right in proportion as they tend to promote happiness, wrong as they tend to produce the reverse of happiness. By happiness is intended pleasure, and the absence of pain; by unhappiness, pain, and the privation of pleasure.’</a:t>
            </a:r>
          </a:p>
          <a:p>
            <a:r>
              <a:rPr lang="en-GB" dirty="0" smtClean="0"/>
              <a:t>Greatest happiness principle – balancing pleasure and pain</a:t>
            </a:r>
          </a:p>
          <a:p>
            <a:pPr>
              <a:buNone/>
            </a:pPr>
            <a:endParaRPr lang="en-GB" dirty="0" smtClean="0"/>
          </a:p>
          <a:p>
            <a:r>
              <a:rPr lang="en-GB" dirty="0" smtClean="0"/>
              <a:t>Individual – sum total of pleasures/happiness</a:t>
            </a:r>
          </a:p>
          <a:p>
            <a:r>
              <a:rPr lang="en-GB" dirty="0" smtClean="0"/>
              <a:t>Community – aggregate of individuals (sum-ranking principle)</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Ion">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EC76B5"/>
      </a:hlink>
      <a:folHlink>
        <a:srgbClr val="E8ACCD"/>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A207AED3-9ABC-4A18-9978-A59B65688B1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6683</TotalTime>
  <Words>800</Words>
  <Application>Microsoft Office PowerPoint</Application>
  <PresentationFormat>On-screen Show (4:3)</PresentationFormat>
  <Paragraphs>133</Paragraphs>
  <Slides>22</Slides>
  <Notes>17</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Theme1</vt:lpstr>
      <vt:lpstr>J.S. Mill’s Utilitarianism (1861)</vt:lpstr>
      <vt:lpstr>Moral Philosophy</vt:lpstr>
      <vt:lpstr>Introduction to Moral Philosophy</vt:lpstr>
      <vt:lpstr>Trolley Problem:  Should you pull the lever?</vt:lpstr>
      <vt:lpstr>Consequentialism vs.  Non-consequentialism</vt:lpstr>
      <vt:lpstr>What is Utilitarianism?</vt:lpstr>
      <vt:lpstr>Hedonism and Utilitarianism</vt:lpstr>
      <vt:lpstr>Psychological vs. Ethical hedonism</vt:lpstr>
      <vt:lpstr>Principle of Utility</vt:lpstr>
      <vt:lpstr>Bentham’s Hedonism</vt:lpstr>
      <vt:lpstr>Problem for Bentham</vt:lpstr>
      <vt:lpstr>Problem for Bentham</vt:lpstr>
      <vt:lpstr>Mill’s revision of Bentham’s Utilitarianism</vt:lpstr>
      <vt:lpstr>Mill’s Hedonism</vt:lpstr>
      <vt:lpstr>Higher and Lower pleasures</vt:lpstr>
      <vt:lpstr>Slide 16</vt:lpstr>
      <vt:lpstr>How to we tell which are higher pleasures?</vt:lpstr>
      <vt:lpstr>Objection to Hedonism (1):  Happiness is elusive</vt:lpstr>
      <vt:lpstr>Objection to Hedonism (2a): Happiness is subjective</vt:lpstr>
      <vt:lpstr>Objection to Hedonism (2b): Happiness is subjective</vt:lpstr>
      <vt:lpstr>Objections to Hedonism (3):  Against Experientialism</vt:lpstr>
      <vt:lpstr>Questions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J.S. Mill’s Utilitarianism</dc:title>
  <dc:creator>karen</dc:creator>
  <cp:lastModifiedBy>karen</cp:lastModifiedBy>
  <cp:revision>119</cp:revision>
  <dcterms:created xsi:type="dcterms:W3CDTF">2015-10-14T09:50:02Z</dcterms:created>
  <dcterms:modified xsi:type="dcterms:W3CDTF">2015-11-17T10:00:53Z</dcterms:modified>
</cp:coreProperties>
</file>