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65" r:id="rId4"/>
    <p:sldId id="258" r:id="rId5"/>
    <p:sldId id="259" r:id="rId6"/>
    <p:sldId id="274" r:id="rId7"/>
    <p:sldId id="260" r:id="rId8"/>
    <p:sldId id="261" r:id="rId9"/>
    <p:sldId id="262" r:id="rId10"/>
    <p:sldId id="263" r:id="rId11"/>
    <p:sldId id="267" r:id="rId12"/>
    <p:sldId id="264" r:id="rId13"/>
    <p:sldId id="269" r:id="rId14"/>
    <p:sldId id="268" r:id="rId15"/>
    <p:sldId id="271" r:id="rId16"/>
    <p:sldId id="272" r:id="rId17"/>
    <p:sldId id="273" r:id="rId18"/>
    <p:sldId id="270" r:id="rId19"/>
    <p:sldId id="266" r:id="rId20"/>
    <p:sldId id="275" r:id="rId2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057" autoAdjust="0"/>
  </p:normalViewPr>
  <p:slideViewPr>
    <p:cSldViewPr>
      <p:cViewPr varScale="1">
        <p:scale>
          <a:sx n="66" d="100"/>
          <a:sy n="66" d="100"/>
        </p:scale>
        <p:origin x="-141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E3ABFAC-16EA-4D05-8C03-B47066F76B6E}" type="datetimeFigureOut">
              <a:rPr lang="en-GB" smtClean="0"/>
              <a:pPr/>
              <a:t>19/11/2015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BD7A1A7-A697-488C-8108-58B2510C94EF}" type="slidenum">
              <a:rPr lang="en-GB" smtClean="0"/>
              <a:pPr/>
              <a:t>‹#›</a:t>
            </a:fld>
            <a:endParaRPr lang="en-GB"/>
          </a:p>
        </p:txBody>
      </p:sp>
    </p:spTree>
    <p:extLst>
      <p:ext uri="{BB962C8B-B14F-4D97-AF65-F5344CB8AC3E}">
        <p14:creationId xmlns:p14="http://schemas.microsoft.com/office/powerpoint/2010/main" xmlns="" val="2032894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13</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17</a:t>
            </a:fld>
            <a:endParaRPr lang="en-GB"/>
          </a:p>
        </p:txBody>
      </p:sp>
    </p:spTree>
    <p:extLst>
      <p:ext uri="{BB962C8B-B14F-4D97-AF65-F5344CB8AC3E}">
        <p14:creationId xmlns:p14="http://schemas.microsoft.com/office/powerpoint/2010/main" xmlns="" val="395279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fld id="{9BD7A1A7-A697-488C-8108-58B2510C94EF}" type="slidenum">
              <a:rPr lang="en-GB" smtClean="0"/>
              <a:pPr/>
              <a:t>18</a:t>
            </a:fld>
            <a:endParaRPr lang="en-GB"/>
          </a:p>
        </p:txBody>
      </p:sp>
    </p:spTree>
    <p:extLst>
      <p:ext uri="{BB962C8B-B14F-4D97-AF65-F5344CB8AC3E}">
        <p14:creationId xmlns:p14="http://schemas.microsoft.com/office/powerpoint/2010/main" xmlns="" val="606199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4</a:t>
            </a:fld>
            <a:endParaRPr lang="en-GB"/>
          </a:p>
        </p:txBody>
      </p:sp>
    </p:spTree>
    <p:extLst>
      <p:ext uri="{BB962C8B-B14F-4D97-AF65-F5344CB8AC3E}">
        <p14:creationId xmlns:p14="http://schemas.microsoft.com/office/powerpoint/2010/main" xmlns="" val="262692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7</a:t>
            </a:fld>
            <a:endParaRPr lang="en-GB"/>
          </a:p>
        </p:txBody>
      </p:sp>
    </p:spTree>
    <p:extLst>
      <p:ext uri="{BB962C8B-B14F-4D97-AF65-F5344CB8AC3E}">
        <p14:creationId xmlns:p14="http://schemas.microsoft.com/office/powerpoint/2010/main" xmlns="" val="1859031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9</a:t>
            </a:fld>
            <a:endParaRPr lang="en-GB"/>
          </a:p>
        </p:txBody>
      </p:sp>
    </p:spTree>
    <p:extLst>
      <p:ext uri="{BB962C8B-B14F-4D97-AF65-F5344CB8AC3E}">
        <p14:creationId xmlns:p14="http://schemas.microsoft.com/office/powerpoint/2010/main" xmlns="" val="1338299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10</a:t>
            </a:fld>
            <a:endParaRPr lang="en-GB"/>
          </a:p>
        </p:txBody>
      </p:sp>
    </p:spTree>
    <p:extLst>
      <p:ext uri="{BB962C8B-B14F-4D97-AF65-F5344CB8AC3E}">
        <p14:creationId xmlns:p14="http://schemas.microsoft.com/office/powerpoint/2010/main" xmlns="" val="1543324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BD7A1A7-A697-488C-8108-58B2510C94EF}" type="slidenum">
              <a:rPr lang="en-GB" smtClean="0"/>
              <a:pPr/>
              <a:t>12</a:t>
            </a:fld>
            <a:endParaRPr lang="en-GB"/>
          </a:p>
        </p:txBody>
      </p:sp>
    </p:spTree>
    <p:extLst>
      <p:ext uri="{BB962C8B-B14F-4D97-AF65-F5344CB8AC3E}">
        <p14:creationId xmlns:p14="http://schemas.microsoft.com/office/powerpoint/2010/main" xmlns="" val="1985433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216" y="1447801"/>
            <a:ext cx="6619244" cy="3329581"/>
          </a:xfrm>
        </p:spPr>
        <p:txBody>
          <a:bodyPr anchor="b"/>
          <a:lstStyle>
            <a:lvl1pPr>
              <a:defRPr sz="7200"/>
            </a:lvl1pPr>
          </a:lstStyle>
          <a:p>
            <a:r>
              <a:rPr lang="en-US" dirty="0"/>
              <a:t>Click to edit Master title style</a:t>
            </a:r>
          </a:p>
        </p:txBody>
      </p:sp>
      <p:sp>
        <p:nvSpPr>
          <p:cNvPr id="3" name="Subtitle 2"/>
          <p:cNvSpPr>
            <a:spLocks noGrp="1"/>
          </p:cNvSpPr>
          <p:nvPr>
            <p:ph type="subTitle" idx="1"/>
          </p:nvPr>
        </p:nvSpPr>
        <p:spPr>
          <a:xfrm>
            <a:off x="866216" y="4777380"/>
            <a:ext cx="6619244"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959343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7" y="4800587"/>
            <a:ext cx="6619243"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866216" y="685800"/>
            <a:ext cx="6619244"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866217" y="5367325"/>
            <a:ext cx="6619242"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76593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447800"/>
            <a:ext cx="6619244" cy="1981200"/>
          </a:xfrm>
        </p:spPr>
        <p:txBody>
          <a:bodyPr/>
          <a:lstStyle>
            <a:lvl1pPr>
              <a:defRPr sz="4800"/>
            </a:lvl1pPr>
          </a:lstStyle>
          <a:p>
            <a:r>
              <a:rPr lang="en-US" dirty="0"/>
              <a:t>Click to edit Master title style</a:t>
            </a:r>
          </a:p>
        </p:txBody>
      </p:sp>
      <p:sp>
        <p:nvSpPr>
          <p:cNvPr id="8" name="Text Placeholder 3"/>
          <p:cNvSpPr>
            <a:spLocks noGrp="1"/>
          </p:cNvSpPr>
          <p:nvPr>
            <p:ph type="body" sz="half" idx="2"/>
          </p:nvPr>
        </p:nvSpPr>
        <p:spPr>
          <a:xfrm>
            <a:off x="866216" y="3657600"/>
            <a:ext cx="6619244"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124311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100" y="1447800"/>
            <a:ext cx="5999486" cy="2323374"/>
          </a:xfrm>
        </p:spPr>
        <p:txBody>
          <a:bodyPr/>
          <a:lstStyle>
            <a:lvl1pPr>
              <a:defRPr sz="4800"/>
            </a:lvl1pPr>
          </a:lstStyle>
          <a:p>
            <a:r>
              <a:rPr lang="en-US" dirty="0"/>
              <a:t>Click to edit Master title style</a:t>
            </a:r>
          </a:p>
        </p:txBody>
      </p:sp>
      <p:sp>
        <p:nvSpPr>
          <p:cNvPr id="14" name="Text Placeholder 3"/>
          <p:cNvSpPr>
            <a:spLocks noGrp="1"/>
          </p:cNvSpPr>
          <p:nvPr>
            <p:ph type="body" sz="half" idx="13"/>
          </p:nvPr>
        </p:nvSpPr>
        <p:spPr>
          <a:xfrm>
            <a:off x="1447800" y="3771174"/>
            <a:ext cx="5459737"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Text Placeholder 3"/>
          <p:cNvSpPr>
            <a:spLocks noGrp="1"/>
          </p:cNvSpPr>
          <p:nvPr>
            <p:ph type="body" sz="half" idx="2"/>
          </p:nvPr>
        </p:nvSpPr>
        <p:spPr>
          <a:xfrm>
            <a:off x="866216" y="4350657"/>
            <a:ext cx="6619244"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
        <p:nvSpPr>
          <p:cNvPr id="12" name="TextBox 11"/>
          <p:cNvSpPr txBox="1"/>
          <p:nvPr/>
        </p:nvSpPr>
        <p:spPr>
          <a:xfrm>
            <a:off x="673721" y="971253"/>
            <a:ext cx="601434"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6997868" y="2613787"/>
            <a:ext cx="601434"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xmlns="" val="431530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216" y="3124201"/>
            <a:ext cx="6619244" cy="1653180"/>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866216" y="4777381"/>
            <a:ext cx="6619244"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421186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dirty="0"/>
              <a:t>Click to edit Master title style</a:t>
            </a:r>
          </a:p>
        </p:txBody>
      </p:sp>
      <p:sp>
        <p:nvSpPr>
          <p:cNvPr id="3" name="Text Placeholder 2"/>
          <p:cNvSpPr>
            <a:spLocks noGrp="1"/>
          </p:cNvSpPr>
          <p:nvPr>
            <p:ph type="body" idx="1"/>
          </p:nvPr>
        </p:nvSpPr>
        <p:spPr>
          <a:xfrm>
            <a:off x="474710" y="1981200"/>
            <a:ext cx="221015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3"/>
          <p:cNvSpPr>
            <a:spLocks noGrp="1"/>
          </p:cNvSpPr>
          <p:nvPr>
            <p:ph type="body" sz="half" idx="15"/>
          </p:nvPr>
        </p:nvSpPr>
        <p:spPr>
          <a:xfrm>
            <a:off x="489347" y="2667000"/>
            <a:ext cx="21955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2912745" y="1981200"/>
            <a:ext cx="220218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Text Placeholder 3"/>
          <p:cNvSpPr>
            <a:spLocks noGrp="1"/>
          </p:cNvSpPr>
          <p:nvPr>
            <p:ph type="body" sz="half" idx="16"/>
          </p:nvPr>
        </p:nvSpPr>
        <p:spPr>
          <a:xfrm>
            <a:off x="2904829" y="2667000"/>
            <a:ext cx="2210096"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Text Placeholder 4"/>
          <p:cNvSpPr>
            <a:spLocks noGrp="1"/>
          </p:cNvSpPr>
          <p:nvPr>
            <p:ph type="body" sz="quarter" idx="13"/>
          </p:nvPr>
        </p:nvSpPr>
        <p:spPr>
          <a:xfrm>
            <a:off x="5343525" y="1981200"/>
            <a:ext cx="219908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ext Placeholder 3"/>
          <p:cNvSpPr>
            <a:spLocks noGrp="1"/>
          </p:cNvSpPr>
          <p:nvPr>
            <p:ph type="body" sz="half" idx="17"/>
          </p:nvPr>
        </p:nvSpPr>
        <p:spPr>
          <a:xfrm>
            <a:off x="5343525" y="2667000"/>
            <a:ext cx="219908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7" name="Straight Connector 16"/>
          <p:cNvCxnSpPr/>
          <p:nvPr/>
        </p:nvCxnSpPr>
        <p:spPr>
          <a:xfrm>
            <a:off x="2794607"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502781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dirty="0"/>
              <a:t>Click to edit Master title style</a:t>
            </a:r>
          </a:p>
        </p:txBody>
      </p:sp>
      <p:sp>
        <p:nvSpPr>
          <p:cNvPr id="3" name="Text Placeholder 2"/>
          <p:cNvSpPr>
            <a:spLocks noGrp="1"/>
          </p:cNvSpPr>
          <p:nvPr>
            <p:ph type="body" idx="1"/>
          </p:nvPr>
        </p:nvSpPr>
        <p:spPr>
          <a:xfrm>
            <a:off x="489347" y="4250949"/>
            <a:ext cx="22050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9" name="Picture Placeholder 2"/>
          <p:cNvSpPr>
            <a:spLocks noGrp="1" noChangeAspect="1"/>
          </p:cNvSpPr>
          <p:nvPr>
            <p:ph type="pic" idx="15"/>
          </p:nvPr>
        </p:nvSpPr>
        <p:spPr>
          <a:xfrm>
            <a:off x="489347" y="2209800"/>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2" name="Text Placeholder 3"/>
          <p:cNvSpPr>
            <a:spLocks noGrp="1"/>
          </p:cNvSpPr>
          <p:nvPr>
            <p:ph type="body" sz="half" idx="18"/>
          </p:nvPr>
        </p:nvSpPr>
        <p:spPr>
          <a:xfrm>
            <a:off x="489347" y="4827212"/>
            <a:ext cx="220503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Text Placeholder 4"/>
          <p:cNvSpPr>
            <a:spLocks noGrp="1"/>
          </p:cNvSpPr>
          <p:nvPr>
            <p:ph type="body" sz="quarter" idx="3"/>
          </p:nvPr>
        </p:nvSpPr>
        <p:spPr>
          <a:xfrm>
            <a:off x="2917032" y="4250949"/>
            <a:ext cx="219789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0" name="Picture Placeholder 2"/>
          <p:cNvSpPr>
            <a:spLocks noGrp="1" noChangeAspect="1"/>
          </p:cNvSpPr>
          <p:nvPr>
            <p:ph type="pic" idx="21"/>
          </p:nvPr>
        </p:nvSpPr>
        <p:spPr>
          <a:xfrm>
            <a:off x="2917031" y="2209800"/>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3" name="Text Placeholder 3"/>
          <p:cNvSpPr>
            <a:spLocks noGrp="1"/>
          </p:cNvSpPr>
          <p:nvPr>
            <p:ph type="body" sz="half" idx="19"/>
          </p:nvPr>
        </p:nvSpPr>
        <p:spPr>
          <a:xfrm>
            <a:off x="2916016" y="4827211"/>
            <a:ext cx="2200805"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Text Placeholder 4"/>
          <p:cNvSpPr>
            <a:spLocks noGrp="1"/>
          </p:cNvSpPr>
          <p:nvPr>
            <p:ph type="body" sz="quarter" idx="13"/>
          </p:nvPr>
        </p:nvSpPr>
        <p:spPr>
          <a:xfrm>
            <a:off x="5343525" y="4250949"/>
            <a:ext cx="219908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1" name="Picture Placeholder 2"/>
          <p:cNvSpPr>
            <a:spLocks noGrp="1" noChangeAspect="1"/>
          </p:cNvSpPr>
          <p:nvPr>
            <p:ph type="pic" idx="22"/>
          </p:nvPr>
        </p:nvSpPr>
        <p:spPr>
          <a:xfrm>
            <a:off x="5343525" y="2209800"/>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24" name="Text Placeholder 3"/>
          <p:cNvSpPr>
            <a:spLocks noGrp="1"/>
          </p:cNvSpPr>
          <p:nvPr>
            <p:ph type="body" sz="half" idx="20"/>
          </p:nvPr>
        </p:nvSpPr>
        <p:spPr>
          <a:xfrm>
            <a:off x="5343432" y="4827209"/>
            <a:ext cx="220199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7" name="Straight Connector 16"/>
          <p:cNvCxnSpPr/>
          <p:nvPr/>
        </p:nvCxnSpPr>
        <p:spPr>
          <a:xfrm>
            <a:off x="2794607"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703550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9098505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8159" y="430214"/>
            <a:ext cx="1314451" cy="5826125"/>
          </a:xfrm>
        </p:spPr>
        <p:txBody>
          <a:bodyPr vert="eaVert" anchor="b" anchorCtr="0"/>
          <a:lstStyle/>
          <a:p>
            <a:r>
              <a:rPr lang="en-US" dirty="0"/>
              <a:t>Click to edit Master title style</a:t>
            </a:r>
          </a:p>
        </p:txBody>
      </p:sp>
      <p:sp>
        <p:nvSpPr>
          <p:cNvPr id="3" name="Vertical Text Placeholder 2"/>
          <p:cNvSpPr>
            <a:spLocks noGrp="1"/>
          </p:cNvSpPr>
          <p:nvPr>
            <p:ph type="body" orient="vert" idx="1"/>
          </p:nvPr>
        </p:nvSpPr>
        <p:spPr>
          <a:xfrm>
            <a:off x="489348" y="887414"/>
            <a:ext cx="5567362" cy="536892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388803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215828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217" y="2861734"/>
            <a:ext cx="6619243" cy="1915647"/>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866216" y="4777381"/>
            <a:ext cx="6619244"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409544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27485" y="2060576"/>
            <a:ext cx="329725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240870" y="2056093"/>
            <a:ext cx="3297256"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74552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827485" y="1905000"/>
            <a:ext cx="3297254"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27485" y="2514600"/>
            <a:ext cx="329725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240872" y="1905000"/>
            <a:ext cx="3297254"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240872" y="2514600"/>
            <a:ext cx="329725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927376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Date Placeholder 2"/>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747844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1617876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447800"/>
            <a:ext cx="2550797" cy="1447800"/>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3588462" y="1447800"/>
            <a:ext cx="3896998"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66216" y="3129281"/>
            <a:ext cx="2550797"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Date Placeholder 4"/>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765326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430" y="1854192"/>
            <a:ext cx="3819680" cy="1574808"/>
          </a:xfrm>
        </p:spPr>
        <p:txBody>
          <a:bodyPr anchor="b">
            <a:normAutofit/>
          </a:bodyPr>
          <a:lstStyle>
            <a:lvl1pPr algn="l">
              <a:defRPr sz="3600" b="0"/>
            </a:lvl1pPr>
          </a:lstStyle>
          <a:p>
            <a:r>
              <a:rPr lang="en-US" dirty="0"/>
              <a:t>Click to edit Master title style</a:t>
            </a:r>
          </a:p>
        </p:txBody>
      </p:sp>
      <p:sp>
        <p:nvSpPr>
          <p:cNvPr id="3" name="Picture Placeholder 2"/>
          <p:cNvSpPr>
            <a:spLocks noGrp="1" noChangeAspect="1"/>
          </p:cNvSpPr>
          <p:nvPr>
            <p:ph type="pic" idx="1"/>
          </p:nvPr>
        </p:nvSpPr>
        <p:spPr>
          <a:xfrm>
            <a:off x="5212160" y="1143000"/>
            <a:ext cx="24003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866216" y="3657600"/>
            <a:ext cx="381373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29863773-3E7A-4CEA-AB4F-20CD4CF6E6FB}" type="datetimeFigureOut">
              <a:rPr lang="en-GB" smtClean="0"/>
              <a:pPr/>
              <a:t>19/11/2015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2143124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xmlns="" val="0"/>
              </a:ext>
            </a:extLst>
          </a:blip>
          <a:srcRect l="3644"/>
          <a:stretch/>
        </p:blipFill>
        <p:spPr>
          <a:xfrm>
            <a:off x="0" y="2669686"/>
            <a:ext cx="302675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xmlns="" val="0"/>
              </a:ext>
            </a:extLst>
          </a:blip>
          <a:srcRect l="35640"/>
          <a:stretch/>
        </p:blipFill>
        <p:spPr>
          <a:xfrm>
            <a:off x="0" y="2892348"/>
            <a:ext cx="1141809" cy="2365453"/>
          </a:xfrm>
          <a:prstGeom prst="rect">
            <a:avLst/>
          </a:prstGeom>
        </p:spPr>
      </p:pic>
      <p:sp>
        <p:nvSpPr>
          <p:cNvPr id="16" name="Oval 15"/>
          <p:cNvSpPr/>
          <p:nvPr/>
        </p:nvSpPr>
        <p:spPr>
          <a:xfrm>
            <a:off x="6456759" y="1676400"/>
            <a:ext cx="211455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xmlns="" val="0"/>
              </a:ext>
            </a:extLst>
          </a:blip>
          <a:srcRect t="28813"/>
          <a:stretch/>
        </p:blipFill>
        <p:spPr>
          <a:xfrm>
            <a:off x="5999560" y="1"/>
            <a:ext cx="1202540"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xmlns="" val="0"/>
              </a:ext>
            </a:extLst>
          </a:blip>
          <a:srcRect b="23320"/>
          <a:stretch/>
        </p:blipFill>
        <p:spPr>
          <a:xfrm>
            <a:off x="6456759" y="6096000"/>
            <a:ext cx="745301" cy="762000"/>
          </a:xfrm>
          <a:prstGeom prst="rect">
            <a:avLst/>
          </a:prstGeom>
        </p:spPr>
      </p:pic>
      <p:sp>
        <p:nvSpPr>
          <p:cNvPr id="14" name="Rectangle 13"/>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584" y="452718"/>
            <a:ext cx="7053542" cy="140053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827484" y="2052919"/>
            <a:ext cx="6709906"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rot="5400000">
            <a:off x="7492905" y="1828801"/>
            <a:ext cx="990599" cy="2285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9863773-3E7A-4CEA-AB4F-20CD4CF6E6FB}" type="datetimeFigureOut">
              <a:rPr lang="en-GB" smtClean="0"/>
              <a:pPr/>
              <a:t>19/11/2015</a:t>
            </a:fld>
            <a:endParaRPr lang="en-GB"/>
          </a:p>
        </p:txBody>
      </p:sp>
      <p:sp>
        <p:nvSpPr>
          <p:cNvPr id="5" name="Footer Placeholder 4"/>
          <p:cNvSpPr>
            <a:spLocks noGrp="1"/>
          </p:cNvSpPr>
          <p:nvPr>
            <p:ph type="ftr" sz="quarter" idx="3"/>
          </p:nvPr>
        </p:nvSpPr>
        <p:spPr>
          <a:xfrm rot="5400000">
            <a:off x="6231206" y="3263398"/>
            <a:ext cx="3859795" cy="2286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7764406" y="295730"/>
            <a:ext cx="62864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E5CF2E1-FB6C-45D0-BC9B-AC7EB5736E2E}" type="slidenum">
              <a:rPr lang="en-GB" smtClean="0"/>
              <a:pPr/>
              <a:t>‹#›</a:t>
            </a:fld>
            <a:endParaRPr lang="en-GB"/>
          </a:p>
        </p:txBody>
      </p:sp>
    </p:spTree>
    <p:extLst>
      <p:ext uri="{BB962C8B-B14F-4D97-AF65-F5344CB8AC3E}">
        <p14:creationId xmlns:p14="http://schemas.microsoft.com/office/powerpoint/2010/main" xmlns="" val="52413358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800" b="0" i="0" kern="1200">
          <a:solidFill>
            <a:schemeClr val="tx2"/>
          </a:solidFill>
          <a:latin typeface="Cambria"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3200" b="0" i="0" kern="1200">
          <a:solidFill>
            <a:schemeClr val="tx1"/>
          </a:solidFill>
          <a:latin typeface="Calibri" pitchFamily="34" charset="0"/>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3200" b="0" i="0" kern="1200">
          <a:solidFill>
            <a:schemeClr val="tx1"/>
          </a:solidFill>
          <a:latin typeface="Calibri" pitchFamily="34" charset="0"/>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3200" b="0" i="0" kern="1200">
          <a:solidFill>
            <a:schemeClr val="tx1"/>
          </a:solidFill>
          <a:latin typeface="Calibri" pitchFamily="34" charset="0"/>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3200" b="0" i="0" kern="1200">
          <a:solidFill>
            <a:schemeClr val="tx1"/>
          </a:solidFill>
          <a:latin typeface="Calibri" pitchFamily="34" charset="0"/>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3200" b="0" i="0" kern="1200">
          <a:solidFill>
            <a:schemeClr val="tx1"/>
          </a:solidFill>
          <a:latin typeface="Calibri" pitchFamily="34" charset="0"/>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J.S. Mill’s Utilitarianism</a:t>
            </a:r>
            <a:endParaRPr lang="en-GB" dirty="0"/>
          </a:p>
        </p:txBody>
      </p:sp>
      <p:sp>
        <p:nvSpPr>
          <p:cNvPr id="3" name="Subtitle 2"/>
          <p:cNvSpPr>
            <a:spLocks noGrp="1"/>
          </p:cNvSpPr>
          <p:nvPr>
            <p:ph type="subTitle" idx="1"/>
          </p:nvPr>
        </p:nvSpPr>
        <p:spPr/>
        <p:txBody>
          <a:bodyPr/>
          <a:lstStyle/>
          <a:p>
            <a:r>
              <a:rPr lang="en-GB" dirty="0" smtClean="0"/>
              <a:t>Should we be </a:t>
            </a:r>
            <a:r>
              <a:rPr lang="en-GB" dirty="0" err="1" smtClean="0"/>
              <a:t>utilitarians</a:t>
            </a:r>
            <a:r>
              <a:rPr lang="en-GB"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Controversial steps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Even if it were true that people desire their happiness, it does not follow that happiness is desirable (equivocation of desired – empirical fact - and desirable – normative judgment; Naturalistic fallacy)</a:t>
            </a:r>
          </a:p>
          <a:p>
            <a:r>
              <a:rPr lang="en-GB" dirty="0" smtClean="0"/>
              <a:t>Even if it were true that each person’s happiness is ‘a good to that person’, it does not follow that the ‘general happiness’ is desirable (fallacy of composition)</a:t>
            </a:r>
          </a:p>
          <a:p>
            <a:r>
              <a:rPr lang="en-GB" dirty="0" smtClean="0"/>
              <a:t>Implicit </a:t>
            </a:r>
            <a:r>
              <a:rPr lang="en-GB" dirty="0" err="1" smtClean="0"/>
              <a:t>consequentialist</a:t>
            </a:r>
            <a:r>
              <a:rPr lang="en-GB" dirty="0" smtClean="0"/>
              <a:t> premise</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Naturalistic Fallacy</a:t>
            </a:r>
            <a:endParaRPr lang="en-GB" dirty="0"/>
          </a:p>
        </p:txBody>
      </p:sp>
      <p:sp>
        <p:nvSpPr>
          <p:cNvPr id="3" name="Content Placeholder 2"/>
          <p:cNvSpPr>
            <a:spLocks noGrp="1"/>
          </p:cNvSpPr>
          <p:nvPr>
            <p:ph idx="1"/>
          </p:nvPr>
        </p:nvSpPr>
        <p:spPr>
          <a:xfrm>
            <a:off x="899592" y="1484784"/>
            <a:ext cx="7704856" cy="5040560"/>
          </a:xfrm>
        </p:spPr>
        <p:txBody>
          <a:bodyPr>
            <a:normAutofit fontScale="77500" lnSpcReduction="20000"/>
          </a:bodyPr>
          <a:lstStyle/>
          <a:p>
            <a:pPr marL="0" indent="0">
              <a:buNone/>
            </a:pPr>
            <a:r>
              <a:rPr lang="en-GB" dirty="0" smtClean="0"/>
              <a:t>‘Mill has made as naive and artless a use of the naturalistic fallacy as anybody could desire. ‘Good’, he tells us, means ‘desirable’, and you can only find out what is desirable by seeking to find out what is actually desired ... </a:t>
            </a:r>
          </a:p>
          <a:p>
            <a:pPr marL="0" indent="0">
              <a:buNone/>
            </a:pPr>
            <a:r>
              <a:rPr lang="en-GB" dirty="0" smtClean="0"/>
              <a:t>The important step for Ethics is this one just taken, the step which pretends to prove that ‘good’ means ‘desired’. Well, the fallacy in this step is so obvious, that it is quite wonderful how Mill failed to see it. The fact is that ‘desirable’ does not mean ‘able to be desired’ as ‘visible’ means ‘able to be seen’. The desirable means simply what </a:t>
            </a:r>
            <a:r>
              <a:rPr lang="en-GB" i="1" dirty="0" smtClean="0"/>
              <a:t>ought </a:t>
            </a:r>
            <a:r>
              <a:rPr lang="en-GB" dirty="0" smtClean="0"/>
              <a:t>to be desired or deserves to be desired; just as the detestable means not what can be but what ought to be detested and the damnable what deserves to be damned’ (Moore 1903: 66-7)</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Naturalistic fallacy</a:t>
            </a:r>
            <a:endParaRPr lang="en-GB"/>
          </a:p>
        </p:txBody>
      </p:sp>
      <p:sp>
        <p:nvSpPr>
          <p:cNvPr id="3" name="Content Placeholder 2"/>
          <p:cNvSpPr>
            <a:spLocks noGrp="1"/>
          </p:cNvSpPr>
          <p:nvPr>
            <p:ph idx="1"/>
          </p:nvPr>
        </p:nvSpPr>
        <p:spPr/>
        <p:txBody>
          <a:bodyPr/>
          <a:lstStyle/>
          <a:p>
            <a:r>
              <a:rPr lang="en-GB" dirty="0" smtClean="0"/>
              <a:t>Mill defines ‘good’ as ‘desired’</a:t>
            </a:r>
          </a:p>
          <a:p>
            <a:r>
              <a:rPr lang="en-GB" dirty="0" smtClean="0"/>
              <a:t>Moore – trying to define ‘good’ is like trying to define ‘yellow’</a:t>
            </a:r>
          </a:p>
          <a:p>
            <a:r>
              <a:rPr lang="en-GB" dirty="0" smtClean="0"/>
              <a:t>Fails the Open question test: </a:t>
            </a:r>
          </a:p>
          <a:p>
            <a:pPr lvl="1"/>
            <a:r>
              <a:rPr lang="en-GB" dirty="0" smtClean="0"/>
              <a:t>Is everything desirable good? (cf. Is an unmarried man a bachelor?)</a:t>
            </a:r>
          </a:p>
          <a:p>
            <a:r>
              <a:rPr lang="en-GB" dirty="0" smtClean="0"/>
              <a:t>Is good a non-natural property?</a:t>
            </a:r>
          </a:p>
          <a:p>
            <a:pPr>
              <a:buNone/>
            </a:pPr>
            <a:endParaRPr lang="en-GB"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Response to naturalistic fallacy?</a:t>
            </a:r>
            <a:endParaRPr lang="en-GB" dirty="0"/>
          </a:p>
        </p:txBody>
      </p:sp>
      <p:sp>
        <p:nvSpPr>
          <p:cNvPr id="3" name="Content Placeholder 2"/>
          <p:cNvSpPr>
            <a:spLocks noGrp="1"/>
          </p:cNvSpPr>
          <p:nvPr>
            <p:ph idx="1"/>
          </p:nvPr>
        </p:nvSpPr>
        <p:spPr/>
        <p:txBody>
          <a:bodyPr/>
          <a:lstStyle/>
          <a:p>
            <a:r>
              <a:rPr lang="en-GB" dirty="0" smtClean="0"/>
              <a:t>Mill doesn’t say that happiness is desirable (a good) because it is desired</a:t>
            </a:r>
          </a:p>
          <a:p>
            <a:r>
              <a:rPr lang="en-GB" dirty="0" smtClean="0"/>
              <a:t>Only postulates that the evidence for whether or not something is a good is that it is desired </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Fallacy of composition</a:t>
            </a:r>
            <a:endParaRPr lang="en-GB" dirty="0"/>
          </a:p>
        </p:txBody>
      </p:sp>
      <p:sp>
        <p:nvSpPr>
          <p:cNvPr id="3" name="Content Placeholder 2"/>
          <p:cNvSpPr>
            <a:spLocks noGrp="1"/>
          </p:cNvSpPr>
          <p:nvPr>
            <p:ph idx="1"/>
          </p:nvPr>
        </p:nvSpPr>
        <p:spPr>
          <a:xfrm>
            <a:off x="827484" y="1556793"/>
            <a:ext cx="7488932" cy="4691608"/>
          </a:xfrm>
        </p:spPr>
        <p:txBody>
          <a:bodyPr>
            <a:normAutofit fontScale="92500" lnSpcReduction="20000"/>
          </a:bodyPr>
          <a:lstStyle/>
          <a:p>
            <a:r>
              <a:rPr lang="en-GB" dirty="0" smtClean="0"/>
              <a:t>What is the fallacy? </a:t>
            </a:r>
          </a:p>
          <a:p>
            <a:pPr lvl="1"/>
            <a:r>
              <a:rPr lang="en-GB" dirty="0" smtClean="0"/>
              <a:t>Ascribing property of members to the set (e.g. Each coin is worth 1p, therefore the pile is worth 1p)</a:t>
            </a:r>
          </a:p>
          <a:p>
            <a:r>
              <a:rPr lang="en-GB" dirty="0" smtClean="0"/>
              <a:t>Applied to Mill:</a:t>
            </a:r>
          </a:p>
          <a:p>
            <a:pPr lvl="1"/>
            <a:r>
              <a:rPr lang="en-GB" dirty="0" smtClean="0"/>
              <a:t>Does it follow  from a person’s happiness being ‘a good to that person’, that the ‘general happiness’ is desirable?</a:t>
            </a:r>
          </a:p>
          <a:p>
            <a:pPr lvl="1"/>
            <a:r>
              <a:rPr lang="en-GB" dirty="0" smtClean="0"/>
              <a:t>Rational for you to pursue your happiness, but why does it make it rational to pursue maximisation of happiness for all?</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Mill’s response</a:t>
            </a:r>
            <a:endParaRPr lang="en-GB" dirty="0"/>
          </a:p>
        </p:txBody>
      </p:sp>
      <p:sp>
        <p:nvSpPr>
          <p:cNvPr id="3" name="Content Placeholder 2"/>
          <p:cNvSpPr>
            <a:spLocks noGrp="1"/>
          </p:cNvSpPr>
          <p:nvPr>
            <p:ph idx="1"/>
          </p:nvPr>
        </p:nvSpPr>
        <p:spPr>
          <a:xfrm>
            <a:off x="1043608" y="1700808"/>
            <a:ext cx="6709906" cy="4195481"/>
          </a:xfrm>
        </p:spPr>
        <p:txBody>
          <a:bodyPr>
            <a:normAutofit fontScale="92500" lnSpcReduction="20000"/>
          </a:bodyPr>
          <a:lstStyle/>
          <a:p>
            <a:pPr>
              <a:buNone/>
            </a:pPr>
            <a:r>
              <a:rPr lang="en-GB" dirty="0" smtClean="0"/>
              <a:t>	‘when I said the general happiness is a good to the aggregate of all persons I did not mean that every human being’s happiness is a good to every other human being, though I think in a good state of society and education it would be so. I merely meant ... To argue that since A’s happiness is a good, B’s a good, C’s a good, etc., the sum of all these goods must be good’</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Rationality of general happiness? </a:t>
            </a:r>
            <a:endParaRPr lang="en-GB" dirty="0"/>
          </a:p>
        </p:txBody>
      </p:sp>
      <p:sp>
        <p:nvSpPr>
          <p:cNvPr id="3" name="Content Placeholder 2"/>
          <p:cNvSpPr>
            <a:spLocks noGrp="1"/>
          </p:cNvSpPr>
          <p:nvPr>
            <p:ph idx="1"/>
          </p:nvPr>
        </p:nvSpPr>
        <p:spPr>
          <a:xfrm>
            <a:off x="827484" y="2052919"/>
            <a:ext cx="6709906" cy="4544433"/>
          </a:xfrm>
        </p:spPr>
        <p:txBody>
          <a:bodyPr>
            <a:normAutofit fontScale="85000" lnSpcReduction="20000"/>
          </a:bodyPr>
          <a:lstStyle/>
          <a:p>
            <a:r>
              <a:rPr lang="en-GB" dirty="0" smtClean="0"/>
              <a:t>Plausible to accept that good is additive (that A’s good, plus B’s good is a larger amount of good that just A’s alone)</a:t>
            </a:r>
          </a:p>
          <a:p>
            <a:r>
              <a:rPr lang="en-GB" dirty="0" smtClean="0"/>
              <a:t>But why should A have as their aim the general happiness? What is desirable for the set is not necessarily desirable for the individual (since what is best for the group might not be best for the individual)</a:t>
            </a:r>
          </a:p>
          <a:p>
            <a:r>
              <a:rPr lang="en-GB" dirty="0" smtClean="0"/>
              <a:t>Mill needs an argument for impartiality (why should other’s happiness matter to you?) – distinction between persons is irrelevant</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484" y="1052737"/>
            <a:ext cx="6709906" cy="5195664"/>
          </a:xfrm>
        </p:spPr>
        <p:txBody>
          <a:bodyPr>
            <a:normAutofit fontScale="92500" lnSpcReduction="20000"/>
          </a:bodyPr>
          <a:lstStyle/>
          <a:p>
            <a:pPr marL="342900" lvl="1" indent="-342900">
              <a:buNone/>
            </a:pPr>
            <a:r>
              <a:rPr lang="en-GB" dirty="0" smtClean="0"/>
              <a:t>	Moral point of view and the impartiality of concern: </a:t>
            </a:r>
          </a:p>
          <a:p>
            <a:pPr marL="342900" lvl="1" indent="-342900">
              <a:buNone/>
            </a:pPr>
            <a:r>
              <a:rPr lang="en-GB" dirty="0" smtClean="0"/>
              <a:t>	</a:t>
            </a:r>
          </a:p>
          <a:p>
            <a:pPr marL="342900" lvl="1" indent="-342900">
              <a:buNone/>
            </a:pPr>
            <a:r>
              <a:rPr lang="en-GB" dirty="0" smtClean="0"/>
              <a:t>	‘Bentham's dictum “everybody to count for one, nobody for more than one,” might be written under the principle of utility as an explanatory commentary. The equal claim of everybody to happiness in the estimation of the moralist and the legislator involves an equal claim to all the means of happiness …’</a:t>
            </a:r>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Implicit </a:t>
            </a:r>
            <a:r>
              <a:rPr lang="en-GB" dirty="0" err="1" smtClean="0"/>
              <a:t>consequentialist</a:t>
            </a:r>
            <a:r>
              <a:rPr lang="en-GB" dirty="0" smtClean="0"/>
              <a:t> premise</a:t>
            </a:r>
            <a:endParaRPr lang="en-GB" dirty="0"/>
          </a:p>
        </p:txBody>
      </p:sp>
      <p:sp>
        <p:nvSpPr>
          <p:cNvPr id="3" name="Content Placeholder 2"/>
          <p:cNvSpPr>
            <a:spLocks noGrp="1"/>
          </p:cNvSpPr>
          <p:nvPr>
            <p:ph idx="1"/>
          </p:nvPr>
        </p:nvSpPr>
        <p:spPr/>
        <p:txBody>
          <a:bodyPr>
            <a:normAutofit/>
          </a:bodyPr>
          <a:lstStyle/>
          <a:p>
            <a:r>
              <a:rPr lang="en-GB" dirty="0" err="1" smtClean="0"/>
              <a:t>Consequentialism</a:t>
            </a:r>
            <a:r>
              <a:rPr lang="en-GB" dirty="0" smtClean="0"/>
              <a:t>:</a:t>
            </a:r>
          </a:p>
          <a:p>
            <a:pPr lvl="1"/>
            <a:r>
              <a:rPr lang="en-GB" dirty="0" smtClean="0"/>
              <a:t>Morality is concerned with the promotion of the good</a:t>
            </a:r>
          </a:p>
          <a:p>
            <a:pPr lvl="1"/>
            <a:r>
              <a:rPr lang="en-GB" dirty="0" smtClean="0"/>
              <a:t>What is right is what brings about the best consequences</a:t>
            </a:r>
          </a:p>
          <a:p>
            <a:pPr lvl="1">
              <a:buNone/>
            </a:pPr>
            <a:r>
              <a:rPr lang="en-GB"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Alternative arguments for Utilitarianism</a:t>
            </a:r>
            <a:endParaRPr lang="en-GB" dirty="0"/>
          </a:p>
        </p:txBody>
      </p:sp>
      <p:sp>
        <p:nvSpPr>
          <p:cNvPr id="3" name="Content Placeholder 2"/>
          <p:cNvSpPr>
            <a:spLocks noGrp="1"/>
          </p:cNvSpPr>
          <p:nvPr>
            <p:ph idx="1"/>
          </p:nvPr>
        </p:nvSpPr>
        <p:spPr/>
        <p:txBody>
          <a:bodyPr/>
          <a:lstStyle/>
          <a:p>
            <a:r>
              <a:rPr lang="en-GB" dirty="0" smtClean="0"/>
              <a:t>Intuitive appeal</a:t>
            </a:r>
          </a:p>
          <a:p>
            <a:r>
              <a:rPr lang="en-GB" dirty="0" smtClean="0"/>
              <a:t>Impartiality and equality</a:t>
            </a:r>
          </a:p>
          <a:p>
            <a:r>
              <a:rPr lang="en-GB" dirty="0" smtClean="0"/>
              <a:t>Justifies conventional morality</a:t>
            </a:r>
          </a:p>
          <a:p>
            <a:r>
              <a:rPr lang="en-GB" dirty="0" smtClean="0"/>
              <a:t>Is action-guiding</a:t>
            </a:r>
          </a:p>
          <a:p>
            <a:r>
              <a:rPr lang="en-GB" dirty="0" smtClean="0"/>
              <a:t>Flexibility</a:t>
            </a:r>
          </a:p>
          <a:p>
            <a:pPr>
              <a:buNone/>
            </a:pP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This lecture</a:t>
            </a:r>
            <a:endParaRPr lang="en-GB" dirty="0"/>
          </a:p>
        </p:txBody>
      </p:sp>
      <p:sp>
        <p:nvSpPr>
          <p:cNvPr id="3" name="Content Placeholder 2"/>
          <p:cNvSpPr>
            <a:spLocks noGrp="1"/>
          </p:cNvSpPr>
          <p:nvPr>
            <p:ph idx="1"/>
          </p:nvPr>
        </p:nvSpPr>
        <p:spPr/>
        <p:txBody>
          <a:bodyPr/>
          <a:lstStyle/>
          <a:p>
            <a:r>
              <a:rPr lang="en-GB" dirty="0" smtClean="0"/>
              <a:t>Mill Chapter 4</a:t>
            </a:r>
          </a:p>
          <a:p>
            <a:r>
              <a:rPr lang="en-GB" dirty="0" smtClean="0"/>
              <a:t>How might utilitarianism be justified?</a:t>
            </a:r>
          </a:p>
          <a:p>
            <a:r>
              <a:rPr lang="en-GB" dirty="0" smtClean="0"/>
              <a:t>Mill’s proof</a:t>
            </a:r>
          </a:p>
          <a:p>
            <a:r>
              <a:rPr lang="en-GB" dirty="0" smtClean="0"/>
              <a:t>Criticisms of Mill’s argument</a:t>
            </a:r>
          </a:p>
          <a:p>
            <a:r>
              <a:rPr lang="en-GB" dirty="0" smtClean="0"/>
              <a:t>Replies</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next week ...</a:t>
            </a:r>
            <a:endParaRPr lang="en-GB" dirty="0"/>
          </a:p>
        </p:txBody>
      </p:sp>
      <p:sp>
        <p:nvSpPr>
          <p:cNvPr id="3" name="Content Placeholder 2"/>
          <p:cNvSpPr>
            <a:spLocks noGrp="1"/>
          </p:cNvSpPr>
          <p:nvPr>
            <p:ph idx="1"/>
          </p:nvPr>
        </p:nvSpPr>
        <p:spPr/>
        <p:txBody>
          <a:bodyPr/>
          <a:lstStyle/>
          <a:p>
            <a:r>
              <a:rPr lang="en-GB" dirty="0" smtClean="0"/>
              <a:t>Is Utilitarianism compatible with  the notion of justice?</a:t>
            </a:r>
          </a:p>
          <a:p>
            <a:r>
              <a:rPr lang="en-GB" dirty="0" smtClean="0"/>
              <a:t>What sorts of recommendations does the greatest happiness principle make? Try to think about some particular examples ... Does Utilitarianism produce any counter-intuitive results?</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Mill’s Utilitarianism</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‘Actions are right in proportion as they tend to promote happiness, wrong as they tend to produce the reverse of happiness’</a:t>
            </a:r>
          </a:p>
          <a:p>
            <a:r>
              <a:rPr lang="en-GB" dirty="0" smtClean="0"/>
              <a:t>But what positive argument can be given for utilitarianism?</a:t>
            </a:r>
          </a:p>
          <a:p>
            <a:r>
              <a:rPr lang="en-GB" dirty="0" smtClean="0"/>
              <a:t>How does he prove principle of utility/greatest happiness principle?</a:t>
            </a:r>
          </a:p>
          <a:p>
            <a:r>
              <a:rPr lang="en-GB" dirty="0" smtClean="0"/>
              <a:t>Empiricism: ‘observation and experience’</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 of Mill’s ‘proof’</a:t>
            </a:r>
            <a:endParaRPr lang="en-GB" dirty="0"/>
          </a:p>
        </p:txBody>
      </p:sp>
      <p:sp>
        <p:nvSpPr>
          <p:cNvPr id="3" name="Content Placeholder 2"/>
          <p:cNvSpPr>
            <a:spLocks noGrp="1"/>
          </p:cNvSpPr>
          <p:nvPr>
            <p:ph idx="1"/>
          </p:nvPr>
        </p:nvSpPr>
        <p:spPr>
          <a:xfrm>
            <a:off x="827484" y="1556793"/>
            <a:ext cx="7056884" cy="4691608"/>
          </a:xfrm>
        </p:spPr>
        <p:txBody>
          <a:bodyPr>
            <a:normAutofit fontScale="77500" lnSpcReduction="20000"/>
          </a:bodyPr>
          <a:lstStyle/>
          <a:p>
            <a:r>
              <a:rPr lang="en-GB" dirty="0" smtClean="0"/>
              <a:t>Not a deductive proof:</a:t>
            </a:r>
          </a:p>
          <a:p>
            <a:pPr lvl="1"/>
            <a:r>
              <a:rPr lang="en-GB" dirty="0" smtClean="0"/>
              <a:t>‘Questions of ultimate ends are not amenable to direct proof. Whatever can be proved to be good, must be so by being shown to be a means to something admitted to be good without proof’ (Ch. 1)</a:t>
            </a:r>
          </a:p>
          <a:p>
            <a:r>
              <a:rPr lang="en-GB" dirty="0" smtClean="0"/>
              <a:t>Evidential proof (2 steps): </a:t>
            </a:r>
          </a:p>
          <a:p>
            <a:pPr lvl="1">
              <a:buNone/>
            </a:pPr>
            <a:r>
              <a:rPr lang="en-GB" dirty="0" smtClean="0"/>
              <a:t>1. Happiness is desirable: That happiness is desired as an end is evidence of it being good (including general happiness)</a:t>
            </a:r>
          </a:p>
          <a:p>
            <a:pPr lvl="1">
              <a:buNone/>
            </a:pPr>
            <a:r>
              <a:rPr lang="en-GB" dirty="0" smtClean="0"/>
              <a:t>2. Nothing else is desirable: There is no evidence that anything else is desired as an end independently of happiness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10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Mill’s ‘proof’: ‘visible’ and ‘desirable’</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	‘The only proof capable of being given that an object is visible, is that people actually see it. The only proof that a sound is audible is that people hear it: and so of the other sources of our experience. In like manner, I apprehend, the sole evidence it is possible to produce that anything is desirable, is that people actually desire it ... </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Mill’s ‘proof’: ‘visible’ and ‘desirable’</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dirty="0" smtClean="0"/>
              <a:t>	... No reason can be given why the general happiness is desirable, except that each person, so far as he believes it to be attainable, desires his own happiness. This, however, being a fact, we have not only all the proof which the case admits of, but all which is possible to require, that happiness is good: that each person’s happiness is a good to that person, and the general happiness, therefore a good to the aggregate of all persons.’ </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 of the ‘proof’: part 1.</a:t>
            </a:r>
            <a:endParaRPr lang="en-GB" dirty="0"/>
          </a:p>
        </p:txBody>
      </p:sp>
      <p:sp>
        <p:nvSpPr>
          <p:cNvPr id="3" name="Content Placeholder 2"/>
          <p:cNvSpPr>
            <a:spLocks noGrp="1"/>
          </p:cNvSpPr>
          <p:nvPr>
            <p:ph idx="1"/>
          </p:nvPr>
        </p:nvSpPr>
        <p:spPr>
          <a:xfrm>
            <a:off x="827484" y="2052919"/>
            <a:ext cx="7560940" cy="4195481"/>
          </a:xfrm>
        </p:spPr>
        <p:txBody>
          <a:bodyPr>
            <a:noAutofit/>
          </a:bodyPr>
          <a:lstStyle/>
          <a:p>
            <a:pPr marL="514350" indent="-514350">
              <a:buFont typeface="+mj-lt"/>
              <a:buAutoNum type="arabicPeriod"/>
            </a:pPr>
            <a:r>
              <a:rPr lang="en-GB" sz="2800" dirty="0" smtClean="0"/>
              <a:t>‘Happiness is a good’, which is evident from the fact that everybody desires happiness</a:t>
            </a:r>
          </a:p>
          <a:p>
            <a:pPr marL="514350" indent="-514350">
              <a:buFont typeface="+mj-lt"/>
              <a:buAutoNum type="arabicPeriod"/>
            </a:pPr>
            <a:r>
              <a:rPr lang="en-GB" sz="2800" dirty="0" smtClean="0"/>
              <a:t>Each person’s happiness is ‘a good to that person’</a:t>
            </a:r>
          </a:p>
          <a:p>
            <a:pPr marL="514350" indent="-514350">
              <a:buFont typeface="+mj-lt"/>
              <a:buAutoNum type="arabicPeriod"/>
            </a:pPr>
            <a:r>
              <a:rPr lang="en-GB" sz="2800" dirty="0" smtClean="0"/>
              <a:t>The ‘general happiness’ is thus ‘a good to the aggregate of all persons’</a:t>
            </a:r>
          </a:p>
          <a:p>
            <a:pPr marL="514350" indent="-514350">
              <a:buFont typeface="+mj-lt"/>
              <a:buAutoNum type="arabicPeriod"/>
            </a:pPr>
            <a:r>
              <a:rPr lang="en-GB" sz="2800" dirty="0" smtClean="0"/>
              <a:t>Preliminary conclusion from 1-3: ‘happiness is ... one of the criteria of morality’</a:t>
            </a:r>
            <a:endParaRPr lang="en-GB"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 of the ‘proof’: part 2.</a:t>
            </a:r>
            <a:endParaRPr lang="en-GB" dirty="0"/>
          </a:p>
        </p:txBody>
      </p:sp>
      <p:sp>
        <p:nvSpPr>
          <p:cNvPr id="3" name="Content Placeholder 2"/>
          <p:cNvSpPr>
            <a:spLocks noGrp="1"/>
          </p:cNvSpPr>
          <p:nvPr>
            <p:ph idx="1"/>
          </p:nvPr>
        </p:nvSpPr>
        <p:spPr>
          <a:xfrm>
            <a:off x="827484" y="2052919"/>
            <a:ext cx="6709906" cy="4472425"/>
          </a:xfrm>
        </p:spPr>
        <p:txBody>
          <a:bodyPr>
            <a:normAutofit fontScale="85000" lnSpcReduction="20000"/>
          </a:bodyPr>
          <a:lstStyle/>
          <a:p>
            <a:r>
              <a:rPr lang="en-GB" dirty="0" smtClean="0"/>
              <a:t>Final step: happiness is the only good</a:t>
            </a:r>
          </a:p>
          <a:p>
            <a:pPr lvl="1"/>
            <a:r>
              <a:rPr lang="en-GB" dirty="0" smtClean="0"/>
              <a:t>‘there is in reality nothing desired except happiness. Whatever is desired otherwise than as a means to some end beyond itself, and ultimately to happiness, is desired as itself a part of happiness, and is not desired for itself until it has become so’ (Ch. 4)</a:t>
            </a:r>
          </a:p>
          <a:p>
            <a:pPr lvl="1"/>
            <a:r>
              <a:rPr lang="en-GB" dirty="0" smtClean="0"/>
              <a:t>Only happiness is desirable in itself (has intrinsic value), which is evidenced by the fact that only happiness is ‘desired for itself’</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Mill’s conclusion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a:t>
            </a:r>
            <a:r>
              <a:rPr lang="en-GB" b="1" dirty="0" smtClean="0"/>
              <a:t>happiness is the </a:t>
            </a:r>
            <a:r>
              <a:rPr lang="en-GB" b="1" i="1" dirty="0" smtClean="0"/>
              <a:t>sole </a:t>
            </a:r>
            <a:r>
              <a:rPr lang="en-GB" b="1" dirty="0" smtClean="0"/>
              <a:t>end of human action</a:t>
            </a:r>
            <a:r>
              <a:rPr lang="en-GB" dirty="0" smtClean="0"/>
              <a:t>, and the promotion of it the test by which to judge all human conduct; from whence it necessarily follows that it must be the </a:t>
            </a:r>
            <a:r>
              <a:rPr lang="en-GB" b="1" dirty="0" smtClean="0"/>
              <a:t>criterion of morality</a:t>
            </a:r>
            <a:r>
              <a:rPr lang="en-GB" dirty="0" smtClean="0"/>
              <a:t>’</a:t>
            </a:r>
          </a:p>
          <a:p>
            <a:endParaRPr lang="en-GB" dirty="0" smtClean="0"/>
          </a:p>
          <a:p>
            <a:r>
              <a:rPr lang="en-GB" dirty="0" smtClean="0"/>
              <a:t>We might accept that happiness is desirable but is it really </a:t>
            </a:r>
            <a:r>
              <a:rPr lang="en-GB" b="1" dirty="0" smtClean="0"/>
              <a:t>the </a:t>
            </a:r>
            <a:r>
              <a:rPr lang="en-GB" b="1" i="1" dirty="0" smtClean="0"/>
              <a:t>only </a:t>
            </a:r>
            <a:r>
              <a:rPr lang="en-GB" dirty="0" smtClean="0"/>
              <a:t>thing which is desirable?</a:t>
            </a:r>
          </a:p>
          <a:p>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A207AED3-9ABC-4A18-9978-A59B65688B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HDIonV2</Template>
  <TotalTime>2322</TotalTime>
  <Words>1040</Words>
  <Application>Microsoft Office PowerPoint</Application>
  <PresentationFormat>On-screen Show (4:3)</PresentationFormat>
  <Paragraphs>93</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Ion</vt:lpstr>
      <vt:lpstr>J.S. Mill’s Utilitarianism</vt:lpstr>
      <vt:lpstr>This lecture</vt:lpstr>
      <vt:lpstr>Mill’s Utilitarianism</vt:lpstr>
      <vt:lpstr>Aim of Mill’s ‘proof’</vt:lpstr>
      <vt:lpstr>Mill’s ‘proof’: ‘visible’ and ‘desirable’</vt:lpstr>
      <vt:lpstr>Mill’s ‘proof’: ‘visible’ and ‘desirable’</vt:lpstr>
      <vt:lpstr>Structure of the ‘proof’: part 1.</vt:lpstr>
      <vt:lpstr>Structure of the ‘proof’: part 2.</vt:lpstr>
      <vt:lpstr>Mill’s conclusion</vt:lpstr>
      <vt:lpstr>Controversial steps</vt:lpstr>
      <vt:lpstr>Naturalistic Fallacy</vt:lpstr>
      <vt:lpstr>Naturalistic fallacy</vt:lpstr>
      <vt:lpstr>Response to naturalistic fallacy?</vt:lpstr>
      <vt:lpstr>Fallacy of composition</vt:lpstr>
      <vt:lpstr>Mill’s response</vt:lpstr>
      <vt:lpstr>Rationality of general happiness? </vt:lpstr>
      <vt:lpstr>Slide 17</vt:lpstr>
      <vt:lpstr>Implicit consequentialist premise</vt:lpstr>
      <vt:lpstr>Alternative arguments for Utilitarianism</vt:lpstr>
      <vt:lpstr>For next week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J.S. Mill’s Utilitarianism</dc:title>
  <dc:creator>karen</dc:creator>
  <cp:lastModifiedBy>karen</cp:lastModifiedBy>
  <cp:revision>61</cp:revision>
  <dcterms:created xsi:type="dcterms:W3CDTF">2015-10-14T09:50:02Z</dcterms:created>
  <dcterms:modified xsi:type="dcterms:W3CDTF">2015-11-19T16:49:44Z</dcterms:modified>
</cp:coreProperties>
</file>