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78" r:id="rId3"/>
    <p:sldId id="267" r:id="rId4"/>
    <p:sldId id="257" r:id="rId5"/>
    <p:sldId id="258" r:id="rId6"/>
    <p:sldId id="259" r:id="rId7"/>
    <p:sldId id="260" r:id="rId8"/>
    <p:sldId id="261" r:id="rId9"/>
    <p:sldId id="262" r:id="rId10"/>
    <p:sldId id="263" r:id="rId11"/>
    <p:sldId id="264" r:id="rId12"/>
    <p:sldId id="265" r:id="rId13"/>
    <p:sldId id="266" r:id="rId14"/>
    <p:sldId id="268" r:id="rId15"/>
    <p:sldId id="269" r:id="rId16"/>
    <p:sldId id="270" r:id="rId17"/>
    <p:sldId id="271" r:id="rId18"/>
    <p:sldId id="272" r:id="rId19"/>
    <p:sldId id="273" r:id="rId20"/>
    <p:sldId id="274" r:id="rId21"/>
    <p:sldId id="275" r:id="rId22"/>
    <p:sldId id="279"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4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216" y="1447801"/>
            <a:ext cx="6619244"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216" y="4777380"/>
            <a:ext cx="6619244"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983228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7" y="4800587"/>
            <a:ext cx="6619243"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216" y="685800"/>
            <a:ext cx="6619244"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217" y="5367325"/>
            <a:ext cx="6619242"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716334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6" y="1447800"/>
            <a:ext cx="6619244"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216" y="3657600"/>
            <a:ext cx="6619244"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152645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100" y="1447800"/>
            <a:ext cx="5999486"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447800" y="3771174"/>
            <a:ext cx="5459737"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866216" y="4350657"/>
            <a:ext cx="6619244"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
        <p:nvSpPr>
          <p:cNvPr id="12" name="TextBox 11"/>
          <p:cNvSpPr txBox="1"/>
          <p:nvPr/>
        </p:nvSpPr>
        <p:spPr>
          <a:xfrm>
            <a:off x="673721" y="971253"/>
            <a:ext cx="601434"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6997868" y="2613787"/>
            <a:ext cx="601434"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 xmlns:p14="http://schemas.microsoft.com/office/powerpoint/2010/main" val="470591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216" y="3124201"/>
            <a:ext cx="6619244"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216" y="4777381"/>
            <a:ext cx="6619244"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0255334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710" y="1981200"/>
            <a:ext cx="221015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347" y="2667000"/>
            <a:ext cx="21955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2745" y="1981200"/>
            <a:ext cx="220218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4829" y="2667000"/>
            <a:ext cx="2210096"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3525" y="1981200"/>
            <a:ext cx="219908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3525" y="2667000"/>
            <a:ext cx="2199085"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4607"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167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2039723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347" y="4250949"/>
            <a:ext cx="22050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347" y="2209800"/>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347" y="4827212"/>
            <a:ext cx="220503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032" y="4250949"/>
            <a:ext cx="219789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031" y="2209800"/>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016" y="4827211"/>
            <a:ext cx="2200805"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3525" y="4250949"/>
            <a:ext cx="219908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3525" y="2209800"/>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3432" y="4827209"/>
            <a:ext cx="220199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4607"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167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001089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8990580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8159" y="430214"/>
            <a:ext cx="131445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348" y="887414"/>
            <a:ext cx="5567362"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2077211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584710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217" y="2861734"/>
            <a:ext cx="6619243"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216" y="4777381"/>
            <a:ext cx="6619244"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993967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485" y="2060576"/>
            <a:ext cx="329725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0870" y="2056093"/>
            <a:ext cx="3297256"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941804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485" y="1905000"/>
            <a:ext cx="3297254"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485" y="2514600"/>
            <a:ext cx="329725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0872" y="1905000"/>
            <a:ext cx="3297254"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0872" y="2514600"/>
            <a:ext cx="329725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826620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2045826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203777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6" y="1447800"/>
            <a:ext cx="2550797"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8462" y="1447800"/>
            <a:ext cx="3896998"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216" y="3129281"/>
            <a:ext cx="2550797"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93077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430" y="1854192"/>
            <a:ext cx="3819680"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2160" y="1143000"/>
            <a:ext cx="24003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216" y="3657600"/>
            <a:ext cx="381373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863773-3E7A-4CEA-AB4F-20CD4CF6E6FB}" type="datetimeFigureOut">
              <a:rPr lang="en-GB" smtClean="0"/>
              <a:pPr/>
              <a:t>25/11/2015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647149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 xmlns:a14="http://schemas.microsoft.com/office/drawing/2010/main" val="0"/>
              </a:ext>
            </a:extLst>
          </a:blip>
          <a:srcRect l="3644"/>
          <a:stretch/>
        </p:blipFill>
        <p:spPr>
          <a:xfrm>
            <a:off x="0" y="2669686"/>
            <a:ext cx="302675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 xmlns:a14="http://schemas.microsoft.com/office/drawing/2010/main" val="0"/>
              </a:ext>
            </a:extLst>
          </a:blip>
          <a:srcRect l="35640"/>
          <a:stretch/>
        </p:blipFill>
        <p:spPr>
          <a:xfrm>
            <a:off x="0" y="2892348"/>
            <a:ext cx="1141809" cy="2365453"/>
          </a:xfrm>
          <a:prstGeom prst="rect">
            <a:avLst/>
          </a:prstGeom>
        </p:spPr>
      </p:pic>
      <p:sp>
        <p:nvSpPr>
          <p:cNvPr id="16" name="Oval 15"/>
          <p:cNvSpPr/>
          <p:nvPr/>
        </p:nvSpPr>
        <p:spPr>
          <a:xfrm>
            <a:off x="6456759" y="1676400"/>
            <a:ext cx="211455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 xmlns:a14="http://schemas.microsoft.com/office/drawing/2010/main" val="0"/>
              </a:ext>
            </a:extLst>
          </a:blip>
          <a:srcRect t="28813"/>
          <a:stretch/>
        </p:blipFill>
        <p:spPr>
          <a:xfrm>
            <a:off x="5999560" y="1"/>
            <a:ext cx="1202540"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 xmlns:a14="http://schemas.microsoft.com/office/drawing/2010/main" val="0"/>
              </a:ext>
            </a:extLst>
          </a:blip>
          <a:srcRect b="23320"/>
          <a:stretch/>
        </p:blipFill>
        <p:spPr>
          <a:xfrm>
            <a:off x="6456759" y="6096000"/>
            <a:ext cx="745301" cy="762000"/>
          </a:xfrm>
          <a:prstGeom prst="rect">
            <a:avLst/>
          </a:prstGeom>
        </p:spPr>
      </p:pic>
      <p:sp>
        <p:nvSpPr>
          <p:cNvPr id="14" name="Rectangle 13"/>
          <p:cNvSpPr/>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584" y="452718"/>
            <a:ext cx="7053542"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484" y="2052919"/>
            <a:ext cx="6709906"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2905" y="1828801"/>
            <a:ext cx="990599" cy="2285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9863773-3E7A-4CEA-AB4F-20CD4CF6E6FB}" type="datetimeFigureOut">
              <a:rPr lang="en-GB" smtClean="0"/>
              <a:pPr/>
              <a:t>25/11/2015</a:t>
            </a:fld>
            <a:endParaRPr lang="en-GB"/>
          </a:p>
        </p:txBody>
      </p:sp>
      <p:sp>
        <p:nvSpPr>
          <p:cNvPr id="5" name="Footer Placeholder 4"/>
          <p:cNvSpPr>
            <a:spLocks noGrp="1"/>
          </p:cNvSpPr>
          <p:nvPr>
            <p:ph type="ftr" sz="quarter" idx="3"/>
          </p:nvPr>
        </p:nvSpPr>
        <p:spPr>
          <a:xfrm rot="5400000">
            <a:off x="6231206" y="3263398"/>
            <a:ext cx="3859795" cy="2286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7764406" y="295730"/>
            <a:ext cx="62864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E5CF2E1-FB6C-45D0-BC9B-AC7EB5736E2E}" type="slidenum">
              <a:rPr lang="en-GB" smtClean="0"/>
              <a:pPr/>
              <a:t>‹#›</a:t>
            </a:fld>
            <a:endParaRPr lang="en-GB"/>
          </a:p>
        </p:txBody>
      </p:sp>
    </p:spTree>
    <p:extLst>
      <p:ext uri="{BB962C8B-B14F-4D97-AF65-F5344CB8AC3E}">
        <p14:creationId xmlns="" xmlns:p14="http://schemas.microsoft.com/office/powerpoint/2010/main" val="1353436873"/>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800" b="0" i="0" kern="1200">
          <a:solidFill>
            <a:schemeClr val="tx2"/>
          </a:solidFill>
          <a:latin typeface="Calibri"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800" b="0" i="0" kern="1200">
          <a:solidFill>
            <a:schemeClr val="tx1"/>
          </a:solidFill>
          <a:latin typeface="Calibri" pitchFamily="34" charset="0"/>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J.S. Mill’s Utilitarianism</a:t>
            </a:r>
            <a:endParaRPr lang="en-GB" dirty="0"/>
          </a:p>
        </p:txBody>
      </p:sp>
      <p:sp>
        <p:nvSpPr>
          <p:cNvPr id="3" name="Subtitle 2"/>
          <p:cNvSpPr>
            <a:spLocks noGrp="1"/>
          </p:cNvSpPr>
          <p:nvPr>
            <p:ph type="subTitle" idx="1"/>
          </p:nvPr>
        </p:nvSpPr>
        <p:spPr/>
        <p:txBody>
          <a:bodyPr>
            <a:normAutofit lnSpcReduction="10000"/>
          </a:bodyPr>
          <a:lstStyle/>
          <a:p>
            <a:r>
              <a:rPr lang="en-GB" b="1" dirty="0" smtClean="0"/>
              <a:t>Does Utilitarianism Undermine Moral Integrity?</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Impartiality</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According to Mill, utilitarianism requires impartiality:</a:t>
            </a:r>
          </a:p>
          <a:p>
            <a:endParaRPr lang="en-GB" dirty="0" smtClean="0"/>
          </a:p>
          <a:p>
            <a:pPr>
              <a:buNone/>
            </a:pPr>
            <a:r>
              <a:rPr lang="en-GB" dirty="0" smtClean="0"/>
              <a:t>	‘the happiness which forms the utilitarian standard of what is right in conduct, is not the agent’s own happiness, but that of all concerned. As </a:t>
            </a:r>
            <a:r>
              <a:rPr lang="en-GB" b="1" dirty="0" smtClean="0"/>
              <a:t>between his own happiness and that of others</a:t>
            </a:r>
            <a:r>
              <a:rPr lang="en-GB" dirty="0" smtClean="0"/>
              <a:t>, utilitarianism requires him to be </a:t>
            </a:r>
            <a:r>
              <a:rPr lang="en-GB" b="1" dirty="0" smtClean="0"/>
              <a:t>strictly impartial</a:t>
            </a:r>
            <a:r>
              <a:rPr lang="en-GB" dirty="0" smtClean="0"/>
              <a:t> as a disinterested and benevolent spectator’ (</a:t>
            </a:r>
            <a:r>
              <a:rPr lang="en-GB" dirty="0" err="1" smtClean="0"/>
              <a:t>ch</a:t>
            </a:r>
            <a:r>
              <a:rPr lang="en-GB" dirty="0" smtClean="0"/>
              <a:t>. 2)</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Impartiality</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The impartiality requirement can be explicated in terms of agent-neutrality</a:t>
            </a:r>
          </a:p>
          <a:p>
            <a:pPr lvl="1"/>
            <a:r>
              <a:rPr lang="en-GB" dirty="0" smtClean="0"/>
              <a:t>Agent-neutral reasons are reasons for anyone</a:t>
            </a:r>
          </a:p>
          <a:p>
            <a:pPr lvl="1"/>
            <a:r>
              <a:rPr lang="en-GB" dirty="0" smtClean="0"/>
              <a:t>Agent-relative reasons are reasons for particular agents</a:t>
            </a:r>
          </a:p>
          <a:p>
            <a:pPr lvl="2"/>
            <a:r>
              <a:rPr lang="en-GB" dirty="0" smtClean="0"/>
              <a:t>Reasons that relate to your personal projects</a:t>
            </a:r>
          </a:p>
          <a:p>
            <a:pPr lvl="2"/>
            <a:r>
              <a:rPr lang="en-GB" dirty="0" smtClean="0"/>
              <a:t>Reasons that relate to your actions</a:t>
            </a:r>
          </a:p>
          <a:p>
            <a:pPr lvl="2"/>
            <a:r>
              <a:rPr lang="en-GB" dirty="0" smtClean="0"/>
              <a:t>Reasons that relate to your relationships to others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10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Utilitarianism and agent-neutral reasons</a:t>
            </a:r>
            <a:endParaRPr lang="en-GB" dirty="0"/>
          </a:p>
        </p:txBody>
      </p:sp>
      <p:sp>
        <p:nvSpPr>
          <p:cNvPr id="3" name="Content Placeholder 2"/>
          <p:cNvSpPr>
            <a:spLocks noGrp="1"/>
          </p:cNvSpPr>
          <p:nvPr>
            <p:ph idx="1"/>
          </p:nvPr>
        </p:nvSpPr>
        <p:spPr>
          <a:xfrm>
            <a:off x="827584" y="2708920"/>
            <a:ext cx="7283152" cy="3849291"/>
          </a:xfrm>
        </p:spPr>
        <p:txBody>
          <a:bodyPr/>
          <a:lstStyle/>
          <a:p>
            <a:r>
              <a:rPr lang="en-GB" dirty="0" smtClean="0"/>
              <a:t>Mill’s utilitarianism is committed to the claim that moral reasons are agent-neutral</a:t>
            </a:r>
          </a:p>
          <a:p>
            <a:pPr lvl="1"/>
            <a:r>
              <a:rPr lang="en-GB" dirty="0" smtClean="0"/>
              <a:t>An action is morally right if it maximizes overall happiness</a:t>
            </a:r>
          </a:p>
          <a:p>
            <a:pPr lvl="1"/>
            <a:r>
              <a:rPr lang="en-GB" dirty="0" smtClean="0"/>
              <a:t>Anyone has moral reason to maximize overall happiness</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Integrity objection</a:t>
            </a:r>
            <a:endParaRPr lang="en-GB" dirty="0"/>
          </a:p>
        </p:txBody>
      </p:sp>
      <p:sp>
        <p:nvSpPr>
          <p:cNvPr id="3" name="Content Placeholder 2"/>
          <p:cNvSpPr>
            <a:spLocks noGrp="1"/>
          </p:cNvSpPr>
          <p:nvPr>
            <p:ph idx="1"/>
          </p:nvPr>
        </p:nvSpPr>
        <p:spPr/>
        <p:txBody>
          <a:bodyPr/>
          <a:lstStyle/>
          <a:p>
            <a:r>
              <a:rPr lang="en-GB" dirty="0" smtClean="0"/>
              <a:t>Does the commitment to impartiality/ agent-neutrality undermine moral integrity?</a:t>
            </a:r>
          </a:p>
          <a:p>
            <a:r>
              <a:rPr lang="en-GB" dirty="0" smtClean="0"/>
              <a:t>Bernard Williams raises the integrity objections in </a:t>
            </a:r>
            <a:r>
              <a:rPr lang="en-GB" i="1" dirty="0" smtClean="0"/>
              <a:t>Utilitarianism: For and Against </a:t>
            </a:r>
            <a:r>
              <a:rPr lang="en-GB" dirty="0" smtClean="0"/>
              <a:t> (1973) – in making this objection, he offers two objections (Jim and the Indians and George the scientist)</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Jim and the Indians</a:t>
            </a:r>
            <a:endParaRPr lang="en-GB" dirty="0"/>
          </a:p>
        </p:txBody>
      </p:sp>
      <p:sp>
        <p:nvSpPr>
          <p:cNvPr id="3" name="Content Placeholder 2"/>
          <p:cNvSpPr>
            <a:spLocks noGrp="1"/>
          </p:cNvSpPr>
          <p:nvPr>
            <p:ph idx="1"/>
          </p:nvPr>
        </p:nvSpPr>
        <p:spPr>
          <a:xfrm>
            <a:off x="827484" y="1412777"/>
            <a:ext cx="6709906" cy="5445224"/>
          </a:xfrm>
        </p:spPr>
        <p:txBody>
          <a:bodyPr>
            <a:normAutofit fontScale="92500" lnSpcReduction="20000"/>
          </a:bodyPr>
          <a:lstStyle/>
          <a:p>
            <a:r>
              <a:rPr lang="en-GB" dirty="0" smtClean="0"/>
              <a:t>Jim finds himself in the central square of a small south American town. Tied up against the wall are a row of twenty Indians, most terrified, a few defiant, in front of them several armed me in uniform</a:t>
            </a:r>
          </a:p>
          <a:p>
            <a:r>
              <a:rPr lang="en-GB" dirty="0" smtClean="0"/>
              <a:t>the captain ... Explains that the Indians are a random group of inhabitants who, after recent acts of protest against the government, are just about to be killed to remind other possible protestors of the advantages of not protesting</a:t>
            </a:r>
          </a:p>
          <a:p>
            <a:r>
              <a:rPr lang="en-GB" dirty="0" smtClean="0"/>
              <a:t>Offers Jim the privilege of killing one of the Indians himself. If Jim accepts ... the other Indians will be let off ... Jim refuses ... Pedro ... will kill them all</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George the Chemist</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George, who has just taken his Ph.D. In chemistry find it extremely difficult to get a job. His wife and children depend on him getting a job</a:t>
            </a:r>
          </a:p>
          <a:p>
            <a:r>
              <a:rPr lang="en-GB" dirty="0" smtClean="0"/>
              <a:t>An older chemist, who knows about this situation, says that he can get George a decently paid job in a certain laboratory, which pursues research into chemical and biological warfare</a:t>
            </a:r>
          </a:p>
          <a:p>
            <a:r>
              <a:rPr lang="en-GB" dirty="0" smtClean="0"/>
              <a:t>George refuses at first, but is told that if he does not take the job, a much more eager colleague will take</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Integrity Objection</a:t>
            </a:r>
            <a:endParaRPr lang="en-GB" dirty="0"/>
          </a:p>
        </p:txBody>
      </p:sp>
      <p:sp>
        <p:nvSpPr>
          <p:cNvPr id="3" name="Content Placeholder 2"/>
          <p:cNvSpPr>
            <a:spLocks noGrp="1"/>
          </p:cNvSpPr>
          <p:nvPr>
            <p:ph idx="1"/>
          </p:nvPr>
        </p:nvSpPr>
        <p:spPr>
          <a:xfrm>
            <a:off x="827484" y="1628800"/>
            <a:ext cx="6709906" cy="4752527"/>
          </a:xfrm>
        </p:spPr>
        <p:txBody>
          <a:bodyPr>
            <a:normAutofit fontScale="85000" lnSpcReduction="20000"/>
          </a:bodyPr>
          <a:lstStyle/>
          <a:p>
            <a:r>
              <a:rPr lang="en-GB" dirty="0" smtClean="0"/>
              <a:t>What are the recommendations of act utilitarianism in these two cases?</a:t>
            </a:r>
          </a:p>
          <a:p>
            <a:pPr lvl="1"/>
            <a:r>
              <a:rPr lang="en-GB" dirty="0" smtClean="0"/>
              <a:t>Jim should kill one person</a:t>
            </a:r>
          </a:p>
          <a:p>
            <a:pPr lvl="1"/>
            <a:r>
              <a:rPr lang="en-GB" dirty="0" smtClean="0"/>
              <a:t>George should take the job</a:t>
            </a:r>
          </a:p>
          <a:p>
            <a:r>
              <a:rPr lang="en-GB" dirty="0" smtClean="0"/>
              <a:t>Williams’ objection to utilitarianism:</a:t>
            </a:r>
          </a:p>
          <a:p>
            <a:pPr lvl="1"/>
            <a:r>
              <a:rPr lang="en-GB" dirty="0" smtClean="0"/>
              <a:t>Main problem is not recommendation </a:t>
            </a:r>
            <a:r>
              <a:rPr lang="en-GB" i="1" dirty="0" smtClean="0"/>
              <a:t>per se, </a:t>
            </a:r>
            <a:r>
              <a:rPr lang="en-GB" dirty="0" smtClean="0"/>
              <a:t>but suggestion that these cases have an easy solution</a:t>
            </a:r>
          </a:p>
          <a:p>
            <a:pPr lvl="1"/>
            <a:r>
              <a:rPr lang="en-GB" dirty="0" smtClean="0"/>
              <a:t>Utilitarianism overlooks important moral considerations</a:t>
            </a:r>
          </a:p>
          <a:p>
            <a:pPr lvl="1"/>
            <a:r>
              <a:rPr lang="en-GB" dirty="0" smtClean="0"/>
              <a:t>Problem is caused by neglect of moral integrity</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10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10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Integrity Objection</a:t>
            </a:r>
            <a:endParaRPr lang="en-GB" dirty="0"/>
          </a:p>
        </p:txBody>
      </p:sp>
      <p:sp>
        <p:nvSpPr>
          <p:cNvPr id="3" name="Content Placeholder 2"/>
          <p:cNvSpPr>
            <a:spLocks noGrp="1"/>
          </p:cNvSpPr>
          <p:nvPr>
            <p:ph idx="1"/>
          </p:nvPr>
        </p:nvSpPr>
        <p:spPr/>
        <p:txBody>
          <a:bodyPr/>
          <a:lstStyle/>
          <a:p>
            <a:r>
              <a:rPr lang="en-GB" dirty="0" smtClean="0"/>
              <a:t>Two claims:</a:t>
            </a:r>
          </a:p>
          <a:p>
            <a:pPr lvl="1"/>
            <a:r>
              <a:rPr lang="en-GB" dirty="0" smtClean="0"/>
              <a:t>Utilitarianism has wrong account of moral responsibility</a:t>
            </a:r>
          </a:p>
          <a:p>
            <a:pPr lvl="1"/>
            <a:r>
              <a:rPr lang="en-GB" dirty="0" smtClean="0"/>
              <a:t>Utilitarianism wrongly neglects how the moral life depends on personal commitments</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Integrity and moral responsibility</a:t>
            </a:r>
            <a:endParaRPr lang="en-GB" dirty="0"/>
          </a:p>
        </p:txBody>
      </p:sp>
      <p:sp>
        <p:nvSpPr>
          <p:cNvPr id="3" name="Content Placeholder 2"/>
          <p:cNvSpPr>
            <a:spLocks noGrp="1"/>
          </p:cNvSpPr>
          <p:nvPr>
            <p:ph idx="1"/>
          </p:nvPr>
        </p:nvSpPr>
        <p:spPr>
          <a:xfrm>
            <a:off x="755576" y="2132856"/>
            <a:ext cx="7715200" cy="4725144"/>
          </a:xfrm>
        </p:spPr>
        <p:txBody>
          <a:bodyPr>
            <a:normAutofit fontScale="92500"/>
          </a:bodyPr>
          <a:lstStyle/>
          <a:p>
            <a:pPr marL="0" indent="0">
              <a:buNone/>
            </a:pPr>
            <a:r>
              <a:rPr lang="en-GB" dirty="0" smtClean="0"/>
              <a:t>Does utilitarianism endorse wrong account of moral responsibility?</a:t>
            </a:r>
          </a:p>
          <a:p>
            <a:pPr>
              <a:buNone/>
            </a:pPr>
            <a:endParaRPr lang="en-GB" dirty="0" smtClean="0"/>
          </a:p>
          <a:p>
            <a:r>
              <a:rPr lang="en-GB" dirty="0" smtClean="0"/>
              <a:t>Utilitarianism </a:t>
            </a:r>
            <a:r>
              <a:rPr lang="en-GB" dirty="0" smtClean="0"/>
              <a:t>is committed to the doctrine of ‘negative responsibility’ – I am just as responsible for what I bring about than for what I fail to prevent</a:t>
            </a:r>
          </a:p>
          <a:p>
            <a:r>
              <a:rPr lang="en-GB" dirty="0" smtClean="0"/>
              <a:t>But there is a distinction between acts and omissions, between doing and allowing</a:t>
            </a:r>
          </a:p>
          <a:p>
            <a:r>
              <a:rPr lang="en-GB" dirty="0" smtClean="0"/>
              <a:t>We have a special moral responsibility for our own actions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Integrity and moral responsibility</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Does utilitarianism endorse wrong account of moral responsibility?</a:t>
            </a:r>
          </a:p>
          <a:p>
            <a:pPr>
              <a:buNone/>
            </a:pPr>
            <a:endParaRPr lang="en-GB" dirty="0" smtClean="0"/>
          </a:p>
          <a:p>
            <a:pPr indent="17463">
              <a:buNone/>
            </a:pPr>
            <a:r>
              <a:rPr lang="en-GB" dirty="0" smtClean="0"/>
              <a:t>The doctrine of negative responsibility demands that ‘if I am ever responsible for anything, then I must be just as responsible for things that I allow or fail to prevent, as I am for things that I myself ... bring about’ (Williams, 1973: 95)</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Phil Soc talk ....</a:t>
            </a:r>
            <a:br>
              <a:rPr lang="en-GB" dirty="0" smtClean="0"/>
            </a:br>
            <a:r>
              <a:rPr lang="en-GB" dirty="0" smtClean="0"/>
              <a:t>Dr Kirk </a:t>
            </a:r>
            <a:r>
              <a:rPr lang="en-GB" dirty="0" err="1" smtClean="0"/>
              <a:t>Surgener</a:t>
            </a:r>
            <a:endParaRPr lang="en-GB" dirty="0"/>
          </a:p>
        </p:txBody>
      </p:sp>
      <p:sp>
        <p:nvSpPr>
          <p:cNvPr id="3" name="Content Placeholder 2"/>
          <p:cNvSpPr>
            <a:spLocks noGrp="1"/>
          </p:cNvSpPr>
          <p:nvPr>
            <p:ph idx="1"/>
          </p:nvPr>
        </p:nvSpPr>
        <p:spPr>
          <a:xfrm>
            <a:off x="467544" y="2052919"/>
            <a:ext cx="5184576" cy="4195481"/>
          </a:xfrm>
        </p:spPr>
        <p:txBody>
          <a:bodyPr>
            <a:normAutofit/>
          </a:bodyPr>
          <a:lstStyle/>
          <a:p>
            <a:pPr>
              <a:buNone/>
            </a:pPr>
            <a:endParaRPr lang="en-GB" sz="4000" dirty="0" smtClean="0"/>
          </a:p>
          <a:p>
            <a:r>
              <a:rPr lang="en-GB" sz="4000" dirty="0" smtClean="0"/>
              <a:t>The Ethics of Taxation</a:t>
            </a:r>
          </a:p>
          <a:p>
            <a:endParaRPr lang="en-GB" sz="4000" dirty="0" smtClean="0"/>
          </a:p>
          <a:p>
            <a:pPr>
              <a:buNone/>
            </a:pPr>
            <a:r>
              <a:rPr lang="en-GB" sz="3200" dirty="0" smtClean="0"/>
              <a:t>Thursday week 9 (3 </a:t>
            </a:r>
            <a:r>
              <a:rPr lang="en-GB" sz="3200" dirty="0" smtClean="0"/>
              <a:t>Dec 2015)</a:t>
            </a:r>
            <a:endParaRPr lang="en-GB" sz="3200" dirty="0" smtClean="0"/>
          </a:p>
          <a:p>
            <a:pPr>
              <a:buNone/>
            </a:pPr>
            <a:r>
              <a:rPr lang="en-GB" sz="3200" dirty="0" smtClean="0"/>
              <a:t>6-7pm, S0.21</a:t>
            </a:r>
          </a:p>
          <a:p>
            <a:endParaRPr lang="en-GB" sz="4000" dirty="0"/>
          </a:p>
        </p:txBody>
      </p:sp>
      <p:pic>
        <p:nvPicPr>
          <p:cNvPr id="1026" name="Picture 2" descr="Kirk Surgener"/>
          <p:cNvPicPr>
            <a:picLocks noChangeAspect="1" noChangeArrowheads="1"/>
          </p:cNvPicPr>
          <p:nvPr/>
        </p:nvPicPr>
        <p:blipFill>
          <a:blip r:embed="rId2" cstate="print"/>
          <a:srcRect/>
          <a:stretch>
            <a:fillRect/>
          </a:stretch>
        </p:blipFill>
        <p:spPr bwMode="auto">
          <a:xfrm>
            <a:off x="5724128" y="1988840"/>
            <a:ext cx="2981325" cy="428625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412776"/>
            <a:ext cx="6709906" cy="4195481"/>
          </a:xfrm>
        </p:spPr>
        <p:txBody>
          <a:bodyPr>
            <a:normAutofit lnSpcReduction="10000"/>
          </a:bodyPr>
          <a:lstStyle/>
          <a:p>
            <a:r>
              <a:rPr lang="en-GB" dirty="0" smtClean="0"/>
              <a:t>Mill’s reply</a:t>
            </a:r>
          </a:p>
          <a:p>
            <a:pPr lvl="1"/>
            <a:r>
              <a:rPr lang="en-GB" dirty="0" smtClean="0"/>
              <a:t>It is true that customary morality suggests that there is a special responsibility that agents have for their actions</a:t>
            </a:r>
          </a:p>
          <a:p>
            <a:pPr lvl="1"/>
            <a:r>
              <a:rPr lang="en-GB" dirty="0" smtClean="0"/>
              <a:t>This doesn’t imply that this special responsibility is justified</a:t>
            </a:r>
          </a:p>
          <a:p>
            <a:pPr lvl="1"/>
            <a:r>
              <a:rPr lang="en-GB" dirty="0" smtClean="0"/>
              <a:t>Mill on moral character: ‘best proof of good character is good actions’</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Integrity and commitments</a:t>
            </a:r>
            <a:endParaRPr lang="en-GB" dirty="0"/>
          </a:p>
        </p:txBody>
      </p:sp>
      <p:sp>
        <p:nvSpPr>
          <p:cNvPr id="3" name="Content Placeholder 2"/>
          <p:cNvSpPr>
            <a:spLocks noGrp="1"/>
          </p:cNvSpPr>
          <p:nvPr>
            <p:ph idx="1"/>
          </p:nvPr>
        </p:nvSpPr>
        <p:spPr>
          <a:xfrm>
            <a:off x="827484" y="1772817"/>
            <a:ext cx="7344916" cy="4896544"/>
          </a:xfrm>
        </p:spPr>
        <p:txBody>
          <a:bodyPr>
            <a:normAutofit fontScale="92500" lnSpcReduction="10000"/>
          </a:bodyPr>
          <a:lstStyle/>
          <a:p>
            <a:r>
              <a:rPr lang="en-GB" dirty="0" smtClean="0"/>
              <a:t>Does utilitarianism have wrong moral psychology?</a:t>
            </a:r>
          </a:p>
          <a:p>
            <a:r>
              <a:rPr lang="en-GB" dirty="0" smtClean="0"/>
              <a:t>Objection:</a:t>
            </a:r>
          </a:p>
          <a:p>
            <a:pPr lvl="1"/>
            <a:r>
              <a:rPr lang="en-GB" dirty="0" smtClean="0"/>
              <a:t>It is a feature of a happy life that we form commitments to special others and to our projects</a:t>
            </a:r>
          </a:p>
          <a:p>
            <a:pPr lvl="1"/>
            <a:r>
              <a:rPr lang="en-GB" dirty="0" smtClean="0"/>
              <a:t>Utilitarianism requires that we disregard reasons that stem from such commitments (agent-relative reasons)</a:t>
            </a:r>
          </a:p>
          <a:p>
            <a:pPr lvl="1"/>
            <a:r>
              <a:rPr lang="en-GB" dirty="0" smtClean="0"/>
              <a:t>This undermines (moral) integrity of agents</a:t>
            </a:r>
          </a:p>
          <a:p>
            <a:pPr lvl="1"/>
            <a:r>
              <a:rPr lang="en-GB" dirty="0" smtClean="0"/>
              <a:t>It is also self-defeating as it undermines happiness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lstStyle/>
          <a:p>
            <a:r>
              <a:rPr lang="en-GB" dirty="0" smtClean="0"/>
              <a:t>Can Mill provide a satisfactory response to the issue of how we are motivated to act according to the principle of utility?</a:t>
            </a:r>
          </a:p>
          <a:p>
            <a:r>
              <a:rPr lang="en-GB" dirty="0" smtClean="0"/>
              <a:t>Can utilitarianism make sense of why some moral decisions are difficult for us (i.e. can we make sense of moral integrity in relation to utilitarianism)?</a:t>
            </a:r>
          </a:p>
          <a:p>
            <a:r>
              <a:rPr lang="en-GB" dirty="0" smtClean="0"/>
              <a:t>Are agent-relative reasons incompatible with utilitarianism?</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time ...</a:t>
            </a:r>
            <a:endParaRPr lang="en-GB" dirty="0"/>
          </a:p>
        </p:txBody>
      </p:sp>
      <p:sp>
        <p:nvSpPr>
          <p:cNvPr id="3" name="Content Placeholder 2"/>
          <p:cNvSpPr>
            <a:spLocks noGrp="1"/>
          </p:cNvSpPr>
          <p:nvPr>
            <p:ph idx="1"/>
          </p:nvPr>
        </p:nvSpPr>
        <p:spPr>
          <a:xfrm>
            <a:off x="827484" y="1844825"/>
            <a:ext cx="4248572" cy="4403576"/>
          </a:xfrm>
        </p:spPr>
        <p:txBody>
          <a:bodyPr>
            <a:normAutofit/>
          </a:bodyPr>
          <a:lstStyle/>
          <a:p>
            <a:r>
              <a:rPr lang="en-GB" dirty="0" smtClean="0"/>
              <a:t>Nietzsche, </a:t>
            </a:r>
            <a:r>
              <a:rPr lang="en-GB" i="1" dirty="0" smtClean="0"/>
              <a:t>Beyond Good and Evil</a:t>
            </a:r>
          </a:p>
          <a:p>
            <a:endParaRPr lang="en-GB" i="1" dirty="0" smtClean="0"/>
          </a:p>
          <a:p>
            <a:endParaRPr lang="en-GB" i="1" dirty="0" smtClean="0"/>
          </a:p>
          <a:p>
            <a:endParaRPr lang="en-GB" i="1" dirty="0" smtClean="0"/>
          </a:p>
          <a:p>
            <a:endParaRPr lang="en-GB" i="1" dirty="0" smtClean="0"/>
          </a:p>
          <a:p>
            <a:endParaRPr lang="en-GB" i="1" dirty="0" smtClean="0"/>
          </a:p>
          <a:p>
            <a:r>
              <a:rPr lang="en-GB" i="1" dirty="0" smtClean="0"/>
              <a:t>With </a:t>
            </a:r>
            <a:r>
              <a:rPr lang="en-GB" i="1" dirty="0" smtClean="0"/>
              <a:t>Prof. Peter </a:t>
            </a:r>
            <a:r>
              <a:rPr lang="en-GB" i="1" dirty="0" err="1" smtClean="0"/>
              <a:t>Poellner</a:t>
            </a:r>
            <a:endParaRPr lang="en-GB" dirty="0"/>
          </a:p>
        </p:txBody>
      </p:sp>
      <p:pic>
        <p:nvPicPr>
          <p:cNvPr id="1028" name="Picture 4" descr="http://ecx.images-amazon.com/images/I/51OZBQ6eaXL.jpg"/>
          <p:cNvPicPr>
            <a:picLocks noChangeAspect="1" noChangeArrowheads="1"/>
          </p:cNvPicPr>
          <p:nvPr/>
        </p:nvPicPr>
        <p:blipFill>
          <a:blip r:embed="rId2" cstate="print"/>
          <a:srcRect/>
          <a:stretch>
            <a:fillRect/>
          </a:stretch>
        </p:blipFill>
        <p:spPr bwMode="auto">
          <a:xfrm>
            <a:off x="5364088" y="2060848"/>
            <a:ext cx="2409825" cy="3743325"/>
          </a:xfrm>
          <a:prstGeom prst="rect">
            <a:avLst/>
          </a:prstGeom>
          <a:noFill/>
        </p:spPr>
      </p:pic>
      <p:pic>
        <p:nvPicPr>
          <p:cNvPr id="1026" name="Picture 2" descr="http://www2.warwick.ac.uk/fac/soc/philosophy/people/faculty/poellner/peter_poellner.jpg?maxWidth=169&amp;maxHeight=226"/>
          <p:cNvPicPr>
            <a:picLocks noChangeAspect="1" noChangeArrowheads="1"/>
          </p:cNvPicPr>
          <p:nvPr/>
        </p:nvPicPr>
        <p:blipFill>
          <a:blip r:embed="rId3" cstate="print"/>
          <a:srcRect/>
          <a:stretch>
            <a:fillRect/>
          </a:stretch>
        </p:blipFill>
        <p:spPr bwMode="auto">
          <a:xfrm>
            <a:off x="2843808" y="2924944"/>
            <a:ext cx="1447800" cy="21526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 far ...</a:t>
            </a:r>
            <a:endParaRPr lang="en-GB" dirty="0"/>
          </a:p>
        </p:txBody>
      </p:sp>
      <p:sp>
        <p:nvSpPr>
          <p:cNvPr id="3" name="Content Placeholder 2"/>
          <p:cNvSpPr>
            <a:spLocks noGrp="1"/>
          </p:cNvSpPr>
          <p:nvPr>
            <p:ph idx="1"/>
          </p:nvPr>
        </p:nvSpPr>
        <p:spPr/>
        <p:txBody>
          <a:bodyPr>
            <a:normAutofit lnSpcReduction="10000"/>
          </a:bodyPr>
          <a:lstStyle/>
          <a:p>
            <a:r>
              <a:rPr lang="en-GB" dirty="0" smtClean="0"/>
              <a:t>Lecture 1: Hedonism</a:t>
            </a:r>
          </a:p>
          <a:p>
            <a:r>
              <a:rPr lang="en-GB" dirty="0" smtClean="0"/>
              <a:t>Lecture 2: Mill’s proof</a:t>
            </a:r>
          </a:p>
          <a:p>
            <a:r>
              <a:rPr lang="en-GB" dirty="0" smtClean="0"/>
              <a:t>Lecture 3: Utilitarianism and justice</a:t>
            </a:r>
          </a:p>
          <a:p>
            <a:endParaRPr lang="en-GB" dirty="0" smtClean="0"/>
          </a:p>
          <a:p>
            <a:endParaRPr lang="en-GB" dirty="0" smtClean="0"/>
          </a:p>
          <a:p>
            <a:pPr>
              <a:buNone/>
            </a:pPr>
            <a:endParaRPr lang="en-GB" dirty="0" smtClean="0"/>
          </a:p>
          <a:p>
            <a:r>
              <a:rPr lang="en-GB" dirty="0" smtClean="0"/>
              <a:t>Lecture 4: Utilitarianism and moral motivation</a:t>
            </a:r>
          </a:p>
        </p:txBody>
      </p:sp>
      <p:sp>
        <p:nvSpPr>
          <p:cNvPr id="4" name="Title 1"/>
          <p:cNvSpPr txBox="1">
            <a:spLocks/>
          </p:cNvSpPr>
          <p:nvPr/>
        </p:nvSpPr>
        <p:spPr>
          <a:xfrm>
            <a:off x="539552" y="3861048"/>
            <a:ext cx="8229600" cy="1143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GB" sz="4800" dirty="0" smtClean="0">
                <a:solidFill>
                  <a:schemeClr val="tx2"/>
                </a:solidFill>
                <a:latin typeface="Calibri" pitchFamily="34" charset="0"/>
                <a:ea typeface="+mj-ea"/>
                <a:cs typeface="+mj-cs"/>
              </a:rPr>
              <a:t>This lecture </a:t>
            </a:r>
            <a:r>
              <a:rPr kumimoji="0" lang="en-GB" sz="4400" b="0" i="0" u="none" strike="noStrike" kern="1200" cap="none" spc="0" normalizeH="0" baseline="0" noProof="0" dirty="0" smtClean="0">
                <a:ln>
                  <a:noFill/>
                </a:ln>
                <a:solidFill>
                  <a:schemeClr val="tx1"/>
                </a:solidFill>
                <a:effectLst/>
                <a:uLnTx/>
                <a:uFillTx/>
                <a:latin typeface="+mj-lt"/>
                <a:ea typeface="+mj-ea"/>
                <a:cs typeface="+mj-cs"/>
              </a:rPr>
              <a:t>...</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Utilitarianism and Moral Motivation</a:t>
            </a:r>
            <a:endParaRPr lang="en-GB" dirty="0"/>
          </a:p>
        </p:txBody>
      </p:sp>
      <p:sp>
        <p:nvSpPr>
          <p:cNvPr id="3" name="Content Placeholder 2"/>
          <p:cNvSpPr>
            <a:spLocks noGrp="1"/>
          </p:cNvSpPr>
          <p:nvPr>
            <p:ph idx="1"/>
          </p:nvPr>
        </p:nvSpPr>
        <p:spPr>
          <a:xfrm>
            <a:off x="457200" y="2564904"/>
            <a:ext cx="7067128" cy="3561259"/>
          </a:xfrm>
        </p:spPr>
        <p:txBody>
          <a:bodyPr/>
          <a:lstStyle/>
          <a:p>
            <a:r>
              <a:rPr lang="en-GB" dirty="0" smtClean="0"/>
              <a:t>Problem of moral motivation:</a:t>
            </a:r>
          </a:p>
          <a:p>
            <a:pPr lvl="1"/>
            <a:r>
              <a:rPr lang="en-GB" dirty="0" smtClean="0"/>
              <a:t>The justification of the principle of utility leaves open the question of what motivation we have to act accordingly</a:t>
            </a:r>
          </a:p>
          <a:p>
            <a:pPr lvl="1"/>
            <a:r>
              <a:rPr lang="en-GB" dirty="0" smtClean="0"/>
              <a:t>What does Mill have to say on the problem of moral motivation?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 of moral motivation</a:t>
            </a:r>
            <a:endParaRPr lang="en-GB" dirty="0"/>
          </a:p>
        </p:txBody>
      </p:sp>
      <p:sp>
        <p:nvSpPr>
          <p:cNvPr id="3" name="Content Placeholder 2"/>
          <p:cNvSpPr>
            <a:spLocks noGrp="1"/>
          </p:cNvSpPr>
          <p:nvPr>
            <p:ph idx="1"/>
          </p:nvPr>
        </p:nvSpPr>
        <p:spPr>
          <a:xfrm>
            <a:off x="827484" y="2052919"/>
            <a:ext cx="7560940" cy="4472425"/>
          </a:xfrm>
        </p:spPr>
        <p:txBody>
          <a:bodyPr>
            <a:normAutofit fontScale="92500" lnSpcReduction="10000"/>
          </a:bodyPr>
          <a:lstStyle/>
          <a:p>
            <a:r>
              <a:rPr lang="en-GB" dirty="0" smtClean="0"/>
              <a:t>Gap between utility principle and customary morality:</a:t>
            </a:r>
          </a:p>
          <a:p>
            <a:pPr lvl="1"/>
            <a:r>
              <a:rPr lang="en-GB" dirty="0" smtClean="0"/>
              <a:t>‘I feel that I am bound not to rob or murder, betray or deceive; but why am I bound to promote the general happiness?’ (</a:t>
            </a:r>
            <a:r>
              <a:rPr lang="en-GB" dirty="0" err="1" smtClean="0"/>
              <a:t>ch</a:t>
            </a:r>
            <a:r>
              <a:rPr lang="en-GB" dirty="0" smtClean="0"/>
              <a:t>. 3)</a:t>
            </a:r>
          </a:p>
          <a:p>
            <a:r>
              <a:rPr lang="en-GB" dirty="0" smtClean="0"/>
              <a:t>Does this gap show that intuitionists are right and utilitarianism fails?</a:t>
            </a:r>
          </a:p>
          <a:p>
            <a:r>
              <a:rPr lang="en-GB" dirty="0" smtClean="0"/>
              <a:t>Mill discusses how utilitarianism can solve the problem of moral motivation in </a:t>
            </a:r>
            <a:r>
              <a:rPr lang="en-GB" dirty="0" err="1" smtClean="0"/>
              <a:t>ch</a:t>
            </a:r>
            <a:r>
              <a:rPr lang="en-GB" dirty="0" smtClean="0"/>
              <a:t>. 3 (on ‘sanctions’): external and internal sanctions (distinction based on source of motivation)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External sanctions</a:t>
            </a:r>
            <a:endParaRPr lang="en-GB" dirty="0"/>
          </a:p>
        </p:txBody>
      </p:sp>
      <p:sp>
        <p:nvSpPr>
          <p:cNvPr id="3" name="Content Placeholder 2"/>
          <p:cNvSpPr>
            <a:spLocks noGrp="1"/>
          </p:cNvSpPr>
          <p:nvPr>
            <p:ph idx="1"/>
          </p:nvPr>
        </p:nvSpPr>
        <p:spPr/>
        <p:txBody>
          <a:bodyPr>
            <a:normAutofit lnSpcReduction="10000"/>
          </a:bodyPr>
          <a:lstStyle/>
          <a:p>
            <a:r>
              <a:rPr lang="en-GB" dirty="0" smtClean="0"/>
              <a:t>‘They are, the hope of favour and the fear of displeasure, from our fellow creatures or from the Ruler of the Universe, along with whatever we may have of sympathy or affection for them, or of love and awe of Him, inclining us to do his will independently of selfish desires’</a:t>
            </a:r>
          </a:p>
          <a:p>
            <a:r>
              <a:rPr lang="en-GB" dirty="0" smtClean="0"/>
              <a:t>External sanctions involve our feelings, but the source of motivation is not in ourselves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Internal sanctions</a:t>
            </a:r>
            <a:endParaRPr lang="en-GB" dirty="0"/>
          </a:p>
        </p:txBody>
      </p:sp>
      <p:sp>
        <p:nvSpPr>
          <p:cNvPr id="3" name="Content Placeholder 2"/>
          <p:cNvSpPr>
            <a:spLocks noGrp="1"/>
          </p:cNvSpPr>
          <p:nvPr>
            <p:ph idx="1"/>
          </p:nvPr>
        </p:nvSpPr>
        <p:spPr/>
        <p:txBody>
          <a:bodyPr/>
          <a:lstStyle/>
          <a:p>
            <a:r>
              <a:rPr lang="en-GB" dirty="0" smtClean="0"/>
              <a:t>‘The feeling of duty’ is ‘a mass of feeling which must be broken through in order to do what violates our standard of right, and which, if we do nevertheless violate that standard, will probably have to be encountered afterwards in the form of remorse’</a:t>
            </a:r>
          </a:p>
          <a:p>
            <a:r>
              <a:rPr lang="en-GB" dirty="0" smtClean="0"/>
              <a:t>Internal sanctions = the source of moral motivation is in ourselves; our conscience</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Internalism</a:t>
            </a:r>
            <a:r>
              <a:rPr lang="en-GB" dirty="0" smtClean="0"/>
              <a:t> v externalism</a:t>
            </a:r>
            <a:endParaRPr lang="en-GB" dirty="0"/>
          </a:p>
        </p:txBody>
      </p:sp>
      <p:sp>
        <p:nvSpPr>
          <p:cNvPr id="3" name="Content Placeholder 2"/>
          <p:cNvSpPr>
            <a:spLocks noGrp="1"/>
          </p:cNvSpPr>
          <p:nvPr>
            <p:ph idx="1"/>
          </p:nvPr>
        </p:nvSpPr>
        <p:spPr/>
        <p:txBody>
          <a:bodyPr>
            <a:normAutofit fontScale="92500"/>
          </a:bodyPr>
          <a:lstStyle/>
          <a:p>
            <a:r>
              <a:rPr lang="en-GB" dirty="0" err="1" smtClean="0"/>
              <a:t>Internalism</a:t>
            </a:r>
            <a:r>
              <a:rPr lang="en-GB" dirty="0" smtClean="0"/>
              <a:t> about moral reasons:</a:t>
            </a:r>
          </a:p>
          <a:p>
            <a:pPr lvl="1"/>
            <a:r>
              <a:rPr lang="en-GB" dirty="0" smtClean="0"/>
              <a:t>Knowledge or acceptance of the truth of the judgment that an action is morally right implies that one also has a motivating reason to perform the action</a:t>
            </a:r>
          </a:p>
          <a:p>
            <a:r>
              <a:rPr lang="en-GB" dirty="0" smtClean="0"/>
              <a:t>Externalism about moral reasons:</a:t>
            </a:r>
          </a:p>
          <a:p>
            <a:pPr lvl="1"/>
            <a:r>
              <a:rPr lang="en-GB" dirty="0" smtClean="0"/>
              <a:t>Knowledge or acceptance of truth of a moral judgment does not imply that one has a motivating reason to act accordingly</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Externalism</a:t>
            </a:r>
            <a:endParaRPr lang="en-GB" dirty="0"/>
          </a:p>
        </p:txBody>
      </p:sp>
      <p:sp>
        <p:nvSpPr>
          <p:cNvPr id="3" name="Content Placeholder 2"/>
          <p:cNvSpPr>
            <a:spLocks noGrp="1"/>
          </p:cNvSpPr>
          <p:nvPr>
            <p:ph idx="1"/>
          </p:nvPr>
        </p:nvSpPr>
        <p:spPr/>
        <p:txBody>
          <a:bodyPr/>
          <a:lstStyle/>
          <a:p>
            <a:r>
              <a:rPr lang="en-GB" dirty="0" smtClean="0"/>
              <a:t>Mill is an externalist about moral reasons</a:t>
            </a:r>
          </a:p>
          <a:p>
            <a:r>
              <a:rPr lang="en-GB" dirty="0" smtClean="0"/>
              <a:t>Moral education is necessary to develop moral motivation</a:t>
            </a:r>
          </a:p>
          <a:p>
            <a:pPr lvl="1"/>
            <a:r>
              <a:rPr lang="en-GB" dirty="0" smtClean="0"/>
              <a:t>Against intuitionists, Mill maintains that ‘the moral feelings are not innate but acquired’</a:t>
            </a:r>
          </a:p>
          <a:p>
            <a:pPr lvl="1"/>
            <a:r>
              <a:rPr lang="en-GB" dirty="0" smtClean="0"/>
              <a:t>Sanctions help us develop these feelings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A207AED3-9ABC-4A18-9978-A59B65688B15}"/>
    </a:ext>
  </a:extLst>
</a:theme>
</file>

<file path=docProps/app.xml><?xml version="1.0" encoding="utf-8"?>
<Properties xmlns="http://schemas.openxmlformats.org/officeDocument/2006/extended-properties" xmlns:vt="http://schemas.openxmlformats.org/officeDocument/2006/docPropsVTypes">
  <Template>Theme1</Template>
  <TotalTime>308</TotalTime>
  <Words>1172</Words>
  <Application>Microsoft Office PowerPoint</Application>
  <PresentationFormat>On-screen Show (4:3)</PresentationFormat>
  <Paragraphs>113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Theme1</vt:lpstr>
      <vt:lpstr>J.S. Mill’s Utilitarianism</vt:lpstr>
      <vt:lpstr>Phil Soc talk .... Dr Kirk Surgener</vt:lpstr>
      <vt:lpstr>So far ...</vt:lpstr>
      <vt:lpstr>Utilitarianism and Moral Motivation</vt:lpstr>
      <vt:lpstr>Problem of moral motivation</vt:lpstr>
      <vt:lpstr>External sanctions</vt:lpstr>
      <vt:lpstr>Internal sanctions</vt:lpstr>
      <vt:lpstr>Internalism v externalism</vt:lpstr>
      <vt:lpstr>Externalism</vt:lpstr>
      <vt:lpstr>Impartiality</vt:lpstr>
      <vt:lpstr>Impartiality</vt:lpstr>
      <vt:lpstr>Utilitarianism and agent-neutral reasons</vt:lpstr>
      <vt:lpstr>The Integrity objection</vt:lpstr>
      <vt:lpstr>Jim and the Indians</vt:lpstr>
      <vt:lpstr>George the Chemist</vt:lpstr>
      <vt:lpstr>The Integrity Objection</vt:lpstr>
      <vt:lpstr>The Integrity Objection</vt:lpstr>
      <vt:lpstr>Integrity and moral responsibility</vt:lpstr>
      <vt:lpstr>Integrity and moral responsibility</vt:lpstr>
      <vt:lpstr>Slide 20</vt:lpstr>
      <vt:lpstr>Integrity and commitments</vt:lpstr>
      <vt:lpstr>Summary</vt:lpstr>
      <vt:lpstr>Next time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J.S. Mill’s Utilitarianism</dc:title>
  <dc:creator>karen</dc:creator>
  <cp:lastModifiedBy>karen</cp:lastModifiedBy>
  <cp:revision>33</cp:revision>
  <dcterms:created xsi:type="dcterms:W3CDTF">2015-10-14T09:50:02Z</dcterms:created>
  <dcterms:modified xsi:type="dcterms:W3CDTF">2015-11-25T22:26:13Z</dcterms:modified>
</cp:coreProperties>
</file>