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7" r:id="rId3"/>
    <p:sldId id="258" r:id="rId4"/>
    <p:sldId id="260" r:id="rId5"/>
    <p:sldId id="278" r:id="rId6"/>
    <p:sldId id="262" r:id="rId7"/>
    <p:sldId id="263" r:id="rId8"/>
    <p:sldId id="273" r:id="rId9"/>
    <p:sldId id="283" r:id="rId10"/>
    <p:sldId id="279" r:id="rId11"/>
    <p:sldId id="265" r:id="rId12"/>
    <p:sldId id="264" r:id="rId13"/>
    <p:sldId id="285" r:id="rId14"/>
    <p:sldId id="284" r:id="rId15"/>
    <p:sldId id="268" r:id="rId16"/>
    <p:sldId id="269" r:id="rId17"/>
    <p:sldId id="281" r:id="rId18"/>
    <p:sldId id="266" r:id="rId19"/>
    <p:sldId id="275"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64" autoAdjust="0"/>
    <p:restoredTop sz="92473" autoAdjust="0"/>
  </p:normalViewPr>
  <p:slideViewPr>
    <p:cSldViewPr>
      <p:cViewPr varScale="1">
        <p:scale>
          <a:sx n="63" d="100"/>
          <a:sy n="63" d="100"/>
        </p:scale>
        <p:origin x="-157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42430D-E0A8-45B8-A809-0292319A40FC}" type="datetimeFigureOut">
              <a:rPr lang="en-GB" smtClean="0"/>
              <a:pPr/>
              <a:t>14/03/2016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0C69F4-36D3-45E3-8695-9FCF8A8A52F5}" type="slidenum">
              <a:rPr lang="en-GB" smtClean="0"/>
              <a:pPr/>
              <a:t>‹#›</a:t>
            </a:fld>
            <a:endParaRPr lang="en-GB"/>
          </a:p>
        </p:txBody>
      </p:sp>
    </p:spTree>
    <p:extLst>
      <p:ext uri="{BB962C8B-B14F-4D97-AF65-F5344CB8AC3E}">
        <p14:creationId xmlns:p14="http://schemas.microsoft.com/office/powerpoint/2010/main" xmlns="" val="70636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4D87DBE-7A5A-42AF-BCDE-A9C71096CEEB}" type="slidenum">
              <a:rPr lang="en-GB" smtClean="0"/>
              <a:pPr/>
              <a:t>2</a:t>
            </a:fld>
            <a:endParaRPr lang="en-GB"/>
          </a:p>
        </p:txBody>
      </p:sp>
    </p:spTree>
    <p:extLst>
      <p:ext uri="{BB962C8B-B14F-4D97-AF65-F5344CB8AC3E}">
        <p14:creationId xmlns="" xmlns:p14="http://schemas.microsoft.com/office/powerpoint/2010/main" val="767066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15</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16</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11</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12</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13</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0C69F4-36D3-45E3-8695-9FCF8A8A52F5}"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0E8715-FD37-4037-A6D9-B0EB29F8A60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a:solidFill>
                  <a:schemeClr val="tx2">
                    <a:lumMod val="75000"/>
                  </a:schemeClr>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tx2">
            <a:lumMod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accent2">
                    <a:lumMod val="40000"/>
                    <a:lumOff val="60000"/>
                  </a:schemeClr>
                </a:solidFill>
              </a:defRPr>
            </a:lvl1pPr>
          </a:lstStyle>
          <a:p>
            <a:r>
              <a:rPr lang="en-US" dirty="0" smtClean="0"/>
              <a:t>Click to edit Master title style</a:t>
            </a:r>
            <a:endParaRPr lang="en-GB" dirty="0"/>
          </a:p>
        </p:txBody>
      </p:sp>
      <p:sp>
        <p:nvSpPr>
          <p:cNvPr id="4" name="Date Placeholder 3"/>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0E8715-FD37-4037-A6D9-B0EB29F8A60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8E9ADC-CAA2-4E1D-8886-5AB0E07D54EC}" type="datetimeFigureOut">
              <a:rPr lang="en-GB" smtClean="0"/>
              <a:pPr/>
              <a:t>14/03/2016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0E8715-FD37-4037-A6D9-B0EB29F8A60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8E9ADC-CAA2-4E1D-8886-5AB0E07D54EC}" type="datetimeFigureOut">
              <a:rPr lang="en-GB" smtClean="0"/>
              <a:pPr/>
              <a:t>14/03/2016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0E8715-FD37-4037-A6D9-B0EB29F8A60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1"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accent3">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2">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6">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PH133 – Introduction to Philosophy</a:t>
            </a:r>
            <a:endParaRPr lang="en-GB" dirty="0"/>
          </a:p>
        </p:txBody>
      </p:sp>
      <p:sp>
        <p:nvSpPr>
          <p:cNvPr id="3" name="Subtitle 2"/>
          <p:cNvSpPr>
            <a:spLocks noGrp="1"/>
          </p:cNvSpPr>
          <p:nvPr>
            <p:ph type="subTitle" idx="1"/>
          </p:nvPr>
        </p:nvSpPr>
        <p:spPr>
          <a:xfrm>
            <a:off x="683568" y="4221088"/>
            <a:ext cx="6400800" cy="1752600"/>
          </a:xfrm>
        </p:spPr>
        <p:txBody>
          <a:bodyPr/>
          <a:lstStyle/>
          <a:p>
            <a:r>
              <a:rPr lang="en-GB" dirty="0" smtClean="0"/>
              <a:t>Aesthetics: Hume (2)</a:t>
            </a:r>
            <a:endParaRPr lang="en-GB" dirty="0"/>
          </a:p>
        </p:txBody>
      </p:sp>
      <p:pic>
        <p:nvPicPr>
          <p:cNvPr id="32770" name="Picture 2" descr="http://denisdutton.com/hume.gif"/>
          <p:cNvPicPr>
            <a:picLocks noChangeAspect="1" noChangeArrowheads="1"/>
          </p:cNvPicPr>
          <p:nvPr/>
        </p:nvPicPr>
        <p:blipFill>
          <a:blip r:embed="rId2" cstate="print"/>
          <a:srcRect/>
          <a:stretch>
            <a:fillRect/>
          </a:stretch>
        </p:blipFill>
        <p:spPr bwMode="auto">
          <a:xfrm>
            <a:off x="6084168" y="3933056"/>
            <a:ext cx="1857375" cy="20193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Joint verdict</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do we need the joint verdict of the true judges?</a:t>
            </a:r>
            <a:endParaRPr lang="en-GB" dirty="0"/>
          </a:p>
        </p:txBody>
      </p:sp>
      <p:sp>
        <p:nvSpPr>
          <p:cNvPr id="3" name="Content Placeholder 2"/>
          <p:cNvSpPr>
            <a:spLocks noGrp="1"/>
          </p:cNvSpPr>
          <p:nvPr>
            <p:ph idx="1"/>
          </p:nvPr>
        </p:nvSpPr>
        <p:spPr>
          <a:xfrm>
            <a:off x="457200" y="1600200"/>
            <a:ext cx="7643192" cy="4525963"/>
          </a:xfrm>
        </p:spPr>
        <p:txBody>
          <a:bodyPr>
            <a:normAutofit fontScale="92500"/>
          </a:bodyPr>
          <a:lstStyle/>
          <a:p>
            <a:r>
              <a:rPr lang="en-GB" dirty="0" smtClean="0"/>
              <a:t>Why isn’t one true judge enough to fix the standard of taste?</a:t>
            </a:r>
          </a:p>
          <a:p>
            <a:r>
              <a:rPr lang="en-GB" dirty="0" smtClean="0"/>
              <a:t>There are ‘blameless differences’ in taste, due to ‘particular humours and dispositions’ and the ‘manners and opinions’ of an age. </a:t>
            </a:r>
          </a:p>
          <a:p>
            <a:r>
              <a:rPr lang="en-GB" dirty="0" smtClean="0"/>
              <a:t>The standard of taste exists when the true judges agree – this shows that a work pleases in a way that transcends blameless local variation.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Importance of joint verdict</a:t>
            </a:r>
            <a:endParaRPr lang="en-GB" dirty="0"/>
          </a:p>
        </p:txBody>
      </p:sp>
      <p:sp>
        <p:nvSpPr>
          <p:cNvPr id="3" name="Content Placeholder 2"/>
          <p:cNvSpPr>
            <a:spLocks noGrp="1"/>
          </p:cNvSpPr>
          <p:nvPr>
            <p:ph idx="1"/>
          </p:nvPr>
        </p:nvSpPr>
        <p:spPr>
          <a:xfrm>
            <a:off x="457200" y="1340768"/>
            <a:ext cx="7931224" cy="5256584"/>
          </a:xfrm>
        </p:spPr>
        <p:txBody>
          <a:bodyPr>
            <a:noAutofit/>
          </a:bodyPr>
          <a:lstStyle/>
          <a:p>
            <a:r>
              <a:rPr lang="en-GB" sz="2400" dirty="0" smtClean="0"/>
              <a:t>Hume seems to argue that ‘certain forms or qualities of objects naturally excite agreeable sentiments of beauty, or disagreeable sentiments of deformity, in human beings’ (Shelley), which is compatible with disagreement.</a:t>
            </a:r>
          </a:p>
          <a:p>
            <a:r>
              <a:rPr lang="en-GB" sz="2400" dirty="0" smtClean="0"/>
              <a:t>We can say one perceived the relevant qualities and the other did not. (cf. </a:t>
            </a:r>
            <a:r>
              <a:rPr lang="en-GB" sz="2400" dirty="0" err="1" smtClean="0"/>
              <a:t>Sancho’s</a:t>
            </a:r>
            <a:r>
              <a:rPr lang="en-GB" sz="2400" dirty="0" smtClean="0"/>
              <a:t> Kinsmen)</a:t>
            </a:r>
          </a:p>
          <a:p>
            <a:endParaRPr lang="en-GB" sz="2400" dirty="0" smtClean="0"/>
          </a:p>
          <a:p>
            <a:endParaRPr lang="en-GB" sz="2400" dirty="0" smtClean="0"/>
          </a:p>
          <a:p>
            <a:endParaRPr lang="en-GB" sz="2400" dirty="0" smtClean="0"/>
          </a:p>
          <a:p>
            <a:endParaRPr lang="en-GB" sz="2400" dirty="0" smtClean="0"/>
          </a:p>
          <a:p>
            <a:pPr>
              <a:buNone/>
            </a:pPr>
            <a:endParaRPr lang="en-GB" sz="2400" dirty="0" smtClean="0"/>
          </a:p>
          <a:p>
            <a:r>
              <a:rPr lang="en-GB" sz="2400" dirty="0" smtClean="0"/>
              <a:t>Why should I care if my judgment differs from that of the true judge? What makes the standard the standard? </a:t>
            </a:r>
          </a:p>
          <a:p>
            <a:endParaRPr lang="en-GB" sz="2800" dirty="0" smtClean="0"/>
          </a:p>
        </p:txBody>
      </p:sp>
      <p:pic>
        <p:nvPicPr>
          <p:cNvPr id="15362" name="Picture 2" descr="http://www.rhinoafrica.com/blog/wp-content/uploads/2011/01/pinot-served-on-CD-barrel.jpg"/>
          <p:cNvPicPr>
            <a:picLocks noChangeAspect="1" noChangeArrowheads="1"/>
          </p:cNvPicPr>
          <p:nvPr/>
        </p:nvPicPr>
        <p:blipFill>
          <a:blip r:embed="rId3" cstate="print"/>
          <a:srcRect/>
          <a:stretch>
            <a:fillRect/>
          </a:stretch>
        </p:blipFill>
        <p:spPr bwMode="auto">
          <a:xfrm>
            <a:off x="3275856" y="3861048"/>
            <a:ext cx="3600400" cy="18617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5362"/>
                                        </p:tgtEl>
                                        <p:attrNameLst>
                                          <p:attrName>style.visibility</p:attrName>
                                        </p:attrNameLst>
                                      </p:cBhvr>
                                      <p:to>
                                        <p:strVal val="visible"/>
                                      </p:to>
                                    </p:set>
                                    <p:animEffect transition="in" filter="blinds(horizontal)">
                                      <p:cBhvr>
                                        <p:cTn id="15" dur="500"/>
                                        <p:tgtEl>
                                          <p:spTgt spid="1536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blinds(horizontal)">
                                      <p:cBhvr>
                                        <p:cTn id="2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12776"/>
            <a:ext cx="8229600" cy="5040560"/>
          </a:xfrm>
        </p:spPr>
        <p:txBody>
          <a:bodyPr>
            <a:normAutofit fontScale="92500" lnSpcReduction="10000"/>
          </a:bodyPr>
          <a:lstStyle/>
          <a:p>
            <a:r>
              <a:rPr lang="en-GB" sz="3000" dirty="0" smtClean="0"/>
              <a:t>Joint verdict = verdict of our perceptually better selves</a:t>
            </a:r>
          </a:p>
          <a:p>
            <a:pPr>
              <a:buNone/>
            </a:pPr>
            <a:endParaRPr lang="en-GB" sz="3000" dirty="0" smtClean="0"/>
          </a:p>
          <a:p>
            <a:r>
              <a:rPr lang="en-GB" sz="3000" dirty="0" smtClean="0"/>
              <a:t>‘while everyone’s taste is not equal, given the dependency of taste on the perceptual faculty, everyone’s taste </a:t>
            </a:r>
            <a:r>
              <a:rPr lang="en-GB" sz="3000" i="1" dirty="0" smtClean="0"/>
              <a:t>is </a:t>
            </a:r>
            <a:r>
              <a:rPr lang="en-GB" sz="3000" dirty="0" smtClean="0"/>
              <a:t>equally natural, in the sense that no one ever feels an inappropriate sentiment based on the qualities perceived’ (Shelley, 33)</a:t>
            </a:r>
          </a:p>
          <a:p>
            <a:r>
              <a:rPr lang="en-GB" sz="3000" dirty="0" smtClean="0"/>
              <a:t>The joint verdict of the true judges ‘is the verdict each of us would give, if ... we had better perceptual abilities’ (Shelley, 35), in other words, it offers us the perceptual ideal.</a:t>
            </a:r>
          </a:p>
          <a:p>
            <a:endParaRPr lang="en-GB" dirty="0"/>
          </a:p>
        </p:txBody>
      </p:sp>
      <p:sp>
        <p:nvSpPr>
          <p:cNvPr id="4" name="Title 1"/>
          <p:cNvSpPr>
            <a:spLocks noGrp="1"/>
          </p:cNvSpPr>
          <p:nvPr>
            <p:ph type="title"/>
          </p:nvPr>
        </p:nvSpPr>
        <p:spPr>
          <a:xfrm>
            <a:off x="457200" y="-27384"/>
            <a:ext cx="8229600" cy="1143000"/>
          </a:xfrm>
        </p:spPr>
        <p:txBody>
          <a:bodyPr/>
          <a:lstStyle/>
          <a:p>
            <a:r>
              <a:rPr lang="en-GB" dirty="0" smtClean="0"/>
              <a:t>Importance of joint verdict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4896544"/>
          </a:xfrm>
        </p:spPr>
        <p:txBody>
          <a:bodyPr>
            <a:normAutofit fontScale="92500" lnSpcReduction="10000"/>
          </a:bodyPr>
          <a:lstStyle/>
          <a:p>
            <a:r>
              <a:rPr lang="en-GB" sz="3000" dirty="0" smtClean="0"/>
              <a:t>Carroll: ‘if the five qualities can be understood as applying to anyone, then what reason would I have to consult a group of critics?’</a:t>
            </a:r>
          </a:p>
          <a:p>
            <a:r>
              <a:rPr lang="en-GB" sz="3000" dirty="0" smtClean="0"/>
              <a:t>If SOT is something undiscoverable in certain people, then looks purely subjective (based in individual experience). If SOT is something discoverable in some set of experts, then it is something which, in principle, is available to all of us.</a:t>
            </a:r>
          </a:p>
          <a:p>
            <a:r>
              <a:rPr lang="en-GB" sz="3000" dirty="0" smtClean="0"/>
              <a:t>Therefore, appeal to true judges is ‘excess theoretical  baggage that adds unnecessary steps to the process of aesthetic assessment’ ... ‘What do I care for critics? I’ll do it myself’</a:t>
            </a:r>
          </a:p>
          <a:p>
            <a:endParaRPr lang="en-GB" dirty="0"/>
          </a:p>
        </p:txBody>
      </p:sp>
      <p:sp>
        <p:nvSpPr>
          <p:cNvPr id="4" name="Title 1"/>
          <p:cNvSpPr>
            <a:spLocks noGrp="1"/>
          </p:cNvSpPr>
          <p:nvPr>
            <p:ph type="title"/>
          </p:nvPr>
        </p:nvSpPr>
        <p:spPr>
          <a:xfrm>
            <a:off x="457200" y="274638"/>
            <a:ext cx="8229600" cy="1143000"/>
          </a:xfrm>
        </p:spPr>
        <p:txBody>
          <a:bodyPr>
            <a:normAutofit fontScale="90000"/>
          </a:bodyPr>
          <a:lstStyle/>
          <a:p>
            <a:r>
              <a:rPr lang="en-GB" dirty="0" smtClean="0"/>
              <a:t>Why should we care about the taste of ideal critics?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should we care about the taste of ideal critics?</a:t>
            </a:r>
            <a:endParaRPr lang="en-GB" dirty="0"/>
          </a:p>
        </p:txBody>
      </p:sp>
      <p:sp>
        <p:nvSpPr>
          <p:cNvPr id="3" name="Content Placeholder 2"/>
          <p:cNvSpPr>
            <a:spLocks noGrp="1"/>
          </p:cNvSpPr>
          <p:nvPr>
            <p:ph idx="1"/>
          </p:nvPr>
        </p:nvSpPr>
        <p:spPr>
          <a:xfrm>
            <a:off x="457200" y="1600200"/>
            <a:ext cx="6131024" cy="4525963"/>
          </a:xfrm>
        </p:spPr>
        <p:txBody>
          <a:bodyPr>
            <a:noAutofit/>
          </a:bodyPr>
          <a:lstStyle/>
          <a:p>
            <a:r>
              <a:rPr lang="en-GB" sz="2400" dirty="0" smtClean="0"/>
              <a:t>Levinson: why should we, as non-ideal judges, care about what the ideal judges prefer?</a:t>
            </a:r>
          </a:p>
          <a:p>
            <a:r>
              <a:rPr lang="en-GB" sz="2400" dirty="0" smtClean="0"/>
              <a:t>‘Why does it matter what things are truly beautiful, if there are things that aesthetically gratify you now, but that are, by hypothesis, not among the truly beautiful?’ (230)</a:t>
            </a:r>
          </a:p>
          <a:p>
            <a:r>
              <a:rPr lang="en-GB" sz="2400" dirty="0" smtClean="0"/>
              <a:t>Levinson argues that they point us toward the most rewarding experiences (234) – they are reliable indicators of what has the potential to give great aesthetic experience</a:t>
            </a:r>
            <a:endParaRPr lang="en-GB" sz="2400" dirty="0"/>
          </a:p>
        </p:txBody>
      </p:sp>
      <p:pic>
        <p:nvPicPr>
          <p:cNvPr id="9218" name="Picture 2" descr="http://upload.wikimedia.org/wikipedia/en/a/ac/EastEnders_Title.png"/>
          <p:cNvPicPr>
            <a:picLocks noChangeAspect="1" noChangeArrowheads="1"/>
          </p:cNvPicPr>
          <p:nvPr/>
        </p:nvPicPr>
        <p:blipFill>
          <a:blip r:embed="rId3" cstate="print"/>
          <a:srcRect/>
          <a:stretch>
            <a:fillRect/>
          </a:stretch>
        </p:blipFill>
        <p:spPr bwMode="auto">
          <a:xfrm>
            <a:off x="6516216" y="1628800"/>
            <a:ext cx="2139731" cy="1203599"/>
          </a:xfrm>
          <a:prstGeom prst="rect">
            <a:avLst/>
          </a:prstGeom>
          <a:noFill/>
        </p:spPr>
      </p:pic>
      <p:pic>
        <p:nvPicPr>
          <p:cNvPr id="9220" name="Picture 4" descr="http://www.eurovision.tv/upload/wallpapers/wallpaper3-sky-signed/eurovision_wallpaper3_1280x1024.jpg"/>
          <p:cNvPicPr>
            <a:picLocks noChangeAspect="1" noChangeArrowheads="1"/>
          </p:cNvPicPr>
          <p:nvPr/>
        </p:nvPicPr>
        <p:blipFill>
          <a:blip r:embed="rId4" cstate="print"/>
          <a:srcRect/>
          <a:stretch>
            <a:fillRect/>
          </a:stretch>
        </p:blipFill>
        <p:spPr bwMode="auto">
          <a:xfrm>
            <a:off x="6804248" y="3429000"/>
            <a:ext cx="2088232" cy="16714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5842992" cy="5013176"/>
          </a:xfrm>
        </p:spPr>
        <p:txBody>
          <a:bodyPr>
            <a:normAutofit fontScale="92500" lnSpcReduction="10000"/>
          </a:bodyPr>
          <a:lstStyle/>
          <a:p>
            <a:r>
              <a:rPr lang="en-GB" sz="2800" dirty="0" smtClean="0"/>
              <a:t>Cohen: there is a gap between recognising that another’s taste is more accurate and wanting to have that taste.</a:t>
            </a:r>
          </a:p>
          <a:p>
            <a:r>
              <a:rPr lang="en-GB" sz="2800" dirty="0" smtClean="0"/>
              <a:t>‘A very common experience in the history of one’s dealing with music or literature or painting is indeed a coming to delight in things that once failed to move one, but an attendant consequence is almost inevitably to lose the pleasure that once came from things that now seem inferior’ (171)</a:t>
            </a:r>
          </a:p>
          <a:p>
            <a:r>
              <a:rPr lang="en-GB" sz="2800" dirty="0" smtClean="0"/>
              <a:t>Is it better to like better things?</a:t>
            </a:r>
            <a:endParaRPr lang="en-GB" sz="2800" dirty="0"/>
          </a:p>
        </p:txBody>
      </p:sp>
      <p:sp>
        <p:nvSpPr>
          <p:cNvPr id="4" name="Title 1"/>
          <p:cNvSpPr>
            <a:spLocks noGrp="1"/>
          </p:cNvSpPr>
          <p:nvPr>
            <p:ph type="title"/>
          </p:nvPr>
        </p:nvSpPr>
        <p:spPr/>
        <p:txBody>
          <a:bodyPr>
            <a:normAutofit fontScale="90000"/>
          </a:bodyPr>
          <a:lstStyle/>
          <a:p>
            <a:r>
              <a:rPr lang="en-GB" dirty="0" smtClean="0"/>
              <a:t>Why should we care about the taste of ideal critics?</a:t>
            </a:r>
            <a:endParaRPr lang="en-GB" dirty="0"/>
          </a:p>
        </p:txBody>
      </p:sp>
      <p:pic>
        <p:nvPicPr>
          <p:cNvPr id="7174" name="Picture 6" descr="http://framingpainting.com/UploadPic/Cassius%20Marcellus%20Coolidge/big/Dogs%20Playing%20Poker.jpg"/>
          <p:cNvPicPr>
            <a:picLocks noChangeAspect="1" noChangeArrowheads="1"/>
          </p:cNvPicPr>
          <p:nvPr/>
        </p:nvPicPr>
        <p:blipFill>
          <a:blip r:embed="rId3" cstate="print"/>
          <a:srcRect/>
          <a:stretch>
            <a:fillRect/>
          </a:stretch>
        </p:blipFill>
        <p:spPr bwMode="auto">
          <a:xfrm>
            <a:off x="6300192" y="4869160"/>
            <a:ext cx="2448272" cy="1659920"/>
          </a:xfrm>
          <a:prstGeom prst="rect">
            <a:avLst/>
          </a:prstGeom>
          <a:noFill/>
        </p:spPr>
      </p:pic>
      <p:pic>
        <p:nvPicPr>
          <p:cNvPr id="7176" name="Picture 8" descr="http://www.smeggys.co.uk/smeggy_images/MISC/misc1/2009-11-02_2107_tesco_value_brandy_100.jpg"/>
          <p:cNvPicPr>
            <a:picLocks noChangeAspect="1" noChangeArrowheads="1"/>
          </p:cNvPicPr>
          <p:nvPr/>
        </p:nvPicPr>
        <p:blipFill>
          <a:blip r:embed="rId4" cstate="print"/>
          <a:srcRect/>
          <a:stretch>
            <a:fillRect/>
          </a:stretch>
        </p:blipFill>
        <p:spPr bwMode="auto">
          <a:xfrm>
            <a:off x="6300192" y="3284984"/>
            <a:ext cx="1907704" cy="1401360"/>
          </a:xfrm>
          <a:prstGeom prst="rect">
            <a:avLst/>
          </a:prstGeom>
          <a:noFill/>
        </p:spPr>
      </p:pic>
      <p:pic>
        <p:nvPicPr>
          <p:cNvPr id="7170" name="Picture 2" descr="http://www.euvs.org/img/spirits/full/16.jpg"/>
          <p:cNvPicPr>
            <a:picLocks noChangeAspect="1" noChangeArrowheads="1"/>
          </p:cNvPicPr>
          <p:nvPr/>
        </p:nvPicPr>
        <p:blipFill>
          <a:blip r:embed="rId5" cstate="print"/>
          <a:srcRect/>
          <a:stretch>
            <a:fillRect/>
          </a:stretch>
        </p:blipFill>
        <p:spPr bwMode="auto">
          <a:xfrm>
            <a:off x="7308304" y="908720"/>
            <a:ext cx="1835696" cy="22404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Moral prejudice and beauty</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8229600" cy="1143000"/>
          </a:xfrm>
        </p:spPr>
        <p:txBody>
          <a:bodyPr>
            <a:normAutofit fontScale="90000"/>
          </a:bodyPr>
          <a:lstStyle/>
          <a:p>
            <a:r>
              <a:rPr lang="en-GB" dirty="0" smtClean="0"/>
              <a:t>Are our moral commitments </a:t>
            </a:r>
            <a:r>
              <a:rPr lang="en-GB" dirty="0" smtClean="0"/>
              <a:t>prejudices? </a:t>
            </a:r>
            <a:r>
              <a:rPr lang="en-GB" dirty="0" smtClean="0"/>
              <a:t>Why </a:t>
            </a:r>
            <a:r>
              <a:rPr lang="en-GB" dirty="0" smtClean="0"/>
              <a:t>should moral value impact aesthetic value? </a:t>
            </a:r>
            <a:endParaRPr lang="en-GB" dirty="0"/>
          </a:p>
        </p:txBody>
      </p:sp>
      <p:sp>
        <p:nvSpPr>
          <p:cNvPr id="3" name="Content Placeholder 2"/>
          <p:cNvSpPr>
            <a:spLocks noGrp="1"/>
          </p:cNvSpPr>
          <p:nvPr>
            <p:ph idx="1"/>
          </p:nvPr>
        </p:nvSpPr>
        <p:spPr>
          <a:xfrm>
            <a:off x="467544" y="2852936"/>
            <a:ext cx="8229600" cy="3705275"/>
          </a:xfrm>
        </p:spPr>
        <p:txBody>
          <a:bodyPr>
            <a:normAutofit/>
          </a:bodyPr>
          <a:lstStyle/>
          <a:p>
            <a:pPr>
              <a:buNone/>
            </a:pPr>
            <a:r>
              <a:rPr lang="en-GB" dirty="0" smtClean="0"/>
              <a:t>	‘</a:t>
            </a:r>
            <a:r>
              <a:rPr lang="en-US" dirty="0" smtClean="0"/>
              <a:t>where vicious manners are described, without being marked with the proper characters of blame and disapprobation; this must be allowed to disfigure the poem, and to be a real deformity. </a:t>
            </a:r>
            <a:r>
              <a:rPr lang="en-GB" b="1" dirty="0" smtClean="0"/>
              <a:t>I cannot, nor is it proper I should, enter into such sentiments</a:t>
            </a:r>
            <a:r>
              <a:rPr lang="en-GB" dirty="0" smtClean="0"/>
              <a:t>’</a:t>
            </a:r>
          </a:p>
          <a:p>
            <a:pPr>
              <a:buNone/>
            </a:pP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Does moral character of a work affect its aesthetic value?</a:t>
            </a:r>
            <a:endParaRPr lang="en-GB" dirty="0"/>
          </a:p>
        </p:txBody>
      </p:sp>
      <p:sp>
        <p:nvSpPr>
          <p:cNvPr id="3" name="Content Placeholder 2"/>
          <p:cNvSpPr>
            <a:spLocks noGrp="1"/>
          </p:cNvSpPr>
          <p:nvPr>
            <p:ph idx="1"/>
          </p:nvPr>
        </p:nvSpPr>
        <p:spPr/>
        <p:txBody>
          <a:bodyPr/>
          <a:lstStyle/>
          <a:p>
            <a:r>
              <a:rPr lang="en-GB" dirty="0" smtClean="0"/>
              <a:t>Are the moral defects in a work aesthetic defects?</a:t>
            </a:r>
          </a:p>
          <a:p>
            <a:r>
              <a:rPr lang="en-GB" dirty="0" smtClean="0"/>
              <a:t>Moral flaws in a work are aesthetic flaws: ‘</a:t>
            </a:r>
            <a:r>
              <a:rPr lang="en-US" dirty="0" smtClean="0"/>
              <a:t>this must be allowed to disfigure the poem, and to be a real deformity’</a:t>
            </a:r>
            <a:endParaRPr lang="en-GB" dirty="0" smtClean="0"/>
          </a:p>
          <a:p>
            <a:pPr lvl="1"/>
            <a:r>
              <a:rPr lang="en-GB" dirty="0" smtClean="0"/>
              <a:t>Moral beliefs are not ‘prejudices’ that should be set aside when engaging with a work that assumes a different moral standard.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714202"/>
          </a:xfrm>
        </p:spPr>
        <p:txBody>
          <a:bodyPr>
            <a:normAutofit/>
          </a:bodyPr>
          <a:lstStyle/>
          <a:p>
            <a:r>
              <a:rPr lang="en-GB" dirty="0" smtClean="0"/>
              <a:t>Standard of taste = “joint verdict” of “true critics”:</a:t>
            </a:r>
            <a:endParaRPr lang="en-GB" dirty="0"/>
          </a:p>
        </p:txBody>
      </p:sp>
      <p:sp>
        <p:nvSpPr>
          <p:cNvPr id="3" name="Content Placeholder 2"/>
          <p:cNvSpPr>
            <a:spLocks noGrp="1"/>
          </p:cNvSpPr>
          <p:nvPr>
            <p:ph idx="1"/>
          </p:nvPr>
        </p:nvSpPr>
        <p:spPr>
          <a:xfrm>
            <a:off x="1115616" y="2204864"/>
            <a:ext cx="3816424" cy="4248472"/>
          </a:xfrm>
        </p:spPr>
        <p:txBody>
          <a:bodyPr>
            <a:normAutofit/>
          </a:bodyPr>
          <a:lstStyle/>
          <a:p>
            <a:pPr lvl="0"/>
            <a:r>
              <a:rPr lang="en-GB" b="1" dirty="0" smtClean="0"/>
              <a:t>Delicacy</a:t>
            </a:r>
            <a:endParaRPr lang="en-GB" dirty="0" smtClean="0"/>
          </a:p>
          <a:p>
            <a:pPr lvl="0"/>
            <a:r>
              <a:rPr lang="en-GB" b="1" dirty="0" smtClean="0"/>
              <a:t>Practice</a:t>
            </a:r>
            <a:endParaRPr lang="en-GB" dirty="0" smtClean="0"/>
          </a:p>
          <a:p>
            <a:pPr lvl="0"/>
            <a:r>
              <a:rPr lang="en-GB" b="1" dirty="0" smtClean="0"/>
              <a:t>Ability to compare</a:t>
            </a:r>
            <a:endParaRPr lang="en-GB" dirty="0" smtClean="0"/>
          </a:p>
          <a:p>
            <a:pPr lvl="0"/>
            <a:r>
              <a:rPr lang="en-GB" b="1" dirty="0" smtClean="0"/>
              <a:t>Free of prejudice</a:t>
            </a:r>
            <a:endParaRPr lang="en-GB" dirty="0" smtClean="0"/>
          </a:p>
          <a:p>
            <a:r>
              <a:rPr lang="en-GB" b="1" dirty="0" smtClean="0"/>
              <a:t>Good sense</a:t>
            </a:r>
            <a:endParaRPr lang="en-GB" dirty="0" smtClean="0"/>
          </a:p>
          <a:p>
            <a:pPr lvl="0">
              <a:buNone/>
            </a:pPr>
            <a:endParaRPr lang="en-GB" sz="2400" dirty="0"/>
          </a:p>
        </p:txBody>
      </p:sp>
      <p:pic>
        <p:nvPicPr>
          <p:cNvPr id="31746" name="Picture 2" descr="http://tvbythenumbers.zap2it.com/wp-content/uploads/2010/10/judge-judy-2.jpg"/>
          <p:cNvPicPr>
            <a:picLocks noChangeAspect="1" noChangeArrowheads="1"/>
          </p:cNvPicPr>
          <p:nvPr/>
        </p:nvPicPr>
        <p:blipFill>
          <a:blip r:embed="rId3" cstate="print"/>
          <a:srcRect/>
          <a:stretch>
            <a:fillRect/>
          </a:stretch>
        </p:blipFill>
        <p:spPr bwMode="auto">
          <a:xfrm>
            <a:off x="5580112" y="2420888"/>
            <a:ext cx="2857500" cy="209550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a:xfrm>
            <a:off x="745232" y="1456184"/>
            <a:ext cx="7643192" cy="4925144"/>
          </a:xfrm>
        </p:spPr>
        <p:txBody>
          <a:bodyPr>
            <a:normAutofit fontScale="85000" lnSpcReduction="10000"/>
          </a:bodyPr>
          <a:lstStyle/>
          <a:p>
            <a:r>
              <a:rPr lang="en-GB" dirty="0" smtClean="0"/>
              <a:t>Can Hume avoid circularity/regress?</a:t>
            </a:r>
          </a:p>
          <a:p>
            <a:r>
              <a:rPr lang="en-GB" dirty="0" smtClean="0"/>
              <a:t>Why should we care about the opinions of the true judges? Should we try to emulate the true judges?</a:t>
            </a:r>
          </a:p>
          <a:p>
            <a:r>
              <a:rPr lang="en-GB" dirty="0" smtClean="0"/>
              <a:t>Is it better to like better art?</a:t>
            </a:r>
          </a:p>
          <a:p>
            <a:r>
              <a:rPr lang="en-GB" dirty="0" smtClean="0"/>
              <a:t>Does Hume implicitly build in moral probity into the true judge?</a:t>
            </a:r>
          </a:p>
          <a:p>
            <a:r>
              <a:rPr lang="en-GB" dirty="0" smtClean="0"/>
              <a:t>Does art have a role to play in revealing and correcting moral error (and if so, would Hume’s conditions promote or suppress this role)?</a:t>
            </a:r>
          </a:p>
          <a:p>
            <a:r>
              <a:rPr lang="en-GB" dirty="0" smtClean="0"/>
              <a:t>Do moral flaws always/sometimes/never count against the value of art?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Today’s lecture</a:t>
            </a:r>
            <a:endParaRPr lang="en-GB" dirty="0"/>
          </a:p>
        </p:txBody>
      </p:sp>
      <p:sp>
        <p:nvSpPr>
          <p:cNvPr id="3" name="Content Placeholder 2"/>
          <p:cNvSpPr>
            <a:spLocks noGrp="1"/>
          </p:cNvSpPr>
          <p:nvPr>
            <p:ph idx="1"/>
          </p:nvPr>
        </p:nvSpPr>
        <p:spPr/>
        <p:txBody>
          <a:bodyPr>
            <a:normAutofit/>
          </a:bodyPr>
          <a:lstStyle/>
          <a:p>
            <a:r>
              <a:rPr lang="en-GB" dirty="0" smtClean="0"/>
              <a:t>Focus on issues for Hume:</a:t>
            </a:r>
          </a:p>
          <a:p>
            <a:pPr lvl="1"/>
            <a:r>
              <a:rPr lang="en-GB" dirty="0" smtClean="0"/>
              <a:t>Do we defer judgment to others?</a:t>
            </a:r>
          </a:p>
          <a:p>
            <a:pPr lvl="1"/>
            <a:r>
              <a:rPr lang="en-GB" dirty="0" smtClean="0"/>
              <a:t>Is Hume’s view circular? Can we avoid this circularity?</a:t>
            </a:r>
          </a:p>
          <a:p>
            <a:pPr lvl="1"/>
            <a:r>
              <a:rPr lang="en-GB" dirty="0" smtClean="0"/>
              <a:t>Why is joint verdict important?</a:t>
            </a:r>
          </a:p>
          <a:p>
            <a:pPr lvl="1"/>
            <a:r>
              <a:rPr lang="en-GB" dirty="0" smtClean="0"/>
              <a:t>Why should we care about the taste of true critics?</a:t>
            </a:r>
          </a:p>
          <a:p>
            <a:pPr lvl="1"/>
            <a:r>
              <a:rPr lang="en-GB" dirty="0" smtClean="0"/>
              <a:t>Hume allows us to stick with moral judgement, isn’t this a form of prejudice?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 we defer to judges?</a:t>
            </a:r>
            <a:endParaRPr lang="en-GB" dirty="0"/>
          </a:p>
        </p:txBody>
      </p:sp>
      <p:sp>
        <p:nvSpPr>
          <p:cNvPr id="3" name="Content Placeholder 2"/>
          <p:cNvSpPr>
            <a:spLocks noGrp="1"/>
          </p:cNvSpPr>
          <p:nvPr>
            <p:ph idx="1"/>
          </p:nvPr>
        </p:nvSpPr>
        <p:spPr>
          <a:xfrm>
            <a:off x="457200" y="1600200"/>
            <a:ext cx="8229600" cy="4709120"/>
          </a:xfrm>
        </p:spPr>
        <p:txBody>
          <a:bodyPr>
            <a:normAutofit/>
          </a:bodyPr>
          <a:lstStyle/>
          <a:p>
            <a:r>
              <a:rPr lang="en-GB" dirty="0" smtClean="0"/>
              <a:t>It seems that we do – training as literary and artistic critics/curators.</a:t>
            </a:r>
          </a:p>
          <a:p>
            <a:r>
              <a:rPr lang="en-GB" dirty="0" smtClean="0"/>
              <a:t>We see works of art as placing various demands on us.</a:t>
            </a:r>
          </a:p>
          <a:p>
            <a:r>
              <a:rPr lang="en-GB" dirty="0" smtClean="0"/>
              <a:t>Hume’s characteristics offer us general advice for anyone who wants to appreciate art.</a:t>
            </a:r>
          </a:p>
          <a:p>
            <a:r>
              <a:rPr lang="en-GB" dirty="0" smtClean="0"/>
              <a:t>We can learn from the true judges to move towards greater appreciation of art.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Circularity</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his argument circular?</a:t>
            </a:r>
            <a:endParaRPr lang="en-GB" dirty="0"/>
          </a:p>
        </p:txBody>
      </p:sp>
      <p:sp>
        <p:nvSpPr>
          <p:cNvPr id="3" name="Content Placeholder 2"/>
          <p:cNvSpPr>
            <a:spLocks noGrp="1"/>
          </p:cNvSpPr>
          <p:nvPr>
            <p:ph idx="1"/>
          </p:nvPr>
        </p:nvSpPr>
        <p:spPr>
          <a:xfrm>
            <a:off x="457200" y="1412776"/>
            <a:ext cx="6923112" cy="5445224"/>
          </a:xfrm>
        </p:spPr>
        <p:txBody>
          <a:bodyPr>
            <a:normAutofit fontScale="92500" lnSpcReduction="20000"/>
          </a:bodyPr>
          <a:lstStyle/>
          <a:p>
            <a:r>
              <a:rPr lang="en-GB" dirty="0" smtClean="0"/>
              <a:t>What is good art? </a:t>
            </a:r>
          </a:p>
          <a:p>
            <a:pPr lvl="1"/>
            <a:r>
              <a:rPr lang="en-GB" dirty="0" smtClean="0"/>
              <a:t>Good art is whatever the true judges approve of.</a:t>
            </a:r>
          </a:p>
          <a:p>
            <a:pPr lvl="1">
              <a:buNone/>
            </a:pPr>
            <a:endParaRPr lang="en-GB" dirty="0" smtClean="0"/>
          </a:p>
          <a:p>
            <a:pPr lvl="1">
              <a:buNone/>
            </a:pPr>
            <a:r>
              <a:rPr lang="en-GB" dirty="0" smtClean="0"/>
              <a:t>True judges              good art</a:t>
            </a:r>
          </a:p>
          <a:p>
            <a:pPr lvl="1">
              <a:buNone/>
            </a:pPr>
            <a:endParaRPr lang="en-GB" dirty="0" smtClean="0"/>
          </a:p>
          <a:p>
            <a:r>
              <a:rPr lang="en-GB" dirty="0" smtClean="0"/>
              <a:t>Who are the true judges?</a:t>
            </a:r>
          </a:p>
          <a:p>
            <a:pPr lvl="1"/>
            <a:r>
              <a:rPr lang="en-GB" dirty="0" smtClean="0"/>
              <a:t>The true judges are the ones who pick out good art.</a:t>
            </a:r>
          </a:p>
          <a:p>
            <a:pPr lvl="1">
              <a:buNone/>
            </a:pPr>
            <a:endParaRPr lang="en-GB" dirty="0" smtClean="0"/>
          </a:p>
          <a:p>
            <a:pPr lvl="1">
              <a:buNone/>
            </a:pPr>
            <a:r>
              <a:rPr lang="en-GB" dirty="0" smtClean="0"/>
              <a:t>Good art           true judges</a:t>
            </a:r>
          </a:p>
          <a:p>
            <a:endParaRPr lang="en-GB" dirty="0" smtClean="0"/>
          </a:p>
          <a:p>
            <a:r>
              <a:rPr lang="en-GB" dirty="0" smtClean="0"/>
              <a:t>How can Hume avoid such circularity? </a:t>
            </a:r>
            <a:endParaRPr lang="en-GB" dirty="0"/>
          </a:p>
        </p:txBody>
      </p:sp>
      <p:sp>
        <p:nvSpPr>
          <p:cNvPr id="4" name="Right Arrow 3"/>
          <p:cNvSpPr/>
          <p:nvPr/>
        </p:nvSpPr>
        <p:spPr>
          <a:xfrm>
            <a:off x="2771800" y="3068960"/>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ight Arrow 4"/>
          <p:cNvSpPr/>
          <p:nvPr/>
        </p:nvSpPr>
        <p:spPr>
          <a:xfrm>
            <a:off x="2339752" y="5373216"/>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horizontal)">
                                      <p:cBhvr>
                                        <p:cTn id="15" dur="500"/>
                                        <p:tgtEl>
                                          <p:spTgt spid="3">
                                            <p:txEl>
                                              <p:pRg st="6" end="6"/>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blinds(horizontal)">
                                      <p:cBhvr>
                                        <p:cTn id="18" dur="500"/>
                                        <p:tgtEl>
                                          <p:spTgt spid="3">
                                            <p:txEl>
                                              <p:pRg st="8" end="8"/>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blinds(horizontal)">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But aren’t the five characteristics supposed to be objectively verifiable?</a:t>
            </a:r>
            <a:endParaRPr lang="en-GB" sz="3200" dirty="0"/>
          </a:p>
        </p:txBody>
      </p:sp>
      <p:sp>
        <p:nvSpPr>
          <p:cNvPr id="3" name="Content Placeholder 2"/>
          <p:cNvSpPr>
            <a:spLocks noGrp="1"/>
          </p:cNvSpPr>
          <p:nvPr>
            <p:ph idx="1"/>
          </p:nvPr>
        </p:nvSpPr>
        <p:spPr>
          <a:xfrm>
            <a:off x="457200" y="1600200"/>
            <a:ext cx="8229600" cy="5257800"/>
          </a:xfrm>
        </p:spPr>
        <p:txBody>
          <a:bodyPr>
            <a:normAutofit/>
          </a:bodyPr>
          <a:lstStyle/>
          <a:p>
            <a:r>
              <a:rPr lang="en-GB" sz="2800" dirty="0" smtClean="0"/>
              <a:t>How can we tell if someone possesses these 5 characteristics? It seems we must appeal to good art.</a:t>
            </a:r>
          </a:p>
          <a:p>
            <a:r>
              <a:rPr lang="en-GB" sz="2800" dirty="0" err="1" smtClean="0"/>
              <a:t>Kivy</a:t>
            </a:r>
            <a:r>
              <a:rPr lang="en-GB" sz="2800" dirty="0" smtClean="0"/>
              <a:t> – But not all of these characteristics are of the same kind: ‘some land us in a circular definition; others ... do not’</a:t>
            </a:r>
          </a:p>
          <a:p>
            <a:r>
              <a:rPr lang="en-GB" sz="2800" dirty="0" smtClean="0"/>
              <a:t>Practice and comparison result in circularity: </a:t>
            </a:r>
          </a:p>
          <a:p>
            <a:pPr lvl="1"/>
            <a:r>
              <a:rPr lang="en-GB" sz="2400" dirty="0" smtClean="0"/>
              <a:t>Practice: ‘the frequent survey or contemplation of a particular species of beauty’</a:t>
            </a:r>
          </a:p>
          <a:p>
            <a:pPr lvl="1"/>
            <a:r>
              <a:rPr lang="en-GB" sz="2400" dirty="0" smtClean="0"/>
              <a:t>Comparison: comparing ‘the several species and degrees of excellence’.</a:t>
            </a:r>
            <a:endParaRPr lang="en-GB" dirty="0" smtClean="0"/>
          </a:p>
          <a:p>
            <a:pPr lvl="1"/>
            <a:endParaRPr lang="en-GB" sz="2400" dirty="0" smtClean="0"/>
          </a:p>
          <a:p>
            <a:pPr lvl="1"/>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Delicacy, good sense and lack of prejudice are not circular ...</a:t>
            </a:r>
            <a:endParaRPr lang="en-GB" dirty="0"/>
          </a:p>
        </p:txBody>
      </p:sp>
      <p:sp>
        <p:nvSpPr>
          <p:cNvPr id="3" name="Content Placeholder 2"/>
          <p:cNvSpPr>
            <a:spLocks noGrp="1"/>
          </p:cNvSpPr>
          <p:nvPr>
            <p:ph idx="1"/>
          </p:nvPr>
        </p:nvSpPr>
        <p:spPr>
          <a:xfrm>
            <a:off x="457200" y="1844824"/>
            <a:ext cx="8291264" cy="4752528"/>
          </a:xfrm>
        </p:spPr>
        <p:txBody>
          <a:bodyPr>
            <a:normAutofit lnSpcReduction="10000"/>
          </a:bodyPr>
          <a:lstStyle/>
          <a:p>
            <a:r>
              <a:rPr lang="en-GB" sz="3000" dirty="0" smtClean="0"/>
              <a:t>Available to non-critics (non-artistic functions), and so others can judge whether a critic possesses these characteristics </a:t>
            </a:r>
          </a:p>
          <a:p>
            <a:pPr lvl="1"/>
            <a:r>
              <a:rPr lang="en-GB" sz="2600" dirty="0" smtClean="0"/>
              <a:t>Aesthetic delicacy can be identified by emotional delicacy (based on his emotional reactions to non-aesthetic situations)</a:t>
            </a:r>
          </a:p>
          <a:p>
            <a:pPr lvl="1"/>
            <a:r>
              <a:rPr lang="en-GB" sz="2600" dirty="0" smtClean="0"/>
              <a:t>Lack of prejudice in aesthetic case is similar to Hume’s ‘</a:t>
            </a:r>
            <a:r>
              <a:rPr lang="en-GB" sz="2600" dirty="0" err="1" smtClean="0"/>
              <a:t>disinteresed</a:t>
            </a:r>
            <a:r>
              <a:rPr lang="en-GB" sz="2600" dirty="0" smtClean="0"/>
              <a:t> spectator’ in the moral case, therefore not unique to the critic</a:t>
            </a:r>
          </a:p>
          <a:p>
            <a:pPr lvl="1"/>
            <a:r>
              <a:rPr lang="en-GB" sz="2600" dirty="0" smtClean="0"/>
              <a:t>Good sense: ‘fools seldom make good critics, clever people usually do’ (</a:t>
            </a:r>
            <a:r>
              <a:rPr lang="en-GB" sz="2600" dirty="0" err="1" smtClean="0"/>
              <a:t>Kivy</a:t>
            </a:r>
            <a:r>
              <a:rPr lang="en-GB" sz="2600" dirty="0" smtClean="0"/>
              <a:t>)</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Some objections to </a:t>
            </a:r>
            <a:r>
              <a:rPr lang="en-GB" dirty="0" err="1" smtClean="0"/>
              <a:t>Kivy</a:t>
            </a:r>
            <a:endParaRPr lang="en-GB" dirty="0"/>
          </a:p>
        </p:txBody>
      </p:sp>
      <p:sp>
        <p:nvSpPr>
          <p:cNvPr id="3" name="Content Placeholder 2"/>
          <p:cNvSpPr>
            <a:spLocks noGrp="1"/>
          </p:cNvSpPr>
          <p:nvPr>
            <p:ph idx="1"/>
          </p:nvPr>
        </p:nvSpPr>
        <p:spPr>
          <a:xfrm>
            <a:off x="457200" y="1124744"/>
            <a:ext cx="8686800" cy="5733256"/>
          </a:xfrm>
        </p:spPr>
        <p:txBody>
          <a:bodyPr>
            <a:noAutofit/>
          </a:bodyPr>
          <a:lstStyle/>
          <a:p>
            <a:r>
              <a:rPr lang="en-GB" sz="2800" dirty="0" smtClean="0"/>
              <a:t>Aesthetic delicacy identified by emotional delicacy</a:t>
            </a:r>
          </a:p>
          <a:p>
            <a:pPr lvl="1"/>
            <a:r>
              <a:rPr lang="en-GB" sz="2600" dirty="0" smtClean="0"/>
              <a:t>Objection 1:  emotional delicacy and aesthetic delicacy are psychologically distinct</a:t>
            </a:r>
          </a:p>
          <a:p>
            <a:pPr lvl="1"/>
            <a:r>
              <a:rPr lang="en-GB" sz="2600" dirty="0" smtClean="0"/>
              <a:t>Objection 2: Fine perceiving is not sufficient for relevant delicacy, it is being able to notice certain aesthetically relevant feature</a:t>
            </a:r>
          </a:p>
          <a:p>
            <a:pPr lvl="2"/>
            <a:r>
              <a:rPr lang="en-GB" sz="2200" dirty="0" smtClean="0"/>
              <a:t>But doesn’t that lead back to circularity?</a:t>
            </a:r>
          </a:p>
          <a:p>
            <a:pPr lvl="1">
              <a:buNone/>
            </a:pPr>
            <a:endParaRPr lang="en-GB" sz="1200" dirty="0" smtClean="0"/>
          </a:p>
          <a:p>
            <a:r>
              <a:rPr lang="en-GB" sz="2800" dirty="0" smtClean="0"/>
              <a:t>Good sense in aesthetic judgment and rational inquiry</a:t>
            </a:r>
          </a:p>
          <a:p>
            <a:pPr lvl="1"/>
            <a:r>
              <a:rPr lang="en-GB" sz="2600" dirty="0" smtClean="0"/>
              <a:t>Objection: but determining good sense is still an evaluative matter </a:t>
            </a:r>
          </a:p>
          <a:p>
            <a:pPr lvl="2"/>
            <a:r>
              <a:rPr lang="en-GB" sz="2200" dirty="0" smtClean="0"/>
              <a:t>does this lead to an infinite regress?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1286</TotalTime>
  <Words>1232</Words>
  <Application>Microsoft Office PowerPoint</Application>
  <PresentationFormat>On-screen Show (4:3)</PresentationFormat>
  <Paragraphs>110</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PH133 – Introduction to Philosophy</vt:lpstr>
      <vt:lpstr>Standard of taste = “joint verdict” of “true critics”:</vt:lpstr>
      <vt:lpstr>Today’s lecture</vt:lpstr>
      <vt:lpstr>Do we defer to judges?</vt:lpstr>
      <vt:lpstr>Circularity</vt:lpstr>
      <vt:lpstr>Is his argument circular?</vt:lpstr>
      <vt:lpstr>But aren’t the five characteristics supposed to be objectively verifiable?</vt:lpstr>
      <vt:lpstr>Delicacy, good sense and lack of prejudice are not circular ...</vt:lpstr>
      <vt:lpstr>Some objections to Kivy</vt:lpstr>
      <vt:lpstr>Joint verdict</vt:lpstr>
      <vt:lpstr>Why do we need the joint verdict of the true judges?</vt:lpstr>
      <vt:lpstr>Importance of joint verdict</vt:lpstr>
      <vt:lpstr>Importance of joint verdict</vt:lpstr>
      <vt:lpstr>Why should we care about the taste of ideal critics?</vt:lpstr>
      <vt:lpstr>Why should we care about the taste of ideal critics?</vt:lpstr>
      <vt:lpstr>Why should we care about the taste of ideal critics?</vt:lpstr>
      <vt:lpstr>Moral prejudice and beauty</vt:lpstr>
      <vt:lpstr>Are our moral commitments prejudices? Why should moral value impact aesthetic value? </vt:lpstr>
      <vt:lpstr>Does moral character of a work affect its aesthetic value?</vt:lpstr>
      <vt:lpstr>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PH133 – Introduction to Philosophy</dc:title>
  <dc:creator>karen</dc:creator>
  <cp:lastModifiedBy>karen</cp:lastModifiedBy>
  <cp:revision>113</cp:revision>
  <dcterms:created xsi:type="dcterms:W3CDTF">2015-01-28T10:25:44Z</dcterms:created>
  <dcterms:modified xsi:type="dcterms:W3CDTF">2016-03-14T17:36:43Z</dcterms:modified>
</cp:coreProperties>
</file>