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57" r:id="rId4"/>
    <p:sldId id="258" r:id="rId5"/>
    <p:sldId id="259" r:id="rId6"/>
    <p:sldId id="260" r:id="rId7"/>
    <p:sldId id="261" r:id="rId8"/>
    <p:sldId id="272" r:id="rId9"/>
    <p:sldId id="273" r:id="rId10"/>
    <p:sldId id="275" r:id="rId11"/>
    <p:sldId id="262" r:id="rId12"/>
    <p:sldId id="263" r:id="rId13"/>
    <p:sldId id="264" r:id="rId14"/>
    <p:sldId id="265" r:id="rId15"/>
    <p:sldId id="266" r:id="rId16"/>
    <p:sldId id="267" r:id="rId17"/>
    <p:sldId id="268" r:id="rId18"/>
    <p:sldId id="269" r:id="rId19"/>
    <p:sldId id="270" r:id="rId20"/>
    <p:sldId id="27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8" d="100"/>
          <a:sy n="78" d="100"/>
        </p:scale>
        <p:origin x="-17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14/05/2015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14/05/2015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14/05/2015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14/05/2015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14/05/2015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14/05/2015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14/05/2015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14/05/2015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14/05/2015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14/05/2015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14/05/2015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14/05/2015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PH251 Metaphysics</a:t>
            </a:r>
            <a:endParaRPr lang="en-US" sz="3600" dirty="0"/>
          </a:p>
        </p:txBody>
      </p:sp>
      <p:sp>
        <p:nvSpPr>
          <p:cNvPr id="3" name="Subtitle 2"/>
          <p:cNvSpPr>
            <a:spLocks noGrp="1"/>
          </p:cNvSpPr>
          <p:nvPr>
            <p:ph type="subTitle" idx="1"/>
          </p:nvPr>
        </p:nvSpPr>
        <p:spPr/>
        <p:txBody>
          <a:bodyPr/>
          <a:lstStyle/>
          <a:p>
            <a:r>
              <a:rPr lang="en-US" dirty="0" smtClean="0"/>
              <a:t>Revision</a:t>
            </a:r>
            <a:endParaRPr lang="en-US" dirty="0"/>
          </a:p>
        </p:txBody>
      </p:sp>
    </p:spTree>
    <p:extLst>
      <p:ext uri="{BB962C8B-B14F-4D97-AF65-F5344CB8AC3E}">
        <p14:creationId xmlns:p14="http://schemas.microsoft.com/office/powerpoint/2010/main" val="1632989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Properties and Universals</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6. We discussed Armstrong’s view in some detail. He approaches universals in terms of the notion of a state of affairs and a ‘layered’ view. Offers an account of multiple location. Attempts to base account on scientific explanation rather than language and predication.</a:t>
            </a:r>
          </a:p>
          <a:p>
            <a:r>
              <a:rPr lang="en-US" dirty="0" smtClean="0"/>
              <a:t>7. We discussed a range of different kinds of forms of nominalism, including class nominalism and resemblance nominalism. All appeared to face characteristic difficulty of presupposing a universal, or something multiply </a:t>
            </a:r>
            <a:r>
              <a:rPr lang="en-US" dirty="0" err="1" smtClean="0"/>
              <a:t>instantiable</a:t>
            </a:r>
            <a:r>
              <a:rPr lang="en-US" dirty="0" smtClean="0"/>
              <a:t>.</a:t>
            </a:r>
            <a:endParaRPr lang="en-US" dirty="0"/>
          </a:p>
        </p:txBody>
      </p:sp>
    </p:spTree>
    <p:extLst>
      <p:ext uri="{BB962C8B-B14F-4D97-AF65-F5344CB8AC3E}">
        <p14:creationId xmlns:p14="http://schemas.microsoft.com/office/powerpoint/2010/main" val="1107470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Material Objects</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1. We started with a dispute about how to explain what it is for something to be a material object. What are those things that we predicate properties of?</a:t>
            </a:r>
          </a:p>
          <a:p>
            <a:r>
              <a:rPr lang="en-US" dirty="0" smtClean="0"/>
              <a:t>2. Bare particularism/substratum view: </a:t>
            </a:r>
          </a:p>
          <a:p>
            <a:r>
              <a:rPr lang="en-US" dirty="0" smtClean="0"/>
              <a:t>Bare particulars don’t possess any properties essentially. They support properties. Objects have these as constituents.</a:t>
            </a:r>
          </a:p>
          <a:p>
            <a:r>
              <a:rPr lang="en-US" dirty="0" smtClean="0"/>
              <a:t>3. Bundle Theory:</a:t>
            </a:r>
          </a:p>
          <a:p>
            <a:r>
              <a:rPr lang="en-US" dirty="0" smtClean="0"/>
              <a:t>Objects are to be identified with a particular bundle of properties.</a:t>
            </a:r>
          </a:p>
        </p:txBody>
      </p:sp>
    </p:spTree>
    <p:extLst>
      <p:ext uri="{BB962C8B-B14F-4D97-AF65-F5344CB8AC3E}">
        <p14:creationId xmlns:p14="http://schemas.microsoft.com/office/powerpoint/2010/main" val="1973530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Material Objects</a:t>
            </a:r>
            <a:endParaRPr lang="en-US" sz="3600" dirty="0"/>
          </a:p>
        </p:txBody>
      </p:sp>
      <p:sp>
        <p:nvSpPr>
          <p:cNvPr id="3" name="Content Placeholder 2"/>
          <p:cNvSpPr>
            <a:spLocks noGrp="1"/>
          </p:cNvSpPr>
          <p:nvPr>
            <p:ph idx="1"/>
          </p:nvPr>
        </p:nvSpPr>
        <p:spPr/>
        <p:txBody>
          <a:bodyPr>
            <a:normAutofit/>
          </a:bodyPr>
          <a:lstStyle/>
          <a:p>
            <a:r>
              <a:rPr lang="en-US" dirty="0" smtClean="0"/>
              <a:t>4. Bare particularism can account for the possibility of numerically distinct but qualitatively identical objects. </a:t>
            </a:r>
          </a:p>
          <a:p>
            <a:r>
              <a:rPr lang="en-US" dirty="0" smtClean="0"/>
              <a:t>But: epistemology? Coherent?</a:t>
            </a:r>
          </a:p>
          <a:p>
            <a:r>
              <a:rPr lang="en-US" dirty="0" smtClean="0"/>
              <a:t>5. Bundle Theory doesn’t suffer from epistemic problems but can’t account for numerically distinct but qualitatively identical objects. Difficulties explaining change.</a:t>
            </a:r>
          </a:p>
        </p:txBody>
      </p:sp>
    </p:spTree>
    <p:extLst>
      <p:ext uri="{BB962C8B-B14F-4D97-AF65-F5344CB8AC3E}">
        <p14:creationId xmlns:p14="http://schemas.microsoft.com/office/powerpoint/2010/main" val="2701326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Material Objects</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6. A neo-Aristotelian approach</a:t>
            </a:r>
          </a:p>
          <a:p>
            <a:r>
              <a:rPr lang="en-US" dirty="0" smtClean="0"/>
              <a:t>(</a:t>
            </a:r>
            <a:r>
              <a:rPr lang="en-US" dirty="0" err="1" smtClean="0"/>
              <a:t>i</a:t>
            </a:r>
            <a:r>
              <a:rPr lang="en-US" dirty="0" smtClean="0"/>
              <a:t>) Objects possess essential properties in virtue of what they are. What they are is what kind of thing they are. This determines identity conditions and what kinds of changes they can endure.</a:t>
            </a:r>
          </a:p>
          <a:p>
            <a:r>
              <a:rPr lang="en-US" dirty="0" smtClean="0"/>
              <a:t>(ii) BP is right that objects are distinct from properties. Bundle theory is right that individuals are essentially connected with properties of a certain kind (their kind or their essential properties).</a:t>
            </a:r>
          </a:p>
          <a:p>
            <a:pPr marL="0" indent="0">
              <a:buNone/>
            </a:pPr>
            <a:endParaRPr lang="en-US" dirty="0" smtClean="0"/>
          </a:p>
        </p:txBody>
      </p:sp>
    </p:spTree>
    <p:extLst>
      <p:ext uri="{BB962C8B-B14F-4D97-AF65-F5344CB8AC3E}">
        <p14:creationId xmlns:p14="http://schemas.microsoft.com/office/powerpoint/2010/main" val="8786514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Material Objects</a:t>
            </a:r>
            <a:endParaRPr lang="en-US" sz="3600" dirty="0"/>
          </a:p>
        </p:txBody>
      </p:sp>
      <p:sp>
        <p:nvSpPr>
          <p:cNvPr id="3" name="Content Placeholder 2"/>
          <p:cNvSpPr>
            <a:spLocks noGrp="1"/>
          </p:cNvSpPr>
          <p:nvPr>
            <p:ph idx="1"/>
          </p:nvPr>
        </p:nvSpPr>
        <p:spPr/>
        <p:txBody>
          <a:bodyPr/>
          <a:lstStyle/>
          <a:p>
            <a:r>
              <a:rPr lang="en-US" dirty="0" smtClean="0"/>
              <a:t>7. There are different ways of developing neo-Aristotelian substance theories:</a:t>
            </a:r>
          </a:p>
          <a:p>
            <a:r>
              <a:rPr lang="en-US" dirty="0" smtClean="0"/>
              <a:t>Wiggins (2000) Sortal Dependency of Individuation and Absolute Identity</a:t>
            </a:r>
          </a:p>
          <a:p>
            <a:r>
              <a:rPr lang="en-US" dirty="0" err="1" smtClean="0"/>
              <a:t>Geach</a:t>
            </a:r>
            <a:r>
              <a:rPr lang="en-US" dirty="0" smtClean="0"/>
              <a:t> (1963) Relative Identity.</a:t>
            </a:r>
          </a:p>
          <a:p>
            <a:r>
              <a:rPr lang="en-US" dirty="0" smtClean="0"/>
              <a:t>Koslicki (2009) Neo-Aristotelian mereology in which form is a constituent of the object.</a:t>
            </a:r>
            <a:endParaRPr lang="en-US" dirty="0"/>
          </a:p>
        </p:txBody>
      </p:sp>
    </p:spTree>
    <p:extLst>
      <p:ext uri="{BB962C8B-B14F-4D97-AF65-F5344CB8AC3E}">
        <p14:creationId xmlns:p14="http://schemas.microsoft.com/office/powerpoint/2010/main" val="6495149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Paradoxes of Material Constitution</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1. A paradox of material constitution. The indiscernibility of identicals appears to force us to take Statue and Lump to be distinct. But a consequence of that is that two distinct things occupy the same place at the same time. (Important to set argument up clearly).</a:t>
            </a:r>
          </a:p>
          <a:p>
            <a:r>
              <a:rPr lang="en-US" dirty="0" smtClean="0"/>
              <a:t>2. Responses to this:</a:t>
            </a:r>
          </a:p>
          <a:p>
            <a:r>
              <a:rPr lang="en-US" dirty="0" smtClean="0"/>
              <a:t>(</a:t>
            </a:r>
            <a:r>
              <a:rPr lang="en-US" dirty="0" err="1" smtClean="0"/>
              <a:t>i</a:t>
            </a:r>
            <a:r>
              <a:rPr lang="en-US" dirty="0" smtClean="0"/>
              <a:t>) The standard story: Lump constitutes Statue. Wiggins, Lowe, Thomson</a:t>
            </a:r>
          </a:p>
        </p:txBody>
      </p:sp>
    </p:spTree>
    <p:extLst>
      <p:ext uri="{BB962C8B-B14F-4D97-AF65-F5344CB8AC3E}">
        <p14:creationId xmlns:p14="http://schemas.microsoft.com/office/powerpoint/2010/main" val="70060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Paradoxes of Material Constitution</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smtClean="0"/>
              <a:t>(ii) Eliminativism: Deny that one or other of statue or lump exists. Van Inwagen and (with nuance) Ayers. Doesn’t something get destroyed?</a:t>
            </a:r>
          </a:p>
          <a:p>
            <a:r>
              <a:rPr lang="en-US" dirty="0" smtClean="0"/>
              <a:t>(iii) Dominant kinds. Diff between Lump 1 and Lump 2. Lump 2 is identical with statue. Lump 1 is not. It goes out of existence. Statue dominates lump. Burke.</a:t>
            </a:r>
          </a:p>
          <a:p>
            <a:r>
              <a:rPr lang="en-US" dirty="0" smtClean="0"/>
              <a:t>(iv) Temporal parts: (a: perdurance version) Statue and Lump share temporal parts. </a:t>
            </a:r>
            <a:r>
              <a:rPr lang="en-US" dirty="0"/>
              <a:t>T</a:t>
            </a:r>
            <a:r>
              <a:rPr lang="en-US" dirty="0" smtClean="0"/>
              <a:t>his doesn’t entail they are identical. Temporary overlap doesn’t amount to sharing of all parts. (b: stage theory) Statue and lump are identical ‘stages’ differing in their counterparts.</a:t>
            </a:r>
            <a:endParaRPr lang="en-US" dirty="0"/>
          </a:p>
        </p:txBody>
      </p:sp>
    </p:spTree>
    <p:extLst>
      <p:ext uri="{BB962C8B-B14F-4D97-AF65-F5344CB8AC3E}">
        <p14:creationId xmlns:p14="http://schemas.microsoft.com/office/powerpoint/2010/main" val="1338758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Persistence</a:t>
            </a:r>
            <a:endParaRPr lang="en-US" sz="3600" dirty="0"/>
          </a:p>
        </p:txBody>
      </p:sp>
      <p:sp>
        <p:nvSpPr>
          <p:cNvPr id="3" name="Content Placeholder 2"/>
          <p:cNvSpPr>
            <a:spLocks noGrp="1"/>
          </p:cNvSpPr>
          <p:nvPr>
            <p:ph idx="1"/>
          </p:nvPr>
        </p:nvSpPr>
        <p:spPr/>
        <p:txBody>
          <a:bodyPr>
            <a:normAutofit/>
          </a:bodyPr>
          <a:lstStyle/>
          <a:p>
            <a:r>
              <a:rPr lang="en-US" dirty="0" smtClean="0"/>
              <a:t>1. An object persists over time if it exists over an interval of time. </a:t>
            </a:r>
          </a:p>
          <a:p>
            <a:r>
              <a:rPr lang="en-US" dirty="0" smtClean="0"/>
              <a:t>2. The problem of temporary intrinsics; </a:t>
            </a:r>
          </a:p>
          <a:p>
            <a:r>
              <a:rPr lang="en-US" dirty="0" smtClean="0"/>
              <a:t>O is not F at t1, </a:t>
            </a:r>
          </a:p>
          <a:p>
            <a:r>
              <a:rPr lang="en-US" dirty="0" smtClean="0"/>
              <a:t>O is F at t2. </a:t>
            </a:r>
          </a:p>
          <a:p>
            <a:r>
              <a:rPr lang="en-US" dirty="0" smtClean="0"/>
              <a:t>But how can O at t1 be identical with O at t2, given that identical objects must have same properties?</a:t>
            </a:r>
          </a:p>
          <a:p>
            <a:endParaRPr lang="en-US" dirty="0"/>
          </a:p>
        </p:txBody>
      </p:sp>
    </p:spTree>
    <p:extLst>
      <p:ext uri="{BB962C8B-B14F-4D97-AF65-F5344CB8AC3E}">
        <p14:creationId xmlns:p14="http://schemas.microsoft.com/office/powerpoint/2010/main" val="31547871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Persistence</a:t>
            </a:r>
            <a:endParaRPr lang="en-US" sz="3600" dirty="0"/>
          </a:p>
        </p:txBody>
      </p:sp>
      <p:sp>
        <p:nvSpPr>
          <p:cNvPr id="3" name="Content Placeholder 2"/>
          <p:cNvSpPr>
            <a:spLocks noGrp="1"/>
          </p:cNvSpPr>
          <p:nvPr>
            <p:ph idx="1"/>
          </p:nvPr>
        </p:nvSpPr>
        <p:spPr/>
        <p:txBody>
          <a:bodyPr>
            <a:normAutofit lnSpcReduction="10000"/>
          </a:bodyPr>
          <a:lstStyle/>
          <a:p>
            <a:r>
              <a:rPr lang="en-US" dirty="0"/>
              <a:t>3. </a:t>
            </a:r>
            <a:r>
              <a:rPr lang="en-US" dirty="0" smtClean="0"/>
              <a:t>(</a:t>
            </a:r>
            <a:r>
              <a:rPr lang="en-US" dirty="0" err="1"/>
              <a:t>i</a:t>
            </a:r>
            <a:r>
              <a:rPr lang="en-US" dirty="0"/>
              <a:t>) Properties are relations to times. (O is F-at-t1.</a:t>
            </a:r>
            <a:r>
              <a:rPr lang="en-US" dirty="0" smtClean="0"/>
              <a:t>)</a:t>
            </a:r>
          </a:p>
          <a:p>
            <a:r>
              <a:rPr lang="en-US" dirty="0" smtClean="0"/>
              <a:t>(ii) Adverbialism. (O is t1lyF and t2ly not F). (Lowe, Haslanger)</a:t>
            </a:r>
            <a:endParaRPr lang="en-US" dirty="0"/>
          </a:p>
          <a:p>
            <a:r>
              <a:rPr lang="en-US" dirty="0"/>
              <a:t>(ii) Presentism. (Only </a:t>
            </a:r>
            <a:r>
              <a:rPr lang="en-US" dirty="0" smtClean="0"/>
              <a:t>present exists) (</a:t>
            </a:r>
            <a:r>
              <a:rPr lang="en-US" dirty="0" err="1" smtClean="0"/>
              <a:t>Hinchliff</a:t>
            </a:r>
            <a:r>
              <a:rPr lang="en-US" dirty="0" smtClean="0"/>
              <a:t>)</a:t>
            </a:r>
            <a:endParaRPr lang="en-US" dirty="0"/>
          </a:p>
          <a:p>
            <a:r>
              <a:rPr lang="en-US" dirty="0"/>
              <a:t>(iii) Perdurance. (O at t1 and O at t2 are distinct parts of O. </a:t>
            </a:r>
            <a:r>
              <a:rPr lang="en-US" dirty="0" smtClean="0"/>
              <a:t>An object changes in having temporal parts that have different properties. (Lewis).</a:t>
            </a:r>
            <a:endParaRPr lang="en-US" dirty="0"/>
          </a:p>
        </p:txBody>
      </p:sp>
    </p:spTree>
    <p:extLst>
      <p:ext uri="{BB962C8B-B14F-4D97-AF65-F5344CB8AC3E}">
        <p14:creationId xmlns:p14="http://schemas.microsoft.com/office/powerpoint/2010/main" val="32985131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Mereology and the Special Composition Question</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1. Under what conditions do simple objects compose a complex? (Van Inwagen, 1990)</a:t>
            </a:r>
          </a:p>
          <a:p>
            <a:r>
              <a:rPr lang="en-US" dirty="0" smtClean="0"/>
              <a:t>2. </a:t>
            </a:r>
            <a:r>
              <a:rPr lang="en-US" i="1" dirty="0" smtClean="0"/>
              <a:t>Sometimes</a:t>
            </a:r>
            <a:r>
              <a:rPr lang="en-US" dirty="0" smtClean="0"/>
              <a:t>. Some natural ideas don’t hold up to scrutiny – Contact  - fastening.</a:t>
            </a:r>
          </a:p>
          <a:p>
            <a:r>
              <a:rPr lang="en-US" dirty="0" smtClean="0"/>
              <a:t>3. Nihilism: </a:t>
            </a:r>
            <a:r>
              <a:rPr lang="en-US" i="1" dirty="0" smtClean="0"/>
              <a:t>Never</a:t>
            </a:r>
            <a:r>
              <a:rPr lang="en-US" dirty="0" smtClean="0"/>
              <a:t>. The only objects are simple. But we do engage in the fiction that there are complex objects.</a:t>
            </a:r>
          </a:p>
          <a:p>
            <a:r>
              <a:rPr lang="en-US" dirty="0" smtClean="0"/>
              <a:t>4. Unrestricted Composition (UC): </a:t>
            </a:r>
            <a:r>
              <a:rPr lang="en-US" i="1" dirty="0" smtClean="0"/>
              <a:t>Always</a:t>
            </a:r>
            <a:r>
              <a:rPr lang="en-US" dirty="0" smtClean="0"/>
              <a:t>. Wherever there is a plurality of objects there is a single complex object.</a:t>
            </a:r>
          </a:p>
          <a:p>
            <a:endParaRPr lang="en-US" dirty="0" smtClean="0"/>
          </a:p>
        </p:txBody>
      </p:sp>
    </p:spTree>
    <p:extLst>
      <p:ext uri="{BB962C8B-B14F-4D97-AF65-F5344CB8AC3E}">
        <p14:creationId xmlns:p14="http://schemas.microsoft.com/office/powerpoint/2010/main" val="3652937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Metaphysics Exam</a:t>
            </a:r>
            <a:endParaRPr lang="en-US" sz="3600" dirty="0"/>
          </a:p>
        </p:txBody>
      </p:sp>
      <p:sp>
        <p:nvSpPr>
          <p:cNvPr id="3" name="Content Placeholder 2"/>
          <p:cNvSpPr>
            <a:spLocks noGrp="1"/>
          </p:cNvSpPr>
          <p:nvPr>
            <p:ph idx="1"/>
          </p:nvPr>
        </p:nvSpPr>
        <p:spPr/>
        <p:txBody>
          <a:bodyPr/>
          <a:lstStyle/>
          <a:p>
            <a:r>
              <a:rPr lang="en-US" dirty="0" smtClean="0"/>
              <a:t>26 May 14.00- 16.00</a:t>
            </a:r>
          </a:p>
          <a:p>
            <a:r>
              <a:rPr lang="en-US" dirty="0" err="1" smtClean="0"/>
              <a:t>Desso</a:t>
            </a:r>
            <a:r>
              <a:rPr lang="en-US" dirty="0" smtClean="0"/>
              <a:t> Hall (Sports Centre)</a:t>
            </a:r>
          </a:p>
          <a:p>
            <a:r>
              <a:rPr lang="en-US" dirty="0" smtClean="0"/>
              <a:t>Answer TWO questions in TWO hours</a:t>
            </a:r>
          </a:p>
          <a:p>
            <a:r>
              <a:rPr lang="en-US" dirty="0" smtClean="0"/>
              <a:t>Equal weighting in marks for both answers</a:t>
            </a:r>
          </a:p>
          <a:p>
            <a:r>
              <a:rPr lang="en-US" dirty="0" smtClean="0"/>
              <a:t>Be organized: leave yourself enough time to get to the exam venue, etc.</a:t>
            </a:r>
            <a:endParaRPr lang="en-US" dirty="0"/>
          </a:p>
        </p:txBody>
      </p:sp>
    </p:spTree>
    <p:extLst>
      <p:ext uri="{BB962C8B-B14F-4D97-AF65-F5344CB8AC3E}">
        <p14:creationId xmlns:p14="http://schemas.microsoft.com/office/powerpoint/2010/main" val="543227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Restricted Composition</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smtClean="0"/>
              <a:t>5. Eliminativism</a:t>
            </a:r>
            <a:r>
              <a:rPr lang="en-US" dirty="0"/>
              <a:t>. </a:t>
            </a:r>
            <a:r>
              <a:rPr lang="en-US" dirty="0" smtClean="0"/>
              <a:t>Sometimes, but almost </a:t>
            </a:r>
            <a:r>
              <a:rPr lang="en-US" dirty="0"/>
              <a:t>never. The only objects are simples, and the complexes which are living beings. (Van Inwagen)</a:t>
            </a:r>
            <a:r>
              <a:rPr lang="en-US" dirty="0" smtClean="0"/>
              <a:t>.</a:t>
            </a:r>
          </a:p>
          <a:p>
            <a:r>
              <a:rPr lang="en-US" dirty="0" smtClean="0"/>
              <a:t>6. Brutal Composition. Markosian. It is a brute fact, not capable of further reductive explanation, that some simple objects form complexes and others don’t.</a:t>
            </a:r>
          </a:p>
          <a:p>
            <a:r>
              <a:rPr lang="en-US" dirty="0" smtClean="0"/>
              <a:t>7. </a:t>
            </a:r>
            <a:r>
              <a:rPr lang="en-US" dirty="0"/>
              <a:t>A</a:t>
            </a:r>
            <a:r>
              <a:rPr lang="en-US" dirty="0" smtClean="0"/>
              <a:t> neo-Aristotelian thought.</a:t>
            </a:r>
          </a:p>
          <a:p>
            <a:r>
              <a:rPr lang="en-US" dirty="0" smtClean="0"/>
              <a:t>Simple objects form a complex when there is a substantial form (distinctive of individuals of the relevant kind) that unites those simple parts into a single object. (</a:t>
            </a:r>
            <a:r>
              <a:rPr lang="en-US" dirty="0"/>
              <a:t>T</a:t>
            </a:r>
            <a:r>
              <a:rPr lang="en-US" dirty="0" smtClean="0"/>
              <a:t>hat transforms them into parts of the object, rather than things with an identity distinct from that of the object).</a:t>
            </a:r>
            <a:endParaRPr lang="en-US" dirty="0"/>
          </a:p>
          <a:p>
            <a:endParaRPr lang="en-US" dirty="0"/>
          </a:p>
        </p:txBody>
      </p:sp>
    </p:spTree>
    <p:extLst>
      <p:ext uri="{BB962C8B-B14F-4D97-AF65-F5344CB8AC3E}">
        <p14:creationId xmlns:p14="http://schemas.microsoft.com/office/powerpoint/2010/main" val="3464994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Exam Writing</a:t>
            </a:r>
            <a:endParaRPr lang="en-US" sz="3600" dirty="0"/>
          </a:p>
        </p:txBody>
      </p:sp>
      <p:sp>
        <p:nvSpPr>
          <p:cNvPr id="3" name="Content Placeholder 2"/>
          <p:cNvSpPr>
            <a:spLocks noGrp="1"/>
          </p:cNvSpPr>
          <p:nvPr>
            <p:ph idx="1"/>
          </p:nvPr>
        </p:nvSpPr>
        <p:spPr/>
        <p:txBody>
          <a:bodyPr/>
          <a:lstStyle/>
          <a:p>
            <a:r>
              <a:rPr lang="en-US" dirty="0" smtClean="0"/>
              <a:t>Answer the question</a:t>
            </a:r>
          </a:p>
          <a:p>
            <a:r>
              <a:rPr lang="en-US" dirty="0" smtClean="0"/>
              <a:t>Present material argumentatively as a case for a certain answer</a:t>
            </a:r>
          </a:p>
          <a:p>
            <a:r>
              <a:rPr lang="en-US" dirty="0" smtClean="0"/>
              <a:t>Balance of exegesis/criticism</a:t>
            </a:r>
          </a:p>
          <a:p>
            <a:r>
              <a:rPr lang="en-US" dirty="0" smtClean="0"/>
              <a:t>Show engagement and awareness of primary and secondary sources. (Quote if you are able to)</a:t>
            </a:r>
          </a:p>
          <a:p>
            <a:r>
              <a:rPr lang="en-US" dirty="0" smtClean="0"/>
              <a:t>Time Management</a:t>
            </a:r>
            <a:endParaRPr lang="en-US" dirty="0"/>
          </a:p>
        </p:txBody>
      </p:sp>
    </p:spTree>
    <p:extLst>
      <p:ext uri="{BB962C8B-B14F-4D97-AF65-F5344CB8AC3E}">
        <p14:creationId xmlns:p14="http://schemas.microsoft.com/office/powerpoint/2010/main" val="4064647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Exams: General Tips and Suggestions</a:t>
            </a:r>
            <a:endParaRPr lang="en-US" sz="3600" dirty="0"/>
          </a:p>
        </p:txBody>
      </p:sp>
      <p:sp>
        <p:nvSpPr>
          <p:cNvPr id="3" name="Content Placeholder 2"/>
          <p:cNvSpPr>
            <a:spLocks noGrp="1"/>
          </p:cNvSpPr>
          <p:nvPr>
            <p:ph idx="1"/>
          </p:nvPr>
        </p:nvSpPr>
        <p:spPr/>
        <p:txBody>
          <a:bodyPr/>
          <a:lstStyle/>
          <a:p>
            <a:r>
              <a:rPr lang="en-US" dirty="0" smtClean="0"/>
              <a:t>Get organized (know what your exam timetable is, where the exams are, make sure you leave enough time to get there).</a:t>
            </a:r>
          </a:p>
          <a:p>
            <a:r>
              <a:rPr lang="en-US" dirty="0" smtClean="0"/>
              <a:t>Do practice answers in the allotted time </a:t>
            </a:r>
          </a:p>
          <a:p>
            <a:r>
              <a:rPr lang="en-US" dirty="0" smtClean="0"/>
              <a:t>Prepare yourself sensibly. Sleepless nights are not good preparation for exams</a:t>
            </a:r>
            <a:endParaRPr lang="en-US" dirty="0"/>
          </a:p>
        </p:txBody>
      </p:sp>
    </p:spTree>
    <p:extLst>
      <p:ext uri="{BB962C8B-B14F-4D97-AF65-F5344CB8AC3E}">
        <p14:creationId xmlns:p14="http://schemas.microsoft.com/office/powerpoint/2010/main" val="1627936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Topics</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In this session I will just give reminders of the basic content covered across the lectures</a:t>
            </a:r>
          </a:p>
          <a:p>
            <a:r>
              <a:rPr lang="en-US" dirty="0" smtClean="0"/>
              <a:t>I will not be giving the detail required to write good answers, only outlining the most important ideas and themes that we covered on different parts of the course</a:t>
            </a:r>
          </a:p>
          <a:p>
            <a:r>
              <a:rPr lang="en-US" dirty="0" smtClean="0"/>
              <a:t>The best answers won’t necessarily cover everything but show depth and focus</a:t>
            </a:r>
          </a:p>
          <a:p>
            <a:r>
              <a:rPr lang="en-US" dirty="0" smtClean="0"/>
              <a:t>On the exam, there will be a representative sample of questions from topics drawn from the whole range of the course</a:t>
            </a:r>
          </a:p>
        </p:txBody>
      </p:sp>
    </p:spTree>
    <p:extLst>
      <p:ext uri="{BB962C8B-B14F-4D97-AF65-F5344CB8AC3E}">
        <p14:creationId xmlns:p14="http://schemas.microsoft.com/office/powerpoint/2010/main" val="2127207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Abstract Objects</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1. Difficulties in defining abstract objects. Negative characterizations create problems.</a:t>
            </a:r>
          </a:p>
          <a:p>
            <a:r>
              <a:rPr lang="en-US" dirty="0" smtClean="0"/>
              <a:t>2. Realism about abstract objects vs. </a:t>
            </a:r>
            <a:r>
              <a:rPr lang="en-US" dirty="0" err="1" smtClean="0"/>
              <a:t>Nonrealism</a:t>
            </a:r>
            <a:r>
              <a:rPr lang="en-US" dirty="0" smtClean="0"/>
              <a:t>.</a:t>
            </a:r>
          </a:p>
          <a:p>
            <a:r>
              <a:rPr lang="en-US" dirty="0" smtClean="0"/>
              <a:t>3. Arguments for realism</a:t>
            </a:r>
          </a:p>
          <a:p>
            <a:r>
              <a:rPr lang="en-US" dirty="0" smtClean="0"/>
              <a:t>(</a:t>
            </a:r>
            <a:r>
              <a:rPr lang="en-US" dirty="0" err="1" smtClean="0"/>
              <a:t>i</a:t>
            </a:r>
            <a:r>
              <a:rPr lang="en-US" dirty="0" smtClean="0"/>
              <a:t>) Semantic indispensability arguments</a:t>
            </a:r>
          </a:p>
          <a:p>
            <a:r>
              <a:rPr lang="en-US" dirty="0" smtClean="0"/>
              <a:t>(ii) Scientific indispensability arguments</a:t>
            </a:r>
          </a:p>
          <a:p>
            <a:r>
              <a:rPr lang="en-US" dirty="0" smtClean="0"/>
              <a:t>(General idea is that existential quantification is  a mark of ontological commitment and (</a:t>
            </a:r>
            <a:r>
              <a:rPr lang="en-US" dirty="0" err="1" smtClean="0"/>
              <a:t>i</a:t>
            </a:r>
            <a:r>
              <a:rPr lang="en-US" dirty="0" smtClean="0"/>
              <a:t>) and (ii) require existential quantification).</a:t>
            </a:r>
            <a:endParaRPr lang="en-US" dirty="0"/>
          </a:p>
        </p:txBody>
      </p:sp>
    </p:spTree>
    <p:extLst>
      <p:ext uri="{BB962C8B-B14F-4D97-AF65-F5344CB8AC3E}">
        <p14:creationId xmlns:p14="http://schemas.microsoft.com/office/powerpoint/2010/main" val="2556123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Abstract Objects</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4. Opposition to Realism</a:t>
            </a:r>
          </a:p>
          <a:p>
            <a:r>
              <a:rPr lang="en-US" dirty="0" smtClean="0"/>
              <a:t>(</a:t>
            </a:r>
            <a:r>
              <a:rPr lang="en-US" dirty="0" err="1" smtClean="0"/>
              <a:t>i</a:t>
            </a:r>
            <a:r>
              <a:rPr lang="en-US" dirty="0" smtClean="0"/>
              <a:t>) Worries about epistemology and abstract objects</a:t>
            </a:r>
          </a:p>
          <a:p>
            <a:r>
              <a:rPr lang="en-US" dirty="0" smtClean="0"/>
              <a:t>(ii) Carnap’s response to Quine on ontological commitment. The distinction between internal and external questions about existence.</a:t>
            </a:r>
            <a:endParaRPr lang="en-US" dirty="0"/>
          </a:p>
          <a:p>
            <a:r>
              <a:rPr lang="en-US" dirty="0" smtClean="0"/>
              <a:t>(iii) Paraphrase and </a:t>
            </a:r>
            <a:r>
              <a:rPr lang="en-US" dirty="0" err="1" smtClean="0"/>
              <a:t>fictionalism</a:t>
            </a:r>
            <a:r>
              <a:rPr lang="en-US" dirty="0" smtClean="0"/>
              <a:t>. Perhaps possible to paraphrase away ontological commitment. Dorr, Field. Fictionalism.</a:t>
            </a:r>
            <a:endParaRPr lang="en-US" dirty="0"/>
          </a:p>
        </p:txBody>
      </p:sp>
    </p:spTree>
    <p:extLst>
      <p:ext uri="{BB962C8B-B14F-4D97-AF65-F5344CB8AC3E}">
        <p14:creationId xmlns:p14="http://schemas.microsoft.com/office/powerpoint/2010/main" val="2979318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Properties and Universals</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1. Problem of one over many. How is it possible for two things to be F?</a:t>
            </a:r>
          </a:p>
          <a:p>
            <a:r>
              <a:rPr lang="en-US" dirty="0" smtClean="0"/>
              <a:t>2. Platonic realism. Two things instantiate the same universal, </a:t>
            </a:r>
            <a:r>
              <a:rPr lang="en-US" dirty="0" err="1" smtClean="0"/>
              <a:t>Fness</a:t>
            </a:r>
            <a:r>
              <a:rPr lang="en-US" dirty="0" smtClean="0"/>
              <a:t>, which is an abstract entity.</a:t>
            </a:r>
          </a:p>
          <a:p>
            <a:r>
              <a:rPr lang="en-US" dirty="0" smtClean="0"/>
              <a:t>3. Realism purports to explain:</a:t>
            </a:r>
          </a:p>
          <a:p>
            <a:r>
              <a:rPr lang="en-US" dirty="0" smtClean="0"/>
              <a:t>(</a:t>
            </a:r>
            <a:r>
              <a:rPr lang="en-US" dirty="0" err="1" smtClean="0"/>
              <a:t>i</a:t>
            </a:r>
            <a:r>
              <a:rPr lang="en-US" dirty="0" smtClean="0"/>
              <a:t>) The truth conditions of a range of relevant sentences – A is F, </a:t>
            </a:r>
            <a:r>
              <a:rPr lang="en-US" dirty="0" err="1" smtClean="0"/>
              <a:t>Fness</a:t>
            </a:r>
            <a:r>
              <a:rPr lang="en-US" dirty="0" smtClean="0"/>
              <a:t> is G</a:t>
            </a:r>
          </a:p>
          <a:p>
            <a:r>
              <a:rPr lang="en-US" dirty="0" smtClean="0"/>
              <a:t>(ii) Why these sentences are true independent of us.</a:t>
            </a:r>
            <a:endParaRPr lang="en-US" dirty="0"/>
          </a:p>
        </p:txBody>
      </p:sp>
    </p:spTree>
    <p:extLst>
      <p:ext uri="{BB962C8B-B14F-4D97-AF65-F5344CB8AC3E}">
        <p14:creationId xmlns:p14="http://schemas.microsoft.com/office/powerpoint/2010/main" val="316765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Properties and Universals</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4. Platonic realism faces difficulties:</a:t>
            </a:r>
          </a:p>
          <a:p>
            <a:r>
              <a:rPr lang="en-US" dirty="0" smtClean="0"/>
              <a:t>(</a:t>
            </a:r>
            <a:r>
              <a:rPr lang="en-US" dirty="0" err="1" smtClean="0"/>
              <a:t>i</a:t>
            </a:r>
            <a:r>
              <a:rPr lang="en-US" dirty="0" smtClean="0"/>
              <a:t>) epistemological difficulties.</a:t>
            </a:r>
          </a:p>
          <a:p>
            <a:r>
              <a:rPr lang="en-US" dirty="0" smtClean="0"/>
              <a:t>(ii) Difficulties concerning instantiation regress</a:t>
            </a:r>
          </a:p>
          <a:p>
            <a:r>
              <a:rPr lang="en-US" dirty="0" smtClean="0"/>
              <a:t>5. Different ways of responding to Platonic realism about universals, including:</a:t>
            </a:r>
          </a:p>
          <a:p>
            <a:r>
              <a:rPr lang="en-US" dirty="0" smtClean="0"/>
              <a:t>(</a:t>
            </a:r>
            <a:r>
              <a:rPr lang="en-US" dirty="0" err="1" smtClean="0"/>
              <a:t>i</a:t>
            </a:r>
            <a:r>
              <a:rPr lang="en-US" dirty="0" smtClean="0"/>
              <a:t>) Develop a different form of realism. (e.g. Armstrong’s view that universals exist but are present in objects. Scientifically motivated.)</a:t>
            </a:r>
          </a:p>
          <a:p>
            <a:r>
              <a:rPr lang="en-US" dirty="0" smtClean="0"/>
              <a:t>(ii) Develop one of a number of different forms of nominalism. Universals don’t exist.</a:t>
            </a:r>
          </a:p>
          <a:p>
            <a:endParaRPr lang="en-US" dirty="0"/>
          </a:p>
        </p:txBody>
      </p:sp>
    </p:spTree>
    <p:extLst>
      <p:ext uri="{BB962C8B-B14F-4D97-AF65-F5344CB8AC3E}">
        <p14:creationId xmlns:p14="http://schemas.microsoft.com/office/powerpoint/2010/main" val="1514567016"/>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77</TotalTime>
  <Words>1428</Words>
  <Application>Microsoft Macintosh PowerPoint</Application>
  <PresentationFormat>On-screen Show (4:3)</PresentationFormat>
  <Paragraphs>99</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 Black </vt:lpstr>
      <vt:lpstr>PH251 Metaphysics</vt:lpstr>
      <vt:lpstr>Metaphysics Exam</vt:lpstr>
      <vt:lpstr>Exam Writing</vt:lpstr>
      <vt:lpstr>Exams: General Tips and Suggestions</vt:lpstr>
      <vt:lpstr>Topics</vt:lpstr>
      <vt:lpstr>Abstract Objects</vt:lpstr>
      <vt:lpstr>Abstract Objects</vt:lpstr>
      <vt:lpstr>Properties and Universals</vt:lpstr>
      <vt:lpstr>Properties and Universals</vt:lpstr>
      <vt:lpstr>Properties and Universals</vt:lpstr>
      <vt:lpstr>Material Objects</vt:lpstr>
      <vt:lpstr>Material Objects</vt:lpstr>
      <vt:lpstr>Material Objects</vt:lpstr>
      <vt:lpstr>Material Objects</vt:lpstr>
      <vt:lpstr>Paradoxes of Material Constitution</vt:lpstr>
      <vt:lpstr>Paradoxes of Material Constitution</vt:lpstr>
      <vt:lpstr>Persistence</vt:lpstr>
      <vt:lpstr>Persistence</vt:lpstr>
      <vt:lpstr>Mereology and the Special Composition Question</vt:lpstr>
      <vt:lpstr>Restricted Composition</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PH251 Metaphysics</dc:title>
  <dc:creator>Thomas Crowther</dc:creator>
  <cp:lastModifiedBy>Thomas Crowther</cp:lastModifiedBy>
  <cp:revision>9</cp:revision>
  <dcterms:created xsi:type="dcterms:W3CDTF">2015-05-13T14:28:47Z</dcterms:created>
  <dcterms:modified xsi:type="dcterms:W3CDTF">2015-05-14T12:22:07Z</dcterms:modified>
</cp:coreProperties>
</file>