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20"/>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6" clrMode="bw" frameSlides="1"/>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78" d="100"/>
          <a:sy n="78" d="100"/>
        </p:scale>
        <p:origin x="-1776" y="-1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handoutMaster" Target="handoutMasters/handoutMaster1.xml"/><Relationship Id="rId21" Type="http://schemas.openxmlformats.org/officeDocument/2006/relationships/printerSettings" Target="printerSettings/printerSettings1.bin"/><Relationship Id="rId22" Type="http://schemas.openxmlformats.org/officeDocument/2006/relationships/presProps" Target="presProps.xml"/><Relationship Id="rId23" Type="http://schemas.openxmlformats.org/officeDocument/2006/relationships/viewProps" Target="viewProps.xml"/><Relationship Id="rId24" Type="http://schemas.openxmlformats.org/officeDocument/2006/relationships/theme" Target="theme/theme1.xml"/><Relationship Id="rId2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BB48F2E-2DA6-114D-BD60-5C47E6C1B83C}" type="datetimeFigureOut">
              <a:rPr lang="en-US" smtClean="0"/>
              <a:t>26/02/2015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C2D973A-516D-8E4C-8E2D-7F826BE1D3B2}" type="slidenum">
              <a:rPr lang="en-US" smtClean="0"/>
              <a:t>‹#›</a:t>
            </a:fld>
            <a:endParaRPr lang="en-US"/>
          </a:p>
        </p:txBody>
      </p:sp>
    </p:spTree>
    <p:extLst>
      <p:ext uri="{BB962C8B-B14F-4D97-AF65-F5344CB8AC3E}">
        <p14:creationId xmlns:p14="http://schemas.microsoft.com/office/powerpoint/2010/main" val="729819427"/>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6BFECD78-3C8E-49F2-8FAB-59489D168ABB}" type="datetimeFigureOut">
              <a:rPr lang="en-US" smtClean="0"/>
              <a:t>26/02/2015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27020199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6BFECD78-3C8E-49F2-8FAB-59489D168ABB}" type="datetimeFigureOut">
              <a:rPr lang="en-US" smtClean="0"/>
              <a:t>26/02/2015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29494982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6BFECD78-3C8E-49F2-8FAB-59489D168ABB}" type="datetimeFigureOut">
              <a:rPr lang="en-US" smtClean="0"/>
              <a:t>26/02/2015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14279412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6BFECD78-3C8E-49F2-8FAB-59489D168ABB}" type="datetimeFigureOut">
              <a:rPr lang="en-US" smtClean="0"/>
              <a:t>26/02/2015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22759333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6BFECD78-3C8E-49F2-8FAB-59489D168ABB}" type="datetimeFigureOut">
              <a:rPr lang="en-US" smtClean="0"/>
              <a:t>26/02/2015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17989526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6BFECD78-3C8E-49F2-8FAB-59489D168ABB}" type="datetimeFigureOut">
              <a:rPr lang="en-US" smtClean="0"/>
              <a:t>26/02/2015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10343016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6BFECD78-3C8E-49F2-8FAB-59489D168ABB}" type="datetimeFigureOut">
              <a:rPr lang="en-US" smtClean="0"/>
              <a:t>26/02/2015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14179409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6BFECD78-3C8E-49F2-8FAB-59489D168ABB}" type="datetimeFigureOut">
              <a:rPr lang="en-US" smtClean="0"/>
              <a:t>26/02/2015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6560677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BFECD78-3C8E-49F2-8FAB-59489D168ABB}" type="datetimeFigureOut">
              <a:rPr lang="en-US" smtClean="0"/>
              <a:t>26/02/2015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12491287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6BFECD78-3C8E-49F2-8FAB-59489D168ABB}" type="datetimeFigureOut">
              <a:rPr lang="en-US" smtClean="0"/>
              <a:t>26/02/2015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27301161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smtClean="0"/>
              <a:t>Drag picture to placeholder or click icon to add</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6BFECD78-3C8E-49F2-8FAB-59489D168ABB}" type="datetimeFigureOut">
              <a:rPr lang="en-US" smtClean="0"/>
              <a:t>26/02/2015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50657455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BFECD78-3C8E-49F2-8FAB-59489D168ABB}" type="datetimeFigureOut">
              <a:rPr lang="en-US" smtClean="0"/>
              <a:t>26/02/2015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FB56013-B943-42BA-886F-6F9D4EB85E9D}" type="slidenum">
              <a:rPr lang="en-US" smtClean="0"/>
              <a:t>‹#›</a:t>
            </a:fld>
            <a:endParaRPr lang="en-US"/>
          </a:p>
        </p:txBody>
      </p:sp>
    </p:spTree>
    <p:extLst>
      <p:ext uri="{BB962C8B-B14F-4D97-AF65-F5344CB8AC3E}">
        <p14:creationId xmlns:p14="http://schemas.microsoft.com/office/powerpoint/2010/main" val="2557711237"/>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3600" dirty="0" smtClean="0"/>
              <a:t>PH251 Metaphysics</a:t>
            </a:r>
            <a:endParaRPr lang="en-US" sz="3600" dirty="0"/>
          </a:p>
        </p:txBody>
      </p:sp>
      <p:sp>
        <p:nvSpPr>
          <p:cNvPr id="3" name="Subtitle 2"/>
          <p:cNvSpPr>
            <a:spLocks noGrp="1"/>
          </p:cNvSpPr>
          <p:nvPr>
            <p:ph type="subTitle" idx="1"/>
          </p:nvPr>
        </p:nvSpPr>
        <p:spPr/>
        <p:txBody>
          <a:bodyPr/>
          <a:lstStyle/>
          <a:p>
            <a:r>
              <a:rPr lang="en-US" dirty="0" smtClean="0"/>
              <a:t>Week 8. The Special Composition Question</a:t>
            </a:r>
            <a:endParaRPr lang="en-US" dirty="0"/>
          </a:p>
        </p:txBody>
      </p:sp>
    </p:spTree>
    <p:extLst>
      <p:ext uri="{BB962C8B-B14F-4D97-AF65-F5344CB8AC3E}">
        <p14:creationId xmlns:p14="http://schemas.microsoft.com/office/powerpoint/2010/main" val="332404905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Nihilist paraphrase</a:t>
            </a:r>
            <a:endParaRPr lang="en-US" sz="3600" dirty="0"/>
          </a:p>
        </p:txBody>
      </p:sp>
      <p:sp>
        <p:nvSpPr>
          <p:cNvPr id="3" name="Content Placeholder 2"/>
          <p:cNvSpPr>
            <a:spLocks noGrp="1"/>
          </p:cNvSpPr>
          <p:nvPr>
            <p:ph idx="1"/>
          </p:nvPr>
        </p:nvSpPr>
        <p:spPr/>
        <p:txBody>
          <a:bodyPr/>
          <a:lstStyle/>
          <a:p>
            <a:r>
              <a:rPr lang="en-US" dirty="0" smtClean="0"/>
              <a:t>Perhaps </a:t>
            </a:r>
            <a:r>
              <a:rPr lang="en-US" dirty="0"/>
              <a:t>the nihilist doesn’t dispute that we speak as if there are more things in existence than simple things. But this talk can be paraphrased:</a:t>
            </a:r>
            <a:endParaRPr lang="en-GB" dirty="0"/>
          </a:p>
          <a:p>
            <a:r>
              <a:rPr lang="en-US" dirty="0"/>
              <a:t>‘There is a chair over there’ is true iff there are simple things over there arranged chair-wise.</a:t>
            </a:r>
            <a:endParaRPr lang="en-GB" dirty="0"/>
          </a:p>
          <a:p>
            <a:endParaRPr lang="en-US" dirty="0"/>
          </a:p>
        </p:txBody>
      </p:sp>
    </p:spTree>
    <p:extLst>
      <p:ext uri="{BB962C8B-B14F-4D97-AF65-F5344CB8AC3E}">
        <p14:creationId xmlns:p14="http://schemas.microsoft.com/office/powerpoint/2010/main" val="23273205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Contact</a:t>
            </a:r>
            <a:endParaRPr lang="en-US" sz="3600" dirty="0"/>
          </a:p>
        </p:txBody>
      </p:sp>
      <p:sp>
        <p:nvSpPr>
          <p:cNvPr id="3" name="Content Placeholder 2"/>
          <p:cNvSpPr>
            <a:spLocks noGrp="1"/>
          </p:cNvSpPr>
          <p:nvPr>
            <p:ph idx="1"/>
          </p:nvPr>
        </p:nvSpPr>
        <p:spPr/>
        <p:txBody>
          <a:bodyPr>
            <a:normAutofit/>
          </a:bodyPr>
          <a:lstStyle/>
          <a:p>
            <a:r>
              <a:rPr lang="en-US" dirty="0" smtClean="0"/>
              <a:t>One </a:t>
            </a:r>
            <a:r>
              <a:rPr lang="en-US" dirty="0"/>
              <a:t>commonsense strategy about how to restrict composition and to arrive at a view between the two radical extremes exploits the idea that we think that things that compose something stand in a relation of contact.</a:t>
            </a:r>
            <a:endParaRPr lang="en-GB" dirty="0"/>
          </a:p>
          <a:p>
            <a:r>
              <a:rPr lang="en-US" dirty="0" smtClean="0"/>
              <a:t>Contact</a:t>
            </a:r>
            <a:r>
              <a:rPr lang="en-US" dirty="0"/>
              <a:t>: For any non-overlapping </a:t>
            </a:r>
            <a:r>
              <a:rPr lang="en-US" dirty="0" err="1"/>
              <a:t>xs</a:t>
            </a:r>
            <a:r>
              <a:rPr lang="en-US" dirty="0"/>
              <a:t>, the </a:t>
            </a:r>
            <a:r>
              <a:rPr lang="en-US" dirty="0" err="1"/>
              <a:t>xs</a:t>
            </a:r>
            <a:r>
              <a:rPr lang="en-US" dirty="0"/>
              <a:t> compose a y iff the </a:t>
            </a:r>
            <a:r>
              <a:rPr lang="en-US" dirty="0" err="1"/>
              <a:t>xs</a:t>
            </a:r>
            <a:r>
              <a:rPr lang="en-US" dirty="0"/>
              <a:t> are in </a:t>
            </a:r>
            <a:r>
              <a:rPr lang="en-US" dirty="0" smtClean="0"/>
              <a:t>contact</a:t>
            </a:r>
          </a:p>
          <a:p>
            <a:r>
              <a:rPr lang="en-US" dirty="0" smtClean="0"/>
              <a:t>Is contact necessary or sufficient?</a:t>
            </a:r>
            <a:endParaRPr lang="en-GB" dirty="0"/>
          </a:p>
          <a:p>
            <a:endParaRPr lang="en-US" dirty="0"/>
          </a:p>
        </p:txBody>
      </p:sp>
    </p:spTree>
    <p:extLst>
      <p:ext uri="{BB962C8B-B14F-4D97-AF65-F5344CB8AC3E}">
        <p14:creationId xmlns:p14="http://schemas.microsoft.com/office/powerpoint/2010/main" val="28159941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Fastening</a:t>
            </a:r>
            <a:endParaRPr lang="en-US" sz="3600" dirty="0"/>
          </a:p>
        </p:txBody>
      </p:sp>
      <p:sp>
        <p:nvSpPr>
          <p:cNvPr id="3" name="Content Placeholder 2"/>
          <p:cNvSpPr>
            <a:spLocks noGrp="1"/>
          </p:cNvSpPr>
          <p:nvPr>
            <p:ph idx="1"/>
          </p:nvPr>
        </p:nvSpPr>
        <p:spPr/>
        <p:txBody>
          <a:bodyPr>
            <a:normAutofit/>
          </a:bodyPr>
          <a:lstStyle/>
          <a:p>
            <a:r>
              <a:rPr lang="en-US" dirty="0" smtClean="0"/>
              <a:t>Fastening</a:t>
            </a:r>
            <a:r>
              <a:rPr lang="en-US" dirty="0"/>
              <a:t>: For any non-overlapping </a:t>
            </a:r>
            <a:r>
              <a:rPr lang="en-US" dirty="0" err="1"/>
              <a:t>xs</a:t>
            </a:r>
            <a:r>
              <a:rPr lang="en-US" dirty="0"/>
              <a:t> the </a:t>
            </a:r>
            <a:r>
              <a:rPr lang="en-US" dirty="0" err="1"/>
              <a:t>xs</a:t>
            </a:r>
            <a:r>
              <a:rPr lang="en-US" dirty="0"/>
              <a:t> compose a y iff the </a:t>
            </a:r>
            <a:r>
              <a:rPr lang="en-US" dirty="0" err="1"/>
              <a:t>xs</a:t>
            </a:r>
            <a:r>
              <a:rPr lang="en-US" dirty="0"/>
              <a:t> are fastened </a:t>
            </a:r>
            <a:r>
              <a:rPr lang="en-US" dirty="0" smtClean="0"/>
              <a:t>together.</a:t>
            </a:r>
            <a:endParaRPr lang="en-GB" dirty="0"/>
          </a:p>
          <a:p>
            <a:r>
              <a:rPr lang="en-US" dirty="0" smtClean="0"/>
              <a:t>Things </a:t>
            </a:r>
            <a:r>
              <a:rPr lang="en-US" dirty="0"/>
              <a:t>compose a complex on this view if they are fastened together (stuck together) so move around as one.</a:t>
            </a:r>
            <a:endParaRPr lang="en-GB" dirty="0"/>
          </a:p>
          <a:p>
            <a:r>
              <a:rPr lang="en-US" dirty="0" smtClean="0"/>
              <a:t>Sufficiency? Van Inwagen’s paralyzed </a:t>
            </a:r>
            <a:r>
              <a:rPr lang="en-US" dirty="0" err="1" smtClean="0"/>
              <a:t>handshakers</a:t>
            </a:r>
            <a:r>
              <a:rPr lang="en-US" dirty="0" smtClean="0"/>
              <a:t>.</a:t>
            </a:r>
          </a:p>
          <a:p>
            <a:r>
              <a:rPr lang="en-US" dirty="0" smtClean="0"/>
              <a:t>Necessity? Atoms and my body</a:t>
            </a:r>
            <a:endParaRPr lang="en-US" dirty="0"/>
          </a:p>
        </p:txBody>
      </p:sp>
    </p:spTree>
    <p:extLst>
      <p:ext uri="{BB962C8B-B14F-4D97-AF65-F5344CB8AC3E}">
        <p14:creationId xmlns:p14="http://schemas.microsoft.com/office/powerpoint/2010/main" val="24465998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Van Inwagen’s Proposal</a:t>
            </a:r>
            <a:endParaRPr lang="en-US" sz="3600" dirty="0"/>
          </a:p>
        </p:txBody>
      </p:sp>
      <p:sp>
        <p:nvSpPr>
          <p:cNvPr id="3" name="Content Placeholder 2"/>
          <p:cNvSpPr>
            <a:spLocks noGrp="1"/>
          </p:cNvSpPr>
          <p:nvPr>
            <p:ph idx="1"/>
          </p:nvPr>
        </p:nvSpPr>
        <p:spPr/>
        <p:txBody>
          <a:bodyPr>
            <a:normAutofit fontScale="92500"/>
          </a:bodyPr>
          <a:lstStyle/>
          <a:p>
            <a:r>
              <a:rPr lang="en-US" dirty="0" smtClean="0"/>
              <a:t>In </a:t>
            </a:r>
            <a:r>
              <a:rPr lang="en-US" i="1" dirty="0"/>
              <a:t>Material Beings</a:t>
            </a:r>
            <a:r>
              <a:rPr lang="en-US" dirty="0"/>
              <a:t> (1990), Peter Van Inwagen argues for the view that the only complex objects are </a:t>
            </a:r>
            <a:r>
              <a:rPr lang="en-US" i="1" dirty="0"/>
              <a:t>living beings</a:t>
            </a:r>
            <a:r>
              <a:rPr lang="en-US" dirty="0"/>
              <a:t>. Everything else is only simple.</a:t>
            </a:r>
            <a:endParaRPr lang="en-GB" dirty="0"/>
          </a:p>
          <a:p>
            <a:r>
              <a:rPr lang="en-US" dirty="0" smtClean="0"/>
              <a:t>Van </a:t>
            </a:r>
            <a:r>
              <a:rPr lang="en-US" dirty="0"/>
              <a:t>Inwagen: Necessarily, for any non-overlapping </a:t>
            </a:r>
            <a:r>
              <a:rPr lang="en-US" dirty="0" err="1"/>
              <a:t>xs</a:t>
            </a:r>
            <a:r>
              <a:rPr lang="en-US" dirty="0"/>
              <a:t>, there is an object composed of the </a:t>
            </a:r>
            <a:r>
              <a:rPr lang="en-US" dirty="0" err="1"/>
              <a:t>xs</a:t>
            </a:r>
            <a:r>
              <a:rPr lang="en-US" dirty="0"/>
              <a:t> compose a y iff either (</a:t>
            </a:r>
            <a:r>
              <a:rPr lang="en-US" dirty="0" err="1"/>
              <a:t>i</a:t>
            </a:r>
            <a:r>
              <a:rPr lang="en-US" dirty="0"/>
              <a:t>) the activities of the </a:t>
            </a:r>
            <a:r>
              <a:rPr lang="en-US" dirty="0" err="1"/>
              <a:t>xs</a:t>
            </a:r>
            <a:r>
              <a:rPr lang="en-US" dirty="0"/>
              <a:t> constitute a life or (ii) there is only one of the </a:t>
            </a:r>
            <a:r>
              <a:rPr lang="en-US" dirty="0" err="1"/>
              <a:t>xs</a:t>
            </a:r>
            <a:r>
              <a:rPr lang="en-US" dirty="0"/>
              <a:t>. (Formulation from Markosian (2008))</a:t>
            </a:r>
            <a:endParaRPr lang="en-GB" dirty="0"/>
          </a:p>
          <a:p>
            <a:endParaRPr lang="en-US" dirty="0"/>
          </a:p>
        </p:txBody>
      </p:sp>
    </p:spTree>
    <p:extLst>
      <p:ext uri="{BB962C8B-B14F-4D97-AF65-F5344CB8AC3E}">
        <p14:creationId xmlns:p14="http://schemas.microsoft.com/office/powerpoint/2010/main" val="7274217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Van Inwagen’s Proposal</a:t>
            </a:r>
            <a:endParaRPr lang="en-US" sz="3600" dirty="0"/>
          </a:p>
        </p:txBody>
      </p:sp>
      <p:sp>
        <p:nvSpPr>
          <p:cNvPr id="3" name="Content Placeholder 2"/>
          <p:cNvSpPr>
            <a:spLocks noGrp="1"/>
          </p:cNvSpPr>
          <p:nvPr>
            <p:ph idx="1"/>
          </p:nvPr>
        </p:nvSpPr>
        <p:spPr/>
        <p:txBody>
          <a:bodyPr>
            <a:normAutofit fontScale="85000" lnSpcReduction="20000"/>
          </a:bodyPr>
          <a:lstStyle/>
          <a:p>
            <a:r>
              <a:rPr lang="en-US" dirty="0" smtClean="0"/>
              <a:t>Activities </a:t>
            </a:r>
            <a:r>
              <a:rPr lang="en-US" dirty="0"/>
              <a:t>are doings (</a:t>
            </a:r>
            <a:r>
              <a:rPr lang="en-US" dirty="0" err="1"/>
              <a:t>nb</a:t>
            </a:r>
            <a:r>
              <a:rPr lang="en-US" dirty="0"/>
              <a:t>: not necessarily intentional doings). </a:t>
            </a:r>
            <a:endParaRPr lang="en-GB" dirty="0"/>
          </a:p>
          <a:p>
            <a:r>
              <a:rPr lang="en-US" dirty="0" smtClean="0"/>
              <a:t>A </a:t>
            </a:r>
            <a:r>
              <a:rPr lang="en-US" dirty="0"/>
              <a:t>life is an event (a long and complex event). </a:t>
            </a:r>
            <a:endParaRPr lang="en-GB" dirty="0"/>
          </a:p>
          <a:p>
            <a:r>
              <a:rPr lang="en-US" dirty="0" smtClean="0"/>
              <a:t>Where </a:t>
            </a:r>
            <a:r>
              <a:rPr lang="en-US" dirty="0"/>
              <a:t>the activities of non-overlapping </a:t>
            </a:r>
            <a:r>
              <a:rPr lang="en-US" dirty="0" err="1"/>
              <a:t>xs</a:t>
            </a:r>
            <a:r>
              <a:rPr lang="en-US" dirty="0"/>
              <a:t> constitute a life then those non-overlapping </a:t>
            </a:r>
            <a:r>
              <a:rPr lang="en-US" dirty="0" err="1"/>
              <a:t>xs</a:t>
            </a:r>
            <a:r>
              <a:rPr lang="en-US" dirty="0"/>
              <a:t> compose a further object, y. Take myself. My life is an event that is composed of activities, activities to be identified with doings of the non-overlapping cells that are parts of me.  </a:t>
            </a:r>
            <a:endParaRPr lang="en-GB" dirty="0"/>
          </a:p>
          <a:p>
            <a:r>
              <a:rPr lang="en-US" dirty="0" smtClean="0"/>
              <a:t>Note </a:t>
            </a:r>
            <a:r>
              <a:rPr lang="en-US" dirty="0"/>
              <a:t>that human animals are not the only living beings, but non-human animals, plants, bacteria, fungi, viruses, etc.</a:t>
            </a:r>
            <a:endParaRPr lang="en-GB" dirty="0"/>
          </a:p>
          <a:p>
            <a:endParaRPr lang="en-US" dirty="0"/>
          </a:p>
        </p:txBody>
      </p:sp>
    </p:spTree>
    <p:extLst>
      <p:ext uri="{BB962C8B-B14F-4D97-AF65-F5344CB8AC3E}">
        <p14:creationId xmlns:p14="http://schemas.microsoft.com/office/powerpoint/2010/main" val="334889750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Van Inwagen’s Proposal</a:t>
            </a:r>
            <a:endParaRPr lang="en-US" sz="3600" dirty="0"/>
          </a:p>
        </p:txBody>
      </p:sp>
      <p:sp>
        <p:nvSpPr>
          <p:cNvPr id="3" name="Content Placeholder 2"/>
          <p:cNvSpPr>
            <a:spLocks noGrp="1"/>
          </p:cNvSpPr>
          <p:nvPr>
            <p:ph idx="1"/>
          </p:nvPr>
        </p:nvSpPr>
        <p:spPr/>
        <p:txBody>
          <a:bodyPr>
            <a:normAutofit fontScale="92500"/>
          </a:bodyPr>
          <a:lstStyle/>
          <a:p>
            <a:r>
              <a:rPr lang="en-US" dirty="0"/>
              <a:t>(</a:t>
            </a:r>
            <a:r>
              <a:rPr lang="en-US" dirty="0" err="1"/>
              <a:t>i</a:t>
            </a:r>
            <a:r>
              <a:rPr lang="en-US" dirty="0"/>
              <a:t>) In rejecting UC we do not have to admit the object that is the Eiffel Tower and my left hand.</a:t>
            </a:r>
            <a:endParaRPr lang="en-GB" dirty="0"/>
          </a:p>
          <a:p>
            <a:r>
              <a:rPr lang="en-US" dirty="0"/>
              <a:t>(ii) Van Inwagen’s suggestion is consistent with the commonsense intuition that there are complex objects (so doesn’t suffer from that defect of nihilism).</a:t>
            </a:r>
            <a:endParaRPr lang="en-GB" dirty="0"/>
          </a:p>
          <a:p>
            <a:r>
              <a:rPr lang="en-US" dirty="0"/>
              <a:t>(iii) Van Inwagen can accept the nihilist rationale for at least some of the paradoxes of </a:t>
            </a:r>
            <a:r>
              <a:rPr lang="en-US" dirty="0" smtClean="0"/>
              <a:t>constitution. (</a:t>
            </a:r>
            <a:r>
              <a:rPr lang="en-GB" dirty="0" smtClean="0"/>
              <a:t>His strategy is ‘eliminativism’)</a:t>
            </a:r>
            <a:endParaRPr lang="en-GB" dirty="0"/>
          </a:p>
          <a:p>
            <a:endParaRPr lang="en-US" dirty="0"/>
          </a:p>
        </p:txBody>
      </p:sp>
    </p:spTree>
    <p:extLst>
      <p:ext uri="{BB962C8B-B14F-4D97-AF65-F5344CB8AC3E}">
        <p14:creationId xmlns:p14="http://schemas.microsoft.com/office/powerpoint/2010/main" val="396332885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Worries</a:t>
            </a:r>
            <a:endParaRPr lang="en-US" sz="3600" dirty="0"/>
          </a:p>
        </p:txBody>
      </p:sp>
      <p:sp>
        <p:nvSpPr>
          <p:cNvPr id="3" name="Content Placeholder 2"/>
          <p:cNvSpPr>
            <a:spLocks noGrp="1"/>
          </p:cNvSpPr>
          <p:nvPr>
            <p:ph idx="1"/>
          </p:nvPr>
        </p:nvSpPr>
        <p:spPr/>
        <p:txBody>
          <a:bodyPr>
            <a:normAutofit fontScale="77500" lnSpcReduction="20000"/>
          </a:bodyPr>
          <a:lstStyle/>
          <a:p>
            <a:r>
              <a:rPr lang="en-US" dirty="0" smtClean="0"/>
              <a:t>It </a:t>
            </a:r>
            <a:r>
              <a:rPr lang="en-US" dirty="0"/>
              <a:t>is natural to understand the relation of activities and life in terms of composition.</a:t>
            </a:r>
            <a:endParaRPr lang="en-GB" dirty="0"/>
          </a:p>
          <a:p>
            <a:r>
              <a:rPr lang="en-US" dirty="0"/>
              <a:t>(a) But isn’t an explanation of what the conditions are under which a set of non-overlapping </a:t>
            </a:r>
            <a:r>
              <a:rPr lang="en-US" dirty="0" err="1"/>
              <a:t>xs</a:t>
            </a:r>
            <a:r>
              <a:rPr lang="en-US" dirty="0"/>
              <a:t> composes a y what we are trying to explain?</a:t>
            </a:r>
            <a:endParaRPr lang="en-GB" dirty="0"/>
          </a:p>
          <a:p>
            <a:r>
              <a:rPr lang="en-US" dirty="0"/>
              <a:t>(b) Are the activities that compose a life the activities of individual cells? (e.g. digestion, reproduction, perception seem to be activities of living beings).</a:t>
            </a:r>
            <a:endParaRPr lang="en-GB" dirty="0"/>
          </a:p>
          <a:p>
            <a:r>
              <a:rPr lang="en-US" dirty="0" smtClean="0"/>
              <a:t>Even </a:t>
            </a:r>
            <a:r>
              <a:rPr lang="en-US" dirty="0"/>
              <a:t>if Van Inwagen acknowledges the existence of some complex objects, there remains a worry that there are not enough objects. (Planets, chairs, or tables</a:t>
            </a:r>
            <a:r>
              <a:rPr lang="en-US" dirty="0" smtClean="0"/>
              <a:t>)</a:t>
            </a:r>
            <a:r>
              <a:rPr lang="en-GB" dirty="0"/>
              <a:t> </a:t>
            </a:r>
            <a:r>
              <a:rPr lang="en-GB" dirty="0" smtClean="0"/>
              <a:t>(He wants to adopt a paraphrase strategy there)</a:t>
            </a:r>
            <a:endParaRPr lang="en-GB" dirty="0"/>
          </a:p>
          <a:p>
            <a:endParaRPr lang="en-US" dirty="0"/>
          </a:p>
        </p:txBody>
      </p:sp>
    </p:spTree>
    <p:extLst>
      <p:ext uri="{BB962C8B-B14F-4D97-AF65-F5344CB8AC3E}">
        <p14:creationId xmlns:p14="http://schemas.microsoft.com/office/powerpoint/2010/main" val="254083337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Brutal Composition</a:t>
            </a:r>
            <a:endParaRPr lang="en-US" sz="3600" dirty="0"/>
          </a:p>
        </p:txBody>
      </p:sp>
      <p:sp>
        <p:nvSpPr>
          <p:cNvPr id="3" name="Content Placeholder 2"/>
          <p:cNvSpPr>
            <a:spLocks noGrp="1"/>
          </p:cNvSpPr>
          <p:nvPr>
            <p:ph idx="1"/>
          </p:nvPr>
        </p:nvSpPr>
        <p:spPr/>
        <p:txBody>
          <a:bodyPr>
            <a:normAutofit/>
          </a:bodyPr>
          <a:lstStyle/>
          <a:p>
            <a:r>
              <a:rPr lang="en-US" dirty="0" smtClean="0"/>
              <a:t>Ned </a:t>
            </a:r>
            <a:r>
              <a:rPr lang="en-US" dirty="0"/>
              <a:t>Markosian (1998) </a:t>
            </a:r>
            <a:r>
              <a:rPr lang="en-US" dirty="0" smtClean="0"/>
              <a:t>argues that </a:t>
            </a:r>
            <a:r>
              <a:rPr lang="en-US" dirty="0"/>
              <a:t>there is no illuminating answer to SCQ. </a:t>
            </a:r>
            <a:r>
              <a:rPr lang="en-US" dirty="0" smtClean="0"/>
              <a:t>That things compose things </a:t>
            </a:r>
            <a:r>
              <a:rPr lang="en-US" dirty="0"/>
              <a:t>is just a </a:t>
            </a:r>
            <a:r>
              <a:rPr lang="en-US" i="1" dirty="0"/>
              <a:t>brute fact</a:t>
            </a:r>
            <a:r>
              <a:rPr lang="en-US" dirty="0"/>
              <a:t>, incapable of being further explained.</a:t>
            </a:r>
            <a:endParaRPr lang="en-GB" dirty="0"/>
          </a:p>
          <a:p>
            <a:r>
              <a:rPr lang="en-US" dirty="0" smtClean="0"/>
              <a:t>Brutal </a:t>
            </a:r>
            <a:r>
              <a:rPr lang="en-US" dirty="0"/>
              <a:t>Composition (BC): There is no true, non-trivial, and finitely long answer to SCQ. (Markosian (2008, p.352).</a:t>
            </a:r>
            <a:endParaRPr lang="en-GB" dirty="0"/>
          </a:p>
          <a:p>
            <a:endParaRPr lang="en-US" dirty="0"/>
          </a:p>
        </p:txBody>
      </p:sp>
    </p:spTree>
    <p:extLst>
      <p:ext uri="{BB962C8B-B14F-4D97-AF65-F5344CB8AC3E}">
        <p14:creationId xmlns:p14="http://schemas.microsoft.com/office/powerpoint/2010/main" val="176631934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Brutal Composition: Motivation</a:t>
            </a:r>
            <a:endParaRPr lang="en-US" sz="3600" dirty="0"/>
          </a:p>
        </p:txBody>
      </p:sp>
      <p:sp>
        <p:nvSpPr>
          <p:cNvPr id="3" name="Content Placeholder 2"/>
          <p:cNvSpPr>
            <a:spLocks noGrp="1"/>
          </p:cNvSpPr>
          <p:nvPr>
            <p:ph idx="1"/>
          </p:nvPr>
        </p:nvSpPr>
        <p:spPr/>
        <p:txBody>
          <a:bodyPr>
            <a:normAutofit fontScale="77500" lnSpcReduction="20000"/>
          </a:bodyPr>
          <a:lstStyle/>
          <a:p>
            <a:r>
              <a:rPr lang="en-US" dirty="0" smtClean="0"/>
              <a:t>(</a:t>
            </a:r>
            <a:r>
              <a:rPr lang="en-US" dirty="0"/>
              <a:t>1) As a restricted composition approach, BC has commonsense on its side.</a:t>
            </a:r>
            <a:endParaRPr lang="en-GB" dirty="0"/>
          </a:p>
          <a:p>
            <a:r>
              <a:rPr lang="en-US" dirty="0"/>
              <a:t>(2) It may be true that some complexes are spatially and temporally coherent or and some are not. Some may be fastened and some may not. But BC can explain this: there are no generally applicable necessary and sufficient conditions for composition.</a:t>
            </a:r>
            <a:endParaRPr lang="en-GB" dirty="0"/>
          </a:p>
          <a:p>
            <a:r>
              <a:rPr lang="en-US" dirty="0"/>
              <a:t>(3) Markosian (1998) argues that the BC approach can also provide a way to resolve the paradoxes of material constitution.</a:t>
            </a:r>
            <a:endParaRPr lang="en-GB" dirty="0"/>
          </a:p>
          <a:p>
            <a:r>
              <a:rPr lang="en-US" dirty="0" smtClean="0"/>
              <a:t>But is it plausible that there is really no explanation of why some things compose other things and others do not?</a:t>
            </a:r>
            <a:endParaRPr lang="en-GB" dirty="0"/>
          </a:p>
          <a:p>
            <a:endParaRPr lang="en-US" dirty="0"/>
          </a:p>
        </p:txBody>
      </p:sp>
    </p:spTree>
    <p:extLst>
      <p:ext uri="{BB962C8B-B14F-4D97-AF65-F5344CB8AC3E}">
        <p14:creationId xmlns:p14="http://schemas.microsoft.com/office/powerpoint/2010/main" val="26653976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Background and terminology</a:t>
            </a:r>
            <a:endParaRPr lang="en-US" sz="3600" dirty="0"/>
          </a:p>
        </p:txBody>
      </p:sp>
      <p:sp>
        <p:nvSpPr>
          <p:cNvPr id="3" name="Content Placeholder 2"/>
          <p:cNvSpPr>
            <a:spLocks noGrp="1"/>
          </p:cNvSpPr>
          <p:nvPr>
            <p:ph idx="1"/>
          </p:nvPr>
        </p:nvSpPr>
        <p:spPr/>
        <p:txBody>
          <a:bodyPr>
            <a:normAutofit fontScale="77500" lnSpcReduction="20000"/>
          </a:bodyPr>
          <a:lstStyle/>
          <a:p>
            <a:r>
              <a:rPr lang="en-US" dirty="0" smtClean="0"/>
              <a:t>‘Mereology</a:t>
            </a:r>
            <a:r>
              <a:rPr lang="en-US" dirty="0"/>
              <a:t>’ </a:t>
            </a:r>
            <a:r>
              <a:rPr lang="en-US" dirty="0" smtClean="0"/>
              <a:t>= the </a:t>
            </a:r>
            <a:r>
              <a:rPr lang="en-US" dirty="0"/>
              <a:t>theory of part-whole </a:t>
            </a:r>
            <a:r>
              <a:rPr lang="en-US" dirty="0" smtClean="0"/>
              <a:t>relations. </a:t>
            </a:r>
            <a:endParaRPr lang="en-GB" dirty="0"/>
          </a:p>
          <a:p>
            <a:r>
              <a:rPr lang="en-US" i="1" dirty="0"/>
              <a:t>x </a:t>
            </a:r>
            <a:r>
              <a:rPr lang="en-US" dirty="0"/>
              <a:t>is</a:t>
            </a:r>
            <a:r>
              <a:rPr lang="en-US" i="1" dirty="0"/>
              <a:t> a part of y      </a:t>
            </a:r>
            <a:r>
              <a:rPr lang="en-US" dirty="0"/>
              <a:t>primitive and undefined in mereology </a:t>
            </a:r>
            <a:endParaRPr lang="en-US" dirty="0" smtClean="0"/>
          </a:p>
          <a:p>
            <a:r>
              <a:rPr lang="en-US" i="1" dirty="0" smtClean="0"/>
              <a:t>x </a:t>
            </a:r>
            <a:r>
              <a:rPr lang="en-US" dirty="0"/>
              <a:t>and</a:t>
            </a:r>
            <a:r>
              <a:rPr lang="en-US" i="1" dirty="0"/>
              <a:t> y overlap </a:t>
            </a:r>
            <a:r>
              <a:rPr lang="en-US" dirty="0"/>
              <a:t>iff there is a z such that z is a part of x and is a part of y (e.g. my body and my heart overlap because my left ventricle is a part of both)</a:t>
            </a:r>
            <a:endParaRPr lang="en-GB" dirty="0"/>
          </a:p>
          <a:p>
            <a:r>
              <a:rPr lang="en-US" dirty="0"/>
              <a:t>a set (a collection, a group) of objects (‘the </a:t>
            </a:r>
            <a:r>
              <a:rPr lang="en-US" dirty="0" err="1"/>
              <a:t>xs’</a:t>
            </a:r>
            <a:r>
              <a:rPr lang="en-US" dirty="0"/>
              <a:t> in Van Inwagen’s terminology) </a:t>
            </a:r>
            <a:r>
              <a:rPr lang="en-US" i="1" dirty="0"/>
              <a:t>compose</a:t>
            </a:r>
            <a:r>
              <a:rPr lang="en-US" dirty="0"/>
              <a:t> a further object y iff the </a:t>
            </a:r>
            <a:r>
              <a:rPr lang="en-US" dirty="0" err="1"/>
              <a:t>xs</a:t>
            </a:r>
            <a:r>
              <a:rPr lang="en-US" dirty="0"/>
              <a:t> are all parts of y, no two </a:t>
            </a:r>
            <a:r>
              <a:rPr lang="en-US"/>
              <a:t>x</a:t>
            </a:r>
            <a:r>
              <a:rPr lang="en-US" smtClean="0"/>
              <a:t>s</a:t>
            </a:r>
            <a:r>
              <a:rPr lang="en-US" dirty="0" smtClean="0"/>
              <a:t> </a:t>
            </a:r>
            <a:r>
              <a:rPr lang="en-US" dirty="0"/>
              <a:t>overlap, and every part of y overlaps at least one of the </a:t>
            </a:r>
            <a:r>
              <a:rPr lang="en-US" dirty="0" err="1"/>
              <a:t>xs</a:t>
            </a:r>
            <a:r>
              <a:rPr lang="en-US" dirty="0"/>
              <a:t>.</a:t>
            </a:r>
            <a:endParaRPr lang="en-GB" dirty="0"/>
          </a:p>
          <a:p>
            <a:r>
              <a:rPr lang="en-US" dirty="0"/>
              <a:t>(the arms, legs, seat, back, etc., compose a chair, iff they are all parts of the chair, they share no parts, and anything that is a part of the chair shares a part with one of those things).</a:t>
            </a:r>
            <a:endParaRPr lang="en-GB" dirty="0"/>
          </a:p>
          <a:p>
            <a:endParaRPr lang="en-US" dirty="0"/>
          </a:p>
        </p:txBody>
      </p:sp>
    </p:spTree>
    <p:extLst>
      <p:ext uri="{BB962C8B-B14F-4D97-AF65-F5344CB8AC3E}">
        <p14:creationId xmlns:p14="http://schemas.microsoft.com/office/powerpoint/2010/main" val="32642099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dirty="0" smtClean="0"/>
              <a:t>‘The </a:t>
            </a:r>
            <a:r>
              <a:rPr lang="en-US" sz="3600" dirty="0"/>
              <a:t>Special Composition Question’ (SCQ) (See Van Inwagen (1987), (1990))</a:t>
            </a:r>
            <a:r>
              <a:rPr lang="en-GB" sz="3600" dirty="0"/>
              <a:t/>
            </a:r>
            <a:br>
              <a:rPr lang="en-GB" sz="3600" dirty="0"/>
            </a:br>
            <a:endParaRPr lang="en-US" sz="3600" dirty="0"/>
          </a:p>
        </p:txBody>
      </p:sp>
      <p:sp>
        <p:nvSpPr>
          <p:cNvPr id="3" name="Content Placeholder 2"/>
          <p:cNvSpPr>
            <a:spLocks noGrp="1"/>
          </p:cNvSpPr>
          <p:nvPr>
            <p:ph idx="1"/>
          </p:nvPr>
        </p:nvSpPr>
        <p:spPr/>
        <p:txBody>
          <a:bodyPr>
            <a:normAutofit/>
          </a:bodyPr>
          <a:lstStyle/>
          <a:p>
            <a:r>
              <a:rPr lang="en-US" dirty="0" smtClean="0"/>
              <a:t>“</a:t>
            </a:r>
            <a:r>
              <a:rPr lang="en-US" dirty="0"/>
              <a:t>Suppose one had certain non-overlapping material objects, the </a:t>
            </a:r>
            <a:r>
              <a:rPr lang="en-US" dirty="0" err="1"/>
              <a:t>xs</a:t>
            </a:r>
            <a:r>
              <a:rPr lang="en-US" dirty="0"/>
              <a:t>, at one’s disposal; what would one have to do—what could one do—to get the </a:t>
            </a:r>
            <a:r>
              <a:rPr lang="en-US" dirty="0" err="1"/>
              <a:t>xs</a:t>
            </a:r>
            <a:r>
              <a:rPr lang="en-US" dirty="0"/>
              <a:t> to compose something?” (Van Inwagen (1987), p.628</a:t>
            </a:r>
            <a:r>
              <a:rPr lang="en-US" dirty="0" smtClean="0"/>
              <a:t>)</a:t>
            </a:r>
            <a:endParaRPr lang="en-GB" dirty="0"/>
          </a:p>
          <a:p>
            <a:r>
              <a:rPr lang="en-US" dirty="0"/>
              <a:t>The </a:t>
            </a:r>
            <a:r>
              <a:rPr lang="en-US" dirty="0" err="1" smtClean="0"/>
              <a:t>xs</a:t>
            </a:r>
            <a:r>
              <a:rPr lang="en-US" dirty="0" smtClean="0"/>
              <a:t> </a:t>
            </a:r>
            <a:r>
              <a:rPr lang="en-US" dirty="0"/>
              <a:t>compose an object y iff…</a:t>
            </a:r>
            <a:endParaRPr lang="en-GB" dirty="0"/>
          </a:p>
          <a:p>
            <a:endParaRPr lang="en-US" dirty="0"/>
          </a:p>
        </p:txBody>
      </p:sp>
    </p:spTree>
    <p:extLst>
      <p:ext uri="{BB962C8B-B14F-4D97-AF65-F5344CB8AC3E}">
        <p14:creationId xmlns:p14="http://schemas.microsoft.com/office/powerpoint/2010/main" val="40653508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Unrestricted Composition (UC)</a:t>
            </a:r>
            <a:endParaRPr lang="en-US" sz="3600" dirty="0"/>
          </a:p>
        </p:txBody>
      </p:sp>
      <p:sp>
        <p:nvSpPr>
          <p:cNvPr id="3" name="Content Placeholder 2"/>
          <p:cNvSpPr>
            <a:spLocks noGrp="1"/>
          </p:cNvSpPr>
          <p:nvPr>
            <p:ph idx="1"/>
          </p:nvPr>
        </p:nvSpPr>
        <p:spPr/>
        <p:txBody>
          <a:bodyPr>
            <a:normAutofit/>
          </a:bodyPr>
          <a:lstStyle/>
          <a:p>
            <a:r>
              <a:rPr lang="en-US" dirty="0"/>
              <a:t>Unrestricted Composition: Necessarily, for any non-overlapping </a:t>
            </a:r>
            <a:r>
              <a:rPr lang="en-US" dirty="0" err="1"/>
              <a:t>xs</a:t>
            </a:r>
            <a:r>
              <a:rPr lang="en-US" dirty="0"/>
              <a:t>, there is a unique y such that y is composed of the </a:t>
            </a:r>
            <a:r>
              <a:rPr lang="en-US" dirty="0" err="1"/>
              <a:t>xs</a:t>
            </a:r>
            <a:r>
              <a:rPr lang="en-US" dirty="0"/>
              <a:t>. (Formulation adapted slightly from Markosian (2008))</a:t>
            </a:r>
            <a:endParaRPr lang="en-GB" dirty="0"/>
          </a:p>
          <a:p>
            <a:r>
              <a:rPr lang="en-US" dirty="0" smtClean="0"/>
              <a:t>UC </a:t>
            </a:r>
            <a:r>
              <a:rPr lang="en-US" dirty="0"/>
              <a:t>generates a </a:t>
            </a:r>
            <a:r>
              <a:rPr lang="en-US" i="1" dirty="0"/>
              <a:t>very</a:t>
            </a:r>
            <a:r>
              <a:rPr lang="en-US" dirty="0"/>
              <a:t> liberal ontology. There is an object composed of the Eiffel Tower and my left hand. And an object for any other bizarre collection you care to think</a:t>
            </a:r>
            <a:r>
              <a:rPr lang="en-US" dirty="0" smtClean="0"/>
              <a:t>.</a:t>
            </a:r>
            <a:endParaRPr lang="en-US" dirty="0"/>
          </a:p>
        </p:txBody>
      </p:sp>
    </p:spTree>
    <p:extLst>
      <p:ext uri="{BB962C8B-B14F-4D97-AF65-F5344CB8AC3E}">
        <p14:creationId xmlns:p14="http://schemas.microsoft.com/office/powerpoint/2010/main" val="28404671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Unrestricted Composition (UC)</a:t>
            </a:r>
            <a:endParaRPr lang="en-US" sz="3600" dirty="0"/>
          </a:p>
        </p:txBody>
      </p:sp>
      <p:sp>
        <p:nvSpPr>
          <p:cNvPr id="3" name="Content Placeholder 2"/>
          <p:cNvSpPr>
            <a:spLocks noGrp="1"/>
          </p:cNvSpPr>
          <p:nvPr>
            <p:ph idx="1"/>
          </p:nvPr>
        </p:nvSpPr>
        <p:spPr/>
        <p:txBody>
          <a:bodyPr>
            <a:normAutofit fontScale="70000" lnSpcReduction="20000"/>
          </a:bodyPr>
          <a:lstStyle/>
          <a:p>
            <a:r>
              <a:rPr lang="en-US" dirty="0"/>
              <a:t>(a) There must be an answer to SCQ, but every other purported answer to SCQ demonstrably </a:t>
            </a:r>
            <a:r>
              <a:rPr lang="en-US" dirty="0" smtClean="0"/>
              <a:t>fails.</a:t>
            </a:r>
          </a:p>
          <a:p>
            <a:r>
              <a:rPr lang="en-US" dirty="0" smtClean="0"/>
              <a:t>(</a:t>
            </a:r>
            <a:r>
              <a:rPr lang="en-US" dirty="0"/>
              <a:t>b) </a:t>
            </a:r>
            <a:r>
              <a:rPr lang="en-US" dirty="0" smtClean="0"/>
              <a:t>(</a:t>
            </a:r>
            <a:r>
              <a:rPr lang="en-US" dirty="0" err="1"/>
              <a:t>i</a:t>
            </a:r>
            <a:r>
              <a:rPr lang="en-US" dirty="0"/>
              <a:t>) Vagueness and indeterminacy is a semantic or linguistic matter. </a:t>
            </a:r>
            <a:r>
              <a:rPr lang="en-US" dirty="0" smtClean="0"/>
              <a:t>Reality </a:t>
            </a:r>
            <a:r>
              <a:rPr lang="en-US" dirty="0"/>
              <a:t>is not in itself vague or indeterminate. </a:t>
            </a:r>
            <a:endParaRPr lang="en-GB" dirty="0"/>
          </a:p>
          <a:p>
            <a:r>
              <a:rPr lang="en-US" dirty="0"/>
              <a:t>(ii) UC explains why. UC offers a perfectly clear criterion for determining how many objects there are. There are as many as there are collections of disjoint objects</a:t>
            </a:r>
            <a:r>
              <a:rPr lang="en-US" dirty="0" smtClean="0"/>
              <a:t>.</a:t>
            </a:r>
          </a:p>
          <a:p>
            <a:r>
              <a:rPr lang="en-US" dirty="0" smtClean="0"/>
              <a:t>(</a:t>
            </a:r>
            <a:r>
              <a:rPr lang="en-US" dirty="0"/>
              <a:t>c) Van Cleve (2008) argues that UC provides a solution to the traditional problem of constitution. There is only one complex object wherever there is a particular collection of disjoint objects. Given that the statue and the piece of clay, by hypothesis, have all the same parts, then the statue and the clay must be identical</a:t>
            </a:r>
            <a:r>
              <a:rPr lang="en-US" dirty="0" smtClean="0"/>
              <a:t>. UC preserves one object to a space, unlike the standard story. </a:t>
            </a:r>
            <a:endParaRPr lang="en-GB" dirty="0" smtClean="0"/>
          </a:p>
          <a:p>
            <a:endParaRPr lang="en-US" dirty="0"/>
          </a:p>
        </p:txBody>
      </p:sp>
    </p:spTree>
    <p:extLst>
      <p:ext uri="{BB962C8B-B14F-4D97-AF65-F5344CB8AC3E}">
        <p14:creationId xmlns:p14="http://schemas.microsoft.com/office/powerpoint/2010/main" val="21167546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Universal Composition (UC)</a:t>
            </a:r>
            <a:endParaRPr lang="en-US" sz="3600" dirty="0"/>
          </a:p>
        </p:txBody>
      </p:sp>
      <p:sp>
        <p:nvSpPr>
          <p:cNvPr id="3" name="Content Placeholder 2"/>
          <p:cNvSpPr>
            <a:spLocks noGrp="1"/>
          </p:cNvSpPr>
          <p:nvPr>
            <p:ph idx="1"/>
          </p:nvPr>
        </p:nvSpPr>
        <p:spPr/>
        <p:txBody>
          <a:bodyPr>
            <a:normAutofit fontScale="70000" lnSpcReduction="20000"/>
          </a:bodyPr>
          <a:lstStyle/>
          <a:p>
            <a:r>
              <a:rPr lang="en-US" dirty="0"/>
              <a:t>a) Postpone discussion of the first until we assess the other views</a:t>
            </a:r>
            <a:endParaRPr lang="en-GB" dirty="0"/>
          </a:p>
          <a:p>
            <a:r>
              <a:rPr lang="en-US" dirty="0"/>
              <a:t>(b) </a:t>
            </a:r>
            <a:r>
              <a:rPr lang="en-US" dirty="0" smtClean="0"/>
              <a:t>Other accounts of composition preserve this view of vagueness.</a:t>
            </a:r>
            <a:endParaRPr lang="en-GB" dirty="0"/>
          </a:p>
          <a:p>
            <a:r>
              <a:rPr lang="en-US" dirty="0"/>
              <a:t>(c) </a:t>
            </a:r>
            <a:r>
              <a:rPr lang="en-US" dirty="0" smtClean="0"/>
              <a:t>UC doesn’t yet provide </a:t>
            </a:r>
            <a:r>
              <a:rPr lang="en-US" dirty="0"/>
              <a:t>an explanation of the (apparent) difference in properties that grounded the claim of distinctness. And if they are identical, then does the statue not still exist when the atoms of the clay are dispersed? (Given that the statue is just the sum, which persists) That sounds wrong</a:t>
            </a:r>
            <a:r>
              <a:rPr lang="en-US" dirty="0" smtClean="0"/>
              <a:t>. (See Van Inwagen (1987)</a:t>
            </a:r>
            <a:endParaRPr lang="en-GB" dirty="0"/>
          </a:p>
          <a:p>
            <a:r>
              <a:rPr lang="en-GB" i="1" dirty="0" smtClean="0"/>
              <a:t>The main worry</a:t>
            </a:r>
            <a:r>
              <a:rPr lang="en-GB" dirty="0" smtClean="0"/>
              <a:t>:</a:t>
            </a:r>
            <a:endParaRPr lang="en-GB" dirty="0"/>
          </a:p>
          <a:p>
            <a:r>
              <a:rPr lang="en-US" dirty="0"/>
              <a:t>(</a:t>
            </a:r>
            <a:r>
              <a:rPr lang="en-US" dirty="0" err="1"/>
              <a:t>i</a:t>
            </a:r>
            <a:r>
              <a:rPr lang="en-US" dirty="0"/>
              <a:t>) The ontology is </a:t>
            </a:r>
            <a:r>
              <a:rPr lang="en-US" i="1" dirty="0"/>
              <a:t>over-inflated</a:t>
            </a:r>
            <a:r>
              <a:rPr lang="en-US" dirty="0"/>
              <a:t>. The UC world contains too many things. There just isn’t an object composed of the Eiffel Tower and my left hand or you and Aristotle. (Perhaps the oddness can be accounted for in terms of implicit restrictions in our talk?)</a:t>
            </a:r>
            <a:endParaRPr lang="en-GB" dirty="0"/>
          </a:p>
          <a:p>
            <a:endParaRPr lang="en-US" dirty="0"/>
          </a:p>
        </p:txBody>
      </p:sp>
    </p:spTree>
    <p:extLst>
      <p:ext uri="{BB962C8B-B14F-4D97-AF65-F5344CB8AC3E}">
        <p14:creationId xmlns:p14="http://schemas.microsoft.com/office/powerpoint/2010/main" val="13884455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Nihilism</a:t>
            </a:r>
            <a:endParaRPr lang="en-US" sz="3600" dirty="0"/>
          </a:p>
        </p:txBody>
      </p:sp>
      <p:sp>
        <p:nvSpPr>
          <p:cNvPr id="3" name="Content Placeholder 2"/>
          <p:cNvSpPr>
            <a:spLocks noGrp="1"/>
          </p:cNvSpPr>
          <p:nvPr>
            <p:ph idx="1"/>
          </p:nvPr>
        </p:nvSpPr>
        <p:spPr/>
        <p:txBody>
          <a:bodyPr>
            <a:normAutofit fontScale="92500" lnSpcReduction="20000"/>
          </a:bodyPr>
          <a:lstStyle/>
          <a:p>
            <a:r>
              <a:rPr lang="en-US" dirty="0" smtClean="0"/>
              <a:t>‘Simples</a:t>
            </a:r>
            <a:r>
              <a:rPr lang="en-US" dirty="0"/>
              <a:t>’ are objects that do not possess any </a:t>
            </a:r>
            <a:r>
              <a:rPr lang="en-US" dirty="0" smtClean="0"/>
              <a:t>parts.</a:t>
            </a:r>
          </a:p>
          <a:p>
            <a:r>
              <a:rPr lang="en-US" dirty="0" smtClean="0"/>
              <a:t>Nihilism </a:t>
            </a:r>
            <a:r>
              <a:rPr lang="en-US" dirty="0"/>
              <a:t>is the view that there are only simples. Suppose some very basic building block of the world that has no parts. </a:t>
            </a:r>
            <a:endParaRPr lang="en-US" dirty="0" smtClean="0"/>
          </a:p>
          <a:p>
            <a:r>
              <a:rPr lang="en-US" dirty="0" smtClean="0"/>
              <a:t> </a:t>
            </a:r>
            <a:r>
              <a:rPr lang="en-US" dirty="0"/>
              <a:t>To the SCQ question, the answer is ‘one could do nothing’ to make the disjoint objects compose an object. There is no satisfactory filling out of the schema.</a:t>
            </a:r>
            <a:endParaRPr lang="en-GB" dirty="0"/>
          </a:p>
          <a:p>
            <a:r>
              <a:rPr lang="en-US" i="1" dirty="0" smtClean="0"/>
              <a:t>Nihilism</a:t>
            </a:r>
            <a:r>
              <a:rPr lang="en-US" dirty="0"/>
              <a:t>: It is never the case that the non-overlapping </a:t>
            </a:r>
            <a:r>
              <a:rPr lang="en-US" dirty="0" err="1"/>
              <a:t>xs</a:t>
            </a:r>
            <a:r>
              <a:rPr lang="en-US" dirty="0"/>
              <a:t> compose a further y</a:t>
            </a:r>
            <a:endParaRPr lang="en-GB" dirty="0"/>
          </a:p>
          <a:p>
            <a:endParaRPr lang="en-US" dirty="0"/>
          </a:p>
        </p:txBody>
      </p:sp>
    </p:spTree>
    <p:extLst>
      <p:ext uri="{BB962C8B-B14F-4D97-AF65-F5344CB8AC3E}">
        <p14:creationId xmlns:p14="http://schemas.microsoft.com/office/powerpoint/2010/main" val="30502626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Nihilism: For</a:t>
            </a:r>
            <a:endParaRPr lang="en-US" sz="3600" dirty="0"/>
          </a:p>
        </p:txBody>
      </p:sp>
      <p:sp>
        <p:nvSpPr>
          <p:cNvPr id="3" name="Content Placeholder 2"/>
          <p:cNvSpPr>
            <a:spLocks noGrp="1"/>
          </p:cNvSpPr>
          <p:nvPr>
            <p:ph idx="1"/>
          </p:nvPr>
        </p:nvSpPr>
        <p:spPr/>
        <p:txBody>
          <a:bodyPr>
            <a:normAutofit fontScale="92500"/>
          </a:bodyPr>
          <a:lstStyle/>
          <a:p>
            <a:r>
              <a:rPr lang="en-US" dirty="0"/>
              <a:t>(a) The view is clear and uncomplicated.</a:t>
            </a:r>
            <a:endParaRPr lang="en-GB" dirty="0"/>
          </a:p>
          <a:p>
            <a:r>
              <a:rPr lang="en-US" dirty="0"/>
              <a:t>(b) The nihilist takes reality to be perfectly determinate and non-vague. (There are just the simple objects and nothing else.)</a:t>
            </a:r>
            <a:endParaRPr lang="en-GB" dirty="0"/>
          </a:p>
          <a:p>
            <a:r>
              <a:rPr lang="en-US" dirty="0"/>
              <a:t>(c) Nihilism provides a uniform solution to problems of constitution and identity. There is nothing that is a piece of clay, nor a statue. So one needn’t worry about distinct objects being co-located. (</a:t>
            </a:r>
            <a:r>
              <a:rPr lang="en-US" dirty="0" err="1"/>
              <a:t>cf</a:t>
            </a:r>
            <a:r>
              <a:rPr lang="en-US" dirty="0"/>
              <a:t> Ship of Theseus problem too)</a:t>
            </a:r>
            <a:endParaRPr lang="en-GB" dirty="0"/>
          </a:p>
          <a:p>
            <a:endParaRPr lang="en-US" dirty="0"/>
          </a:p>
        </p:txBody>
      </p:sp>
    </p:spTree>
    <p:extLst>
      <p:ext uri="{BB962C8B-B14F-4D97-AF65-F5344CB8AC3E}">
        <p14:creationId xmlns:p14="http://schemas.microsoft.com/office/powerpoint/2010/main" val="40207627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Nihilism: Against</a:t>
            </a:r>
            <a:endParaRPr lang="en-US" sz="3600" dirty="0"/>
          </a:p>
        </p:txBody>
      </p:sp>
      <p:sp>
        <p:nvSpPr>
          <p:cNvPr id="3" name="Content Placeholder 2"/>
          <p:cNvSpPr>
            <a:spLocks noGrp="1"/>
          </p:cNvSpPr>
          <p:nvPr>
            <p:ph idx="1"/>
          </p:nvPr>
        </p:nvSpPr>
        <p:spPr/>
        <p:txBody>
          <a:bodyPr>
            <a:normAutofit fontScale="92500" lnSpcReduction="20000"/>
          </a:bodyPr>
          <a:lstStyle/>
          <a:p>
            <a:r>
              <a:rPr lang="en-US" dirty="0"/>
              <a:t>(1) There are not enough objects. Reality contains complex objects. That is simply a datum that needs to be explained.</a:t>
            </a:r>
            <a:endParaRPr lang="en-GB" dirty="0"/>
          </a:p>
          <a:p>
            <a:r>
              <a:rPr lang="en-US" dirty="0"/>
              <a:t>(2) </a:t>
            </a:r>
            <a:r>
              <a:rPr lang="en-US" dirty="0" smtClean="0"/>
              <a:t>On this view, given </a:t>
            </a:r>
            <a:r>
              <a:rPr lang="en-US" dirty="0"/>
              <a:t>that you and I are complex, you and I do not </a:t>
            </a:r>
            <a:r>
              <a:rPr lang="en-US" dirty="0" smtClean="0"/>
              <a:t>exist. </a:t>
            </a:r>
            <a:r>
              <a:rPr lang="en-US" dirty="0"/>
              <a:t>But we surely do! We know this by reflection, with certainty.</a:t>
            </a:r>
            <a:endParaRPr lang="en-GB" dirty="0"/>
          </a:p>
          <a:p>
            <a:r>
              <a:rPr lang="en-US" dirty="0"/>
              <a:t>(3) If nihilism is true, then the only things that exist are simples (things with no parts). But what if there are no simple things? What if everything there is, is complex? </a:t>
            </a:r>
            <a:r>
              <a:rPr lang="en-US" dirty="0" smtClean="0"/>
              <a:t>(What if everything is ‘gunk’?) </a:t>
            </a:r>
            <a:endParaRPr lang="en-GB" dirty="0"/>
          </a:p>
        </p:txBody>
      </p:sp>
    </p:spTree>
    <p:extLst>
      <p:ext uri="{BB962C8B-B14F-4D97-AF65-F5344CB8AC3E}">
        <p14:creationId xmlns:p14="http://schemas.microsoft.com/office/powerpoint/2010/main" val="328793181"/>
      </p:ext>
    </p:extLst>
  </p:cSld>
  <p:clrMapOvr>
    <a:masterClrMapping/>
  </p:clrMapOvr>
</p:sld>
</file>

<file path=ppt/theme/theme1.xml><?xml version="1.0" encoding="utf-8"?>
<a:theme xmlns:a="http://schemas.openxmlformats.org/drawingml/2006/main" name=" Black ">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Black .thmx</Template>
  <TotalTime>40</TotalTime>
  <Words>1705</Words>
  <Application>Microsoft Macintosh PowerPoint</Application>
  <PresentationFormat>On-screen Show (4:3)</PresentationFormat>
  <Paragraphs>75</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 Black </vt:lpstr>
      <vt:lpstr>PH251 Metaphysics</vt:lpstr>
      <vt:lpstr>Background and terminology</vt:lpstr>
      <vt:lpstr>‘The Special Composition Question’ (SCQ) (See Van Inwagen (1987), (1990)) </vt:lpstr>
      <vt:lpstr>Unrestricted Composition (UC)</vt:lpstr>
      <vt:lpstr>Unrestricted Composition (UC)</vt:lpstr>
      <vt:lpstr>Universal Composition (UC)</vt:lpstr>
      <vt:lpstr>Nihilism</vt:lpstr>
      <vt:lpstr>Nihilism: For</vt:lpstr>
      <vt:lpstr>Nihilism: Against</vt:lpstr>
      <vt:lpstr>Nihilist paraphrase</vt:lpstr>
      <vt:lpstr>Contact</vt:lpstr>
      <vt:lpstr>Fastening</vt:lpstr>
      <vt:lpstr>Van Inwagen’s Proposal</vt:lpstr>
      <vt:lpstr>Van Inwagen’s Proposal</vt:lpstr>
      <vt:lpstr>Van Inwagen’s Proposal</vt:lpstr>
      <vt:lpstr>Worries</vt:lpstr>
      <vt:lpstr>Brutal Composition</vt:lpstr>
      <vt:lpstr>Brutal Composition: Motivation</vt:lpstr>
    </vt:vector>
  </TitlesOfParts>
  <Company>Warwick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PH251 Metaphysics</dc:title>
  <dc:creator>Thomas Crowther</dc:creator>
  <cp:lastModifiedBy>Thomas Crowther</cp:lastModifiedBy>
  <cp:revision>4</cp:revision>
  <cp:lastPrinted>2015-02-26T13:00:56Z</cp:lastPrinted>
  <dcterms:created xsi:type="dcterms:W3CDTF">2015-02-25T21:44:44Z</dcterms:created>
  <dcterms:modified xsi:type="dcterms:W3CDTF">2015-02-26T13:12:27Z</dcterms:modified>
</cp:coreProperties>
</file>