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2" r:id="rId7"/>
    <p:sldId id="261"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5" d="100"/>
          <a:sy n="75" d="100"/>
        </p:scale>
        <p:origin x="-1864"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printerSettings" Target="printerSettings/printerSettings1.bin"/><Relationship Id="rId27" Type="http://schemas.openxmlformats.org/officeDocument/2006/relationships/presProps" Target="presProps.xml"/><Relationship Id="rId28" Type="http://schemas.openxmlformats.org/officeDocument/2006/relationships/viewProps" Target="viewProps.xml"/><Relationship Id="rId29" Type="http://schemas.openxmlformats.org/officeDocument/2006/relationships/theme" Target="theme/theme1.xml"/><Relationship Id="rId3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6BFECD78-3C8E-49F2-8FAB-59489D168ABB}" type="datetimeFigureOut">
              <a:rPr lang="en-US" smtClean="0"/>
              <a:t>21/01/2015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27020199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6BFECD78-3C8E-49F2-8FAB-59489D168ABB}" type="datetimeFigureOut">
              <a:rPr lang="en-US" smtClean="0"/>
              <a:t>21/01/2015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2949498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6BFECD78-3C8E-49F2-8FAB-59489D168ABB}" type="datetimeFigureOut">
              <a:rPr lang="en-US" smtClean="0"/>
              <a:t>21/01/2015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4279412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6BFECD78-3C8E-49F2-8FAB-59489D168ABB}" type="datetimeFigureOut">
              <a:rPr lang="en-US" smtClean="0"/>
              <a:t>21/01/2015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22759333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6BFECD78-3C8E-49F2-8FAB-59489D168ABB}" type="datetimeFigureOut">
              <a:rPr lang="en-US" smtClean="0"/>
              <a:t>21/01/2015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7989526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6BFECD78-3C8E-49F2-8FAB-59489D168ABB}" type="datetimeFigureOut">
              <a:rPr lang="en-US" smtClean="0"/>
              <a:t>21/01/2015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034301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6BFECD78-3C8E-49F2-8FAB-59489D168ABB}" type="datetimeFigureOut">
              <a:rPr lang="en-US" smtClean="0"/>
              <a:t>21/01/2015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4179409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6BFECD78-3C8E-49F2-8FAB-59489D168ABB}" type="datetimeFigureOut">
              <a:rPr lang="en-US" smtClean="0"/>
              <a:t>21/01/2015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6560677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BFECD78-3C8E-49F2-8FAB-59489D168ABB}" type="datetimeFigureOut">
              <a:rPr lang="en-US" smtClean="0"/>
              <a:t>21/01/2015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2491287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6BFECD78-3C8E-49F2-8FAB-59489D168ABB}" type="datetimeFigureOut">
              <a:rPr lang="en-US" smtClean="0"/>
              <a:t>21/01/2015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27301161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Drag picture to placeholder or click icon to add</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6BFECD78-3C8E-49F2-8FAB-59489D168ABB}" type="datetimeFigureOut">
              <a:rPr lang="en-US" smtClean="0"/>
              <a:t>21/01/2015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50657455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BFECD78-3C8E-49F2-8FAB-59489D168ABB}" type="datetimeFigureOut">
              <a:rPr lang="en-US" smtClean="0"/>
              <a:t>21/01/2015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FB56013-B943-42BA-886F-6F9D4EB85E9D}" type="slidenum">
              <a:rPr lang="en-US" smtClean="0"/>
              <a:t>‹#›</a:t>
            </a:fld>
            <a:endParaRPr lang="en-US"/>
          </a:p>
        </p:txBody>
      </p:sp>
    </p:spTree>
    <p:extLst>
      <p:ext uri="{BB962C8B-B14F-4D97-AF65-F5344CB8AC3E}">
        <p14:creationId xmlns:p14="http://schemas.microsoft.com/office/powerpoint/2010/main" val="2557711237"/>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3600" dirty="0" smtClean="0"/>
              <a:t>PH251 Metaphysics</a:t>
            </a:r>
            <a:endParaRPr lang="en-US" sz="3600" dirty="0"/>
          </a:p>
        </p:txBody>
      </p:sp>
      <p:sp>
        <p:nvSpPr>
          <p:cNvPr id="3" name="Subtitle 2"/>
          <p:cNvSpPr>
            <a:spLocks noGrp="1"/>
          </p:cNvSpPr>
          <p:nvPr>
            <p:ph type="subTitle" idx="1"/>
          </p:nvPr>
        </p:nvSpPr>
        <p:spPr/>
        <p:txBody>
          <a:bodyPr/>
          <a:lstStyle/>
          <a:p>
            <a:r>
              <a:rPr lang="en-US" dirty="0" smtClean="0"/>
              <a:t>Week 3. Properties</a:t>
            </a:r>
            <a:endParaRPr lang="en-US" dirty="0"/>
          </a:p>
        </p:txBody>
      </p:sp>
    </p:spTree>
    <p:extLst>
      <p:ext uri="{BB962C8B-B14F-4D97-AF65-F5344CB8AC3E}">
        <p14:creationId xmlns:p14="http://schemas.microsoft.com/office/powerpoint/2010/main" val="22657448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Properties as Attributes</a:t>
            </a:r>
            <a:endParaRPr lang="en-US" sz="3600" dirty="0"/>
          </a:p>
        </p:txBody>
      </p:sp>
      <p:sp>
        <p:nvSpPr>
          <p:cNvPr id="3" name="Content Placeholder 2"/>
          <p:cNvSpPr>
            <a:spLocks noGrp="1"/>
          </p:cNvSpPr>
          <p:nvPr>
            <p:ph idx="1"/>
          </p:nvPr>
        </p:nvSpPr>
        <p:spPr/>
        <p:txBody>
          <a:bodyPr>
            <a:normAutofit lnSpcReduction="10000"/>
          </a:bodyPr>
          <a:lstStyle/>
          <a:p>
            <a:r>
              <a:rPr lang="en-US" dirty="0" smtClean="0"/>
              <a:t>Properties are universals; they are capable of repeated instantiation.</a:t>
            </a:r>
          </a:p>
          <a:p>
            <a:r>
              <a:rPr lang="en-US" dirty="0" smtClean="0"/>
              <a:t>Properties do not exist uninstantiated in some non-spatio-temporal realm.</a:t>
            </a:r>
          </a:p>
          <a:p>
            <a:r>
              <a:rPr lang="en-US" dirty="0" smtClean="0"/>
              <a:t>Properties are ‘in’ objects; parts of their structure.</a:t>
            </a:r>
          </a:p>
          <a:p>
            <a:r>
              <a:rPr lang="en-US" dirty="0" smtClean="0"/>
              <a:t>There are no disjunctive or negative properties. Properties must make a causal difference.</a:t>
            </a:r>
          </a:p>
          <a:p>
            <a:pPr marL="0" indent="0">
              <a:buNone/>
            </a:pPr>
            <a:endParaRPr lang="en-US" dirty="0"/>
          </a:p>
        </p:txBody>
      </p:sp>
    </p:spTree>
    <p:extLst>
      <p:ext uri="{BB962C8B-B14F-4D97-AF65-F5344CB8AC3E}">
        <p14:creationId xmlns:p14="http://schemas.microsoft.com/office/powerpoint/2010/main" val="42603275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Properties as Attributes</a:t>
            </a:r>
            <a:endParaRPr lang="en-US" sz="3600" dirty="0"/>
          </a:p>
        </p:txBody>
      </p:sp>
      <p:sp>
        <p:nvSpPr>
          <p:cNvPr id="3" name="Content Placeholder 2"/>
          <p:cNvSpPr>
            <a:spLocks noGrp="1"/>
          </p:cNvSpPr>
          <p:nvPr>
            <p:ph idx="1"/>
          </p:nvPr>
        </p:nvSpPr>
        <p:spPr/>
        <p:txBody>
          <a:bodyPr/>
          <a:lstStyle/>
          <a:p>
            <a:r>
              <a:rPr lang="en-US" i="1" dirty="0" smtClean="0"/>
              <a:t>For</a:t>
            </a:r>
          </a:p>
          <a:p>
            <a:r>
              <a:rPr lang="en-US" dirty="0" smtClean="0"/>
              <a:t>Explanatory power of universals in solving problem about shared colour, resemblance, etc.</a:t>
            </a:r>
          </a:p>
          <a:p>
            <a:r>
              <a:rPr lang="en-US" i="1" dirty="0" smtClean="0"/>
              <a:t>Against</a:t>
            </a:r>
          </a:p>
          <a:p>
            <a:r>
              <a:rPr lang="en-US" dirty="0" smtClean="0"/>
              <a:t>Multiple location</a:t>
            </a:r>
          </a:p>
          <a:p>
            <a:r>
              <a:rPr lang="en-US" dirty="0" smtClean="0"/>
              <a:t>What is it for a property to be ‘in’ a particular?</a:t>
            </a:r>
            <a:endParaRPr lang="en-US" dirty="0"/>
          </a:p>
        </p:txBody>
      </p:sp>
    </p:spTree>
    <p:extLst>
      <p:ext uri="{BB962C8B-B14F-4D97-AF65-F5344CB8AC3E}">
        <p14:creationId xmlns:p14="http://schemas.microsoft.com/office/powerpoint/2010/main" val="35882188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Tropes</a:t>
            </a:r>
            <a:endParaRPr lang="en-US" sz="3600" dirty="0"/>
          </a:p>
        </p:txBody>
      </p:sp>
      <p:sp>
        <p:nvSpPr>
          <p:cNvPr id="3" name="Content Placeholder 2"/>
          <p:cNvSpPr>
            <a:spLocks noGrp="1"/>
          </p:cNvSpPr>
          <p:nvPr>
            <p:ph idx="1"/>
          </p:nvPr>
        </p:nvSpPr>
        <p:spPr/>
        <p:txBody>
          <a:bodyPr>
            <a:normAutofit fontScale="77500" lnSpcReduction="20000"/>
          </a:bodyPr>
          <a:lstStyle/>
          <a:p>
            <a:r>
              <a:rPr lang="en-US" dirty="0"/>
              <a:t>“(I)t is plain that one way or another, properties must take on, or meet particularity in their instances. Consider two pieces of red cloth. There are two pieces of cloth, ex </a:t>
            </a:r>
            <a:r>
              <a:rPr lang="en-US" dirty="0" err="1"/>
              <a:t>hypothesi</a:t>
            </a:r>
            <a:r>
              <a:rPr lang="en-US" dirty="0"/>
              <a:t>. Each is red. So there are two occurrences of redness. Let them be two occurrences of the same shade of redness, so that difference in quality between them does not cloud the issue. We can show that there really are two pieces of cloth (and not, for example, that one is just a reflection of the other) by selective destruction—burn one, leaving the other unaffected. We can show that there really are two cases of redness in the same sort of way: dye one blue, leaving the other unaffected. In this case, there remain two pieces of cloth. </a:t>
            </a:r>
            <a:endParaRPr lang="en-US" dirty="0"/>
          </a:p>
        </p:txBody>
      </p:sp>
    </p:spTree>
    <p:extLst>
      <p:ext uri="{BB962C8B-B14F-4D97-AF65-F5344CB8AC3E}">
        <p14:creationId xmlns:p14="http://schemas.microsoft.com/office/powerpoint/2010/main" val="34382549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Tropes</a:t>
            </a:r>
            <a:endParaRPr lang="en-US" sz="3600" dirty="0"/>
          </a:p>
        </p:txBody>
      </p:sp>
      <p:sp>
        <p:nvSpPr>
          <p:cNvPr id="3" name="Content Placeholder 2"/>
          <p:cNvSpPr>
            <a:spLocks noGrp="1"/>
          </p:cNvSpPr>
          <p:nvPr>
            <p:ph idx="1"/>
          </p:nvPr>
        </p:nvSpPr>
        <p:spPr/>
        <p:txBody>
          <a:bodyPr>
            <a:normAutofit fontScale="85000" lnSpcReduction="20000"/>
          </a:bodyPr>
          <a:lstStyle/>
          <a:p>
            <a:r>
              <a:rPr lang="en-US" dirty="0"/>
              <a:t>But there do not remain two cases of redness. So the cases of redness here are not to be identified with the pieces of cloth. They are a pair of </a:t>
            </a:r>
            <a:r>
              <a:rPr lang="en-US" dirty="0" err="1"/>
              <a:t>somethings</a:t>
            </a:r>
            <a:r>
              <a:rPr lang="en-US" dirty="0"/>
              <a:t>, distinct from the pair of pieces of cloth. A pair of what? The fact that there are two of them, each with its bounded location, shows that they are particulars. The fact that they are a pair of </a:t>
            </a:r>
            <a:r>
              <a:rPr lang="en-US" dirty="0" err="1"/>
              <a:t>rednesses</a:t>
            </a:r>
            <a:r>
              <a:rPr lang="en-US" dirty="0"/>
              <a:t> shows them to be qualitative in nature. The simplest thesis about them is that they are not the compound or intersection of two distinct categories, but are as they seem to reflection to be, items both abstract and particular. Williams dubs abstract particulars </a:t>
            </a:r>
            <a:r>
              <a:rPr lang="en-US" i="1" dirty="0"/>
              <a:t>tropes</a:t>
            </a:r>
            <a:r>
              <a:rPr lang="en-US" dirty="0"/>
              <a:t>.” (Campbell, (1981): 299)</a:t>
            </a:r>
            <a:endParaRPr lang="en-GB" dirty="0"/>
          </a:p>
          <a:p>
            <a:endParaRPr lang="en-US" dirty="0"/>
          </a:p>
        </p:txBody>
      </p:sp>
    </p:spTree>
    <p:extLst>
      <p:ext uri="{BB962C8B-B14F-4D97-AF65-F5344CB8AC3E}">
        <p14:creationId xmlns:p14="http://schemas.microsoft.com/office/powerpoint/2010/main" val="22999021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Tropes</a:t>
            </a:r>
            <a:endParaRPr lang="en-US" sz="3600" dirty="0"/>
          </a:p>
        </p:txBody>
      </p:sp>
      <p:sp>
        <p:nvSpPr>
          <p:cNvPr id="3" name="Content Placeholder 2"/>
          <p:cNvSpPr>
            <a:spLocks noGrp="1"/>
          </p:cNvSpPr>
          <p:nvPr>
            <p:ph idx="1"/>
          </p:nvPr>
        </p:nvSpPr>
        <p:spPr/>
        <p:txBody>
          <a:bodyPr>
            <a:normAutofit fontScale="92500" lnSpcReduction="20000"/>
          </a:bodyPr>
          <a:lstStyle/>
          <a:p>
            <a:r>
              <a:rPr lang="en-US" dirty="0"/>
              <a:t>According to trope theorists, properties exist, but they are not universals, they are particulars. </a:t>
            </a:r>
            <a:endParaRPr lang="en-US" dirty="0" smtClean="0"/>
          </a:p>
          <a:p>
            <a:r>
              <a:rPr lang="en-US" dirty="0" smtClean="0"/>
              <a:t>The </a:t>
            </a:r>
            <a:r>
              <a:rPr lang="en-US" dirty="0"/>
              <a:t>trope theorist thinks that what accounts for the redness of the fire-engine and the post-box is that </a:t>
            </a:r>
            <a:r>
              <a:rPr lang="en-US" i="1" dirty="0"/>
              <a:t>each has a different </a:t>
            </a:r>
            <a:r>
              <a:rPr lang="en-US" i="1" dirty="0" smtClean="0"/>
              <a:t>particular property</a:t>
            </a:r>
            <a:r>
              <a:rPr lang="en-US" dirty="0"/>
              <a:t>:</a:t>
            </a:r>
            <a:endParaRPr lang="en-GB" dirty="0"/>
          </a:p>
          <a:p>
            <a:r>
              <a:rPr lang="en-US" i="1" dirty="0"/>
              <a:t>The fire-engine’s redness</a:t>
            </a:r>
            <a:endParaRPr lang="en-GB" dirty="0"/>
          </a:p>
          <a:p>
            <a:r>
              <a:rPr lang="en-US" i="1" dirty="0"/>
              <a:t>The post-box’s </a:t>
            </a:r>
            <a:r>
              <a:rPr lang="en-US" i="1" dirty="0" smtClean="0"/>
              <a:t>redness</a:t>
            </a:r>
          </a:p>
          <a:p>
            <a:r>
              <a:rPr lang="en-US" dirty="0"/>
              <a:t>F</a:t>
            </a:r>
            <a:r>
              <a:rPr lang="en-US" dirty="0" smtClean="0"/>
              <a:t>or </a:t>
            </a:r>
            <a:r>
              <a:rPr lang="en-US" dirty="0"/>
              <a:t>a particular, x, to possess a property is not for something universal to be instantiated, but for there to be </a:t>
            </a:r>
            <a:r>
              <a:rPr lang="en-US" i="1" dirty="0" smtClean="0"/>
              <a:t>a particular F</a:t>
            </a:r>
            <a:r>
              <a:rPr lang="en-US" i="1" dirty="0"/>
              <a:t>-ness </a:t>
            </a:r>
            <a:r>
              <a:rPr lang="en-US" dirty="0" smtClean="0"/>
              <a:t>(a trope) at </a:t>
            </a:r>
            <a:r>
              <a:rPr lang="en-US" dirty="0"/>
              <a:t>or </a:t>
            </a:r>
            <a:r>
              <a:rPr lang="en-US" dirty="0" smtClean="0"/>
              <a:t>in </a:t>
            </a:r>
            <a:r>
              <a:rPr lang="en-US" dirty="0"/>
              <a:t>x. </a:t>
            </a:r>
            <a:endParaRPr lang="en-GB" dirty="0"/>
          </a:p>
          <a:p>
            <a:endParaRPr lang="en-US" dirty="0"/>
          </a:p>
        </p:txBody>
      </p:sp>
    </p:spTree>
    <p:extLst>
      <p:ext uri="{BB962C8B-B14F-4D97-AF65-F5344CB8AC3E}">
        <p14:creationId xmlns:p14="http://schemas.microsoft.com/office/powerpoint/2010/main" val="35891780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Tropes</a:t>
            </a:r>
            <a:endParaRPr lang="en-US" sz="3600" dirty="0"/>
          </a:p>
        </p:txBody>
      </p:sp>
      <p:sp>
        <p:nvSpPr>
          <p:cNvPr id="3" name="Content Placeholder 2"/>
          <p:cNvSpPr>
            <a:spLocks noGrp="1"/>
          </p:cNvSpPr>
          <p:nvPr>
            <p:ph idx="1"/>
          </p:nvPr>
        </p:nvSpPr>
        <p:spPr/>
        <p:txBody>
          <a:bodyPr/>
          <a:lstStyle/>
          <a:p>
            <a:r>
              <a:rPr lang="en-US" i="1" dirty="0" smtClean="0"/>
              <a:t>For</a:t>
            </a:r>
          </a:p>
          <a:p>
            <a:r>
              <a:rPr lang="en-US" dirty="0" smtClean="0"/>
              <a:t>Ontological economy (does without universals)</a:t>
            </a:r>
          </a:p>
          <a:p>
            <a:r>
              <a:rPr lang="en-US" i="1" dirty="0" smtClean="0"/>
              <a:t>Against</a:t>
            </a:r>
          </a:p>
          <a:p>
            <a:r>
              <a:rPr lang="en-US" dirty="0" smtClean="0"/>
              <a:t>What is it for tropes to resemble one another? Isn’t resemblance a universal not a particular?</a:t>
            </a:r>
          </a:p>
        </p:txBody>
      </p:sp>
    </p:spTree>
    <p:extLst>
      <p:ext uri="{BB962C8B-B14F-4D97-AF65-F5344CB8AC3E}">
        <p14:creationId xmlns:p14="http://schemas.microsoft.com/office/powerpoint/2010/main" val="38882574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‘Ostrich Nominalism’</a:t>
            </a:r>
            <a:endParaRPr lang="en-US" sz="3600" dirty="0"/>
          </a:p>
        </p:txBody>
      </p:sp>
      <p:sp>
        <p:nvSpPr>
          <p:cNvPr id="3" name="Content Placeholder 2"/>
          <p:cNvSpPr>
            <a:spLocks noGrp="1"/>
          </p:cNvSpPr>
          <p:nvPr>
            <p:ph idx="1"/>
          </p:nvPr>
        </p:nvSpPr>
        <p:spPr/>
        <p:txBody>
          <a:bodyPr>
            <a:normAutofit lnSpcReduction="10000"/>
          </a:bodyPr>
          <a:lstStyle/>
          <a:p>
            <a:r>
              <a:rPr lang="en-US" dirty="0"/>
              <a:t>‘One may admit that there are red houses, roses, and sunsets, but deny, except as a popular and misleading manner of speaking, that they have anything in common. The words ‘houses’. ‘roses’, and ‘sunsets’ are true of sundry individual entities which are houses and roses and sunsets. And the word ‘red’ or ‘red object’ is true of each sundry individual objects which are red houses, red roses, red sunsets; </a:t>
            </a:r>
            <a:r>
              <a:rPr lang="en-US" dirty="0" smtClean="0"/>
              <a:t>..</a:t>
            </a:r>
            <a:endParaRPr lang="en-GB" dirty="0"/>
          </a:p>
        </p:txBody>
      </p:sp>
    </p:spTree>
    <p:extLst>
      <p:ext uri="{BB962C8B-B14F-4D97-AF65-F5344CB8AC3E}">
        <p14:creationId xmlns:p14="http://schemas.microsoft.com/office/powerpoint/2010/main" val="15050165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t>‘Ostrich Nominalism’</a:t>
            </a:r>
          </a:p>
        </p:txBody>
      </p:sp>
      <p:sp>
        <p:nvSpPr>
          <p:cNvPr id="3" name="Content Placeholder 2"/>
          <p:cNvSpPr>
            <a:spLocks noGrp="1"/>
          </p:cNvSpPr>
          <p:nvPr>
            <p:ph idx="1"/>
          </p:nvPr>
        </p:nvSpPr>
        <p:spPr/>
        <p:txBody>
          <a:bodyPr>
            <a:normAutofit fontScale="92500" lnSpcReduction="10000"/>
          </a:bodyPr>
          <a:lstStyle/>
          <a:p>
            <a:r>
              <a:rPr lang="en-US" dirty="0" smtClean="0"/>
              <a:t>…but </a:t>
            </a:r>
            <a:r>
              <a:rPr lang="en-US" dirty="0"/>
              <a:t>there is not, in addition, any entity whatever, individual or otherwise, which is named by the word ‘redness’, nor, for that matter, by the word ‘</a:t>
            </a:r>
            <a:r>
              <a:rPr lang="en-US" dirty="0" err="1"/>
              <a:t>househood</a:t>
            </a:r>
            <a:r>
              <a:rPr lang="en-US" dirty="0"/>
              <a:t>’, ‘</a:t>
            </a:r>
            <a:r>
              <a:rPr lang="en-US" dirty="0" err="1"/>
              <a:t>rosehood</a:t>
            </a:r>
            <a:r>
              <a:rPr lang="en-US" dirty="0"/>
              <a:t>’, ‘</a:t>
            </a:r>
            <a:r>
              <a:rPr lang="en-US" dirty="0" err="1"/>
              <a:t>sunsethood</a:t>
            </a:r>
            <a:r>
              <a:rPr lang="en-US" dirty="0"/>
              <a:t>’. That the houses and roses and sunsets are all of them red may be taken as ultimate and irreducible, and it may be held that </a:t>
            </a:r>
            <a:r>
              <a:rPr lang="en-US" dirty="0" err="1"/>
              <a:t>McX</a:t>
            </a:r>
            <a:r>
              <a:rPr lang="en-US" dirty="0"/>
              <a:t> is no better off, in point of real explanatory power, for all the occult entities which he posits under such names as ‘redness’.” (1948: 11)</a:t>
            </a:r>
            <a:endParaRPr lang="en-GB" dirty="0"/>
          </a:p>
          <a:p>
            <a:endParaRPr lang="en-US" dirty="0"/>
          </a:p>
        </p:txBody>
      </p:sp>
    </p:spTree>
    <p:extLst>
      <p:ext uri="{BB962C8B-B14F-4D97-AF65-F5344CB8AC3E}">
        <p14:creationId xmlns:p14="http://schemas.microsoft.com/office/powerpoint/2010/main" val="24762648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‘Ostrich Nominalism’</a:t>
            </a:r>
            <a:endParaRPr lang="en-US" sz="3600" dirty="0"/>
          </a:p>
        </p:txBody>
      </p:sp>
      <p:sp>
        <p:nvSpPr>
          <p:cNvPr id="3" name="Content Placeholder 2"/>
          <p:cNvSpPr>
            <a:spLocks noGrp="1"/>
          </p:cNvSpPr>
          <p:nvPr>
            <p:ph idx="1"/>
          </p:nvPr>
        </p:nvSpPr>
        <p:spPr/>
        <p:txBody>
          <a:bodyPr>
            <a:normAutofit fontScale="85000" lnSpcReduction="10000"/>
          </a:bodyPr>
          <a:lstStyle/>
          <a:p>
            <a:r>
              <a:rPr lang="en-US" dirty="0" smtClean="0"/>
              <a:t>x </a:t>
            </a:r>
            <a:r>
              <a:rPr lang="en-US" dirty="0"/>
              <a:t>is F </a:t>
            </a:r>
            <a:r>
              <a:rPr lang="en-US" dirty="0" err="1"/>
              <a:t>iff</a:t>
            </a:r>
            <a:r>
              <a:rPr lang="en-US" dirty="0"/>
              <a:t> ‘F’ is true of x (or x ‘falls under’ the concept F)</a:t>
            </a:r>
            <a:endParaRPr lang="en-GB" dirty="0"/>
          </a:p>
          <a:p>
            <a:r>
              <a:rPr lang="en-US" dirty="0"/>
              <a:t>(e.g.: The fire engine is red </a:t>
            </a:r>
            <a:r>
              <a:rPr lang="en-US" dirty="0" err="1"/>
              <a:t>iff</a:t>
            </a:r>
            <a:r>
              <a:rPr lang="en-US" dirty="0"/>
              <a:t> ‘red’ is true of the fire engine (or the fire engine falls under the concept ‘F’)</a:t>
            </a:r>
            <a:endParaRPr lang="en-GB" dirty="0"/>
          </a:p>
          <a:p>
            <a:r>
              <a:rPr lang="en-US" dirty="0" smtClean="0"/>
              <a:t>(1)-(3)? The </a:t>
            </a:r>
            <a:r>
              <a:rPr lang="en-US" dirty="0"/>
              <a:t>fire engine and the post-box are the same colour because both of them are red (fall under ‘red’). If (2) means anything more than that ‘red’ is true of both the fire engine and the post box, it is false. As for (3) the fire engine and the post box resemble one another simply in both being red. </a:t>
            </a:r>
            <a:endParaRPr lang="en-GB" dirty="0"/>
          </a:p>
          <a:p>
            <a:endParaRPr lang="en-US" dirty="0"/>
          </a:p>
        </p:txBody>
      </p:sp>
    </p:spTree>
    <p:extLst>
      <p:ext uri="{BB962C8B-B14F-4D97-AF65-F5344CB8AC3E}">
        <p14:creationId xmlns:p14="http://schemas.microsoft.com/office/powerpoint/2010/main" val="13291516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Ostrich Nominalism</a:t>
            </a:r>
            <a:endParaRPr lang="en-US" sz="3600" dirty="0"/>
          </a:p>
        </p:txBody>
      </p:sp>
      <p:sp>
        <p:nvSpPr>
          <p:cNvPr id="3" name="Content Placeholder 2"/>
          <p:cNvSpPr>
            <a:spLocks noGrp="1"/>
          </p:cNvSpPr>
          <p:nvPr>
            <p:ph idx="1"/>
          </p:nvPr>
        </p:nvSpPr>
        <p:spPr/>
        <p:txBody>
          <a:bodyPr/>
          <a:lstStyle/>
          <a:p>
            <a:r>
              <a:rPr lang="en-US" i="1" dirty="0" smtClean="0"/>
              <a:t>For</a:t>
            </a:r>
          </a:p>
          <a:p>
            <a:r>
              <a:rPr lang="en-US" dirty="0" smtClean="0"/>
              <a:t>Economy in ontology</a:t>
            </a:r>
          </a:p>
          <a:p>
            <a:r>
              <a:rPr lang="en-US" i="1" dirty="0" smtClean="0"/>
              <a:t>Against</a:t>
            </a:r>
          </a:p>
          <a:p>
            <a:r>
              <a:rPr lang="en-US" dirty="0" smtClean="0"/>
              <a:t>Does it explain anything (or a refusal to offer an explanation?)</a:t>
            </a:r>
          </a:p>
          <a:p>
            <a:r>
              <a:rPr lang="en-US" dirty="0" smtClean="0"/>
              <a:t>General reference (“Humility is a virtue”?)</a:t>
            </a:r>
          </a:p>
        </p:txBody>
      </p:sp>
    </p:spTree>
    <p:extLst>
      <p:ext uri="{BB962C8B-B14F-4D97-AF65-F5344CB8AC3E}">
        <p14:creationId xmlns:p14="http://schemas.microsoft.com/office/powerpoint/2010/main" val="313837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Introduction</a:t>
            </a:r>
            <a:endParaRPr lang="en-US" sz="3600" dirty="0"/>
          </a:p>
        </p:txBody>
      </p:sp>
      <p:sp>
        <p:nvSpPr>
          <p:cNvPr id="3" name="Content Placeholder 2"/>
          <p:cNvSpPr>
            <a:spLocks noGrp="1"/>
          </p:cNvSpPr>
          <p:nvPr>
            <p:ph idx="1"/>
          </p:nvPr>
        </p:nvSpPr>
        <p:spPr/>
        <p:txBody>
          <a:bodyPr/>
          <a:lstStyle/>
          <a:p>
            <a:r>
              <a:rPr lang="en-US" dirty="0" smtClean="0"/>
              <a:t>We </a:t>
            </a:r>
            <a:r>
              <a:rPr lang="en-US" dirty="0"/>
              <a:t>seem to distinguish between particular things and their </a:t>
            </a:r>
            <a:r>
              <a:rPr lang="en-US" dirty="0" smtClean="0"/>
              <a:t>properties.</a:t>
            </a:r>
          </a:p>
          <a:p>
            <a:r>
              <a:rPr lang="en-US" dirty="0" smtClean="0"/>
              <a:t>We </a:t>
            </a:r>
            <a:r>
              <a:rPr lang="en-US" dirty="0"/>
              <a:t>distinguish between me and my height, or my weight, for </a:t>
            </a:r>
            <a:r>
              <a:rPr lang="en-US" dirty="0" smtClean="0"/>
              <a:t>example.</a:t>
            </a:r>
          </a:p>
          <a:p>
            <a:r>
              <a:rPr lang="en-US" dirty="0" smtClean="0"/>
              <a:t>But </a:t>
            </a:r>
            <a:r>
              <a:rPr lang="en-US" dirty="0"/>
              <a:t>what are properties</a:t>
            </a:r>
            <a:r>
              <a:rPr lang="en-US" dirty="0" smtClean="0"/>
              <a:t>?</a:t>
            </a:r>
            <a:endParaRPr lang="en-US" dirty="0"/>
          </a:p>
        </p:txBody>
      </p:sp>
    </p:spTree>
    <p:extLst>
      <p:ext uri="{BB962C8B-B14F-4D97-AF65-F5344CB8AC3E}">
        <p14:creationId xmlns:p14="http://schemas.microsoft.com/office/powerpoint/2010/main" val="29144004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Class nominalism: Lewis (1986)</a:t>
            </a:r>
            <a:endParaRPr lang="en-US" sz="3600" dirty="0"/>
          </a:p>
        </p:txBody>
      </p:sp>
      <p:sp>
        <p:nvSpPr>
          <p:cNvPr id="3" name="Content Placeholder 2"/>
          <p:cNvSpPr>
            <a:spLocks noGrp="1"/>
          </p:cNvSpPr>
          <p:nvPr>
            <p:ph idx="1"/>
          </p:nvPr>
        </p:nvSpPr>
        <p:spPr/>
        <p:txBody>
          <a:bodyPr>
            <a:normAutofit fontScale="85000" lnSpcReduction="10000"/>
          </a:bodyPr>
          <a:lstStyle/>
          <a:p>
            <a:r>
              <a:rPr lang="en-US" dirty="0" smtClean="0"/>
              <a:t>A </a:t>
            </a:r>
            <a:r>
              <a:rPr lang="en-US" dirty="0"/>
              <a:t>class = a group or collection of things. (Classes are abstract particulars, but they are still </a:t>
            </a:r>
            <a:r>
              <a:rPr lang="en-US" dirty="0" smtClean="0"/>
              <a:t>particulars)</a:t>
            </a:r>
          </a:p>
          <a:p>
            <a:r>
              <a:rPr lang="en-US" dirty="0" smtClean="0"/>
              <a:t>x </a:t>
            </a:r>
            <a:r>
              <a:rPr lang="en-US" dirty="0"/>
              <a:t>is F </a:t>
            </a:r>
            <a:r>
              <a:rPr lang="en-US" dirty="0" err="1"/>
              <a:t>iff</a:t>
            </a:r>
            <a:r>
              <a:rPr lang="en-US" dirty="0"/>
              <a:t> x is a member of the class of F things</a:t>
            </a:r>
            <a:endParaRPr lang="en-GB" dirty="0"/>
          </a:p>
          <a:p>
            <a:r>
              <a:rPr lang="en-US" dirty="0" smtClean="0"/>
              <a:t>A </a:t>
            </a:r>
            <a:r>
              <a:rPr lang="en-US" dirty="0"/>
              <a:t>property </a:t>
            </a:r>
            <a:r>
              <a:rPr lang="en-US" dirty="0" smtClean="0"/>
              <a:t>is </a:t>
            </a:r>
            <a:r>
              <a:rPr lang="en-US" dirty="0"/>
              <a:t>identified with </a:t>
            </a:r>
            <a:r>
              <a:rPr lang="en-US" dirty="0" smtClean="0"/>
              <a:t>a particular </a:t>
            </a:r>
            <a:r>
              <a:rPr lang="en-US" dirty="0"/>
              <a:t>(a class of particulars).</a:t>
            </a:r>
            <a:endParaRPr lang="en-GB" dirty="0"/>
          </a:p>
          <a:p>
            <a:r>
              <a:rPr lang="en-US" dirty="0" smtClean="0"/>
              <a:t>the </a:t>
            </a:r>
            <a:r>
              <a:rPr lang="en-US" dirty="0"/>
              <a:t>property ‘redness’ or ‘red’ = the class of red things (all the red things there are)</a:t>
            </a:r>
            <a:endParaRPr lang="en-GB" dirty="0"/>
          </a:p>
          <a:p>
            <a:r>
              <a:rPr lang="en-US" dirty="0"/>
              <a:t>x is red </a:t>
            </a:r>
            <a:r>
              <a:rPr lang="en-US" dirty="0" err="1"/>
              <a:t>iff</a:t>
            </a:r>
            <a:r>
              <a:rPr lang="en-US" dirty="0"/>
              <a:t> x is a member of the class of red things</a:t>
            </a:r>
            <a:endParaRPr lang="en-GB" dirty="0"/>
          </a:p>
          <a:p>
            <a:r>
              <a:rPr lang="en-US" dirty="0"/>
              <a:t>x is 6ft tall </a:t>
            </a:r>
            <a:r>
              <a:rPr lang="en-US" dirty="0" err="1"/>
              <a:t>iff</a:t>
            </a:r>
            <a:r>
              <a:rPr lang="en-US" dirty="0"/>
              <a:t> x is a member of the class of 6ft tall </a:t>
            </a:r>
            <a:r>
              <a:rPr lang="en-US" dirty="0" smtClean="0"/>
              <a:t>things</a:t>
            </a:r>
            <a:endParaRPr lang="en-GB" dirty="0"/>
          </a:p>
          <a:p>
            <a:pPr marL="0" indent="0">
              <a:buNone/>
            </a:pPr>
            <a:endParaRPr lang="en-US" dirty="0"/>
          </a:p>
        </p:txBody>
      </p:sp>
    </p:spTree>
    <p:extLst>
      <p:ext uri="{BB962C8B-B14F-4D97-AF65-F5344CB8AC3E}">
        <p14:creationId xmlns:p14="http://schemas.microsoft.com/office/powerpoint/2010/main" val="183807496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Class Nominalism: Lewis (1986)</a:t>
            </a:r>
            <a:endParaRPr lang="en-US" sz="3600" dirty="0"/>
          </a:p>
        </p:txBody>
      </p:sp>
      <p:sp>
        <p:nvSpPr>
          <p:cNvPr id="3" name="Content Placeholder 2"/>
          <p:cNvSpPr>
            <a:spLocks noGrp="1"/>
          </p:cNvSpPr>
          <p:nvPr>
            <p:ph idx="1"/>
          </p:nvPr>
        </p:nvSpPr>
        <p:spPr/>
        <p:txBody>
          <a:bodyPr>
            <a:normAutofit fontScale="77500" lnSpcReduction="20000"/>
          </a:bodyPr>
          <a:lstStyle/>
          <a:p>
            <a:r>
              <a:rPr lang="en-US" i="1" dirty="0"/>
              <a:t>For</a:t>
            </a:r>
            <a:r>
              <a:rPr lang="en-US" dirty="0"/>
              <a:t>:</a:t>
            </a:r>
            <a:endParaRPr lang="en-GB" dirty="0"/>
          </a:p>
          <a:p>
            <a:r>
              <a:rPr lang="en-US" dirty="0" smtClean="0"/>
              <a:t>We </a:t>
            </a:r>
            <a:r>
              <a:rPr lang="en-US" dirty="0"/>
              <a:t>have an ontology that is more economical than realism, in that it doesn’t involve universals (at least traditional universals) only collections of particular concrete objects.</a:t>
            </a:r>
            <a:endParaRPr lang="en-GB" dirty="0"/>
          </a:p>
          <a:p>
            <a:r>
              <a:rPr lang="en-US" dirty="0" smtClean="0"/>
              <a:t>We </a:t>
            </a:r>
            <a:r>
              <a:rPr lang="en-US" dirty="0"/>
              <a:t>have an elegant account of what it is for something to have a </a:t>
            </a:r>
            <a:r>
              <a:rPr lang="en-US" dirty="0" smtClean="0"/>
              <a:t>property.</a:t>
            </a:r>
          </a:p>
          <a:p>
            <a:r>
              <a:rPr lang="en-US" i="1" dirty="0" smtClean="0"/>
              <a:t>Against</a:t>
            </a:r>
            <a:r>
              <a:rPr lang="en-US" dirty="0"/>
              <a:t>: (See Armstrong (1989), (1992)</a:t>
            </a:r>
            <a:r>
              <a:rPr lang="en-US" dirty="0" smtClean="0"/>
              <a:t>)</a:t>
            </a:r>
          </a:p>
          <a:p>
            <a:r>
              <a:rPr lang="en-US" dirty="0" smtClean="0"/>
              <a:t>Promiscuity?</a:t>
            </a:r>
            <a:endParaRPr lang="en-GB" dirty="0"/>
          </a:p>
          <a:p>
            <a:r>
              <a:rPr lang="en-US" dirty="0" smtClean="0"/>
              <a:t>Co-extensiveness: If </a:t>
            </a:r>
            <a:r>
              <a:rPr lang="en-US" dirty="0"/>
              <a:t>properties consist of the class of things that actually fall within the extension of a concept or term, and classes are individuated in terms of their members then we cannot distinguish co-extensive </a:t>
            </a:r>
            <a:r>
              <a:rPr lang="en-US" dirty="0" smtClean="0"/>
              <a:t>properties</a:t>
            </a:r>
            <a:r>
              <a:rPr lang="en-US" dirty="0"/>
              <a:t> </a:t>
            </a:r>
            <a:r>
              <a:rPr lang="en-US" dirty="0" smtClean="0"/>
              <a:t>(renate and cordate, for example).</a:t>
            </a:r>
            <a:endParaRPr lang="en-GB" dirty="0"/>
          </a:p>
        </p:txBody>
      </p:sp>
    </p:spTree>
    <p:extLst>
      <p:ext uri="{BB962C8B-B14F-4D97-AF65-F5344CB8AC3E}">
        <p14:creationId xmlns:p14="http://schemas.microsoft.com/office/powerpoint/2010/main" val="427001373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Resemblance nominalism: Price (1953)</a:t>
            </a:r>
            <a:endParaRPr lang="en-US" sz="3600" dirty="0"/>
          </a:p>
        </p:txBody>
      </p:sp>
      <p:sp>
        <p:nvSpPr>
          <p:cNvPr id="3" name="Content Placeholder 2"/>
          <p:cNvSpPr>
            <a:spLocks noGrp="1"/>
          </p:cNvSpPr>
          <p:nvPr>
            <p:ph idx="1"/>
          </p:nvPr>
        </p:nvSpPr>
        <p:spPr/>
        <p:txBody>
          <a:bodyPr>
            <a:normAutofit fontScale="92500" lnSpcReduction="20000"/>
          </a:bodyPr>
          <a:lstStyle/>
          <a:p>
            <a:r>
              <a:rPr lang="en-US" dirty="0"/>
              <a:t>x is F </a:t>
            </a:r>
            <a:r>
              <a:rPr lang="en-US" dirty="0" err="1"/>
              <a:t>iff</a:t>
            </a:r>
            <a:r>
              <a:rPr lang="en-US" dirty="0"/>
              <a:t> x resembles an F thing  (is like an F thing) (or, perhaps, resembles a paradigmatically red thing, or a red exemplar).</a:t>
            </a:r>
            <a:endParaRPr lang="en-GB" dirty="0"/>
          </a:p>
          <a:p>
            <a:r>
              <a:rPr lang="en-US" dirty="0"/>
              <a:t>“The class of red things, we said, consists of everything that resembles the post box, the tomato and the brick, as closely as they resemble each other. It could equally be said to consist of everything which resembles a certain bit of sealing wax, a certain blushing face, and a certain sunset sky as closely as they resemble each other.” (1953: 77)</a:t>
            </a:r>
            <a:endParaRPr lang="en-GB" dirty="0"/>
          </a:p>
          <a:p>
            <a:endParaRPr lang="en-US" dirty="0"/>
          </a:p>
        </p:txBody>
      </p:sp>
    </p:spTree>
    <p:extLst>
      <p:ext uri="{BB962C8B-B14F-4D97-AF65-F5344CB8AC3E}">
        <p14:creationId xmlns:p14="http://schemas.microsoft.com/office/powerpoint/2010/main" val="354194250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Resemblance nominalism: Price (1953)</a:t>
            </a:r>
            <a:endParaRPr lang="en-US" sz="3600" dirty="0"/>
          </a:p>
        </p:txBody>
      </p:sp>
      <p:sp>
        <p:nvSpPr>
          <p:cNvPr id="3" name="Content Placeholder 2"/>
          <p:cNvSpPr>
            <a:spLocks noGrp="1"/>
          </p:cNvSpPr>
          <p:nvPr>
            <p:ph idx="1"/>
          </p:nvPr>
        </p:nvSpPr>
        <p:spPr/>
        <p:txBody>
          <a:bodyPr>
            <a:normAutofit/>
          </a:bodyPr>
          <a:lstStyle/>
          <a:p>
            <a:r>
              <a:rPr lang="en-US" i="1" dirty="0" smtClean="0"/>
              <a:t>For</a:t>
            </a:r>
          </a:p>
          <a:p>
            <a:r>
              <a:rPr lang="en-US" dirty="0" smtClean="0"/>
              <a:t>Economical</a:t>
            </a:r>
          </a:p>
          <a:p>
            <a:r>
              <a:rPr lang="en-US" dirty="0" smtClean="0"/>
              <a:t>Resemblance is a familiar, non-technical, notion.</a:t>
            </a:r>
          </a:p>
        </p:txBody>
      </p:sp>
    </p:spTree>
    <p:extLst>
      <p:ext uri="{BB962C8B-B14F-4D97-AF65-F5344CB8AC3E}">
        <p14:creationId xmlns:p14="http://schemas.microsoft.com/office/powerpoint/2010/main" val="93958185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Resemblance nominalism: Price (1953)</a:t>
            </a:r>
            <a:endParaRPr lang="en-US" sz="3600" dirty="0"/>
          </a:p>
        </p:txBody>
      </p:sp>
      <p:sp>
        <p:nvSpPr>
          <p:cNvPr id="3" name="Content Placeholder 2"/>
          <p:cNvSpPr>
            <a:spLocks noGrp="1"/>
          </p:cNvSpPr>
          <p:nvPr>
            <p:ph idx="1"/>
          </p:nvPr>
        </p:nvSpPr>
        <p:spPr/>
        <p:txBody>
          <a:bodyPr>
            <a:normAutofit fontScale="62500" lnSpcReduction="20000"/>
          </a:bodyPr>
          <a:lstStyle/>
          <a:p>
            <a:r>
              <a:rPr lang="en-US" i="1" dirty="0"/>
              <a:t>Against</a:t>
            </a:r>
          </a:p>
          <a:p>
            <a:r>
              <a:rPr lang="en-US" dirty="0" smtClean="0"/>
              <a:t>The </a:t>
            </a:r>
            <a:r>
              <a:rPr lang="en-US" dirty="0"/>
              <a:t>account mentions ‘an F thing’. But it is natural to understand ‘an F thing’ is an object which is F, or has the property F. At least, what it is to be an F thing appears to be just what is in question</a:t>
            </a:r>
            <a:r>
              <a:rPr lang="en-US" dirty="0" smtClean="0"/>
              <a:t>.</a:t>
            </a:r>
          </a:p>
          <a:p>
            <a:r>
              <a:rPr lang="en-US" dirty="0" smtClean="0"/>
              <a:t>Resemblance to red object is not sufficient to be red. </a:t>
            </a:r>
          </a:p>
          <a:p>
            <a:r>
              <a:rPr lang="en-US" dirty="0" smtClean="0"/>
              <a:t>Of </a:t>
            </a:r>
            <a:r>
              <a:rPr lang="en-US" dirty="0"/>
              <a:t>course, the response is that we are interested in its resemblance with respect to colour. But isn’t this resemblance with respect to the colour property of the object? (So, introducing the notion of an object possessing a property into a discussion which was supposed to explain it.)</a:t>
            </a:r>
            <a:endParaRPr lang="en-GB" dirty="0"/>
          </a:p>
          <a:p>
            <a:r>
              <a:rPr lang="en-US" dirty="0" smtClean="0"/>
              <a:t>In </a:t>
            </a:r>
            <a:r>
              <a:rPr lang="en-US" dirty="0"/>
              <a:t>addition, at the heart of the discussion is the notion of resemblance. But (as I noted in connection with trope theory) isn’t resemblance a two-place relational property, a universal that is capable of being exemplified or instantiated wherever there are things that resemble one another? </a:t>
            </a:r>
            <a:r>
              <a:rPr lang="en-US" dirty="0" smtClean="0"/>
              <a:t> (See Price (1953) for sophisticated attempts to deal with these problems).</a:t>
            </a:r>
            <a:endParaRPr lang="en-GB" dirty="0"/>
          </a:p>
          <a:p>
            <a:endParaRPr lang="en-US" dirty="0"/>
          </a:p>
          <a:p>
            <a:endParaRPr lang="en-US" dirty="0"/>
          </a:p>
        </p:txBody>
      </p:sp>
    </p:spTree>
    <p:extLst>
      <p:ext uri="{BB962C8B-B14F-4D97-AF65-F5344CB8AC3E}">
        <p14:creationId xmlns:p14="http://schemas.microsoft.com/office/powerpoint/2010/main" val="22284616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Why properties?</a:t>
            </a:r>
            <a:endParaRPr lang="en-US" sz="3600" dirty="0"/>
          </a:p>
        </p:txBody>
      </p:sp>
      <p:sp>
        <p:nvSpPr>
          <p:cNvPr id="3" name="Content Placeholder 2"/>
          <p:cNvSpPr>
            <a:spLocks noGrp="1"/>
          </p:cNvSpPr>
          <p:nvPr>
            <p:ph idx="1"/>
          </p:nvPr>
        </p:nvSpPr>
        <p:spPr/>
        <p:txBody>
          <a:bodyPr/>
          <a:lstStyle/>
          <a:p>
            <a:r>
              <a:rPr lang="en-US" dirty="0"/>
              <a:t>(1) The fire engine and the post box are the same colour.</a:t>
            </a:r>
            <a:endParaRPr lang="en-GB" dirty="0"/>
          </a:p>
          <a:p>
            <a:r>
              <a:rPr lang="en-US" dirty="0"/>
              <a:t>(2) The fire engine and the post box have something in common.</a:t>
            </a:r>
            <a:endParaRPr lang="en-GB" dirty="0"/>
          </a:p>
          <a:p>
            <a:r>
              <a:rPr lang="en-US" dirty="0"/>
              <a:t>(3) The fire engine and the post box resemble one another (they are like one another) with respect to their colour.</a:t>
            </a:r>
            <a:endParaRPr lang="en-GB" dirty="0"/>
          </a:p>
          <a:p>
            <a:r>
              <a:rPr lang="en-US" dirty="0"/>
              <a:t>What makes (1)-(3) true?</a:t>
            </a:r>
            <a:r>
              <a:rPr lang="en-GB" dirty="0"/>
              <a:t> </a:t>
            </a:r>
            <a:endParaRPr lang="en-US" dirty="0"/>
          </a:p>
        </p:txBody>
      </p:sp>
    </p:spTree>
    <p:extLst>
      <p:ext uri="{BB962C8B-B14F-4D97-AF65-F5344CB8AC3E}">
        <p14:creationId xmlns:p14="http://schemas.microsoft.com/office/powerpoint/2010/main" val="27974112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Particulars as ‘ways things are’</a:t>
            </a:r>
            <a:endParaRPr lang="en-US" sz="3600" dirty="0"/>
          </a:p>
        </p:txBody>
      </p:sp>
      <p:sp>
        <p:nvSpPr>
          <p:cNvPr id="3" name="Content Placeholder 2"/>
          <p:cNvSpPr>
            <a:spLocks noGrp="1"/>
          </p:cNvSpPr>
          <p:nvPr>
            <p:ph idx="1"/>
          </p:nvPr>
        </p:nvSpPr>
        <p:spPr/>
        <p:txBody>
          <a:bodyPr>
            <a:normAutofit fontScale="85000" lnSpcReduction="10000"/>
          </a:bodyPr>
          <a:lstStyle/>
          <a:p>
            <a:r>
              <a:rPr lang="en-US" dirty="0"/>
              <a:t>As well as fire engines and post boxes there are ‘how particulars are’, or ‘what ways they are’. A </a:t>
            </a:r>
            <a:r>
              <a:rPr lang="en-US" i="1" dirty="0"/>
              <a:t>property</a:t>
            </a:r>
            <a:r>
              <a:rPr lang="en-US" dirty="0"/>
              <a:t> (or attribute) is a way a particular is or can be. (Here being red or redness). </a:t>
            </a:r>
            <a:endParaRPr lang="en-GB" dirty="0"/>
          </a:p>
          <a:p>
            <a:r>
              <a:rPr lang="en-US" dirty="0"/>
              <a:t>(1*) The fire engine and the post box are both red</a:t>
            </a:r>
            <a:endParaRPr lang="en-GB" dirty="0"/>
          </a:p>
          <a:p>
            <a:r>
              <a:rPr lang="en-US" dirty="0"/>
              <a:t>(2*) The fire engine and the post box have redness/being red in common</a:t>
            </a:r>
            <a:endParaRPr lang="en-GB" dirty="0"/>
          </a:p>
          <a:p>
            <a:r>
              <a:rPr lang="en-US" dirty="0"/>
              <a:t>(3*) The fire engine and the post box resemble one another with respect to their colour because they have the same colour property (i.e. redness).</a:t>
            </a:r>
            <a:endParaRPr lang="en-GB" dirty="0"/>
          </a:p>
          <a:p>
            <a:endParaRPr lang="en-US" dirty="0"/>
          </a:p>
        </p:txBody>
      </p:sp>
    </p:spTree>
    <p:extLst>
      <p:ext uri="{BB962C8B-B14F-4D97-AF65-F5344CB8AC3E}">
        <p14:creationId xmlns:p14="http://schemas.microsoft.com/office/powerpoint/2010/main" val="27705128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Terminology</a:t>
            </a:r>
            <a:endParaRPr lang="en-US" sz="3600" dirty="0"/>
          </a:p>
        </p:txBody>
      </p:sp>
      <p:sp>
        <p:nvSpPr>
          <p:cNvPr id="3" name="Content Placeholder 2"/>
          <p:cNvSpPr>
            <a:spLocks noGrp="1"/>
          </p:cNvSpPr>
          <p:nvPr>
            <p:ph idx="1"/>
          </p:nvPr>
        </p:nvSpPr>
        <p:spPr/>
        <p:txBody>
          <a:bodyPr>
            <a:normAutofit fontScale="77500" lnSpcReduction="20000"/>
          </a:bodyPr>
          <a:lstStyle/>
          <a:p>
            <a:r>
              <a:rPr lang="en-US" dirty="0" smtClean="0"/>
              <a:t>x </a:t>
            </a:r>
            <a:r>
              <a:rPr lang="en-US" dirty="0"/>
              <a:t>is a </a:t>
            </a:r>
            <a:r>
              <a:rPr lang="en-US" i="1" dirty="0"/>
              <a:t>particular</a:t>
            </a:r>
            <a:r>
              <a:rPr lang="en-US" dirty="0"/>
              <a:t> </a:t>
            </a:r>
            <a:r>
              <a:rPr lang="en-US" dirty="0" err="1"/>
              <a:t>iff</a:t>
            </a:r>
            <a:r>
              <a:rPr lang="en-US" dirty="0"/>
              <a:t> x is something that can be an example or an instance of something but cannot itself be exemplified or instantiated (that is to say; there cannot be examples or instances of it). (My pen, me, you)</a:t>
            </a:r>
            <a:endParaRPr lang="en-GB" dirty="0"/>
          </a:p>
          <a:p>
            <a:r>
              <a:rPr lang="en-US" dirty="0" smtClean="0"/>
              <a:t>x </a:t>
            </a:r>
            <a:r>
              <a:rPr lang="en-US" dirty="0"/>
              <a:t>is a </a:t>
            </a:r>
            <a:r>
              <a:rPr lang="en-US" i="1" dirty="0"/>
              <a:t>universal</a:t>
            </a:r>
            <a:r>
              <a:rPr lang="en-US" dirty="0"/>
              <a:t> </a:t>
            </a:r>
            <a:r>
              <a:rPr lang="en-US" dirty="0" err="1"/>
              <a:t>iff</a:t>
            </a:r>
            <a:r>
              <a:rPr lang="en-US" dirty="0"/>
              <a:t> x is something which can be exemplified or instantiated (there can be examples of x or instances of it). (The building-types house and hospital. The Platonic form/idea of justice.)</a:t>
            </a:r>
            <a:endParaRPr lang="en-GB" dirty="0"/>
          </a:p>
          <a:p>
            <a:r>
              <a:rPr lang="en-US" i="1" dirty="0" smtClean="0"/>
              <a:t>Realism</a:t>
            </a:r>
            <a:r>
              <a:rPr lang="en-US" dirty="0" smtClean="0"/>
              <a:t> </a:t>
            </a:r>
            <a:r>
              <a:rPr lang="en-US" dirty="0"/>
              <a:t>about properties is the view that properties are universals. </a:t>
            </a:r>
            <a:endParaRPr lang="en-GB" dirty="0"/>
          </a:p>
          <a:p>
            <a:r>
              <a:rPr lang="en-US" i="1" dirty="0" smtClean="0"/>
              <a:t>Nominalism</a:t>
            </a:r>
            <a:r>
              <a:rPr lang="en-US" dirty="0" smtClean="0"/>
              <a:t> </a:t>
            </a:r>
            <a:r>
              <a:rPr lang="en-US" dirty="0"/>
              <a:t>about properties is the view that properties are </a:t>
            </a:r>
            <a:r>
              <a:rPr lang="en-US" dirty="0" smtClean="0"/>
              <a:t>particulars, </a:t>
            </a:r>
            <a:r>
              <a:rPr lang="en-US" dirty="0"/>
              <a:t>or that there are no properties at all</a:t>
            </a:r>
            <a:r>
              <a:rPr lang="en-US" dirty="0" smtClean="0"/>
              <a:t>.</a:t>
            </a:r>
            <a:endParaRPr lang="en-US" dirty="0"/>
          </a:p>
        </p:txBody>
      </p:sp>
    </p:spTree>
    <p:extLst>
      <p:ext uri="{BB962C8B-B14F-4D97-AF65-F5344CB8AC3E}">
        <p14:creationId xmlns:p14="http://schemas.microsoft.com/office/powerpoint/2010/main" val="21487213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smtClean="0"/>
              <a:t>Russell (1912): Properties as Platonic Universals</a:t>
            </a:r>
            <a:endParaRPr lang="en-US" sz="3600" dirty="0"/>
          </a:p>
        </p:txBody>
      </p:sp>
      <p:sp>
        <p:nvSpPr>
          <p:cNvPr id="3" name="Content Placeholder 2"/>
          <p:cNvSpPr>
            <a:spLocks noGrp="1"/>
          </p:cNvSpPr>
          <p:nvPr>
            <p:ph idx="1"/>
          </p:nvPr>
        </p:nvSpPr>
        <p:spPr/>
        <p:txBody>
          <a:bodyPr/>
          <a:lstStyle/>
          <a:p>
            <a:pPr marL="514350" indent="-514350">
              <a:buFont typeface="+mj-lt"/>
              <a:buAutoNum type="arabicPeriod"/>
            </a:pPr>
            <a:r>
              <a:rPr lang="en-US" dirty="0" smtClean="0"/>
              <a:t>‘One over Many’</a:t>
            </a:r>
          </a:p>
          <a:p>
            <a:pPr marL="514350" indent="-514350">
              <a:buFont typeface="+mj-lt"/>
              <a:buAutoNum type="arabicPeriod"/>
            </a:pPr>
            <a:r>
              <a:rPr lang="en-US" dirty="0" smtClean="0"/>
              <a:t>General reference</a:t>
            </a:r>
          </a:p>
          <a:p>
            <a:pPr marL="514350" indent="-514350">
              <a:buFont typeface="+mj-lt"/>
              <a:buAutoNum type="arabicPeriod"/>
            </a:pPr>
            <a:r>
              <a:rPr lang="en-US" dirty="0" smtClean="0"/>
              <a:t>Forms and perfection</a:t>
            </a:r>
          </a:p>
          <a:p>
            <a:pPr marL="514350" indent="-514350">
              <a:buFont typeface="+mj-lt"/>
              <a:buAutoNum type="arabicPeriod"/>
            </a:pPr>
            <a:endParaRPr lang="en-US" dirty="0" smtClean="0"/>
          </a:p>
          <a:p>
            <a:pPr marL="514350" indent="-514350">
              <a:buFont typeface="+mj-lt"/>
              <a:buAutoNum type="arabicPeriod"/>
            </a:pPr>
            <a:endParaRPr lang="en-US" dirty="0"/>
          </a:p>
        </p:txBody>
      </p:sp>
    </p:spTree>
    <p:extLst>
      <p:ext uri="{BB962C8B-B14F-4D97-AF65-F5344CB8AC3E}">
        <p14:creationId xmlns:p14="http://schemas.microsoft.com/office/powerpoint/2010/main" val="32351357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Russell (1912)</a:t>
            </a:r>
            <a:endParaRPr lang="en-US" sz="3600" dirty="0"/>
          </a:p>
        </p:txBody>
      </p:sp>
      <p:sp>
        <p:nvSpPr>
          <p:cNvPr id="3" name="Content Placeholder 2"/>
          <p:cNvSpPr>
            <a:spLocks noGrp="1"/>
          </p:cNvSpPr>
          <p:nvPr>
            <p:ph idx="1"/>
          </p:nvPr>
        </p:nvSpPr>
        <p:spPr/>
        <p:txBody>
          <a:bodyPr>
            <a:normAutofit fontScale="85000" lnSpcReduction="20000"/>
          </a:bodyPr>
          <a:lstStyle/>
          <a:p>
            <a:r>
              <a:rPr lang="en-US" dirty="0"/>
              <a:t>“Let us consider, say, such a notion as justice. If we ask ourselves what justice is, it is natural to proceed by considering, this, that, and the other just act, with a view to discovering what they have in common. They must all, in some sense, partake of a common nature, which will be found in whatever is just and in nothing else. This common nature, in virtue of which they are all just, will be justice itself, the pure essence the admixture of which with facts of ordinary life produces the multiplicity of just acts. Similarly with any other word which may be applicable to common facts, such as ‘whiteness’ for example.” (1912: 52)</a:t>
            </a:r>
            <a:endParaRPr lang="en-GB" dirty="0"/>
          </a:p>
          <a:p>
            <a:endParaRPr lang="en-US" dirty="0"/>
          </a:p>
        </p:txBody>
      </p:sp>
    </p:spTree>
    <p:extLst>
      <p:ext uri="{BB962C8B-B14F-4D97-AF65-F5344CB8AC3E}">
        <p14:creationId xmlns:p14="http://schemas.microsoft.com/office/powerpoint/2010/main" val="30680381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Difficulties for Russell/Plato</a:t>
            </a:r>
            <a:endParaRPr lang="en-US" sz="3600" dirty="0"/>
          </a:p>
        </p:txBody>
      </p:sp>
      <p:sp>
        <p:nvSpPr>
          <p:cNvPr id="3" name="Content Placeholder 2"/>
          <p:cNvSpPr>
            <a:spLocks noGrp="1"/>
          </p:cNvSpPr>
          <p:nvPr>
            <p:ph idx="1"/>
          </p:nvPr>
        </p:nvSpPr>
        <p:spPr/>
        <p:txBody>
          <a:bodyPr/>
          <a:lstStyle/>
          <a:p>
            <a:pPr marL="514350" indent="-514350">
              <a:buFont typeface="+mj-lt"/>
              <a:buAutoNum type="arabicPeriod"/>
            </a:pPr>
            <a:r>
              <a:rPr lang="en-US" dirty="0" smtClean="0"/>
              <a:t>Epistemology</a:t>
            </a:r>
          </a:p>
          <a:p>
            <a:pPr marL="514350" indent="-514350">
              <a:buFont typeface="+mj-lt"/>
              <a:buAutoNum type="arabicPeriod"/>
            </a:pPr>
            <a:r>
              <a:rPr lang="en-US" dirty="0" smtClean="0"/>
              <a:t>Worries about instantiation regress</a:t>
            </a:r>
          </a:p>
          <a:p>
            <a:pPr marL="514350" indent="-514350">
              <a:buFont typeface="+mj-lt"/>
              <a:buAutoNum type="arabicPeriod"/>
            </a:pPr>
            <a:r>
              <a:rPr lang="en-US" dirty="0" smtClean="0"/>
              <a:t>General meaning</a:t>
            </a:r>
          </a:p>
          <a:p>
            <a:pPr marL="514350" indent="-514350">
              <a:buFont typeface="+mj-lt"/>
              <a:buAutoNum type="arabicPeriod"/>
            </a:pPr>
            <a:r>
              <a:rPr lang="en-US" dirty="0" smtClean="0"/>
              <a:t>Worries about form and perfection</a:t>
            </a:r>
            <a:endParaRPr lang="en-US" dirty="0"/>
          </a:p>
        </p:txBody>
      </p:sp>
    </p:spTree>
    <p:extLst>
      <p:ext uri="{BB962C8B-B14F-4D97-AF65-F5344CB8AC3E}">
        <p14:creationId xmlns:p14="http://schemas.microsoft.com/office/powerpoint/2010/main" val="39561420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smtClean="0"/>
              <a:t>Properties as ‘attributes’: Armstrong (1989)</a:t>
            </a:r>
            <a:endParaRPr lang="en-US" sz="3600" dirty="0"/>
          </a:p>
        </p:txBody>
      </p:sp>
      <p:sp>
        <p:nvSpPr>
          <p:cNvPr id="3" name="Content Placeholder 2"/>
          <p:cNvSpPr>
            <a:spLocks noGrp="1"/>
          </p:cNvSpPr>
          <p:nvPr>
            <p:ph idx="1"/>
          </p:nvPr>
        </p:nvSpPr>
        <p:spPr/>
        <p:txBody>
          <a:bodyPr>
            <a:normAutofit fontScale="85000" lnSpcReduction="20000"/>
          </a:bodyPr>
          <a:lstStyle/>
          <a:p>
            <a:r>
              <a:rPr lang="en-US" dirty="0"/>
              <a:t>‘If, however, we are to reject uninstantiated universals, then we are at least in a position, if we want to do it, to bring universals down to earth. We can adopt the view whose Latin tag is </a:t>
            </a:r>
            <a:r>
              <a:rPr lang="en-US" i="1" dirty="0" err="1"/>
              <a:t>universalia</a:t>
            </a:r>
            <a:r>
              <a:rPr lang="en-US" i="1" dirty="0"/>
              <a:t> in rebus</a:t>
            </a:r>
            <a:r>
              <a:rPr lang="en-US" dirty="0"/>
              <a:t>, “universals in things”. We can think of a thing’s properties as constituents of the thing, and think of the properties as universals. This may have been the position of Aristotle… </a:t>
            </a:r>
            <a:r>
              <a:rPr lang="en-US" i="1" dirty="0" err="1"/>
              <a:t>Universalia</a:t>
            </a:r>
            <a:r>
              <a:rPr lang="en-US" i="1" dirty="0"/>
              <a:t> in rebus</a:t>
            </a:r>
            <a:r>
              <a:rPr lang="en-US" dirty="0"/>
              <a:t> is, of course, a layer-cake view, with properties as universals as part of the internal structure of things. (Relations will be </a:t>
            </a:r>
            <a:r>
              <a:rPr lang="en-US" i="1" dirty="0" err="1"/>
              <a:t>universalia</a:t>
            </a:r>
            <a:r>
              <a:rPr lang="en-US" i="1" dirty="0"/>
              <a:t> inter res</a:t>
            </a:r>
            <a:r>
              <a:rPr lang="en-US" dirty="0"/>
              <a:t>, “universals between things”). (1989: 333)</a:t>
            </a:r>
            <a:endParaRPr lang="en-GB" dirty="0"/>
          </a:p>
          <a:p>
            <a:endParaRPr lang="en-US" dirty="0"/>
          </a:p>
        </p:txBody>
      </p:sp>
    </p:spTree>
    <p:extLst>
      <p:ext uri="{BB962C8B-B14F-4D97-AF65-F5344CB8AC3E}">
        <p14:creationId xmlns:p14="http://schemas.microsoft.com/office/powerpoint/2010/main" val="3001755922"/>
      </p:ext>
    </p:extLst>
  </p:cSld>
  <p:clrMapOvr>
    <a:masterClrMapping/>
  </p:clrMapOvr>
</p:sld>
</file>

<file path=ppt/theme/theme1.xml><?xml version="1.0" encoding="utf-8"?>
<a:theme xmlns:a="http://schemas.openxmlformats.org/drawingml/2006/main" name=" Black ">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Black .thmx</Template>
  <TotalTime>48</TotalTime>
  <Words>2132</Words>
  <Application>Microsoft Macintosh PowerPoint</Application>
  <PresentationFormat>On-screen Show (4:3)</PresentationFormat>
  <Paragraphs>101</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 Black </vt:lpstr>
      <vt:lpstr>PH251 Metaphysics</vt:lpstr>
      <vt:lpstr>Introduction</vt:lpstr>
      <vt:lpstr>Why properties?</vt:lpstr>
      <vt:lpstr>Particulars as ‘ways things are’</vt:lpstr>
      <vt:lpstr>Terminology</vt:lpstr>
      <vt:lpstr>Russell (1912): Properties as Platonic Universals</vt:lpstr>
      <vt:lpstr>Russell (1912)</vt:lpstr>
      <vt:lpstr>Difficulties for Russell/Plato</vt:lpstr>
      <vt:lpstr>Properties as ‘attributes’: Armstrong (1989)</vt:lpstr>
      <vt:lpstr>Properties as Attributes</vt:lpstr>
      <vt:lpstr>Properties as Attributes</vt:lpstr>
      <vt:lpstr>Tropes</vt:lpstr>
      <vt:lpstr>Tropes</vt:lpstr>
      <vt:lpstr>Tropes</vt:lpstr>
      <vt:lpstr>Tropes</vt:lpstr>
      <vt:lpstr>‘Ostrich Nominalism’</vt:lpstr>
      <vt:lpstr>‘Ostrich Nominalism’</vt:lpstr>
      <vt:lpstr>‘Ostrich Nominalism’</vt:lpstr>
      <vt:lpstr>Ostrich Nominalism</vt:lpstr>
      <vt:lpstr>Class nominalism: Lewis (1986)</vt:lpstr>
      <vt:lpstr>Class Nominalism: Lewis (1986)</vt:lpstr>
      <vt:lpstr>Resemblance nominalism: Price (1953)</vt:lpstr>
      <vt:lpstr>Resemblance nominalism: Price (1953)</vt:lpstr>
      <vt:lpstr>Resemblance nominalism: Price (1953)</vt:lpstr>
    </vt:vector>
  </TitlesOfParts>
  <Company>Warwick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PH251 Metaphysics</dc:title>
  <dc:creator>Thomas Crowther</dc:creator>
  <cp:lastModifiedBy>Thomas Crowther</cp:lastModifiedBy>
  <cp:revision>5</cp:revision>
  <dcterms:created xsi:type="dcterms:W3CDTF">2015-01-21T23:52:28Z</dcterms:created>
  <dcterms:modified xsi:type="dcterms:W3CDTF">2015-01-22T00:40:41Z</dcterms:modified>
</cp:coreProperties>
</file>